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323" r:id="rId3"/>
    <p:sldId id="281" r:id="rId4"/>
    <p:sldId id="282" r:id="rId5"/>
    <p:sldId id="283" r:id="rId6"/>
    <p:sldId id="258" r:id="rId7"/>
    <p:sldId id="284" r:id="rId8"/>
    <p:sldId id="259" r:id="rId9"/>
    <p:sldId id="285" r:id="rId10"/>
    <p:sldId id="265" r:id="rId11"/>
    <p:sldId id="290" r:id="rId12"/>
    <p:sldId id="272" r:id="rId13"/>
    <p:sldId id="286" r:id="rId14"/>
    <p:sldId id="289" r:id="rId15"/>
    <p:sldId id="288" r:id="rId16"/>
    <p:sldId id="293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EA1-EDAB-964F-B731-50167F30E2B6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113C4-A209-234D-B51D-CC4307A3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fld id="{E40F9F81-08BD-1D46-8BB0-CDAE70EE5639}" type="slidenum">
              <a:rPr lang="en-GB" sz="1200">
                <a:solidFill>
                  <a:srgbClr val="000000"/>
                </a:solidFill>
                <a:latin typeface="Arial" charset="0"/>
              </a:rPr>
              <a:pPr/>
              <a:t>1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113C4-A209-234D-B51D-CC4307A31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A3BD-9811-AF41-889A-B1AA7E8C2AC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FCCF-C251-544C-8779-9E451AC863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email">
            <a:lum brigh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57" t="8311" r="7999"/>
          <a:stretch>
            <a:fillRect/>
          </a:stretch>
        </p:blipFill>
        <p:spPr bwMode="auto">
          <a:xfrm>
            <a:off x="7889671" y="173037"/>
            <a:ext cx="1158842" cy="66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Relationship Id="rId3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156302"/>
            <a:ext cx="7772400" cy="1470025"/>
          </a:xfrm>
        </p:spPr>
        <p:txBody>
          <a:bodyPr/>
          <a:lstStyle/>
          <a:p>
            <a:r>
              <a:rPr lang="en-US" dirty="0" err="1" smtClean="0"/>
              <a:t>LoS</a:t>
            </a:r>
            <a:r>
              <a:rPr lang="en-US" dirty="0" smtClean="0"/>
              <a:t> MIMO</a:t>
            </a:r>
            <a:endParaRPr lang="en-US" dirty="0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06105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Upamanyu Madhow</a:t>
            </a:r>
          </a:p>
          <a:p>
            <a:r>
              <a:rPr lang="en-US" dirty="0" smtClean="0"/>
              <a:t>ECE Department</a:t>
            </a:r>
          </a:p>
          <a:p>
            <a:r>
              <a:rPr lang="en-US" dirty="0" smtClean="0"/>
              <a:t>University of California, Santa Barbara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subarrays architecture</a:t>
            </a:r>
            <a:endParaRPr lang="en-US"/>
          </a:p>
        </p:txBody>
      </p:sp>
      <p:pic>
        <p:nvPicPr>
          <p:cNvPr id="56323" name="Picture 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304800" y="5715000"/>
            <a:ext cx="8156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r>
              <a:rPr lang="en-US" b="0" dirty="0">
                <a:latin typeface="+mn-lt"/>
              </a:rPr>
              <a:t>Rayleigh-spaced arrays: spatial multiplexing</a:t>
            </a:r>
          </a:p>
          <a:p>
            <a:r>
              <a:rPr lang="en-US" b="0" dirty="0">
                <a:latin typeface="+mn-lt"/>
              </a:rPr>
              <a:t>Each array is a sub-wavelength spaced </a:t>
            </a:r>
            <a:r>
              <a:rPr lang="en-US" b="0" dirty="0" err="1">
                <a:latin typeface="+mn-lt"/>
              </a:rPr>
              <a:t>subarray</a:t>
            </a:r>
            <a:r>
              <a:rPr lang="en-US" b="0" dirty="0">
                <a:latin typeface="+mn-lt"/>
              </a:rPr>
              <a:t>: </a:t>
            </a:r>
            <a:r>
              <a:rPr lang="en-US" b="0" dirty="0" err="1">
                <a:latin typeface="+mn-lt"/>
              </a:rPr>
              <a:t>beamforming</a:t>
            </a:r>
            <a:r>
              <a:rPr lang="en-US" b="0" dirty="0">
                <a:latin typeface="+mn-lt"/>
              </a:rPr>
              <a:t>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054" y="4853499"/>
            <a:ext cx="2250017" cy="719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DejaVu Sans" charset="0"/>
              </a:rPr>
              <a:t>Implications for </a:t>
            </a:r>
            <a:r>
              <a:rPr lang="en-US" sz="3600" dirty="0" err="1" smtClean="0">
                <a:cs typeface="DejaVu Sans" charset="0"/>
              </a:rPr>
              <a:t>WiGig</a:t>
            </a:r>
            <a:endParaRPr lang="en-US" sz="3600" dirty="0">
              <a:cs typeface="DejaVu Sans" charset="0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368" y="1266825"/>
            <a:ext cx="4433888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6949">
            <a:off x="787402" y="5739771"/>
            <a:ext cx="609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7" name="Straight Arrow Connector 6"/>
          <p:cNvCxnSpPr>
            <a:cxnSpLocks noChangeShapeType="1"/>
          </p:cNvCxnSpPr>
          <p:nvPr/>
        </p:nvCxnSpPr>
        <p:spPr bwMode="auto">
          <a:xfrm>
            <a:off x="5055895" y="3381969"/>
            <a:ext cx="251460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8678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551160">
            <a:off x="7558882" y="5191919"/>
            <a:ext cx="12461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9" name="Straight Arrow Connector 12"/>
          <p:cNvCxnSpPr>
            <a:cxnSpLocks noChangeShapeType="1"/>
          </p:cNvCxnSpPr>
          <p:nvPr/>
        </p:nvCxnSpPr>
        <p:spPr bwMode="auto">
          <a:xfrm rot="5400000">
            <a:off x="1144588" y="4372083"/>
            <a:ext cx="15240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0" name="TextBox 16"/>
          <p:cNvSpPr txBox="1">
            <a:spLocks noChangeArrowheads="1"/>
          </p:cNvSpPr>
          <p:nvPr/>
        </p:nvSpPr>
        <p:spPr bwMode="auto">
          <a:xfrm>
            <a:off x="1368825" y="4524969"/>
            <a:ext cx="4587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1800" dirty="0"/>
              <a:t>5m</a:t>
            </a:r>
          </a:p>
        </p:txBody>
      </p:sp>
      <p:sp>
        <p:nvSpPr>
          <p:cNvPr id="28681" name="TextBox 17"/>
          <p:cNvSpPr txBox="1">
            <a:spLocks noChangeArrowheads="1"/>
          </p:cNvSpPr>
          <p:nvPr/>
        </p:nvSpPr>
        <p:spPr bwMode="auto">
          <a:xfrm>
            <a:off x="2209800" y="4495800"/>
            <a:ext cx="122396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1800"/>
              <a:t>14 Gbps</a:t>
            </a:r>
          </a:p>
          <a:p>
            <a:r>
              <a:rPr lang="en-US" sz="1800"/>
              <a:t> on a WiGig</a:t>
            </a:r>
          </a:p>
          <a:p>
            <a:r>
              <a:rPr lang="en-US" sz="1800"/>
              <a:t> channel</a:t>
            </a:r>
          </a:p>
        </p:txBody>
      </p:sp>
      <p:sp>
        <p:nvSpPr>
          <p:cNvPr id="28682" name="TextBox 18"/>
          <p:cNvSpPr txBox="1">
            <a:spLocks noChangeArrowheads="1"/>
          </p:cNvSpPr>
          <p:nvPr/>
        </p:nvSpPr>
        <p:spPr bwMode="auto">
          <a:xfrm>
            <a:off x="5257800" y="4343400"/>
            <a:ext cx="5635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1800"/>
              <a:t>10m</a:t>
            </a: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6172200" y="3810000"/>
            <a:ext cx="15509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charset="0"/>
                <a:ea typeface="ＭＳ Ｐゴシック" charset="0"/>
                <a:cs typeface="DejaVu Sans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2pPr>
            <a:lvl3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3pPr>
            <a:lvl4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4pPr>
            <a:lvl5pPr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1800" dirty="0"/>
              <a:t>28 </a:t>
            </a:r>
            <a:r>
              <a:rPr lang="en-US" sz="1800" dirty="0" err="1"/>
              <a:t>Gbps</a:t>
            </a:r>
            <a:r>
              <a:rPr lang="en-US" sz="1800" dirty="0"/>
              <a:t> on a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WiGig</a:t>
            </a:r>
            <a:r>
              <a:rPr lang="en-US" sz="1800" dirty="0"/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9698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Demos in indoor &amp; outdoor settings</a:t>
            </a:r>
            <a:endParaRPr lang="en-US" dirty="0"/>
          </a:p>
        </p:txBody>
      </p:sp>
      <p:pic>
        <p:nvPicPr>
          <p:cNvPr id="63492" name="Picture 1028" descr="System Architecture T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0988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1029" descr="System Architecture RX v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2575" y="1608138"/>
            <a:ext cx="467042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7" descr="040909 00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931" y="4401053"/>
            <a:ext cx="3120644" cy="203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1" descr="print_8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4643" y="4167089"/>
            <a:ext cx="223996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32" descr="t1_a1234_noaxi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4" t="7816" r="10074" b="11194"/>
          <a:stretch>
            <a:fillRect/>
          </a:stretch>
        </p:blipFill>
        <p:spPr bwMode="auto">
          <a:xfrm>
            <a:off x="4674643" y="5392651"/>
            <a:ext cx="1699144" cy="132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5379" y="4433203"/>
            <a:ext cx="1470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Received </a:t>
            </a:r>
          </a:p>
          <a:p>
            <a:r>
              <a:rPr lang="en-US" dirty="0" smtClean="0"/>
              <a:t>superposition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7796" y="5835228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separation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more ambitious </a:t>
            </a:r>
            <a:r>
              <a:rPr lang="en-US" smtClean="0"/>
              <a:t>goal today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23366" y="1767329"/>
            <a:ext cx="4056963" cy="1602668"/>
            <a:chOff x="2576255" y="1762758"/>
            <a:chExt cx="4056963" cy="1602668"/>
          </a:xfrm>
        </p:grpSpPr>
        <p:grpSp>
          <p:nvGrpSpPr>
            <p:cNvPr id="5" name="Group 4"/>
            <p:cNvGrpSpPr/>
            <p:nvPr/>
          </p:nvGrpSpPr>
          <p:grpSpPr>
            <a:xfrm>
              <a:off x="2576255" y="1762758"/>
              <a:ext cx="4056963" cy="1602668"/>
              <a:chOff x="2531394" y="1720423"/>
              <a:chExt cx="4056963" cy="16026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531394" y="1910923"/>
                <a:ext cx="4056963" cy="1412168"/>
                <a:chOff x="2406335" y="2213276"/>
                <a:chExt cx="4704672" cy="163762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982088" y="2373009"/>
                  <a:ext cx="1128919" cy="1477893"/>
                  <a:chOff x="5982088" y="2373009"/>
                  <a:chExt cx="1128919" cy="1477893"/>
                </a:xfrm>
              </p:grpSpPr>
              <p:sp>
                <p:nvSpPr>
                  <p:cNvPr id="18" name="Parallelogram 17"/>
                  <p:cNvSpPr/>
                  <p:nvPr/>
                </p:nvSpPr>
                <p:spPr>
                  <a:xfrm rot="5400000">
                    <a:off x="5807601" y="2547496"/>
                    <a:ext cx="1477893" cy="1128919"/>
                  </a:xfrm>
                  <a:prstGeom prst="parallelogram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6034111" y="2525215"/>
                    <a:ext cx="155959" cy="170823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840052" y="2751741"/>
                    <a:ext cx="155959" cy="170823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6840052" y="3550299"/>
                    <a:ext cx="155959" cy="170823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6034111" y="3301491"/>
                    <a:ext cx="155959" cy="170823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406335" y="2373009"/>
                  <a:ext cx="1128919" cy="1477893"/>
                  <a:chOff x="5982088" y="2373009"/>
                  <a:chExt cx="1128919" cy="1477893"/>
                </a:xfrm>
              </p:grpSpPr>
              <p:sp>
                <p:nvSpPr>
                  <p:cNvPr id="13" name="Parallelogram 12"/>
                  <p:cNvSpPr/>
                  <p:nvPr/>
                </p:nvSpPr>
                <p:spPr>
                  <a:xfrm rot="5400000">
                    <a:off x="5807601" y="2547496"/>
                    <a:ext cx="1477893" cy="1128919"/>
                  </a:xfrm>
                  <a:prstGeom prst="parallelogram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6034111" y="2525215"/>
                    <a:ext cx="155959" cy="17082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6840052" y="2751741"/>
                    <a:ext cx="155959" cy="17082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6840052" y="3550299"/>
                    <a:ext cx="155959" cy="17082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034111" y="3301491"/>
                    <a:ext cx="155959" cy="17082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688429" y="2610627"/>
                  <a:ext cx="3293659" cy="25994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074956" y="2213276"/>
                  <a:ext cx="913628" cy="23024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latex-image-1.pdf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1765" y="1720423"/>
                <a:ext cx="131885" cy="190500"/>
              </a:xfrm>
              <a:prstGeom prst="rect">
                <a:avLst/>
              </a:prstGeom>
            </p:spPr>
          </p:pic>
        </p:grp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37876" y="2059169"/>
              <a:ext cx="1037168" cy="16472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7807" y="1957829"/>
            <a:ext cx="34547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x 4 MIMO</a:t>
            </a:r>
          </a:p>
          <a:p>
            <a:r>
              <a:rPr lang="en-US" sz="2400" dirty="0" smtClean="0"/>
              <a:t>130 GHz carrier frequency</a:t>
            </a:r>
          </a:p>
          <a:p>
            <a:r>
              <a:rPr lang="en-US" sz="2400" dirty="0" smtClean="0"/>
              <a:t>40 </a:t>
            </a:r>
            <a:r>
              <a:rPr lang="en-US" sz="2400" dirty="0" err="1" smtClean="0"/>
              <a:t>Gbps</a:t>
            </a:r>
            <a:r>
              <a:rPr lang="en-US" sz="2400" dirty="0" smtClean="0"/>
              <a:t> per stream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1938" y="4629602"/>
            <a:ext cx="823815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Significant challenges</a:t>
            </a:r>
          </a:p>
          <a:p>
            <a:r>
              <a:rPr lang="en-US" sz="2400" dirty="0" smtClean="0"/>
              <a:t>--Even slight misalignment changes the channel</a:t>
            </a:r>
          </a:p>
          <a:p>
            <a:r>
              <a:rPr lang="en-US" sz="2400" dirty="0" smtClean="0"/>
              <a:t>--”Mostly analog” processing needed because of ADC bottleneck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41084" y="2636399"/>
            <a:ext cx="167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160 </a:t>
            </a:r>
            <a:r>
              <a:rPr lang="en-US" sz="2800" b="1" dirty="0" err="1" smtClean="0"/>
              <a:t>Gbps</a:t>
            </a:r>
            <a:r>
              <a:rPr lang="en-US" sz="2800" b="1" dirty="0" smtClean="0"/>
              <a:t>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8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LoS</a:t>
            </a:r>
            <a:r>
              <a:rPr lang="en-US" dirty="0" smtClean="0"/>
              <a:t> MIMO enables multiplicative increase in data rates</a:t>
            </a:r>
          </a:p>
          <a:p>
            <a:pPr lvl="1"/>
            <a:r>
              <a:rPr lang="en-US" dirty="0" smtClean="0"/>
              <a:t>For fixed form factor, </a:t>
            </a:r>
            <a:r>
              <a:rPr lang="en-US" dirty="0" err="1" smtClean="0"/>
              <a:t>DoF</a:t>
            </a:r>
            <a:r>
              <a:rPr lang="en-US" dirty="0" smtClean="0"/>
              <a:t> increases with frequency, decreases with link distance</a:t>
            </a:r>
          </a:p>
          <a:p>
            <a:r>
              <a:rPr lang="en-US" dirty="0" smtClean="0"/>
              <a:t>For typical consumer device form factors, 2-4X increase possible at 60 GHz</a:t>
            </a:r>
          </a:p>
          <a:p>
            <a:pPr lvl="1"/>
            <a:r>
              <a:rPr lang="en-US" dirty="0" smtClean="0"/>
              <a:t>802.11ad </a:t>
            </a:r>
            <a:r>
              <a:rPr lang="en-US" dirty="0" smtClean="0">
                <a:sym typeface="Wingdings"/>
              </a:rPr>
              <a:t> 802.11ay</a:t>
            </a:r>
            <a:endParaRPr lang="en-US" dirty="0" smtClean="0"/>
          </a:p>
          <a:p>
            <a:r>
              <a:rPr lang="en-US" dirty="0" smtClean="0"/>
              <a:t>For outdoor links, need to go beyond 60 GHz</a:t>
            </a:r>
          </a:p>
          <a:p>
            <a:pPr lvl="1"/>
            <a:r>
              <a:rPr lang="en-US" dirty="0" smtClean="0"/>
              <a:t>“Wireless fiber:” 100 </a:t>
            </a:r>
            <a:r>
              <a:rPr lang="en-US" dirty="0" err="1" smtClean="0"/>
              <a:t>Gbps</a:t>
            </a:r>
            <a:r>
              <a:rPr lang="en-US" dirty="0" smtClean="0"/>
              <a:t> @ 100 m using 130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24" y="1511051"/>
            <a:ext cx="8017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LoS</a:t>
            </a:r>
            <a:r>
              <a:rPr lang="en-US" sz="3200" dirty="0" smtClean="0"/>
              <a:t> MIMO is severely constrained by geometry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5241" y="4709977"/>
            <a:ext cx="83968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Can we manipulate the geometry to increase the # </a:t>
            </a:r>
            <a:r>
              <a:rPr lang="en-US" sz="2800" dirty="0" err="1" smtClean="0">
                <a:solidFill>
                  <a:srgbClr val="FF0000"/>
                </a:solidFill>
              </a:rPr>
              <a:t>DoF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(without requiring giant antenna arrays)</a:t>
            </a:r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903" y="2591872"/>
            <a:ext cx="2890700" cy="924634"/>
          </a:xfrm>
          <a:prstGeom prst="rect">
            <a:avLst/>
          </a:prstGeom>
        </p:spPr>
      </p:pic>
      <p:pic>
        <p:nvPicPr>
          <p:cNvPr id="6" name="Picture 1" descr="Screen Shot 2014-09-11 at 6.28.1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411656" y="2461631"/>
            <a:ext cx="1790598" cy="172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fr-BE" sz="3600" dirty="0" smtClean="0"/>
              <a:t>DARPA 100G program</a:t>
            </a:r>
            <a:br>
              <a:rPr lang="fr-BE" sz="3600" dirty="0" smtClean="0"/>
            </a:br>
            <a:r>
              <a:rPr lang="fr-BE" sz="3600" dirty="0" smtClean="0"/>
              <a:t>How to get 100 Gbps wireless over 50 km?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9400" y="1142984"/>
            <a:ext cx="5795962" cy="3657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BE" sz="2400" b="1" dirty="0" smtClean="0"/>
              <a:t>Must throw everything we know at it</a:t>
            </a:r>
          </a:p>
          <a:p>
            <a:pPr>
              <a:buNone/>
            </a:pPr>
            <a:r>
              <a:rPr lang="fr-BE" sz="2400" dirty="0" smtClean="0"/>
              <a:t>Bandwidth </a:t>
            </a:r>
            <a:r>
              <a:rPr lang="en-US" sz="2400" dirty="0" err="1" smtClean="0">
                <a:sym typeface="Wingdings"/>
              </a:rPr>
              <a:t></a:t>
            </a:r>
            <a:r>
              <a:rPr lang="en-US" sz="2400" dirty="0" smtClean="0">
                <a:sym typeface="Wingdings"/>
              </a:rPr>
              <a:t> mm wave band or higher</a:t>
            </a:r>
            <a:endParaRPr lang="fr-BE" sz="2400" dirty="0" smtClean="0"/>
          </a:p>
          <a:p>
            <a:pPr>
              <a:buNone/>
            </a:pPr>
            <a:r>
              <a:rPr lang="fr-BE" sz="2400" dirty="0" smtClean="0"/>
              <a:t>Power </a:t>
            </a:r>
            <a:r>
              <a:rPr lang="en-US" sz="2400" dirty="0" err="1" smtClean="0">
                <a:sym typeface="Wingdings"/>
              </a:rPr>
              <a:t></a:t>
            </a:r>
            <a:r>
              <a:rPr lang="en-US" sz="2400" dirty="0" smtClean="0">
                <a:sym typeface="Wingdings"/>
              </a:rPr>
              <a:t> not THz or optics</a:t>
            </a:r>
            <a:endParaRPr lang="fr-BE" sz="2400" dirty="0" smtClean="0"/>
          </a:p>
          <a:p>
            <a:pPr>
              <a:buNone/>
            </a:pPr>
            <a:r>
              <a:rPr lang="fr-BE" sz="2400" dirty="0" smtClean="0"/>
              <a:t>Directivity </a:t>
            </a:r>
            <a:r>
              <a:rPr lang="en-US" sz="2400" dirty="0" err="1" smtClean="0">
                <a:sym typeface="Wingdings"/>
              </a:rPr>
              <a:t></a:t>
            </a:r>
            <a:r>
              <a:rPr lang="en-US" sz="2400" dirty="0" smtClean="0">
                <a:sym typeface="Wingdings"/>
              </a:rPr>
              <a:t> mm wave band or higher</a:t>
            </a:r>
            <a:endParaRPr lang="fr-BE" sz="2400" dirty="0" smtClean="0"/>
          </a:p>
          <a:p>
            <a:pPr>
              <a:buNone/>
            </a:pPr>
            <a:r>
              <a:rPr lang="fr-BE" sz="2400" dirty="0" smtClean="0"/>
              <a:t>Spatial multiplexing </a:t>
            </a:r>
            <a:r>
              <a:rPr lang="en-US" sz="2400" dirty="0" err="1" smtClean="0">
                <a:sym typeface="Wingdings"/>
              </a:rPr>
              <a:t></a:t>
            </a:r>
            <a:r>
              <a:rPr lang="en-US" sz="2400" dirty="0" smtClean="0">
                <a:sym typeface="Wingdings"/>
              </a:rPr>
              <a:t> geometry must support full rank MIMO matrix</a:t>
            </a:r>
          </a:p>
          <a:p>
            <a:pPr>
              <a:buNone/>
            </a:pPr>
            <a:r>
              <a:rPr lang="en-US" sz="2400" dirty="0" err="1" smtClean="0">
                <a:sym typeface="Wingdings"/>
              </a:rPr>
              <a:t>Polarimetric</a:t>
            </a:r>
            <a:r>
              <a:rPr lang="en-US" sz="2400" dirty="0" smtClean="0">
                <a:sym typeface="Wingdings"/>
              </a:rPr>
              <a:t> multiplexing </a:t>
            </a:r>
            <a:r>
              <a:rPr lang="en-US" sz="2400" dirty="0" err="1" smtClean="0">
                <a:sym typeface="Wingdings"/>
              </a:rPr>
              <a:t></a:t>
            </a:r>
            <a:r>
              <a:rPr lang="en-US" sz="2400" dirty="0" smtClean="0">
                <a:sym typeface="Wingdings"/>
              </a:rPr>
              <a:t> no conceptual hurdles, modulo hardware/signal processing design</a:t>
            </a:r>
            <a:endParaRPr lang="fr-BE" sz="2400" dirty="0" smtClean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48" y="1657367"/>
            <a:ext cx="1864566" cy="37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438400" y="2667000"/>
            <a:ext cx="5715000" cy="914400"/>
          </a:xfrm>
          <a:prstGeom prst="ellipse">
            <a:avLst/>
          </a:prstGeom>
          <a:solidFill>
            <a:srgbClr val="3366FF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48501" y="56754"/>
            <a:ext cx="79248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Recall the Rayleigh criterion</a:t>
            </a:r>
          </a:p>
        </p:txBody>
      </p:sp>
      <p:pic>
        <p:nvPicPr>
          <p:cNvPr id="34819" name="Picture 3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072237" cy="422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62600" y="5257800"/>
          <a:ext cx="1247321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698500" imgH="355600" progId="Equation.3">
                  <p:embed/>
                </p:oleObj>
              </mc:Choice>
              <mc:Fallback>
                <p:oleObj name="Equation" r:id="rId4" imgW="698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247321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410200"/>
            <a:ext cx="44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Generalizes to different spacing at TX and RX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3886200"/>
            <a:ext cx="159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Perfect for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short-range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indoor 60 GHz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comms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019800"/>
            <a:ext cx="776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Achieves the spatial degrees of freedom promised by continuous Shannon limit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>
            <a:normAutofit/>
          </a:bodyPr>
          <a:lstStyle/>
          <a:p>
            <a:r>
              <a:rPr lang="fr-BE" sz="3600" dirty="0" smtClean="0"/>
              <a:t>Array of subarrays architecture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387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Discrete array suffices to attain Shannon limit on degrees of freedom</a:t>
            </a:r>
          </a:p>
          <a:p>
            <a:pPr>
              <a:buNone/>
            </a:pPr>
            <a:r>
              <a:rPr lang="fr-BE" sz="2400" dirty="0" smtClean="0"/>
              <a:t>Each element in the array can be a subarray providing beamforming gain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fr-BE" sz="2400" dirty="0" smtClean="0">
                <a:solidFill>
                  <a:srgbClr val="FF0000"/>
                </a:solidFill>
              </a:rPr>
              <a:t>Array of subarrays architecture providing spatial multiplexing + beamforming</a:t>
            </a:r>
            <a:r>
              <a:rPr lang="fr-BE" sz="2400" dirty="0" smtClean="0"/>
              <a:t>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394931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705600" y="4114800"/>
          <a:ext cx="1247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698500" imgH="355600" progId="Equation.3">
                  <p:embed/>
                </p:oleObj>
              </mc:Choice>
              <mc:Fallback>
                <p:oleObj name="Equation" r:id="rId4" imgW="698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12477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100 </a:t>
            </a:r>
            <a:r>
              <a:rPr lang="en-US" dirty="0" err="1" smtClean="0"/>
              <a:t>Gbps</a:t>
            </a:r>
            <a:r>
              <a:rPr lang="en-US" dirty="0" smtClean="0"/>
              <a:t> long-range link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1047" y="4336866"/>
            <a:ext cx="853199" cy="853199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0714" y="4229399"/>
            <a:ext cx="960666" cy="960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1794" y="5269468"/>
            <a:ext cx="137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Andrew Irish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9523" y="5269468"/>
            <a:ext cx="226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Francois </a:t>
            </a:r>
            <a:r>
              <a:rPr lang="en-US" dirty="0" err="1" smtClean="0"/>
              <a:t>Quitin</a:t>
            </a:r>
            <a:endParaRPr lang="en-US" dirty="0" smtClean="0"/>
          </a:p>
          <a:p>
            <a:pPr algn="ctr"/>
            <a:r>
              <a:rPr lang="en-US" dirty="0" smtClean="0"/>
              <a:t>(now at ULB, Belgium)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pic>
        <p:nvPicPr>
          <p:cNvPr id="4" name="Picture 3" descr="Rodwell_Directory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932" y="1417638"/>
            <a:ext cx="1078256" cy="1078256"/>
          </a:xfrm>
          <a:prstGeom prst="rect">
            <a:avLst/>
          </a:prstGeom>
        </p:spPr>
      </p:pic>
      <p:pic>
        <p:nvPicPr>
          <p:cNvPr id="5" name="Picture 4" descr="6042312-photo-1-small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932" y="2914068"/>
            <a:ext cx="893159" cy="1113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5109" y="2452091"/>
            <a:ext cx="198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Mark </a:t>
            </a:r>
            <a:r>
              <a:rPr lang="en-US" dirty="0" err="1" smtClean="0"/>
              <a:t>Rodwell</a:t>
            </a:r>
            <a:endParaRPr lang="en-US" dirty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005" y="3062264"/>
            <a:ext cx="716378" cy="894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5109" y="4076826"/>
            <a:ext cx="156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 </a:t>
            </a:r>
            <a:r>
              <a:rPr lang="en-US" dirty="0" err="1" smtClean="0"/>
              <a:t>Torkildson</a:t>
            </a:r>
            <a:endParaRPr lang="en-US" dirty="0"/>
          </a:p>
          <a:p>
            <a:r>
              <a:rPr lang="en-US" dirty="0" smtClean="0"/>
              <a:t>(now at Nokia)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785" y="4178406"/>
            <a:ext cx="117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Bharath</a:t>
            </a:r>
            <a:r>
              <a:rPr lang="en-US" dirty="0" smtClean="0"/>
              <a:t> A.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3840" y="4129566"/>
            <a:ext cx="14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Colin Sheldon</a:t>
            </a:r>
            <a:endParaRPr lang="en-US" dirty="0"/>
          </a:p>
        </p:txBody>
      </p:sp>
      <p:pic>
        <p:nvPicPr>
          <p:cNvPr id="11" name="Picture 10" descr="https://wcsl.ece.ucsb.edu/sites/wcsl.ece.ucsb.edu/files/styles/medium_large/public/people/babak_photo.jpg?itok=4fgoxiQd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7785" y="5579140"/>
            <a:ext cx="843417" cy="9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994" y="6513507"/>
            <a:ext cx="21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Mamandipoor</a:t>
            </a:r>
            <a:endParaRPr lang="en-US" dirty="0"/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254" y="5372439"/>
            <a:ext cx="999720" cy="9997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54959" y="6422459"/>
            <a:ext cx="293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Mahmoud </a:t>
            </a:r>
            <a:r>
              <a:rPr lang="en-US" dirty="0" err="1" smtClean="0"/>
              <a:t>Sawaby</a:t>
            </a:r>
            <a:r>
              <a:rPr lang="en-US" dirty="0" smtClean="0"/>
              <a:t> (Stanford)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4990" y="5021350"/>
            <a:ext cx="1019101" cy="84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5767" y="5865546"/>
            <a:ext cx="2083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Prof. Amin </a:t>
            </a:r>
            <a:r>
              <a:rPr lang="en-US" dirty="0" err="1" smtClean="0"/>
              <a:t>Arbabian</a:t>
            </a:r>
            <a:endParaRPr lang="en-US" dirty="0" smtClean="0"/>
          </a:p>
          <a:p>
            <a:pPr algn="ctr"/>
            <a:r>
              <a:rPr lang="en-US" dirty="0" smtClean="0"/>
              <a:t>(Stanford)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>
            <a:normAutofit/>
          </a:bodyPr>
          <a:lstStyle/>
          <a:p>
            <a:r>
              <a:rPr lang="fr-BE" sz="3600" dirty="0" smtClean="0"/>
              <a:t>We have a problem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6050" y="1142984"/>
            <a:ext cx="5829312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	</a:t>
            </a:r>
          </a:p>
          <a:p>
            <a:pPr>
              <a:buNone/>
            </a:pPr>
            <a:r>
              <a:rPr lang="fr-BE" sz="2400" b="1" i="1" dirty="0" smtClean="0"/>
              <a:t>	</a:t>
            </a:r>
          </a:p>
          <a:p>
            <a:pPr>
              <a:buNone/>
            </a:pPr>
            <a:r>
              <a:rPr lang="fr-BE" sz="2400" b="1" i="1" dirty="0" smtClean="0"/>
              <a:t>	</a:t>
            </a:r>
            <a:endParaRPr lang="fr-BE" sz="2400" dirty="0" smtClean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48" y="1633323"/>
            <a:ext cx="1876452" cy="379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1524000"/>
            <a:ext cx="376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Example</a:t>
            </a:r>
          </a:p>
          <a:p>
            <a:r>
              <a:rPr lang="en-US" dirty="0" smtClean="0"/>
              <a:t>75 GHz carrier frequency, 50 km range</a:t>
            </a:r>
          </a:p>
          <a:p>
            <a:r>
              <a:rPr lang="en-US" dirty="0" smtClean="0"/>
              <a:t>Two-fold spatial multiplexing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26670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901700" imgH="203200" progId="Equation.3">
                  <p:embed/>
                </p:oleObj>
              </mc:Choice>
              <mc:Fallback>
                <p:oleObj name="Equation" r:id="rId4" imgW="901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180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342900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>
            <a:normAutofit/>
          </a:bodyPr>
          <a:lstStyle/>
          <a:p>
            <a:r>
              <a:rPr lang="fr-BE" sz="3600" dirty="0" smtClean="0"/>
              <a:t>A dealbreaker?</a:t>
            </a:r>
            <a:endParaRPr lang="fr-BE" sz="3600" dirty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48" y="1633323"/>
            <a:ext cx="1876452" cy="379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1524000"/>
            <a:ext cx="376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Example</a:t>
            </a:r>
          </a:p>
          <a:p>
            <a:r>
              <a:rPr lang="en-US" dirty="0" smtClean="0"/>
              <a:t>75 GHz carrier frequency, 50 km range</a:t>
            </a:r>
          </a:p>
          <a:p>
            <a:r>
              <a:rPr lang="en-US" dirty="0" smtClean="0"/>
              <a:t>Two-fold spatial multiplexing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26670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901700" imgH="203200" progId="Equation.3">
                  <p:embed/>
                </p:oleObj>
              </mc:Choice>
              <mc:Fallback>
                <p:oleObj name="Equation" r:id="rId4" imgW="901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180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3376" y="3445280"/>
            <a:ext cx="560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Subarrays</a:t>
            </a:r>
            <a:r>
              <a:rPr lang="en-US" sz="2200" dirty="0" smtClean="0"/>
              <a:t> 1 </a:t>
            </a:r>
            <a:r>
              <a:rPr lang="en-US" sz="2200" dirty="0" err="1" smtClean="0"/>
              <a:t>m</a:t>
            </a:r>
            <a:r>
              <a:rPr lang="en-US" sz="2200" dirty="0" smtClean="0"/>
              <a:t> apart on aircraft</a:t>
            </a:r>
          </a:p>
          <a:p>
            <a:r>
              <a:rPr lang="en-US" sz="2200" dirty="0" smtClean="0">
                <a:sym typeface="Wingdings"/>
              </a:rPr>
              <a:t> Need </a:t>
            </a:r>
            <a:r>
              <a:rPr lang="en-US" sz="2200" dirty="0" err="1">
                <a:sym typeface="Wingdings"/>
              </a:rPr>
              <a:t>s</a:t>
            </a:r>
            <a:r>
              <a:rPr lang="en-US" sz="2200" dirty="0" err="1" smtClean="0">
                <a:sym typeface="Wingdings"/>
              </a:rPr>
              <a:t>ubarrays</a:t>
            </a:r>
            <a:r>
              <a:rPr lang="en-US" sz="2200" dirty="0" smtClean="0">
                <a:sym typeface="Wingdings"/>
              </a:rPr>
              <a:t> 100 m apart on the ground!</a:t>
            </a:r>
            <a:endParaRPr lang="en-US" sz="2200" dirty="0"/>
          </a:p>
        </p:txBody>
      </p:sp>
      <p:sp>
        <p:nvSpPr>
          <p:cNvPr id="8" name="Oval 7"/>
          <p:cNvSpPr/>
          <p:nvPr/>
        </p:nvSpPr>
        <p:spPr>
          <a:xfrm>
            <a:off x="0" y="1066800"/>
            <a:ext cx="3124200" cy="4724400"/>
          </a:xfrm>
          <a:prstGeom prst="ellipse">
            <a:avLst/>
          </a:prstGeom>
          <a:solidFill>
            <a:srgbClr val="3366FF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791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4800600"/>
            <a:ext cx="3385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This picture does not work!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6908"/>
          </a:xfrm>
        </p:spPr>
        <p:txBody>
          <a:bodyPr>
            <a:normAutofit/>
          </a:bodyPr>
          <a:lstStyle/>
          <a:p>
            <a:r>
              <a:rPr lang="fr-BE" sz="3600" dirty="0" smtClean="0"/>
              <a:t>Distributed MIMO to the rescue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Synthesize full rank channel by spreading the receiver out</a:t>
            </a:r>
          </a:p>
          <a:p>
            <a:pPr>
              <a:buNone/>
            </a:pPr>
            <a:r>
              <a:rPr lang="fr-BE" sz="2400" dirty="0" smtClean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643206" cy="419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èche droite 5"/>
          <p:cNvSpPr/>
          <p:nvPr/>
        </p:nvSpPr>
        <p:spPr>
          <a:xfrm>
            <a:off x="4036215" y="3429000"/>
            <a:ext cx="107157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1864566" cy="37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908"/>
          </a:xfrm>
        </p:spPr>
        <p:txBody>
          <a:bodyPr>
            <a:normAutofit/>
          </a:bodyPr>
          <a:lstStyle/>
          <a:p>
            <a:r>
              <a:rPr lang="fr-BE" sz="3600" dirty="0" smtClean="0"/>
              <a:t>Anatomy of full rank DMIMO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976" y="1500174"/>
            <a:ext cx="2643206" cy="419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ccolade fermante 5"/>
          <p:cNvSpPr/>
          <p:nvPr/>
        </p:nvSpPr>
        <p:spPr>
          <a:xfrm>
            <a:off x="4143372" y="2071678"/>
            <a:ext cx="285752" cy="25003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4429124" y="3000372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H</a:t>
            </a:r>
            <a:r>
              <a:rPr lang="fr-BE" b="1" baseline="-25000" dirty="0" smtClean="0"/>
              <a:t>1</a:t>
            </a:r>
            <a:r>
              <a:rPr lang="fr-BE" dirty="0" smtClean="0"/>
              <a:t> full-rank thanks </a:t>
            </a:r>
          </a:p>
          <a:p>
            <a:r>
              <a:rPr lang="fr-BE" dirty="0" smtClean="0"/>
              <a:t>to spatial spread of relays</a:t>
            </a:r>
            <a:endParaRPr lang="fr-BE" dirty="0"/>
          </a:p>
        </p:txBody>
      </p:sp>
      <p:sp>
        <p:nvSpPr>
          <p:cNvPr id="8" name="Accolade fermante 7"/>
          <p:cNvSpPr/>
          <p:nvPr/>
        </p:nvSpPr>
        <p:spPr>
          <a:xfrm>
            <a:off x="4143372" y="4643446"/>
            <a:ext cx="285752" cy="10001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4429124" y="478632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H</a:t>
            </a:r>
            <a:r>
              <a:rPr lang="fr-BE" b="1" baseline="-25000" dirty="0" smtClean="0"/>
              <a:t>2</a:t>
            </a:r>
            <a:r>
              <a:rPr lang="fr-BE" dirty="0" smtClean="0"/>
              <a:t> diagonal =&gt; full-</a:t>
            </a:r>
            <a:r>
              <a:rPr lang="fr-BE" dirty="0" err="1" smtClean="0"/>
              <a:t>rank</a:t>
            </a:r>
            <a:endParaRPr lang="fr-BE" dirty="0"/>
          </a:p>
        </p:txBody>
      </p:sp>
      <p:sp>
        <p:nvSpPr>
          <p:cNvPr id="10" name="Accolade fermante 9"/>
          <p:cNvSpPr/>
          <p:nvPr/>
        </p:nvSpPr>
        <p:spPr>
          <a:xfrm>
            <a:off x="6357950" y="2071678"/>
            <a:ext cx="285752" cy="37147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6643702" y="357187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Composite </a:t>
            </a:r>
            <a:r>
              <a:rPr lang="fr-BE" dirty="0" err="1" smtClean="0"/>
              <a:t>channel</a:t>
            </a:r>
            <a:r>
              <a:rPr lang="fr-BE" dirty="0" smtClean="0"/>
              <a:t> full-</a:t>
            </a:r>
            <a:r>
              <a:rPr lang="fr-BE" dirty="0" err="1" smtClean="0"/>
              <a:t>rank</a:t>
            </a:r>
            <a:endParaRPr lang="fr-BE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782669"/>
            <a:ext cx="195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Very narrow beam</a:t>
            </a:r>
          </a:p>
          <a:p>
            <a:r>
              <a:rPr lang="en-US" b="1" dirty="0" smtClean="0"/>
              <a:t> covers all relays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648200"/>
            <a:ext cx="194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Moderately</a:t>
            </a:r>
          </a:p>
          <a:p>
            <a:r>
              <a:rPr lang="en-US" b="1" dirty="0" smtClean="0"/>
              <a:t>narrow beam</a:t>
            </a:r>
          </a:p>
          <a:p>
            <a:r>
              <a:rPr lang="en-US" b="1" dirty="0" smtClean="0"/>
              <a:t> between each</a:t>
            </a:r>
          </a:p>
          <a:p>
            <a:r>
              <a:rPr lang="en-US" b="1" dirty="0" smtClean="0"/>
              <a:t> relay and receiver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3161" y="6102133"/>
            <a:ext cx="630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much do the relays need to be spread out?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Relay spread design </a:t>
            </a:r>
            <a:br>
              <a:rPr lang="en-US" dirty="0" smtClean="0"/>
            </a:br>
            <a:r>
              <a:rPr lang="en-US" dirty="0" smtClean="0"/>
              <a:t>via geometry + statistics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20" y="1838255"/>
            <a:ext cx="7968280" cy="50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matches simulations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89" y="1478532"/>
            <a:ext cx="8906411" cy="50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</a:t>
            </a:r>
            <a:r>
              <a:rPr lang="en-US" dirty="0" smtClean="0"/>
              <a:t> MIMO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for 2-4X increase for indoor 60 GHz links</a:t>
            </a:r>
          </a:p>
          <a:p>
            <a:r>
              <a:rPr lang="en-US" dirty="0" smtClean="0"/>
              <a:t>Wireless fiber is within reach</a:t>
            </a:r>
          </a:p>
          <a:p>
            <a:r>
              <a:rPr lang="en-US" dirty="0" smtClean="0"/>
              <a:t>Can get around form factor limitations using relays</a:t>
            </a:r>
          </a:p>
          <a:p>
            <a:r>
              <a:rPr lang="en-US" dirty="0" smtClean="0"/>
              <a:t>Novel geometries </a:t>
            </a:r>
            <a:r>
              <a:rPr lang="en-US" dirty="0" smtClean="0">
                <a:sym typeface="Wingdings"/>
              </a:rPr>
              <a:t> novel system concepts</a:t>
            </a:r>
          </a:p>
          <a:p>
            <a:pPr lvl="1"/>
            <a:r>
              <a:rPr lang="en-US" dirty="0" smtClean="0">
                <a:sym typeface="Wingdings"/>
              </a:rPr>
              <a:t>Explore via combination of geometry &amp; statistics</a:t>
            </a:r>
          </a:p>
        </p:txBody>
      </p:sp>
    </p:spTree>
    <p:extLst>
      <p:ext uri="{BB962C8B-B14F-4D97-AF65-F5344CB8AC3E}">
        <p14:creationId xmlns:p14="http://schemas.microsoft.com/office/powerpoint/2010/main" val="41428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MIMO spatial multiplexing</a:t>
            </a:r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429355"/>
            <a:ext cx="3939932" cy="25886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27682" y="2057601"/>
            <a:ext cx="1334422" cy="1575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17739" y="1642102"/>
            <a:ext cx="4629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“Rich scattering” environment</a:t>
            </a:r>
          </a:p>
          <a:p>
            <a:r>
              <a:rPr lang="en-US" sz="2400" dirty="0" smtClean="0"/>
              <a:t>(more prevalent indoors) </a:t>
            </a:r>
          </a:p>
          <a:p>
            <a:r>
              <a:rPr lang="en-US" sz="2400" dirty="0" smtClean="0"/>
              <a:t>--many paths from TX to RX</a:t>
            </a:r>
          </a:p>
          <a:p>
            <a:r>
              <a:rPr lang="en-US" sz="2400" dirty="0" smtClean="0"/>
              <a:t>--direct, multiple bounce reflection,</a:t>
            </a:r>
          </a:p>
          <a:p>
            <a:r>
              <a:rPr lang="en-US" sz="2400" dirty="0" smtClean="0"/>
              <a:t> diffraction, scattering)</a:t>
            </a:r>
            <a:endParaRPr lang="en-US" sz="2400" dirty="0"/>
          </a:p>
        </p:txBody>
      </p:sp>
      <p:pic>
        <p:nvPicPr>
          <p:cNvPr id="9" name="Picture 8" descr="Kanalmatrix_MIM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77" y="4519393"/>
            <a:ext cx="3457610" cy="2117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5102" y="4565376"/>
            <a:ext cx="43660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</a:t>
            </a:r>
          </a:p>
          <a:p>
            <a:r>
              <a:rPr lang="en-US" sz="2400" dirty="0" smtClean="0"/>
              <a:t>--Vector response to TX1 linearly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ndependent of response to TX2</a:t>
            </a:r>
          </a:p>
          <a:p>
            <a:r>
              <a:rPr lang="en-US" sz="2400" dirty="0" smtClean="0"/>
              <a:t>--Data streams from different TXs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can be separated out at RX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486" y="3787213"/>
            <a:ext cx="778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Number of independent data streams that can be sent: </a:t>
            </a:r>
            <a:r>
              <a:rPr lang="en-US" sz="2400" b="1" dirty="0" err="1" smtClean="0">
                <a:solidFill>
                  <a:srgbClr val="FF0000"/>
                </a:solidFill>
              </a:rPr>
              <a:t>DoF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171" y="1929001"/>
            <a:ext cx="5862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But mm wave channels are sparse</a:t>
            </a:r>
          </a:p>
          <a:p>
            <a:pPr algn="ctr"/>
            <a:r>
              <a:rPr lang="en-US" sz="2800" dirty="0" smtClean="0"/>
              <a:t>(the opposite of “rich scattering”)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Can we get spatial multiplexing gains?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171" y="1929001"/>
            <a:ext cx="5862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But mm wave channels are sparse</a:t>
            </a:r>
          </a:p>
          <a:p>
            <a:pPr algn="ctr"/>
            <a:r>
              <a:rPr lang="en-US" sz="2800" dirty="0" smtClean="0"/>
              <a:t>(the opposite of “rich scattering”)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Can we get spatial multiplexing gains?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0911" y="4275952"/>
            <a:ext cx="75881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Yes we can.</a:t>
            </a:r>
          </a:p>
          <a:p>
            <a:pPr algn="ctr"/>
            <a:r>
              <a:rPr lang="en-US" sz="2400" dirty="0" smtClean="0"/>
              <a:t>Spatial multiplexing can happen even in </a:t>
            </a:r>
            <a:r>
              <a:rPr lang="en-US" sz="2400" dirty="0" err="1" smtClean="0"/>
              <a:t>LoS</a:t>
            </a:r>
            <a:r>
              <a:rPr lang="en-US" sz="2400" dirty="0" smtClean="0"/>
              <a:t> settings</a:t>
            </a:r>
          </a:p>
          <a:p>
            <a:pPr algn="ctr"/>
            <a:r>
              <a:rPr lang="en-US" sz="2400" dirty="0" smtClean="0"/>
              <a:t>But the antenna separations must scale with wavelength</a:t>
            </a:r>
          </a:p>
          <a:p>
            <a:pPr algn="ctr"/>
            <a:r>
              <a:rPr lang="en-US" sz="2400" dirty="0" smtClean="0">
                <a:sym typeface="Wingdings"/>
              </a:rPr>
              <a:t> Can do it with compact form factors at tiny wavelengths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8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139171" y="274638"/>
            <a:ext cx="9004829" cy="1096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many degrees of freedom are available?</a:t>
            </a:r>
            <a:endParaRPr lang="en-US" sz="3600" dirty="0"/>
          </a:p>
        </p:txBody>
      </p:sp>
      <p:pic>
        <p:nvPicPr>
          <p:cNvPr id="4915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583488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107" y="2909576"/>
            <a:ext cx="70623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 usual, we need a geometric approach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26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Geometry of </a:t>
            </a:r>
            <a:r>
              <a:rPr lang="en-US" dirty="0" err="1" smtClean="0"/>
              <a:t>LoS</a:t>
            </a:r>
            <a:r>
              <a:rPr lang="en-US" dirty="0" smtClean="0"/>
              <a:t> MIMO</a:t>
            </a:r>
            <a:br>
              <a:rPr lang="en-US" dirty="0" smtClean="0"/>
            </a:br>
            <a:r>
              <a:rPr lang="en-US" b="1" dirty="0" smtClean="0"/>
              <a:t>Rayleigh criterion</a:t>
            </a:r>
            <a:endParaRPr lang="en-US" b="1" dirty="0"/>
          </a:p>
        </p:txBody>
      </p:sp>
      <p:pic>
        <p:nvPicPr>
          <p:cNvPr id="50179" name="Picture 3" descr="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343" y="1657970"/>
            <a:ext cx="8245909" cy="492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7016" y="103854"/>
            <a:ext cx="6098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Information-theoretic analysis </a:t>
            </a:r>
          </a:p>
          <a:p>
            <a:pPr algn="ctr"/>
            <a:r>
              <a:rPr lang="en-US" sz="2400" dirty="0" smtClean="0">
                <a:sym typeface="Wingdings"/>
              </a:rPr>
              <a:t> 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  <a:sym typeface="Wingdings"/>
              </a:rPr>
              <a:t>DoF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 depends on form factor</a:t>
            </a:r>
          </a:p>
          <a:p>
            <a:pPr algn="ctr"/>
            <a:r>
              <a:rPr lang="en-US" sz="2400" dirty="0" smtClean="0">
                <a:sym typeface="Wingdings"/>
              </a:rPr>
              <a:t>Rayleigh spaced antennas near-optimal for </a:t>
            </a:r>
            <a:r>
              <a:rPr lang="en-US" sz="2400" dirty="0" err="1" smtClean="0">
                <a:sym typeface="Wingdings"/>
              </a:rPr>
              <a:t>DoF</a:t>
            </a:r>
            <a:endParaRPr lang="en-US" sz="2400" dirty="0"/>
          </a:p>
        </p:txBody>
      </p:sp>
      <p:pic>
        <p:nvPicPr>
          <p:cNvPr id="4" name="Picture 2" descr="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005" y="1914649"/>
            <a:ext cx="7221759" cy="3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7578" y="5816691"/>
            <a:ext cx="7354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Packing in more antenna elements does not increase </a:t>
            </a:r>
            <a:r>
              <a:rPr lang="en-US" sz="2400" dirty="0" err="1" smtClean="0"/>
              <a:t>DoF</a:t>
            </a:r>
            <a:endParaRPr lang="en-US" sz="2400" dirty="0" smtClean="0"/>
          </a:p>
          <a:p>
            <a:pPr algn="ctr"/>
            <a:r>
              <a:rPr lang="en-US" sz="2400" dirty="0" smtClean="0"/>
              <a:t>But provides </a:t>
            </a:r>
            <a:r>
              <a:rPr lang="en-US" sz="2400" dirty="0" err="1" smtClean="0"/>
              <a:t>beamforming</a:t>
            </a:r>
            <a:r>
              <a:rPr lang="en-US" sz="2400" dirty="0" smtClean="0"/>
              <a:t> (SNR) 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709</Words>
  <Application>Microsoft Macintosh PowerPoint</Application>
  <PresentationFormat>On-screen Show (4:3)</PresentationFormat>
  <Paragraphs>142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DejaVu Sans</vt:lpstr>
      <vt:lpstr>ＭＳ Ｐゴシック</vt:lpstr>
      <vt:lpstr>Wingdings</vt:lpstr>
      <vt:lpstr>Office Theme</vt:lpstr>
      <vt:lpstr>Equation</vt:lpstr>
      <vt:lpstr>LoS MIMO</vt:lpstr>
      <vt:lpstr>Collaborators</vt:lpstr>
      <vt:lpstr>MIMO spatial multiplexing</vt:lpstr>
      <vt:lpstr>PowerPoint Presentation</vt:lpstr>
      <vt:lpstr>PowerPoint Presentation</vt:lpstr>
      <vt:lpstr>How many degrees of freedom are available?</vt:lpstr>
      <vt:lpstr>PowerPoint Presentation</vt:lpstr>
      <vt:lpstr>The Geometry of LoS MIMO Rayleigh criterion</vt:lpstr>
      <vt:lpstr>PowerPoint Presentation</vt:lpstr>
      <vt:lpstr>Array of subarrays architecture</vt:lpstr>
      <vt:lpstr>Implications for WiGig</vt:lpstr>
      <vt:lpstr>Demos in indoor &amp; outdoor settings</vt:lpstr>
      <vt:lpstr>Far more ambitious goal today</vt:lpstr>
      <vt:lpstr>Take-aways</vt:lpstr>
      <vt:lpstr>PowerPoint Presentation</vt:lpstr>
      <vt:lpstr>DARPA 100G program How to get 100 Gbps wireless over 50 km?</vt:lpstr>
      <vt:lpstr>Recall the Rayleigh criterion</vt:lpstr>
      <vt:lpstr>Array of subarrays architecture</vt:lpstr>
      <vt:lpstr>Back to 100 Gbps long-range link</vt:lpstr>
      <vt:lpstr>We have a problem</vt:lpstr>
      <vt:lpstr>A dealbreaker?</vt:lpstr>
      <vt:lpstr>Distributed MIMO to the rescue</vt:lpstr>
      <vt:lpstr>Anatomy of full rank DMIMO</vt:lpstr>
      <vt:lpstr>Relay spread design  via geometry + statistics</vt:lpstr>
      <vt:lpstr>Design matches simulations</vt:lpstr>
      <vt:lpstr>LoS MIMO take-aways</vt:lpstr>
    </vt:vector>
  </TitlesOfParts>
  <Company>UCSB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MIMO</dc:title>
  <dc:creator>Upamanyu Madhow</dc:creator>
  <cp:lastModifiedBy>Alex Afanasyev</cp:lastModifiedBy>
  <cp:revision>26</cp:revision>
  <dcterms:created xsi:type="dcterms:W3CDTF">2016-06-26T06:22:29Z</dcterms:created>
  <dcterms:modified xsi:type="dcterms:W3CDTF">2017-09-03T03:04:45Z</dcterms:modified>
</cp:coreProperties>
</file>