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63" r:id="rId4"/>
    <p:sldId id="260" r:id="rId5"/>
    <p:sldId id="270" r:id="rId6"/>
    <p:sldId id="273" r:id="rId7"/>
    <p:sldId id="271" r:id="rId8"/>
    <p:sldId id="261" r:id="rId9"/>
    <p:sldId id="267" r:id="rId10"/>
    <p:sldId id="277" r:id="rId11"/>
    <p:sldId id="276" r:id="rId12"/>
    <p:sldId id="278" r:id="rId13"/>
    <p:sldId id="266" r:id="rId14"/>
    <p:sldId id="264" r:id="rId15"/>
    <p:sldId id="268" r:id="rId16"/>
    <p:sldId id="274" r:id="rId17"/>
    <p:sldId id="269" r:id="rId18"/>
    <p:sldId id="275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미현" initials="박" lastIdx="1" clrIdx="0">
    <p:extLst>
      <p:ext uri="{19B8F6BF-5375-455C-9EA6-DF929625EA0E}">
        <p15:presenceInfo xmlns:p15="http://schemas.microsoft.com/office/powerpoint/2012/main" userId="dedfabfda82bed3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40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2FAE-68EC-4081-B406-73287D7A60CF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6C9F-B51D-49F5-9171-180457E312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379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2FAE-68EC-4081-B406-73287D7A60CF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6C9F-B51D-49F5-9171-180457E312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29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2FAE-68EC-4081-B406-73287D7A60CF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6C9F-B51D-49F5-9171-180457E312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3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2FAE-68EC-4081-B406-73287D7A60CF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6C9F-B51D-49F5-9171-180457E312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236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2FAE-68EC-4081-B406-73287D7A60CF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6C9F-B51D-49F5-9171-180457E312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395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2FAE-68EC-4081-B406-73287D7A60CF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6C9F-B51D-49F5-9171-180457E312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907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2FAE-68EC-4081-B406-73287D7A60CF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6C9F-B51D-49F5-9171-180457E312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937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2FAE-68EC-4081-B406-73287D7A60CF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6C9F-B51D-49F5-9171-180457E312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45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2FAE-68EC-4081-B406-73287D7A60CF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6C9F-B51D-49F5-9171-180457E312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707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2FAE-68EC-4081-B406-73287D7A60CF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6C9F-B51D-49F5-9171-180457E312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355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2FAE-68EC-4081-B406-73287D7A60CF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6C9F-B51D-49F5-9171-180457E312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91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22FAE-68EC-4081-B406-73287D7A60CF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66C9F-B51D-49F5-9171-180457E312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057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1275" t="7353" r="590" b="4413"/>
          <a:stretch/>
        </p:blipFill>
        <p:spPr>
          <a:xfrm>
            <a:off x="0" y="2940212"/>
            <a:ext cx="9180512" cy="391778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60748" y="1062215"/>
            <a:ext cx="6622504" cy="1470025"/>
          </a:xfrm>
        </p:spPr>
        <p:txBody>
          <a:bodyPr>
            <a:normAutofit fontScale="90000"/>
          </a:bodyPr>
          <a:lstStyle/>
          <a:p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3d </a:t>
            </a:r>
            <a:r>
              <a:rPr lang="ko-KR" altLang="en-US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게임디자인 기말 프로젝트</a:t>
            </a:r>
            <a:b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</a:br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&lt;The Criminals&gt;</a:t>
            </a:r>
            <a:endParaRPr lang="ko-KR" altLang="en-US" sz="4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423084" y="3743346"/>
            <a:ext cx="3528392" cy="720080"/>
          </a:xfrm>
        </p:spPr>
        <p:txBody>
          <a:bodyPr>
            <a:normAutofit/>
          </a:bodyPr>
          <a:lstStyle/>
          <a:p>
            <a:endParaRPr lang="en-US" altLang="ko-KR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김수민  박미현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51120B-85A4-4936-B711-1402B187D7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59C2615-F608-4003-AB91-DD346C1DAE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593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268760"/>
            <a:ext cx="8191822" cy="5256584"/>
          </a:xfrm>
        </p:spPr>
        <p:txBody>
          <a:bodyPr>
            <a:normAutofit fontScale="77500" lnSpcReduction="20000"/>
          </a:bodyPr>
          <a:lstStyle/>
          <a:p>
            <a:pPr marL="0" indent="0" algn="r">
              <a:lnSpc>
                <a:spcPct val="150000"/>
              </a:lnSpc>
              <a:buNone/>
            </a:pPr>
            <a:r>
              <a:rPr lang="en-US" altLang="ko-KR" sz="2400" b="1" dirty="0">
                <a:highlight>
                  <a:srgbClr val="C0C0C0"/>
                </a:highlight>
                <a:latin typeface="나눔바른펜" panose="020B0503000000000000" pitchFamily="50" charset="-127"/>
                <a:ea typeface="나눔바른펜" panose="020B0503000000000000" pitchFamily="50" charset="-127"/>
              </a:rPr>
              <a:t>#2.  </a:t>
            </a:r>
            <a:r>
              <a:rPr lang="ko-KR" altLang="en-US" sz="2400" b="1" dirty="0">
                <a:highlight>
                  <a:srgbClr val="C0C0C0"/>
                </a:highlight>
                <a:latin typeface="나눔바른펜" panose="020B0503000000000000" pitchFamily="50" charset="-127"/>
                <a:ea typeface="나눔바른펜" panose="020B0503000000000000" pitchFamily="50" charset="-127"/>
              </a:rPr>
              <a:t>숲을 감싸는 안보이는 벽</a:t>
            </a:r>
            <a:r>
              <a:rPr lang="en-US" altLang="ko-KR" sz="2400" b="1" dirty="0">
                <a:highlight>
                  <a:srgbClr val="C0C0C0"/>
                </a:highlight>
                <a:latin typeface="나눔바른펜" panose="020B0503000000000000" pitchFamily="50" charset="-127"/>
                <a:ea typeface="나눔바른펜" panose="020B0503000000000000" pitchFamily="50" charset="-127"/>
              </a:rPr>
              <a:t>4</a:t>
            </a:r>
            <a:r>
              <a:rPr lang="ko-KR" altLang="en-US" sz="2400" b="1" dirty="0">
                <a:highlight>
                  <a:srgbClr val="C0C0C0"/>
                </a:highlight>
                <a:latin typeface="나눔바른펜" panose="020B0503000000000000" pitchFamily="50" charset="-127"/>
                <a:ea typeface="나눔바른펜" panose="020B0503000000000000" pitchFamily="50" charset="-127"/>
              </a:rPr>
              <a:t>개를 설치해 놓고</a:t>
            </a:r>
            <a:r>
              <a:rPr lang="en-US" altLang="ko-KR" sz="2400" b="1" dirty="0">
                <a:highlight>
                  <a:srgbClr val="C0C0C0"/>
                </a:highlight>
                <a:latin typeface="나눔바른펜" panose="020B0503000000000000" pitchFamily="50" charset="-127"/>
                <a:ea typeface="나눔바른펜" panose="020B0503000000000000" pitchFamily="50" charset="-127"/>
              </a:rPr>
              <a:t>  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ko-KR" altLang="en-US" sz="2400" b="1" dirty="0">
                <a:highlight>
                  <a:srgbClr val="C0C0C0"/>
                </a:highlight>
                <a:latin typeface="나눔바른펜" panose="020B0503000000000000" pitchFamily="50" charset="-127"/>
                <a:ea typeface="나눔바른펜" panose="020B0503000000000000" pitchFamily="50" charset="-127"/>
              </a:rPr>
              <a:t>걸어 다니는 인간이 이 벽에 부딪히는 순간</a:t>
            </a:r>
            <a:r>
              <a:rPr lang="en-US" altLang="ko-KR" sz="2400" b="1" dirty="0">
                <a:highlight>
                  <a:srgbClr val="C0C0C0"/>
                </a:highlight>
                <a:latin typeface="나눔바른펜" panose="020B0503000000000000" pitchFamily="50" charset="-127"/>
                <a:ea typeface="나눔바른펜" panose="020B0503000000000000" pitchFamily="50" charset="-127"/>
              </a:rPr>
              <a:t>,</a:t>
            </a:r>
            <a:r>
              <a:rPr lang="ko-KR" altLang="en-US" sz="2400" b="1" dirty="0">
                <a:highlight>
                  <a:srgbClr val="C0C0C0"/>
                </a:highlight>
                <a:latin typeface="나눔바른펜" panose="020B0503000000000000" pitchFamily="50" charset="-127"/>
                <a:ea typeface="나눔바른펜" panose="020B0503000000000000" pitchFamily="50" charset="-127"/>
              </a:rPr>
              <a:t>  </a:t>
            </a:r>
            <a:endParaRPr lang="en-US" altLang="ko-KR" sz="2400" b="1" dirty="0">
              <a:highlight>
                <a:srgbClr val="C0C0C0"/>
              </a:highlight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indent="0" algn="r">
              <a:lnSpc>
                <a:spcPct val="150000"/>
              </a:lnSpc>
              <a:buNone/>
            </a:pPr>
            <a:r>
              <a:rPr lang="ko-KR" altLang="en-US" sz="2400" b="1" dirty="0">
                <a:highlight>
                  <a:srgbClr val="C0C0C0"/>
                </a:highlight>
                <a:latin typeface="나눔바른펜" panose="020B0503000000000000" pitchFamily="50" charset="-127"/>
                <a:ea typeface="나눔바른펜" panose="020B0503000000000000" pitchFamily="50" charset="-127"/>
              </a:rPr>
              <a:t>숲 속 안의 또 다른 지점에서 새로운 인간을 생성하는 방법</a:t>
            </a:r>
            <a:endParaRPr lang="en-US" altLang="ko-KR" sz="2400" b="1" dirty="0">
              <a:highlight>
                <a:srgbClr val="C0C0C0"/>
              </a:highlight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숲 속에는 게임 유저를 혼란 시키기 위해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게임 내내 일정 수의 비슷한 사람들을 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scene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안에 배치시키고  걷게 해야 한다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&lt;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이 방법의 한계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벽에 닿았을 때 캐릭터가 사라지는 부분은 잘 구현했으나 사라지는 동시에 새로운 캐릭터의 생성이 쉽지 않았다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충돌되면 호출되는 함수 내부에 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Destroy(</a:t>
            </a:r>
            <a:r>
              <a:rPr lang="en-US" altLang="ko-KR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gameObject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); 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로 캐릭터는 사라졌지만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그와 동시에 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Instantiate(~,~,~); 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를 넣어 또다른 </a:t>
            </a:r>
            <a:r>
              <a:rPr lang="ko-KR" altLang="en-US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프리팹을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생성했으나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충돌함수는 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Update()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함수처럼 계속하여 호출되는 함수가 아니기때문에 캐릭터가 생성만 되고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제자리에서 걷기만 하는 한계를 보여주었다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따라서 </a:t>
            </a:r>
            <a:r>
              <a:rPr lang="ko-KR" altLang="en-US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돌아다니게하는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효과를 보여주지 못했다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ko-KR" altLang="en-US" sz="2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79969" y="440650"/>
            <a:ext cx="4087366" cy="543594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People Generator (4)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80223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11687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그래서 생각해낸 최종 방식은 </a:t>
            </a:r>
            <a:endParaRPr lang="en-US" altLang="ko-KR" sz="1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indent="0" algn="r">
              <a:buNone/>
            </a:pPr>
            <a:r>
              <a:rPr lang="en-US" altLang="ko-KR" sz="1800" b="1" u="sng" dirty="0">
                <a:highlight>
                  <a:srgbClr val="C0C0C0"/>
                </a:highlight>
                <a:latin typeface="나눔바른펜" panose="020B0503000000000000" pitchFamily="50" charset="-127"/>
                <a:ea typeface="나눔바른펜" panose="020B0503000000000000" pitchFamily="50" charset="-127"/>
              </a:rPr>
              <a:t>#3.  </a:t>
            </a:r>
            <a:r>
              <a:rPr lang="ko-KR" altLang="en-US" sz="1800" b="1" u="sng" dirty="0">
                <a:highlight>
                  <a:srgbClr val="C0C0C0"/>
                </a:highlight>
                <a:latin typeface="나눔바른펜" panose="020B0503000000000000" pitchFamily="50" charset="-127"/>
                <a:ea typeface="나눔바른펜" panose="020B0503000000000000" pitchFamily="50" charset="-127"/>
              </a:rPr>
              <a:t>숲을 감싸는 안보이는 벽</a:t>
            </a:r>
            <a:r>
              <a:rPr lang="en-US" altLang="ko-KR" sz="1800" b="1" u="sng" dirty="0">
                <a:highlight>
                  <a:srgbClr val="C0C0C0"/>
                </a:highlight>
                <a:latin typeface="나눔바른펜" panose="020B0503000000000000" pitchFamily="50" charset="-127"/>
                <a:ea typeface="나눔바른펜" panose="020B0503000000000000" pitchFamily="50" charset="-127"/>
              </a:rPr>
              <a:t>4</a:t>
            </a:r>
            <a:r>
              <a:rPr lang="ko-KR" altLang="en-US" sz="1800" b="1" u="sng" dirty="0">
                <a:highlight>
                  <a:srgbClr val="C0C0C0"/>
                </a:highlight>
                <a:latin typeface="나눔바른펜" panose="020B0503000000000000" pitchFamily="50" charset="-127"/>
                <a:ea typeface="나눔바른펜" panose="020B0503000000000000" pitchFamily="50" charset="-127"/>
              </a:rPr>
              <a:t>개를 </a:t>
            </a:r>
            <a:r>
              <a:rPr lang="ko-KR" altLang="en-US" sz="1800" b="1" u="sng" dirty="0" err="1">
                <a:highlight>
                  <a:srgbClr val="C0C0C0"/>
                </a:highlight>
                <a:latin typeface="나눔바른펜" panose="020B0503000000000000" pitchFamily="50" charset="-127"/>
                <a:ea typeface="나눔바른펜" panose="020B0503000000000000" pitchFamily="50" charset="-127"/>
              </a:rPr>
              <a:t>설치해놓고</a:t>
            </a:r>
            <a:r>
              <a:rPr lang="en-US" altLang="ko-KR" sz="1800" b="1" u="sng" dirty="0">
                <a:highlight>
                  <a:srgbClr val="C0C0C0"/>
                </a:highlight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</a:p>
          <a:p>
            <a:pPr marL="0" indent="0" algn="r">
              <a:buNone/>
            </a:pPr>
            <a:r>
              <a:rPr lang="ko-KR" altLang="en-US" sz="1800" b="1" u="sng" dirty="0">
                <a:highlight>
                  <a:srgbClr val="C0C0C0"/>
                </a:highlight>
                <a:latin typeface="나눔바른펜" panose="020B0503000000000000" pitchFamily="50" charset="-127"/>
                <a:ea typeface="나눔바른펜" panose="020B0503000000000000" pitchFamily="50" charset="-127"/>
              </a:rPr>
              <a:t>벽에 닿는 모든 사람들은 </a:t>
            </a:r>
            <a:r>
              <a:rPr lang="en-US" altLang="ko-KR" sz="1800" b="1" u="sng" dirty="0">
                <a:highlight>
                  <a:srgbClr val="C0C0C0"/>
                </a:highlight>
                <a:latin typeface="나눔바른펜" panose="020B0503000000000000" pitchFamily="50" charset="-127"/>
                <a:ea typeface="나눔바른펜" panose="020B0503000000000000" pitchFamily="50" charset="-127"/>
              </a:rPr>
              <a:t>Destroy</a:t>
            </a:r>
            <a:r>
              <a:rPr lang="ko-KR" altLang="en-US" sz="1800" b="1" u="sng" dirty="0">
                <a:highlight>
                  <a:srgbClr val="C0C0C0"/>
                </a:highlight>
                <a:latin typeface="나눔바른펜" panose="020B0503000000000000" pitchFamily="50" charset="-127"/>
                <a:ea typeface="나눔바른펜" panose="020B0503000000000000" pitchFamily="50" charset="-127"/>
              </a:rPr>
              <a:t>시키고</a:t>
            </a:r>
            <a:endParaRPr lang="en-US" altLang="ko-KR" sz="1800" b="1" u="sng" dirty="0">
              <a:highlight>
                <a:srgbClr val="C0C0C0"/>
              </a:highlight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indent="0" algn="r">
              <a:buNone/>
            </a:pPr>
            <a:r>
              <a:rPr lang="ko-KR" altLang="en-US" sz="1800" b="1" u="sng" dirty="0">
                <a:highlight>
                  <a:srgbClr val="C0C0C0"/>
                </a:highlight>
                <a:latin typeface="나눔바른펜" panose="020B0503000000000000" pitchFamily="50" charset="-127"/>
                <a:ea typeface="나눔바른펜" panose="020B0503000000000000" pitchFamily="50" charset="-127"/>
              </a:rPr>
              <a:t>숲 속 안의 무작위 지점에 있는 </a:t>
            </a:r>
            <a:r>
              <a:rPr lang="en-US" altLang="ko-KR" sz="1800" b="1" u="sng" dirty="0">
                <a:highlight>
                  <a:srgbClr val="C0C0C0"/>
                </a:highlight>
                <a:latin typeface="나눔바른펜" panose="020B0503000000000000" pitchFamily="50" charset="-127"/>
                <a:ea typeface="나눔바른펜" panose="020B0503000000000000" pitchFamily="50" charset="-127"/>
              </a:rPr>
              <a:t>Generator</a:t>
            </a:r>
            <a:r>
              <a:rPr lang="ko-KR" altLang="en-US" sz="1800" b="1" u="sng" dirty="0">
                <a:highlight>
                  <a:srgbClr val="C0C0C0"/>
                </a:highlight>
                <a:latin typeface="나눔바른펜" panose="020B0503000000000000" pitchFamily="50" charset="-127"/>
                <a:ea typeface="나눔바른펜" panose="020B0503000000000000" pitchFamily="50" charset="-127"/>
              </a:rPr>
              <a:t>에서 사람들을 계속 생성해내는 방법</a:t>
            </a:r>
            <a:r>
              <a:rPr lang="en-US" altLang="ko-KR" sz="1800" b="1" dirty="0">
                <a:highlight>
                  <a:srgbClr val="C0C0C0"/>
                </a:highlight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marL="0" indent="0" algn="r">
              <a:buNone/>
            </a:pPr>
            <a:endParaRPr lang="en-US" altLang="ko-KR" sz="1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indent="0" algn="r">
              <a:buNone/>
            </a:pPr>
            <a:endParaRPr lang="en-US" altLang="ko-KR" sz="1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indent="0" algn="r">
              <a:buNone/>
            </a:pPr>
            <a:endParaRPr lang="en-US" altLang="ko-KR" sz="1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indent="0" algn="r">
              <a:buNone/>
            </a:pPr>
            <a:endParaRPr lang="en-US" altLang="ko-KR" sz="1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indent="0" algn="r">
              <a:buNone/>
            </a:pPr>
            <a:r>
              <a:rPr lang="ko-KR" altLang="en-US" sz="1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971885"/>
            <a:ext cx="3001449" cy="173703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52" y="3250532"/>
            <a:ext cx="4439345" cy="360746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915816" y="5301208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&lt;- ‘fence’ 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태그가 적용된 벽에 닿으면 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destroy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됨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975919" y="3250532"/>
            <a:ext cx="4824536" cy="1320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softEdge rad="31750"/>
          </a:effectLst>
          <a:scene3d>
            <a:camera prst="obliqueBottomRigh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숲 속을 </a:t>
            </a:r>
            <a:r>
              <a:rPr lang="ko-KR" altLang="en-US" dirty="0" err="1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걸어다니는</a:t>
            </a:r>
            <a:r>
              <a:rPr lang="ko-KR" altLang="en-US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사람들 각각 모두에게 적용되는 코드</a:t>
            </a:r>
          </a:p>
        </p:txBody>
      </p:sp>
      <p:sp>
        <p:nvSpPr>
          <p:cNvPr id="13" name="화살표: 오른쪽 12"/>
          <p:cNvSpPr/>
          <p:nvPr/>
        </p:nvSpPr>
        <p:spPr>
          <a:xfrm flipH="1">
            <a:off x="3414075" y="3712234"/>
            <a:ext cx="432048" cy="44164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279969" y="440650"/>
            <a:ext cx="4087366" cy="543594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People Generator (5)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79653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ko-KR" sz="1400" dirty="0"/>
          </a:p>
          <a:p>
            <a:pPr>
              <a:buNone/>
            </a:pPr>
            <a:endParaRPr lang="en-US" altLang="ko-KR" sz="1400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781" y="1628800"/>
            <a:ext cx="5531123" cy="28936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13578" y="1083425"/>
            <a:ext cx="1791326" cy="380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보이지 않는 벽 설치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781" y="984244"/>
            <a:ext cx="3007221" cy="61235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8630" y="4851950"/>
            <a:ext cx="90907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숲은 사실 안보이는 벽</a:t>
            </a:r>
            <a:r>
              <a:rPr lang="en-US" altLang="ko-KR" dirty="0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4</a:t>
            </a:r>
            <a:r>
              <a:rPr lang="ko-KR" altLang="en-US" dirty="0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개로 둘러싸여져 있다</a:t>
            </a:r>
            <a:r>
              <a:rPr lang="en-US" altLang="ko-KR" dirty="0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</a:p>
          <a:p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이는 모든 게임 진행이 숲 속 범위 내에서만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일어나도록 하기위해서 설치해 놓은 것이다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endParaRPr lang="en-US" altLang="ko-KR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dirty="0" err="1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걸어다니는</a:t>
            </a:r>
            <a:r>
              <a:rPr lang="ko-KR" altLang="en-US" dirty="0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사람들이 이 안보이는 벽에 부딪히면 알아서 </a:t>
            </a:r>
            <a:r>
              <a:rPr lang="en-US" altLang="ko-KR" dirty="0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Destroy</a:t>
            </a:r>
            <a:r>
              <a:rPr lang="ko-KR" altLang="en-US" dirty="0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된다</a:t>
            </a:r>
            <a:r>
              <a:rPr lang="en-US" altLang="ko-KR" dirty="0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각 벽은 태그 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fence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를 설정하여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캐릭터가 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“fence”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태그를 가진 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object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와 충돌하면 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destroy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된다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endParaRPr lang="en-US" altLang="ko-KR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98" y="2187473"/>
            <a:ext cx="2562225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99" y="2792799"/>
            <a:ext cx="2562225" cy="6096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52" y="3347725"/>
            <a:ext cx="2562225" cy="6096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46" y="3928849"/>
            <a:ext cx="2562225" cy="60960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98" y="1027757"/>
            <a:ext cx="2553679" cy="1014278"/>
          </a:xfrm>
          <a:prstGeom prst="rect">
            <a:avLst/>
          </a:prstGeom>
        </p:spPr>
      </p:pic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279969" y="440650"/>
            <a:ext cx="4087366" cy="543594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People Generator (6)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94473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251520" y="116632"/>
            <a:ext cx="3024336" cy="638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Collision Detection</a:t>
            </a:r>
            <a:endParaRPr lang="ko-KR" altLang="en-US" sz="2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67544" y="1052736"/>
            <a:ext cx="8496944" cy="51845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generator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로 생성된 범인들이 전체 지형에서 벗어나면 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destroy 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되도록 보이지 않는 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fence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를 설정하여 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fence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와 </a:t>
            </a:r>
            <a:r>
              <a:rPr lang="en-US" altLang="ko-KR" sz="2400" dirty="0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character</a:t>
            </a:r>
            <a:r>
              <a:rPr lang="ko-KR" altLang="en-US" sz="2400" dirty="0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들의 충돌 검사 코드를 작성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하였다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 main character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가 범인과 만나면 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score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가 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1 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증가하도록 </a:t>
            </a:r>
            <a:r>
              <a:rPr lang="en-US" altLang="ko-KR" sz="2400" dirty="0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main character</a:t>
            </a:r>
            <a:r>
              <a:rPr lang="ko-KR" altLang="en-US" sz="2400" dirty="0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와 범인의 충돌 검사 코드를 작성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하였다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두 작업을 한번에 진행하기 </a:t>
            </a:r>
            <a:r>
              <a:rPr lang="ko-KR" altLang="en-US" sz="2400" dirty="0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위해 </a:t>
            </a:r>
            <a:r>
              <a:rPr lang="en-US" altLang="ko-KR" sz="2400" dirty="0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fence</a:t>
            </a:r>
            <a:r>
              <a:rPr lang="ko-KR" altLang="en-US" sz="2400" dirty="0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와 </a:t>
            </a:r>
            <a:r>
              <a:rPr lang="en-US" altLang="ko-KR" sz="2400" dirty="0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main character</a:t>
            </a:r>
            <a:r>
              <a:rPr lang="ko-KR" altLang="en-US" sz="2400" dirty="0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는 </a:t>
            </a:r>
            <a:r>
              <a:rPr lang="en-US" altLang="ko-KR" sz="2400" dirty="0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trigger</a:t>
            </a:r>
            <a:r>
              <a:rPr lang="ko-KR" altLang="en-US" sz="2400" dirty="0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를 적용하지 않고</a:t>
            </a:r>
            <a:r>
              <a:rPr lang="en-US" altLang="ko-KR" sz="2400" dirty="0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2400" dirty="0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범인을 포함한 다른 </a:t>
            </a:r>
            <a:r>
              <a:rPr lang="en-US" altLang="ko-KR" sz="2400" dirty="0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character</a:t>
            </a:r>
            <a:r>
              <a:rPr lang="ko-KR" altLang="en-US" sz="2400" dirty="0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들에 </a:t>
            </a:r>
            <a:r>
              <a:rPr lang="en-US" altLang="ko-KR" sz="2400" dirty="0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trigger</a:t>
            </a:r>
            <a:r>
              <a:rPr lang="ko-KR" altLang="en-US" sz="2400" dirty="0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를 적용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하여</a:t>
            </a:r>
            <a:r>
              <a:rPr lang="ko-KR" altLang="en-US" sz="2400" dirty="0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24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OntriggerEnter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()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로 충돌 검사를 진행하였다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3679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2719214" cy="687610"/>
          </a:xfrm>
        </p:spPr>
        <p:txBody>
          <a:bodyPr/>
          <a:lstStyle/>
          <a:p>
            <a:r>
              <a:rPr lang="en-US" altLang="ko-KR" b="1" dirty="0"/>
              <a:t>Smoke Particle</a:t>
            </a:r>
            <a:endParaRPr lang="ko-KR" altLang="en-US" b="1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half" idx="1"/>
          </p:nvPr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51" y="1449735"/>
            <a:ext cx="3367286" cy="1825386"/>
          </a:xfrm>
        </p:spPr>
      </p:pic>
      <p:pic>
        <p:nvPicPr>
          <p:cNvPr id="8" name="내용 개체 틀 7"/>
          <p:cNvPicPr>
            <a:picLocks noGrp="1" noChangeAspect="1"/>
          </p:cNvPicPr>
          <p:nvPr>
            <p:ph sz="half" idx="2"/>
          </p:nvPr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1440470"/>
            <a:ext cx="3384376" cy="1834651"/>
          </a:xfr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51" y="3410918"/>
            <a:ext cx="3376887" cy="183059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435" y="3410918"/>
            <a:ext cx="3384376" cy="183465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94640" y="944606"/>
            <a:ext cx="7687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일정 주기마다</a:t>
            </a:r>
            <a:r>
              <a:rPr lang="en-US" altLang="ko-KR" dirty="0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주인공의 시야를 가려서 범인을 찾기 어렵게 만드는 요소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961" y="1368029"/>
            <a:ext cx="2277563" cy="74369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06438" y="5381367"/>
            <a:ext cx="86375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빈 </a:t>
            </a:r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Game Object</a:t>
            </a:r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를 생성하여 이름을 </a:t>
            </a:r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Smoke Position</a:t>
            </a:r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으로 한다</a:t>
            </a:r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</a:p>
          <a:p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이  </a:t>
            </a:r>
            <a:r>
              <a:rPr lang="en-US" altLang="ko-KR" sz="16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GameObject</a:t>
            </a:r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에 </a:t>
            </a:r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Particle.js </a:t>
            </a:r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코드를 넣고</a:t>
            </a:r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</a:t>
            </a:r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인스턴스화할 </a:t>
            </a:r>
            <a:r>
              <a:rPr lang="ko-KR" altLang="en-US" sz="16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프리팹을</a:t>
            </a:r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 연기 </a:t>
            </a:r>
            <a:r>
              <a:rPr lang="ko-KR" altLang="en-US" sz="16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프리팹으로</a:t>
            </a:r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지정한다</a:t>
            </a:r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  </a:t>
            </a:r>
          </a:p>
          <a:p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</a:t>
            </a:r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분에 한 번씩 시야를 가리도록 </a:t>
            </a:r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interval</a:t>
            </a:r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을 </a:t>
            </a:r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120</a:t>
            </a:r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으로 설정한다</a:t>
            </a:r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Main camera</a:t>
            </a:r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의 자식으로 계층구조를 설정하여</a:t>
            </a:r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실제 게임 유저가 바라보는 화면의 시야를 가리도록 한다</a:t>
            </a:r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1909458"/>
            <a:ext cx="260985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294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289046"/>
            <a:ext cx="7543750" cy="687609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When main character meet the person prefab.</a:t>
            </a:r>
            <a:endParaRPr lang="ko-KR" altLang="en-US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412776"/>
            <a:ext cx="3453656" cy="187220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370563"/>
            <a:ext cx="3453656" cy="187220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450" y="3359876"/>
            <a:ext cx="3489394" cy="189158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426" y="1398746"/>
            <a:ext cx="3505418" cy="1900267"/>
          </a:xfrm>
          <a:prstGeom prst="rect">
            <a:avLst/>
          </a:prstGeom>
        </p:spPr>
      </p:pic>
      <p:sp>
        <p:nvSpPr>
          <p:cNvPr id="12" name="설명선: 위쪽 화살표 11"/>
          <p:cNvSpPr/>
          <p:nvPr/>
        </p:nvSpPr>
        <p:spPr>
          <a:xfrm>
            <a:off x="465817" y="5517232"/>
            <a:ext cx="3779321" cy="936104"/>
          </a:xfrm>
          <a:prstGeom prst="upArrowCallou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Criminal</a:t>
            </a:r>
            <a:r>
              <a:rPr lang="ko-KR" altLang="en-US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을 잡았을 때의 </a:t>
            </a:r>
            <a:r>
              <a:rPr lang="ko-KR" altLang="en-US" dirty="0" err="1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파티클</a:t>
            </a:r>
            <a:r>
              <a:rPr lang="ko-KR" altLang="en-US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효과</a:t>
            </a:r>
          </a:p>
        </p:txBody>
      </p:sp>
      <p:sp>
        <p:nvSpPr>
          <p:cNvPr id="17" name="설명선: 위쪽 화살표 16"/>
          <p:cNvSpPr/>
          <p:nvPr/>
        </p:nvSpPr>
        <p:spPr>
          <a:xfrm>
            <a:off x="4631878" y="5517231"/>
            <a:ext cx="4176464" cy="936105"/>
          </a:xfrm>
          <a:prstGeom prst="upArrowCallou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Criminal</a:t>
            </a:r>
            <a:r>
              <a:rPr lang="ko-KR" altLang="en-US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이 아닌 캐릭터와 </a:t>
            </a:r>
            <a:endParaRPr lang="en-US" altLang="ko-KR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충돌했을 때 </a:t>
            </a:r>
            <a:r>
              <a:rPr lang="ko-KR" altLang="en-US" dirty="0" err="1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파티클</a:t>
            </a:r>
            <a:r>
              <a:rPr lang="ko-KR" altLang="en-US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효과</a:t>
            </a:r>
          </a:p>
        </p:txBody>
      </p:sp>
    </p:spTree>
    <p:extLst>
      <p:ext uri="{BB962C8B-B14F-4D97-AF65-F5344CB8AC3E}">
        <p14:creationId xmlns:p14="http://schemas.microsoft.com/office/powerpoint/2010/main" val="2481230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1495078" cy="831626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Sky Box</a:t>
            </a:r>
            <a:br>
              <a:rPr lang="en-US" altLang="ko-KR" b="1" dirty="0"/>
            </a:br>
            <a:endParaRPr lang="ko-KR" altLang="en-US" b="1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124744"/>
            <a:ext cx="7344816" cy="3803646"/>
          </a:xfrm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628650" y="5157192"/>
            <a:ext cx="7831782" cy="12961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수정 전 </a:t>
            </a:r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terrain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이 있을 때에는 숲의 겉 면까지 보였는데 수정 후 하늘 부분이 많이 노출되어 </a:t>
            </a:r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skybox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를 추가 적용하였다</a:t>
            </a:r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게임 배경을 신비롭게 주기 위해서 어두운 배경의 </a:t>
            </a:r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texture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로 설정하였다</a:t>
            </a:r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2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5091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88437"/>
            <a:ext cx="5743550" cy="903634"/>
          </a:xfrm>
        </p:spPr>
        <p:txBody>
          <a:bodyPr/>
          <a:lstStyle/>
          <a:p>
            <a:r>
              <a:rPr lang="en-US" altLang="ko-KR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Modified things</a:t>
            </a:r>
            <a:endParaRPr lang="ko-KR" altLang="en-US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092274"/>
            <a:ext cx="8676456" cy="5184576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빌드가 되지 않는 문제가 있었는데 </a:t>
            </a:r>
            <a:r>
              <a:rPr lang="en-US" altLang="ko-KR" dirty="0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title</a:t>
            </a:r>
            <a:r>
              <a:rPr lang="ko-KR" altLang="en-US" dirty="0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의 문제라고 파악되어 </a:t>
            </a:r>
            <a:r>
              <a:rPr lang="en-US" altLang="ko-KR" dirty="0" err="1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title.unity</a:t>
            </a:r>
            <a:r>
              <a:rPr lang="ko-KR" altLang="en-US" dirty="0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을 과감히 지우고 </a:t>
            </a:r>
            <a:r>
              <a:rPr lang="en-US" altLang="ko-KR" dirty="0" err="1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title.unity</a:t>
            </a:r>
            <a:r>
              <a:rPr lang="ko-KR" altLang="en-US" dirty="0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없이 바로 게임이 진행되게 하였다</a:t>
            </a:r>
            <a:r>
              <a:rPr lang="en-US" altLang="ko-KR" dirty="0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 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title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이 없는 대신 게임이 끝나고 추가 게임을 진행할 경우 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title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이 아닌 </a:t>
            </a:r>
            <a:r>
              <a:rPr lang="en-US" altLang="ko-KR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main.unity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로 이어지게 하였다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endParaRPr lang="en-US" altLang="ko-KR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메인 캐릭터가 바라보는 시선과 마우스가 움직이는 위치가 대응 되어있었는데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u="sng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무작위로 시선이 움직여지는 바람에 자연스러운 게임 진행이 되지 않았다</a:t>
            </a:r>
            <a:r>
              <a:rPr lang="en-US" altLang="ko-KR" u="sng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마우스 입력 받는 코드를 수정하여 </a:t>
            </a:r>
            <a:r>
              <a:rPr lang="ko-KR" altLang="en-US" dirty="0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마우스 제어로 인한 혼동을 없애고</a:t>
            </a:r>
            <a:r>
              <a:rPr lang="en-US" altLang="ko-KR" dirty="0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캐릭터의 자연스러운 제어가 가능하게 되었다</a:t>
            </a:r>
            <a:r>
              <a:rPr lang="en-US" altLang="ko-KR" dirty="0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메인 캐릭터와 메인 카메라를 계층구조로 묶어서 카메라가 캐릭터를 따라가도록 하였더니 </a:t>
            </a:r>
            <a:r>
              <a:rPr lang="ko-KR" altLang="en-US" u="sng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카메라도 같이 흔들리며 움직이는 상황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이 발생하였다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충돌체의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반지름을 줄여 카메라와 겹치는 곳을 없애고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카메라가 캐릭터를 따라가되 시야는 움직이지 않게 설정하였다</a:t>
            </a:r>
            <a:r>
              <a:rPr lang="en-US" altLang="ko-KR" dirty="0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endParaRPr lang="en-US" altLang="ko-KR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Asset Store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에서 용량 큰 </a:t>
            </a:r>
            <a:r>
              <a:rPr lang="ko-KR" altLang="en-US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에셋을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여러 개 사용하여 </a:t>
            </a:r>
            <a:r>
              <a:rPr lang="ko-KR" altLang="en-US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버벅거림이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있었다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두 개 였던 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Terrain 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중 바깥 테두리를 구성했던 지형 하나를 지우고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나무와 </a:t>
            </a:r>
            <a:r>
              <a:rPr lang="ko-KR" altLang="en-US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제네레이터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등 게임 진행에 필수적이지 않은 것들을 줄여 보다 자연스러운 게임 진행이 가능하게 하였다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8366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323528" y="724990"/>
            <a:ext cx="8136904" cy="50029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1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코난이라는 만화</a:t>
            </a:r>
            <a:r>
              <a:rPr lang="en-US" altLang="ko-KR" sz="1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들어봤어</a:t>
            </a:r>
            <a:r>
              <a:rPr lang="en-US" altLang="ko-KR" sz="1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? </a:t>
            </a:r>
            <a:r>
              <a:rPr lang="ko-KR" altLang="en-US" sz="1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난 그 만화 등장하는 주연급 배우</a:t>
            </a:r>
            <a:r>
              <a:rPr lang="en-US" altLang="ko-KR" sz="1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범인</a:t>
            </a:r>
            <a:r>
              <a:rPr lang="en-US" altLang="ko-KR" sz="1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264</a:t>
            </a:r>
            <a:r>
              <a:rPr lang="ko-KR" altLang="en-US" sz="1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야</a:t>
            </a:r>
            <a:r>
              <a:rPr lang="en-US" altLang="ko-KR" sz="1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endParaRPr lang="en-US" altLang="ko-KR" sz="1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1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이쪽은 내 친구 </a:t>
            </a:r>
            <a:r>
              <a:rPr lang="en-US" altLang="ko-KR" sz="1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263. </a:t>
            </a:r>
          </a:p>
          <a:p>
            <a:pPr>
              <a:lnSpc>
                <a:spcPct val="100000"/>
              </a:lnSpc>
            </a:pPr>
            <a:r>
              <a:rPr lang="en-US" altLang="ko-KR" sz="1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(263) </a:t>
            </a:r>
            <a:r>
              <a:rPr lang="ko-KR" altLang="en-US" sz="1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안녕 난 범인 </a:t>
            </a:r>
            <a:r>
              <a:rPr lang="en-US" altLang="ko-KR" sz="1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263</a:t>
            </a:r>
            <a:r>
              <a:rPr lang="ko-KR" altLang="en-US" sz="1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이야</a:t>
            </a:r>
            <a:r>
              <a:rPr lang="en-US" altLang="ko-KR" sz="1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1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우리 범인들은 셀 수 없이 많아</a:t>
            </a:r>
            <a:r>
              <a:rPr lang="en-US" altLang="ko-KR" sz="1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다 똑같 생겼다고 말하면 섭섭해</a:t>
            </a:r>
            <a:r>
              <a:rPr lang="en-US" altLang="ko-KR" sz="1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</a:p>
          <a:p>
            <a:pPr>
              <a:lnSpc>
                <a:spcPct val="100000"/>
              </a:lnSpc>
            </a:pPr>
            <a:endParaRPr lang="en-US" altLang="ko-KR" sz="1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1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사실</a:t>
            </a:r>
            <a:r>
              <a:rPr lang="en-US" altLang="ko-KR" sz="1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최근에 몇 놈들이 좀비처럼 </a:t>
            </a:r>
            <a:r>
              <a:rPr lang="ko-KR" altLang="en-US" sz="18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찌그덩찌그덩</a:t>
            </a:r>
            <a:r>
              <a:rPr lang="ko-KR" altLang="en-US" sz="1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18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걸어다니는</a:t>
            </a:r>
            <a:r>
              <a:rPr lang="ko-KR" altLang="en-US" sz="1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통에</a:t>
            </a:r>
          </a:p>
          <a:p>
            <a:pPr>
              <a:lnSpc>
                <a:spcPct val="100000"/>
              </a:lnSpc>
            </a:pPr>
            <a:r>
              <a:rPr lang="ko-KR" altLang="en-US" sz="1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우리들의 출연이 </a:t>
            </a:r>
            <a:r>
              <a:rPr lang="ko-KR" altLang="en-US" sz="18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제한됐어</a:t>
            </a:r>
            <a:r>
              <a:rPr lang="en-US" altLang="ko-KR" sz="1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1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범인처럼 지능적으로 보이지 </a:t>
            </a:r>
            <a:r>
              <a:rPr lang="ko-KR" altLang="en-US" sz="18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않는다더군</a:t>
            </a:r>
            <a:r>
              <a:rPr lang="en-US" altLang="ko-KR" sz="1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</a:p>
          <a:p>
            <a:pPr>
              <a:lnSpc>
                <a:spcPct val="100000"/>
              </a:lnSpc>
            </a:pPr>
            <a:r>
              <a:rPr lang="ko-KR" altLang="en-US" sz="1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그 놈들을 잡아야 다시 만화에 출연해서 출연료를 받을 수 있어</a:t>
            </a:r>
            <a:r>
              <a:rPr lang="en-US" altLang="ko-KR" sz="1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endParaRPr lang="en-US" altLang="ko-KR" sz="1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18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걔네들이</a:t>
            </a:r>
            <a:r>
              <a:rPr lang="ko-KR" altLang="en-US" sz="1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숲에서 </a:t>
            </a:r>
            <a:r>
              <a:rPr lang="ko-KR" altLang="en-US" sz="18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어슬렁</a:t>
            </a:r>
            <a:r>
              <a:rPr lang="ko-KR" altLang="en-US" sz="1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18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거린다는</a:t>
            </a:r>
            <a:r>
              <a:rPr lang="ko-KR" altLang="en-US" sz="1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소문을 들었어</a:t>
            </a:r>
            <a:r>
              <a:rPr lang="en-US" altLang="ko-KR" sz="1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1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듣기로는 한 </a:t>
            </a:r>
            <a:r>
              <a:rPr lang="en-US" altLang="ko-KR" sz="1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5</a:t>
            </a:r>
            <a:r>
              <a:rPr lang="ko-KR" altLang="en-US" sz="1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명 </a:t>
            </a:r>
            <a:r>
              <a:rPr lang="ko-KR" altLang="en-US" sz="18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쯤이랬나</a:t>
            </a:r>
            <a:r>
              <a:rPr lang="en-US" altLang="ko-KR" sz="1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8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그놈들을</a:t>
            </a:r>
            <a:r>
              <a:rPr lang="ko-KR" altLang="en-US" sz="1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찾아 뒤통수를 </a:t>
            </a:r>
            <a:r>
              <a:rPr lang="ko-KR" altLang="en-US" sz="18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갈겨주자구</a:t>
            </a:r>
            <a:r>
              <a:rPr lang="en-US" altLang="ko-KR" sz="1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!</a:t>
            </a:r>
          </a:p>
          <a:p>
            <a:pPr>
              <a:lnSpc>
                <a:spcPct val="100000"/>
              </a:lnSpc>
            </a:pPr>
            <a:endParaRPr lang="en-US" altLang="ko-KR" sz="1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1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참</a:t>
            </a:r>
            <a:r>
              <a:rPr lang="en-US" altLang="ko-KR" sz="1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서둘러 잡지 않으면 신비로운 연기가 </a:t>
            </a:r>
            <a:endParaRPr lang="en-US" altLang="ko-KR" sz="1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1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너희들의 시야를 </a:t>
            </a:r>
            <a:r>
              <a:rPr lang="ko-KR" altLang="en-US" sz="18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막을꺼야</a:t>
            </a:r>
            <a:r>
              <a:rPr lang="en-US" altLang="ko-KR" sz="1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연기를 조심하자</a:t>
            </a:r>
            <a:r>
              <a:rPr lang="en-US" altLang="ko-KR" sz="1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endParaRPr lang="en-US" altLang="ko-KR" sz="1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1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그럼 가볼까</a:t>
            </a:r>
            <a:r>
              <a:rPr lang="en-US" altLang="ko-KR" sz="1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? </a:t>
            </a:r>
            <a:r>
              <a:rPr lang="ko-KR" altLang="en-US" sz="1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그 놈들을 잡으러</a:t>
            </a:r>
            <a:r>
              <a:rPr lang="en-US" altLang="ko-KR" sz="1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!</a:t>
            </a:r>
            <a:endParaRPr lang="ko-KR" altLang="en-US" sz="1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251520" y="116632"/>
            <a:ext cx="1008112" cy="638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Story</a:t>
            </a:r>
            <a:endParaRPr lang="ko-KR" altLang="en-US" sz="32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1" y="4416940"/>
            <a:ext cx="4392488" cy="232442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179512" y="80445"/>
            <a:ext cx="2231132" cy="638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Introduction</a:t>
            </a:r>
            <a:endParaRPr lang="ko-KR" altLang="en-US" sz="32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395536" y="980728"/>
            <a:ext cx="8496944" cy="51125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방향키로 주인공을 움직여 똑같은 텍스처의 사람들 속에서 범인 </a:t>
            </a:r>
            <a:r>
              <a:rPr lang="en-US" altLang="ko-KR" sz="1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5</a:t>
            </a:r>
            <a:r>
              <a:rPr lang="ko-KR" altLang="en-US" sz="1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명을 찾아야 한다</a:t>
            </a:r>
            <a:r>
              <a:rPr lang="en-US" altLang="ko-KR" sz="1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800" dirty="0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기존에 범인을 찾는 다른 액션 게임과의 차별을 애니메이션으로 주려고 시도하였다</a:t>
            </a:r>
            <a:r>
              <a:rPr lang="en-US" altLang="ko-KR" sz="1800" dirty="0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본 게임에서 사람들은 모두 같은 외형과 텍스처로 구성 하였기 때문에 범인을 구별할 수 있는 유일한 힌트는 애니메이션이다</a:t>
            </a:r>
            <a:r>
              <a:rPr lang="en-US" altLang="ko-KR" sz="1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각기 다른 속도와 애니메이션으로 돌아다니는 사람들 속에서 범인은 유일하게 느린 속도로 좀비같이 걷고 있다</a:t>
            </a:r>
            <a:r>
              <a:rPr lang="en-US" altLang="ko-KR" sz="1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1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게임 중간중간에 </a:t>
            </a:r>
            <a:r>
              <a:rPr lang="ko-KR" altLang="en-US" sz="1800" dirty="0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타이머를 가동하여 시야를 가리는 연기를 배치하여 게임에 난이도를 높이는 장치도 추가</a:t>
            </a:r>
            <a:r>
              <a:rPr lang="ko-KR" altLang="en-US" sz="1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하였다</a:t>
            </a:r>
            <a:r>
              <a:rPr lang="en-US" altLang="ko-KR" sz="1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sz="1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224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79512" y="80445"/>
            <a:ext cx="3024336" cy="638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Overall Structure</a:t>
            </a:r>
            <a:endParaRPr lang="ko-KR" altLang="en-US" sz="32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3779912" y="1578976"/>
            <a:ext cx="1224136" cy="2160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endParaRPr lang="en-US" altLang="ko-KR" sz="1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b="1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title.unity</a:t>
            </a:r>
            <a:endParaRPr lang="en-US" altLang="ko-KR" sz="1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sz="1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3779912" y="3584890"/>
            <a:ext cx="1224136" cy="2160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endParaRPr lang="en-US" altLang="ko-KR" sz="1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b="1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main.unity</a:t>
            </a:r>
            <a:endParaRPr lang="en-US" altLang="ko-KR" sz="1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sz="1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3851920" y="5590804"/>
            <a:ext cx="1224136" cy="2160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endParaRPr lang="en-US" altLang="ko-KR" sz="1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b="1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end.unity</a:t>
            </a:r>
            <a:endParaRPr lang="en-US" altLang="ko-KR" sz="1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sz="18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/>
          <a:srcRect l="17341" t="16965" r="15434" b="6387"/>
          <a:stretch/>
        </p:blipFill>
        <p:spPr>
          <a:xfrm>
            <a:off x="262359" y="4800283"/>
            <a:ext cx="3002685" cy="179706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/>
          <a:srcRect l="30151" t="35298" r="30276" b="11755"/>
          <a:stretch/>
        </p:blipFill>
        <p:spPr>
          <a:xfrm>
            <a:off x="289254" y="885508"/>
            <a:ext cx="2975790" cy="181898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/>
          <a:srcRect l="4763" t="17413" r="7912" b="5262"/>
          <a:stretch/>
        </p:blipFill>
        <p:spPr>
          <a:xfrm>
            <a:off x="276713" y="2848510"/>
            <a:ext cx="2988332" cy="1807756"/>
          </a:xfrm>
          <a:prstGeom prst="rect">
            <a:avLst/>
          </a:prstGeom>
        </p:spPr>
      </p:pic>
      <p:sp>
        <p:nvSpPr>
          <p:cNvPr id="16" name="아래쪽 화살표 15"/>
          <p:cNvSpPr/>
          <p:nvPr/>
        </p:nvSpPr>
        <p:spPr>
          <a:xfrm>
            <a:off x="4211960" y="2492896"/>
            <a:ext cx="180020" cy="35561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아래쪽 화살표 16"/>
          <p:cNvSpPr/>
          <p:nvPr/>
        </p:nvSpPr>
        <p:spPr>
          <a:xfrm>
            <a:off x="4211960" y="4800283"/>
            <a:ext cx="180020" cy="35561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5652120" y="1032269"/>
            <a:ext cx="2987824" cy="17060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제목과 함께 </a:t>
            </a:r>
            <a:r>
              <a:rPr lang="en-US" altLang="ko-KR" sz="1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‘hit the space’</a:t>
            </a:r>
            <a:r>
              <a:rPr lang="ko-KR" altLang="en-US" sz="1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라는 문구가 나타난다</a:t>
            </a:r>
            <a:r>
              <a:rPr lang="en-US" altLang="ko-KR" sz="1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 space</a:t>
            </a:r>
            <a:r>
              <a:rPr lang="ko-KR" altLang="en-US" sz="1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를 누르면 </a:t>
            </a:r>
            <a:r>
              <a:rPr lang="en-US" altLang="ko-KR" sz="18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Application.LoadLevel</a:t>
            </a:r>
            <a:r>
              <a:rPr lang="en-US" altLang="ko-KR" sz="1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()</a:t>
            </a:r>
            <a:r>
              <a:rPr lang="ko-KR" altLang="en-US" sz="1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을 통해 </a:t>
            </a:r>
            <a:r>
              <a:rPr lang="en-US" altLang="ko-KR" sz="18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main.unity</a:t>
            </a:r>
            <a:r>
              <a:rPr lang="ko-KR" altLang="en-US" sz="1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로 넘어간다</a:t>
            </a:r>
            <a:endParaRPr lang="en-US" altLang="ko-KR" sz="1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sz="1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5639932" y="3501008"/>
            <a:ext cx="2987824" cy="850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3</a:t>
            </a:r>
            <a:r>
              <a:rPr lang="ko-KR" altLang="en-US" sz="1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인칭 컨트롤러의 </a:t>
            </a:r>
            <a:r>
              <a:rPr lang="en-US" altLang="ko-KR" sz="1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main </a:t>
            </a:r>
            <a:r>
              <a:rPr lang="en-US" altLang="ko-KR" sz="18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chracter</a:t>
            </a:r>
            <a:r>
              <a:rPr lang="ko-KR" altLang="en-US" sz="1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가 등장하며 게임이 시작된다</a:t>
            </a:r>
            <a:endParaRPr lang="en-US" altLang="ko-KR" sz="1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sz="1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5652120" y="4656266"/>
            <a:ext cx="2987824" cy="1975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5</a:t>
            </a:r>
            <a:r>
              <a:rPr lang="ko-KR" altLang="en-US" sz="1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명의 범인을 잡으면 </a:t>
            </a:r>
            <a:r>
              <a:rPr lang="en-US" altLang="ko-KR" sz="1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‘You </a:t>
            </a:r>
            <a:r>
              <a:rPr lang="en-US" altLang="ko-KR" sz="18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Finded</a:t>
            </a:r>
            <a:r>
              <a:rPr lang="en-US" altLang="ko-KR" sz="1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5 </a:t>
            </a:r>
            <a:r>
              <a:rPr lang="en-US" altLang="ko-KR" sz="18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criminals’,’thank</a:t>
            </a:r>
            <a:r>
              <a:rPr lang="en-US" altLang="ko-KR" sz="1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you’ </a:t>
            </a:r>
            <a:r>
              <a:rPr lang="ko-KR" altLang="en-US" sz="1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문구와 함께 게임이 종료되며</a:t>
            </a:r>
            <a:r>
              <a:rPr lang="en-US" altLang="ko-KR" sz="1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space</a:t>
            </a:r>
            <a:r>
              <a:rPr lang="ko-KR" altLang="en-US" sz="1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를 누르면 다시 </a:t>
            </a:r>
            <a:r>
              <a:rPr lang="en-US" altLang="ko-KR" sz="18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main.unity</a:t>
            </a:r>
            <a:r>
              <a:rPr lang="ko-KR" altLang="en-US" sz="1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로 넘어가 새로운 게임이 시작된다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8064" y="221562"/>
            <a:ext cx="4446215" cy="575357"/>
          </a:xfrm>
        </p:spPr>
        <p:txBody>
          <a:bodyPr>
            <a:normAutofit/>
          </a:bodyPr>
          <a:lstStyle/>
          <a:p>
            <a:r>
              <a:rPr lang="en-US" altLang="ko-KR" sz="3000" b="1" dirty="0"/>
              <a:t>Hierarchy explanation (1)</a:t>
            </a:r>
            <a:endParaRPr lang="ko-KR" altLang="en-US" sz="3000" b="1" dirty="0"/>
          </a:p>
        </p:txBody>
      </p:sp>
      <p:pic>
        <p:nvPicPr>
          <p:cNvPr id="17" name="내용 개체 틀 1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6872"/>
            <a:ext cx="4882345" cy="4575328"/>
          </a:xfrm>
        </p:spPr>
      </p:pic>
      <p:sp>
        <p:nvSpPr>
          <p:cNvPr id="25" name="사각형: 둥근 모서리 24"/>
          <p:cNvSpPr/>
          <p:nvPr/>
        </p:nvSpPr>
        <p:spPr>
          <a:xfrm>
            <a:off x="5682995" y="2924944"/>
            <a:ext cx="3240361" cy="21602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2. </a:t>
            </a: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메인 카메라와 메인 캐릭터</a:t>
            </a:r>
            <a:endParaRPr lang="en-US" altLang="ko-KR" sz="2000" b="1" dirty="0">
              <a:solidFill>
                <a:schemeClr val="tx2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just"/>
            <a:endParaRPr lang="en-US" altLang="ko-KR" sz="1400" b="1" dirty="0">
              <a:solidFill>
                <a:schemeClr val="tx2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just"/>
            <a:r>
              <a:rPr lang="en-US" altLang="ko-KR" sz="1400" dirty="0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Main Character</a:t>
            </a:r>
            <a:r>
              <a:rPr lang="ko-KR" altLang="en-US" sz="1400" dirty="0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는 실제 사용자의 키입력을 받아 움직</a:t>
            </a:r>
            <a:r>
              <a:rPr lang="ko-KR" altLang="en-US" sz="14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이는</a:t>
            </a:r>
            <a:r>
              <a:rPr lang="ko-KR" altLang="en-US" sz="1400" dirty="0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게임 주체 캐릭터이다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en-US" altLang="ko-KR" sz="1400" dirty="0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Main Camera</a:t>
            </a:r>
            <a:r>
              <a:rPr lang="ko-KR" altLang="en-US" sz="1400" dirty="0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는  </a:t>
            </a:r>
            <a:r>
              <a:rPr lang="en-US" altLang="ko-KR" sz="1400" dirty="0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3</a:t>
            </a:r>
            <a:r>
              <a:rPr lang="ko-KR" altLang="en-US" sz="1400" dirty="0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인칭 시점으로  메인캐릭터를 따라 움직인다</a:t>
            </a:r>
            <a:r>
              <a:rPr lang="en-US" altLang="ko-KR" sz="1400" dirty="0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1400" dirty="0">
              <a:solidFill>
                <a:srgbClr val="FF0000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8" name="사각형: 둥근 모서리 27"/>
          <p:cNvSpPr/>
          <p:nvPr/>
        </p:nvSpPr>
        <p:spPr>
          <a:xfrm>
            <a:off x="5682995" y="548680"/>
            <a:ext cx="3240361" cy="201121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AutoNum type="arabicPeriod"/>
            </a:pP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환경 구성 요소들</a:t>
            </a:r>
            <a:endParaRPr lang="en-US" altLang="ko-KR" sz="2000" b="1" dirty="0">
              <a:solidFill>
                <a:schemeClr val="tx2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 algn="just">
              <a:buAutoNum type="arabicPeriod"/>
            </a:pPr>
            <a:endParaRPr lang="en-US" altLang="ko-KR" sz="14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just"/>
            <a:r>
              <a:rPr lang="ko-KR" altLang="en-US" sz="1400" dirty="0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숲 속을 구성하는 배경 요소들이다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여기에는 햇빛을 표현하기 위한 나무들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나무들을 흔들리게 하는 바람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외곽을 표시하기 위한 안보이는 벽인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fence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등이 있다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1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474" y="980728"/>
            <a:ext cx="2407638" cy="1420296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474" y="3193713"/>
            <a:ext cx="2407638" cy="10069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5814" y="1865792"/>
            <a:ext cx="242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&lt;</a:t>
            </a:r>
            <a:r>
              <a:rPr lang="ko-KR" altLang="en-US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전체적인 </a:t>
            </a:r>
            <a:r>
              <a:rPr lang="en-US" altLang="ko-KR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Hierarchy </a:t>
            </a:r>
            <a:r>
              <a:rPr lang="ko-KR" altLang="en-US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구조</a:t>
            </a:r>
            <a:r>
              <a:rPr lang="en-US" altLang="ko-KR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&gt;</a:t>
            </a:r>
            <a:endParaRPr lang="ko-KR" altLang="en-US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3280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404664"/>
            <a:ext cx="3816424" cy="2618609"/>
          </a:xfrm>
          <a:prstGeom prst="rect">
            <a:avLst/>
          </a:prstGeom>
        </p:spPr>
      </p:pic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971024"/>
            <a:ext cx="1999134" cy="5582814"/>
          </a:xfrm>
        </p:spPr>
      </p:pic>
      <p:sp>
        <p:nvSpPr>
          <p:cNvPr id="3" name="사각형: 둥근 모서리 2"/>
          <p:cNvSpPr/>
          <p:nvPr/>
        </p:nvSpPr>
        <p:spPr>
          <a:xfrm>
            <a:off x="2362450" y="3167290"/>
            <a:ext cx="6537235" cy="341929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2000" b="1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3. </a:t>
            </a:r>
            <a:r>
              <a:rPr lang="ko-KR" altLang="en-US" sz="2000" b="1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캐릭터 </a:t>
            </a:r>
            <a:r>
              <a:rPr lang="ko-KR" altLang="en-US" sz="2000" b="1" dirty="0" err="1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프리팹</a:t>
            </a:r>
            <a:endParaRPr lang="en-US" altLang="ko-KR" sz="2000" b="1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just"/>
            <a:endParaRPr lang="en-US" altLang="ko-KR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just"/>
            <a:r>
              <a:rPr lang="en-US" altLang="ko-KR" sz="16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Scene</a:t>
            </a:r>
            <a:r>
              <a:rPr lang="ko-KR" altLang="en-US" sz="16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안의 숲 속에 있는 사람들은 사실 </a:t>
            </a:r>
            <a:r>
              <a:rPr lang="ko-KR" altLang="en-US" sz="1600" dirty="0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모두 기본 뼈대인 </a:t>
            </a:r>
            <a:r>
              <a:rPr lang="en-US" altLang="ko-KR" sz="1600" dirty="0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6</a:t>
            </a:r>
            <a:r>
              <a:rPr lang="ko-KR" altLang="en-US" sz="1600" dirty="0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개의 </a:t>
            </a:r>
            <a:r>
              <a:rPr lang="ko-KR" altLang="en-US" sz="1600" dirty="0" err="1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프리팹으로부터</a:t>
            </a:r>
            <a:r>
              <a:rPr lang="ko-KR" altLang="en-US" sz="1600" dirty="0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파생된 것이다</a:t>
            </a:r>
            <a:r>
              <a:rPr lang="en-US" altLang="ko-KR" sz="1600" dirty="0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</a:p>
          <a:p>
            <a:pPr algn="just"/>
            <a:r>
              <a:rPr lang="en-US" altLang="ko-KR" sz="1600" dirty="0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6</a:t>
            </a:r>
            <a:r>
              <a:rPr lang="ko-KR" altLang="en-US" sz="1600" dirty="0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개의 </a:t>
            </a:r>
            <a:r>
              <a:rPr lang="ko-KR" altLang="en-US" sz="1600" dirty="0" err="1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프리팹은</a:t>
            </a:r>
            <a:r>
              <a:rPr lang="ko-KR" altLang="en-US" sz="1600" dirty="0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천천히 걷는 동작</a:t>
            </a:r>
            <a:r>
              <a:rPr lang="en-US" altLang="ko-KR" sz="1600" dirty="0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보통으로 걷는 동작</a:t>
            </a:r>
            <a:r>
              <a:rPr lang="en-US" altLang="ko-KR" sz="1600" dirty="0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뛰는 동작</a:t>
            </a:r>
            <a:r>
              <a:rPr lang="en-US" altLang="ko-KR" sz="1600" dirty="0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좀비처럼 걷는 동작 등등을 취하며 각기 다르게 걷는다</a:t>
            </a:r>
            <a:r>
              <a:rPr lang="en-US" altLang="ko-KR" sz="1600" dirty="0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algn="just"/>
            <a:r>
              <a:rPr lang="ko-KR" altLang="en-US" sz="16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각 </a:t>
            </a:r>
            <a:r>
              <a:rPr lang="ko-KR" altLang="en-US" sz="1600" dirty="0" err="1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프리팹을</a:t>
            </a:r>
            <a:r>
              <a:rPr lang="ko-KR" altLang="en-US" sz="16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쉽게 구분하기 위해서 이름을 다음과 같이 붙여주었다</a:t>
            </a:r>
            <a:r>
              <a:rPr lang="en-US" altLang="ko-KR" sz="16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r>
              <a:rPr lang="ko-KR" altLang="en-US" sz="16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endParaRPr lang="en-US" altLang="ko-KR" sz="16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just"/>
            <a:r>
              <a:rPr lang="ko-KR" altLang="en-US" sz="1600" dirty="0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이들은 </a:t>
            </a:r>
            <a:r>
              <a:rPr lang="en-US" altLang="ko-KR" sz="1600" dirty="0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Generator</a:t>
            </a:r>
            <a:r>
              <a:rPr lang="ko-KR" altLang="en-US" sz="1600" dirty="0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에서 생성된 것이 아닌</a:t>
            </a:r>
            <a:r>
              <a:rPr lang="en-US" altLang="ko-KR" sz="1600" dirty="0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</a:t>
            </a:r>
            <a:r>
              <a:rPr lang="ko-KR" altLang="en-US" sz="1600" dirty="0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기존 </a:t>
            </a:r>
            <a:r>
              <a:rPr lang="en-US" altLang="ko-KR" sz="1600" dirty="0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scene</a:t>
            </a:r>
            <a:r>
              <a:rPr lang="ko-KR" altLang="en-US" sz="1600" dirty="0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에 배치 되어있던 </a:t>
            </a:r>
            <a:r>
              <a:rPr lang="en-US" altLang="ko-KR" sz="1600" dirty="0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object</a:t>
            </a:r>
            <a:r>
              <a:rPr lang="ko-KR" altLang="en-US" sz="1600" dirty="0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들이다</a:t>
            </a:r>
            <a:r>
              <a:rPr lang="en-US" altLang="ko-KR" sz="1600" dirty="0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6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이는 게임 유저가 </a:t>
            </a:r>
            <a:r>
              <a:rPr lang="ko-KR" altLang="en-US" sz="1600" dirty="0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처음 게임을 시작할 때  숲 속에 사람들이 돌아다니는 듯한 느낌을 주도록</a:t>
            </a:r>
            <a:r>
              <a:rPr lang="ko-KR" altLang="en-US" sz="16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하기 위해 배치시켜 놓은 것으로 게임 시작 시</a:t>
            </a:r>
            <a:r>
              <a:rPr lang="en-US" altLang="ko-KR" sz="16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이 </a:t>
            </a:r>
            <a:r>
              <a:rPr lang="en-US" altLang="ko-KR" sz="16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30</a:t>
            </a:r>
            <a:r>
              <a:rPr lang="ko-KR" altLang="en-US" sz="16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 정도 되는 </a:t>
            </a:r>
            <a:r>
              <a:rPr lang="en-US" altLang="ko-KR" sz="16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object</a:t>
            </a:r>
            <a:r>
              <a:rPr lang="ko-KR" altLang="en-US" sz="16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들 모두 제각각 다른 위치에서 걷기 시작한다</a:t>
            </a:r>
            <a:r>
              <a:rPr lang="en-US" altLang="ko-KR" sz="16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1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18064" y="221562"/>
            <a:ext cx="4446215" cy="5753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b="1" dirty="0"/>
              <a:t>Hierarchy explanation (2)</a:t>
            </a:r>
            <a:endParaRPr lang="ko-KR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177626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/>
          <p:cNvSpPr/>
          <p:nvPr/>
        </p:nvSpPr>
        <p:spPr>
          <a:xfrm>
            <a:off x="3995936" y="991275"/>
            <a:ext cx="4680520" cy="54726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ko-KR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just"/>
            <a:endParaRPr lang="en-US" altLang="ko-KR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just"/>
            <a:endParaRPr lang="en-US" altLang="ko-KR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just"/>
            <a:r>
              <a:rPr lang="en-US" altLang="ko-KR" sz="2000" b="1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4. </a:t>
            </a:r>
            <a:r>
              <a:rPr lang="ko-KR" altLang="en-US" sz="2000" b="1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캐릭터 </a:t>
            </a:r>
            <a:r>
              <a:rPr lang="ko-KR" altLang="en-US" sz="2000" b="1" dirty="0" err="1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제네레이터</a:t>
            </a:r>
            <a:endParaRPr lang="en-US" altLang="ko-KR" sz="2000" b="1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just"/>
            <a:endParaRPr lang="en-US" altLang="ko-KR" sz="2000" b="1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just"/>
            <a:r>
              <a:rPr lang="ko-KR" altLang="en-US" sz="1600" dirty="0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기존에 배치한 캐릭터들이 </a:t>
            </a:r>
            <a:r>
              <a:rPr lang="en-US" altLang="ko-KR" sz="1600" dirty="0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fence</a:t>
            </a:r>
            <a:r>
              <a:rPr lang="ko-KR" altLang="en-US" sz="1600" dirty="0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에 닿으면 </a:t>
            </a:r>
            <a:r>
              <a:rPr lang="en-US" altLang="ko-KR" sz="1600" dirty="0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destroy </a:t>
            </a:r>
            <a:r>
              <a:rPr lang="ko-KR" altLang="en-US" sz="1600" dirty="0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되게끔 설계하였기 때문에 게임을 계속하려면 새로운 캐릭터들을 계속에서 생산해내며 진행해야한다</a:t>
            </a:r>
            <a:r>
              <a:rPr lang="en-US" altLang="ko-KR" sz="1600" dirty="0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algn="just"/>
            <a:endParaRPr lang="en-US" altLang="ko-KR" sz="16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just"/>
            <a:r>
              <a:rPr lang="en-US" altLang="ko-KR" sz="16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Unit Generator </a:t>
            </a:r>
            <a:r>
              <a:rPr lang="ko-KR" altLang="en-US" sz="16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는 범인 캐릭터 </a:t>
            </a:r>
            <a:r>
              <a:rPr lang="ko-KR" altLang="en-US" sz="1600" dirty="0" err="1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프리팹과</a:t>
            </a:r>
            <a:r>
              <a:rPr lang="ko-KR" altLang="en-US" sz="16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일반 캐릭터 </a:t>
            </a:r>
            <a:r>
              <a:rPr lang="ko-KR" altLang="en-US" sz="1600" dirty="0" err="1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프리팹</a:t>
            </a:r>
            <a:r>
              <a:rPr lang="ko-KR" altLang="en-US" sz="16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모두가 생산되는 곳이다</a:t>
            </a:r>
            <a:r>
              <a:rPr lang="en-US" altLang="ko-KR" sz="16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algn="just"/>
            <a:r>
              <a:rPr lang="en-US" altLang="ko-KR" sz="16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Criminal Jackpot</a:t>
            </a:r>
            <a:r>
              <a:rPr lang="ko-KR" altLang="en-US" sz="16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은 메인 캐릭터가 범인들을 가장 쉽게 잡을 수 있는 역사적인 지점이다</a:t>
            </a:r>
            <a:r>
              <a:rPr lang="en-US" altLang="ko-KR" sz="16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6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이는 가장 구석에 위치해 놓았다</a:t>
            </a:r>
            <a:r>
              <a:rPr lang="en-US" altLang="ko-KR" sz="16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algn="just"/>
            <a:r>
              <a:rPr lang="en-US" altLang="ko-KR" sz="16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Common Generator</a:t>
            </a:r>
            <a:r>
              <a:rPr lang="ko-KR" altLang="en-US" sz="16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는 일반적으로 걸어 다니는 캐릭터들을 생산해내는 곳이다</a:t>
            </a:r>
            <a:r>
              <a:rPr lang="en-US" altLang="ko-KR" sz="16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6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이는 메인캐릭터가 쉽게 범인을 찾지 못하도록 여기저기 곳곳에 설치하여 혼란을 주도록 하였다</a:t>
            </a:r>
            <a:r>
              <a:rPr lang="en-US" altLang="ko-KR" sz="16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algn="just"/>
            <a:endParaRPr lang="en-US" altLang="ko-KR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just"/>
            <a:endParaRPr lang="en-US" altLang="ko-KR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just"/>
            <a:endParaRPr lang="en-US" altLang="ko-KR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just"/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132855"/>
            <a:ext cx="2888729" cy="3189447"/>
          </a:xfrm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218064" y="221562"/>
            <a:ext cx="4446215" cy="5753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b="1" dirty="0"/>
              <a:t>Hierarchy explanation (3)</a:t>
            </a:r>
            <a:endParaRPr lang="ko-KR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735818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9969" y="440650"/>
            <a:ext cx="4087366" cy="543594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People Generator (1)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0463" y="3933056"/>
            <a:ext cx="8510009" cy="25922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숲 속에 범인들만 있으면 게임이 시시해지기 때문에</a:t>
            </a:r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</a:t>
            </a:r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이에 게임 복잡성을 더하기 위해</a:t>
            </a:r>
            <a:endParaRPr lang="en-US" altLang="ko-KR" sz="1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buNone/>
            </a:pPr>
            <a:r>
              <a:rPr lang="ko-KR" altLang="en-US" sz="1600" dirty="0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숲 속에 똑같이 생긴 사람들을 여기저기 배치하여 돌아다니도록 했었다</a:t>
            </a:r>
            <a:r>
              <a:rPr lang="en-US" altLang="ko-KR" sz="1600" dirty="0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>
              <a:buNone/>
            </a:pPr>
            <a:endParaRPr lang="en-US" altLang="ko-KR" sz="1600" dirty="0">
              <a:solidFill>
                <a:srgbClr val="FF0000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buNone/>
            </a:pPr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우리는 수업시간에 키입력을 받아서 캐릭터를 움직이는 시뮬레이션을 경험했었다</a:t>
            </a:r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>
              <a:buNone/>
            </a:pPr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하지만 우리는 </a:t>
            </a:r>
            <a:r>
              <a:rPr lang="ko-KR" altLang="en-US" sz="1600" u="sng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키입력을 받아 움직이는 </a:t>
            </a:r>
            <a:r>
              <a:rPr lang="en-US" altLang="ko-KR" sz="1600" u="sng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main Character</a:t>
            </a:r>
            <a:r>
              <a:rPr lang="ko-KR" altLang="en-US" sz="1600" u="sng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가 아닌</a:t>
            </a:r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</a:t>
            </a:r>
          </a:p>
          <a:p>
            <a:pPr>
              <a:buNone/>
            </a:pPr>
            <a:r>
              <a:rPr lang="ko-KR" altLang="en-US" sz="1600" dirty="0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다른 사람들을 어떻게 움직여야 할지 </a:t>
            </a:r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고민을 해야만 했다</a:t>
            </a:r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>
              <a:buNone/>
            </a:pPr>
            <a:endParaRPr lang="en-US" altLang="ko-KR" sz="1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buNone/>
            </a:pPr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* </a:t>
            </a:r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다음 장부터 일정</a:t>
            </a:r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ppt</a:t>
            </a:r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까지는 이에 관한 고민을 다룰 예정이다</a:t>
            </a:r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>
              <a:buNone/>
            </a:pPr>
            <a:endParaRPr lang="en-US" altLang="ko-KR" sz="1600" dirty="0">
              <a:solidFill>
                <a:srgbClr val="FF0000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buNone/>
            </a:pPr>
            <a:endParaRPr lang="en-US" altLang="ko-KR" sz="1600" dirty="0">
              <a:solidFill>
                <a:srgbClr val="FF0000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buNone/>
            </a:pPr>
            <a:endParaRPr lang="en-US" altLang="ko-KR" sz="1600" dirty="0">
              <a:solidFill>
                <a:srgbClr val="FF0000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buNone/>
            </a:pPr>
            <a:endParaRPr lang="en-US" altLang="ko-KR" sz="1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buNone/>
            </a:pPr>
            <a:endParaRPr lang="ko-KR" altLang="en-US" sz="1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69" y="1135434"/>
            <a:ext cx="4110139" cy="233881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162" y="1135433"/>
            <a:ext cx="4125242" cy="23388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908720"/>
            <a:ext cx="7886700" cy="5400600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-KR" sz="1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</a:p>
          <a:p>
            <a:pPr marL="0" indent="0" algn="r">
              <a:buNone/>
            </a:pPr>
            <a:r>
              <a:rPr lang="en-US" altLang="ko-KR" sz="1800" b="1" dirty="0">
                <a:highlight>
                  <a:srgbClr val="C0C0C0"/>
                </a:highlight>
                <a:latin typeface="나눔바른펜" panose="020B0503000000000000" pitchFamily="50" charset="-127"/>
                <a:ea typeface="나눔바른펜" panose="020B0503000000000000" pitchFamily="50" charset="-127"/>
              </a:rPr>
              <a:t>#1.   </a:t>
            </a:r>
            <a:r>
              <a:rPr lang="ko-KR" altLang="en-US" sz="1800" b="1" dirty="0">
                <a:highlight>
                  <a:srgbClr val="C0C0C0"/>
                </a:highlight>
                <a:latin typeface="나눔바른펜" panose="020B0503000000000000" pitchFamily="50" charset="-127"/>
                <a:ea typeface="나눔바른펜" panose="020B0503000000000000" pitchFamily="50" charset="-127"/>
              </a:rPr>
              <a:t>돌아다니는 사람을 </a:t>
            </a:r>
            <a:r>
              <a:rPr lang="ko-KR" altLang="en-US" sz="1800" b="1" dirty="0" err="1">
                <a:highlight>
                  <a:srgbClr val="C0C0C0"/>
                </a:highlight>
                <a:latin typeface="나눔바른펜" panose="020B0503000000000000" pitchFamily="50" charset="-127"/>
                <a:ea typeface="나눔바른펜" panose="020B0503000000000000" pitchFamily="50" charset="-127"/>
              </a:rPr>
              <a:t>몇십번</a:t>
            </a:r>
            <a:r>
              <a:rPr lang="ko-KR" altLang="en-US" sz="1800" b="1" dirty="0">
                <a:highlight>
                  <a:srgbClr val="C0C0C0"/>
                </a:highlight>
                <a:latin typeface="나눔바른펜" panose="020B0503000000000000" pitchFamily="50" charset="-127"/>
                <a:ea typeface="나눔바른펜" panose="020B0503000000000000" pitchFamily="50" charset="-127"/>
              </a:rPr>
              <a:t>  </a:t>
            </a:r>
            <a:r>
              <a:rPr lang="ko-KR" altLang="en-US" sz="1800" b="1" dirty="0" err="1">
                <a:highlight>
                  <a:srgbClr val="C0C0C0"/>
                </a:highlight>
                <a:latin typeface="나눔바른펜" panose="020B0503000000000000" pitchFamily="50" charset="-127"/>
                <a:ea typeface="나눔바른펜" panose="020B0503000000000000" pitchFamily="50" charset="-127"/>
              </a:rPr>
              <a:t>프리팹화하고</a:t>
            </a:r>
            <a:endParaRPr lang="en-US" altLang="ko-KR" sz="1800" b="1" dirty="0">
              <a:highlight>
                <a:srgbClr val="C0C0C0"/>
              </a:highlight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indent="0" algn="r">
              <a:buNone/>
            </a:pPr>
            <a:r>
              <a:rPr lang="ko-KR" altLang="en-US" sz="1800" b="1" dirty="0">
                <a:highlight>
                  <a:srgbClr val="C0C0C0"/>
                </a:highlight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800" b="1" dirty="0">
                <a:highlight>
                  <a:srgbClr val="C0C0C0"/>
                </a:highlight>
                <a:latin typeface="나눔바른펜" panose="020B0503000000000000" pitchFamily="50" charset="-127"/>
                <a:ea typeface="나눔바른펜" panose="020B0503000000000000" pitchFamily="50" charset="-127"/>
              </a:rPr>
              <a:t>scene </a:t>
            </a:r>
            <a:r>
              <a:rPr lang="ko-KR" altLang="en-US" sz="1800" b="1" dirty="0">
                <a:highlight>
                  <a:srgbClr val="C0C0C0"/>
                </a:highlight>
                <a:latin typeface="나눔바른펜" panose="020B0503000000000000" pitchFamily="50" charset="-127"/>
                <a:ea typeface="나눔바른펜" panose="020B0503000000000000" pitchFamily="50" charset="-127"/>
              </a:rPr>
              <a:t>여기저기</a:t>
            </a:r>
            <a:r>
              <a:rPr lang="en-US" altLang="ko-KR" sz="1800" b="1" dirty="0">
                <a:highlight>
                  <a:srgbClr val="C0C0C0"/>
                </a:highlight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1800" b="1" dirty="0">
                <a:highlight>
                  <a:srgbClr val="C0C0C0"/>
                </a:highlight>
                <a:latin typeface="나눔바른펜" panose="020B0503000000000000" pitchFamily="50" charset="-127"/>
                <a:ea typeface="나눔바른펜" panose="020B0503000000000000" pitchFamily="50" charset="-127"/>
              </a:rPr>
              <a:t>배치하여 숲 속을 돌아다니게 하는 방법</a:t>
            </a:r>
            <a:endParaRPr lang="en-US" altLang="ko-KR" sz="1800" b="1" dirty="0">
              <a:highlight>
                <a:srgbClr val="C0C0C0"/>
              </a:highlight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indent="0">
              <a:buNone/>
            </a:pPr>
            <a:endParaRPr lang="en-US" altLang="ko-KR" sz="1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indent="0">
              <a:buNone/>
            </a:pPr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애니메이션이 담긴 사람 </a:t>
            </a:r>
            <a:r>
              <a:rPr lang="ko-KR" altLang="en-US" sz="16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프리팹을</a:t>
            </a:r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scene</a:t>
            </a:r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에 여러 번 </a:t>
            </a:r>
            <a:r>
              <a:rPr lang="ko-KR" altLang="en-US" sz="16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프리팹화</a:t>
            </a:r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하여</a:t>
            </a:r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</a:p>
          <a:p>
            <a:pPr marL="0" indent="0">
              <a:buNone/>
            </a:pPr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만들어진 사람들을</a:t>
            </a:r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숲 속 일정범위 안에서 무작위로 돌아다니게 하는 방법이다</a:t>
            </a:r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이는 제일 이상적인 방식이다</a:t>
            </a:r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</a:p>
          <a:p>
            <a:pPr marL="0" indent="0">
              <a:buNone/>
            </a:pPr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하지만 캐릭터들을 어떻게 지정된 경로로 돌아다니게 할 것인가</a:t>
            </a:r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?</a:t>
            </a:r>
          </a:p>
          <a:p>
            <a:pPr marL="0" indent="0">
              <a:buNone/>
            </a:pPr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심지어 우리가 구성해 놓은 숲 속의 일정 범위 안에서만 돌아다니게 하도록 해야만 한다</a:t>
            </a:r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주인공이 아닌 배경을 구성하는 사람들을 키 입력 받아서 우리가 </a:t>
            </a:r>
            <a:r>
              <a:rPr lang="ko-KR" altLang="en-US" sz="16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원하는대로</a:t>
            </a:r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움직이도록 하는 일은 사실상 어려운 일 이였다</a:t>
            </a:r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그럼 각 캐릭터마다 일정 경로를 </a:t>
            </a:r>
            <a:r>
              <a:rPr lang="ko-KR" altLang="en-US" sz="16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지정해놓고</a:t>
            </a:r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움직이게 하는 방법은</a:t>
            </a:r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?</a:t>
            </a:r>
          </a:p>
          <a:p>
            <a:pPr marL="0" indent="0">
              <a:buNone/>
            </a:pPr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경로지정에 대해 여러 번 구글링을 해보았지만 명쾌한 해답을 얻어내기 어려웠다</a:t>
            </a:r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..</a:t>
            </a:r>
          </a:p>
          <a:p>
            <a:pPr marL="0" indent="0">
              <a:buNone/>
            </a:pPr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다른 </a:t>
            </a:r>
            <a:r>
              <a:rPr lang="ko-KR" altLang="en-US" sz="16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몇십명의</a:t>
            </a:r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사람들을 일정 테두리 안에서 마음대로 돌아다니는 듯한 느낌을 내는 것은 우리의 지식으로는 실현하기 어려웠다</a:t>
            </a:r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그래서 다른 방법을 생각해보았다</a:t>
            </a:r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1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indent="0">
              <a:buNone/>
            </a:pPr>
            <a:endParaRPr lang="en-US" altLang="ko-KR" sz="1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indent="0">
              <a:buNone/>
            </a:pPr>
            <a:endParaRPr lang="en-US" altLang="ko-KR" sz="1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indent="0">
              <a:buNone/>
            </a:pPr>
            <a:endParaRPr lang="en-US" altLang="ko-KR" sz="1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indent="0">
              <a:buNone/>
            </a:pP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279969" y="440650"/>
            <a:ext cx="4087366" cy="543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/>
              <a:t>People Generator (2)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05371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1328</Words>
  <Application>Microsoft Office PowerPoint</Application>
  <PresentationFormat>화면 슬라이드 쇼(4:3)</PresentationFormat>
  <Paragraphs>148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나눔바른펜</vt:lpstr>
      <vt:lpstr>Arial</vt:lpstr>
      <vt:lpstr>Calibri</vt:lpstr>
      <vt:lpstr>Calibri Light</vt:lpstr>
      <vt:lpstr>Office 테마</vt:lpstr>
      <vt:lpstr>3d 게임디자인 기말 프로젝트 &lt;The Criminals&gt;</vt:lpstr>
      <vt:lpstr>PowerPoint 프레젠테이션</vt:lpstr>
      <vt:lpstr>PowerPoint 프레젠테이션</vt:lpstr>
      <vt:lpstr>PowerPoint 프레젠테이션</vt:lpstr>
      <vt:lpstr>Hierarchy explanation (1)</vt:lpstr>
      <vt:lpstr>PowerPoint 프레젠테이션</vt:lpstr>
      <vt:lpstr>PowerPoint 프레젠테이션</vt:lpstr>
      <vt:lpstr>People Generator (1)</vt:lpstr>
      <vt:lpstr>PowerPoint 프레젠테이션</vt:lpstr>
      <vt:lpstr>PowerPoint 프레젠테이션</vt:lpstr>
      <vt:lpstr>People Generator (4)</vt:lpstr>
      <vt:lpstr>People Generator (5)</vt:lpstr>
      <vt:lpstr>People Generator (6)</vt:lpstr>
      <vt:lpstr>PowerPoint 프레젠테이션</vt:lpstr>
      <vt:lpstr>Smoke Particle</vt:lpstr>
      <vt:lpstr>When main character meet the person prefab.</vt:lpstr>
      <vt:lpstr>Sky Box </vt:lpstr>
      <vt:lpstr>Modified things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게임디자인 기말 프로젝트 &lt;The Criminals&gt;</dc:title>
  <dc:creator>Alice</dc:creator>
  <cp:lastModifiedBy>박미현</cp:lastModifiedBy>
  <cp:revision>1</cp:revision>
  <dcterms:modified xsi:type="dcterms:W3CDTF">2020-10-23T05:52:39Z</dcterms:modified>
</cp:coreProperties>
</file>