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67" r:id="rId6"/>
    <p:sldId id="268" r:id="rId7"/>
    <p:sldId id="269" r:id="rId8"/>
    <p:sldId id="271" r:id="rId9"/>
    <p:sldId id="273" r:id="rId10"/>
    <p:sldId id="272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Helvetica" pitchFamily="2" charset="0"/>
              </a:rPr>
              <a:t>Student Attendance &amp; Performance Tracking System</a:t>
            </a:r>
            <a:endParaRPr lang="en-US" sz="13800" b="1" dirty="0"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003058"/>
          </a:xfrm>
        </p:spPr>
        <p:txBody>
          <a:bodyPr>
            <a:normAutofit/>
          </a:bodyPr>
          <a:lstStyle/>
          <a:p>
            <a:r>
              <a:rPr lang="en-US" dirty="0">
                <a:latin typeface="Helvetica" pitchFamily="2" charset="0"/>
              </a:rPr>
              <a:t>DATABASE WITH PL/SQL-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15" y="0"/>
            <a:ext cx="5659356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1368819-ED37-E90C-68F0-C31EEF24DA7C}"/>
              </a:ext>
            </a:extLst>
          </p:cNvPr>
          <p:cNvSpPr txBox="1"/>
          <p:nvPr/>
        </p:nvSpPr>
        <p:spPr>
          <a:xfrm>
            <a:off x="6729999" y="5692804"/>
            <a:ext cx="3411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Confiance UFITAMAHORO 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27185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D886D-E84C-9D22-C39D-6EA4095F6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8838A6-BBAA-F097-5457-D77DCA76AF99}"/>
              </a:ext>
            </a:extLst>
          </p:cNvPr>
          <p:cNvSpPr txBox="1"/>
          <p:nvPr/>
        </p:nvSpPr>
        <p:spPr>
          <a:xfrm>
            <a:off x="383794" y="674914"/>
            <a:ext cx="11677577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100" b="1" dirty="0">
                <a:latin typeface="Helvetica" pitchFamily="2" charset="0"/>
              </a:rPr>
              <a:t>Conclusion and Future Work</a:t>
            </a:r>
            <a:endParaRPr lang="en-US" sz="31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100" dirty="0">
                <a:latin typeface="Helvetica" pitchFamily="2" charset="0"/>
              </a:rPr>
              <a:t>The system ensures efficient and secure student data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100" dirty="0">
                <a:latin typeface="Helvetica" pitchFamily="2" charset="0"/>
              </a:rPr>
              <a:t>Future Enhancements: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100" dirty="0">
                <a:latin typeface="Helvetica" pitchFamily="2" charset="0"/>
              </a:rPr>
              <a:t>Integration with biometric systems for automatic attendance.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100" dirty="0">
                <a:latin typeface="Helvetica" pitchFamily="2" charset="0"/>
              </a:rPr>
              <a:t>SMS notifications for absences and grade releases.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100" dirty="0">
                <a:latin typeface="Helvetica" pitchFamily="2" charset="0"/>
              </a:rPr>
              <a:t>Full integration with Learning Management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100" dirty="0">
                <a:latin typeface="Helvetica" pitchFamily="2" charset="0"/>
              </a:rPr>
              <a:t>Final Thought: Database-driven solutions are essential for modern academic institutions aiming for excellence in management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18768348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980AEC-1365-841E-AA7D-2778A54FB014}"/>
              </a:ext>
            </a:extLst>
          </p:cNvPr>
          <p:cNvSpPr txBox="1"/>
          <p:nvPr/>
        </p:nvSpPr>
        <p:spPr>
          <a:xfrm>
            <a:off x="502023" y="504352"/>
            <a:ext cx="1118795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latin typeface="Helvetica" pitchFamily="2" charset="0"/>
              </a:rPr>
              <a:t>Introduction</a:t>
            </a:r>
            <a:endParaRPr lang="en-US" sz="32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itchFamily="2" charset="0"/>
              </a:rPr>
              <a:t>Universities face challenges managing attendance and performance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itchFamily="2" charset="0"/>
              </a:rPr>
              <a:t>Manual tracking leads to errors, inefficiencies, and loss of crucial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itchFamily="2" charset="0"/>
              </a:rPr>
              <a:t>A database-driven system ensures accurate, efficient, and secure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itchFamily="2" charset="0"/>
              </a:rPr>
              <a:t>Our project leverages Oracle PL/SQL tools like procedures, triggers, packages, and auditing.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itchFamily="2" charset="0"/>
              </a:rPr>
              <a:t>Goal: Design an automated, real-time, secure tracking system for student performance and attendance.</a:t>
            </a:r>
          </a:p>
        </p:txBody>
      </p:sp>
    </p:spTree>
    <p:extLst>
      <p:ext uri="{BB962C8B-B14F-4D97-AF65-F5344CB8AC3E}">
        <p14:creationId xmlns:p14="http://schemas.microsoft.com/office/powerpoint/2010/main" val="356615721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D5FE4-CEBF-B385-D220-4977C3598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A1E49E-93E3-F9C5-E357-F00A27430EA4}"/>
              </a:ext>
            </a:extLst>
          </p:cNvPr>
          <p:cNvSpPr txBox="1"/>
          <p:nvPr/>
        </p:nvSpPr>
        <p:spPr>
          <a:xfrm>
            <a:off x="502023" y="1273720"/>
            <a:ext cx="1118795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latin typeface="Helvetica" pitchFamily="2" charset="0"/>
              </a:rPr>
              <a:t>Problem Statement</a:t>
            </a:r>
            <a:endParaRPr lang="en-US" sz="28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Manual attendance systems are prone to mistakes and data inconsistencies.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Tracking student grades manually delays feedback and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Administrators lack real-time, accurate reports for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Data manipulation risks without auditing mechanisms.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The system solves these problems by ensuring automation, real-time updates, and audit trails.</a:t>
            </a:r>
          </a:p>
        </p:txBody>
      </p:sp>
    </p:spTree>
    <p:extLst>
      <p:ext uri="{BB962C8B-B14F-4D97-AF65-F5344CB8AC3E}">
        <p14:creationId xmlns:p14="http://schemas.microsoft.com/office/powerpoint/2010/main" val="24839596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CF3CA-2795-94A3-618C-D22743EFF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F23B02-F971-9B78-A88E-AFB656CB96BA}"/>
              </a:ext>
            </a:extLst>
          </p:cNvPr>
          <p:cNvSpPr txBox="1"/>
          <p:nvPr/>
        </p:nvSpPr>
        <p:spPr>
          <a:xfrm>
            <a:off x="430306" y="1223682"/>
            <a:ext cx="1117450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latin typeface="Helvetica" pitchFamily="2" charset="0"/>
              </a:rPr>
              <a:t>Project Goals</a:t>
            </a:r>
            <a:endParaRPr lang="en-US" sz="32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itchFamily="2" charset="0"/>
              </a:rPr>
              <a:t>Ensure accurate attendance and grading.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itchFamily="2" charset="0"/>
              </a:rPr>
              <a:t>Automate data operations and eliminate manual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itchFamily="2" charset="0"/>
              </a:rPr>
              <a:t>Implement auditing for security and transparency.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itchFamily="2" charset="0"/>
              </a:rPr>
              <a:t>Provide real-time reporting and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itchFamily="2" charset="0"/>
              </a:rPr>
              <a:t>Improve decision-making processes through integrated MIS.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Helvetica" pitchFamily="2" charset="0"/>
              </a:rPr>
              <a:t>Strengthen data integrity through constraints and normalization.</a:t>
            </a:r>
          </a:p>
        </p:txBody>
      </p:sp>
    </p:spTree>
    <p:extLst>
      <p:ext uri="{BB962C8B-B14F-4D97-AF65-F5344CB8AC3E}">
        <p14:creationId xmlns:p14="http://schemas.microsoft.com/office/powerpoint/2010/main" val="20319874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944DD-F4C0-159F-D52C-38E662E68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6842C4-A2F9-5A58-1DFC-9DE87CF62070}"/>
              </a:ext>
            </a:extLst>
          </p:cNvPr>
          <p:cNvSpPr txBox="1"/>
          <p:nvPr/>
        </p:nvSpPr>
        <p:spPr>
          <a:xfrm>
            <a:off x="502023" y="1113952"/>
            <a:ext cx="11187954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100" b="1" dirty="0">
                <a:latin typeface="Helvetica" pitchFamily="2" charset="0"/>
              </a:rPr>
              <a:t>Target Users and Benefits</a:t>
            </a:r>
            <a:endParaRPr lang="en-US" sz="31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100" b="1" dirty="0">
                <a:latin typeface="Helvetica" pitchFamily="2" charset="0"/>
              </a:rPr>
              <a:t>Students</a:t>
            </a:r>
            <a:r>
              <a:rPr lang="en-US" sz="3100" dirty="0">
                <a:latin typeface="Helvetica" pitchFamily="2" charset="0"/>
              </a:rPr>
              <a:t>: Transparent access to attendance and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100" b="1" dirty="0">
                <a:latin typeface="Helvetica" pitchFamily="2" charset="0"/>
              </a:rPr>
              <a:t>Instructors</a:t>
            </a:r>
            <a:r>
              <a:rPr lang="en-US" sz="3100" dirty="0">
                <a:latin typeface="Helvetica" pitchFamily="2" charset="0"/>
              </a:rPr>
              <a:t>: Simplified course management and grade entry.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100" b="1" dirty="0">
                <a:latin typeface="Helvetica" pitchFamily="2" charset="0"/>
              </a:rPr>
              <a:t>Administrators</a:t>
            </a:r>
            <a:r>
              <a:rPr lang="en-US" sz="3100" dirty="0">
                <a:latin typeface="Helvetica" pitchFamily="2" charset="0"/>
              </a:rPr>
              <a:t>: Easy reporting and quick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100" b="1" dirty="0">
                <a:latin typeface="Helvetica" pitchFamily="2" charset="0"/>
              </a:rPr>
              <a:t>University Management</a:t>
            </a:r>
            <a:r>
              <a:rPr lang="en-US" sz="3100" dirty="0">
                <a:latin typeface="Helvetica" pitchFamily="2" charset="0"/>
              </a:rPr>
              <a:t>: Data-driven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100" dirty="0">
                <a:latin typeface="Helvetica" pitchFamily="2" charset="0"/>
              </a:rPr>
              <a:t>Benefits include accuracy, reliability, speed, transparency, and enhanced data security.</a:t>
            </a:r>
          </a:p>
        </p:txBody>
      </p:sp>
    </p:spTree>
    <p:extLst>
      <p:ext uri="{BB962C8B-B14F-4D97-AF65-F5344CB8AC3E}">
        <p14:creationId xmlns:p14="http://schemas.microsoft.com/office/powerpoint/2010/main" val="401512327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DC6C8-917F-792F-BF14-04F3E7FF2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AD526A-6771-142E-2C3C-E35CA3C59D28}"/>
              </a:ext>
            </a:extLst>
          </p:cNvPr>
          <p:cNvSpPr txBox="1"/>
          <p:nvPr/>
        </p:nvSpPr>
        <p:spPr>
          <a:xfrm>
            <a:off x="674914" y="740229"/>
            <a:ext cx="1123469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latin typeface="Helvetica" pitchFamily="2" charset="0"/>
              </a:rPr>
              <a:t>Entity-Relationship Model</a:t>
            </a:r>
            <a:endParaRPr lang="en-US" sz="28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pitchFamily="2" charset="0"/>
              </a:rPr>
              <a:t>Students</a:t>
            </a:r>
            <a:r>
              <a:rPr lang="en-US" sz="2800" dirty="0">
                <a:latin typeface="Helvetica" pitchFamily="2" charset="0"/>
              </a:rPr>
              <a:t>: ID, Name, Program, Year, Contact.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pitchFamily="2" charset="0"/>
              </a:rPr>
              <a:t>Instructors</a:t>
            </a:r>
            <a:r>
              <a:rPr lang="en-US" sz="2800" dirty="0">
                <a:latin typeface="Helvetica" pitchFamily="2" charset="0"/>
              </a:rPr>
              <a:t>: ID, Name, Department.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pitchFamily="2" charset="0"/>
              </a:rPr>
              <a:t>Courses</a:t>
            </a:r>
            <a:r>
              <a:rPr lang="en-US" sz="2800" dirty="0">
                <a:latin typeface="Helvetica" pitchFamily="2" charset="0"/>
              </a:rPr>
              <a:t>: </a:t>
            </a:r>
            <a:r>
              <a:rPr lang="en-US" sz="2800" dirty="0" err="1">
                <a:latin typeface="Helvetica" pitchFamily="2" charset="0"/>
              </a:rPr>
              <a:t>Course_Code</a:t>
            </a:r>
            <a:r>
              <a:rPr lang="en-US" sz="2800" dirty="0">
                <a:latin typeface="Helvetica" pitchFamily="2" charset="0"/>
              </a:rPr>
              <a:t>, Title, </a:t>
            </a:r>
            <a:r>
              <a:rPr lang="en-US" sz="2800" dirty="0" err="1">
                <a:latin typeface="Helvetica" pitchFamily="2" charset="0"/>
              </a:rPr>
              <a:t>Instructor_ID</a:t>
            </a:r>
            <a:r>
              <a:rPr lang="en-US" sz="2800" dirty="0">
                <a:latin typeface="Helvetica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pitchFamily="2" charset="0"/>
              </a:rPr>
              <a:t>Attendance</a:t>
            </a:r>
            <a:r>
              <a:rPr lang="en-US" sz="2800" dirty="0">
                <a:latin typeface="Helvetica" pitchFamily="2" charset="0"/>
              </a:rPr>
              <a:t>: </a:t>
            </a:r>
            <a:r>
              <a:rPr lang="en-US" sz="2800" dirty="0" err="1">
                <a:latin typeface="Helvetica" pitchFamily="2" charset="0"/>
              </a:rPr>
              <a:t>Student_ID</a:t>
            </a:r>
            <a:r>
              <a:rPr lang="en-US" sz="2800" dirty="0">
                <a:latin typeface="Helvetica" pitchFamily="2" charset="0"/>
              </a:rPr>
              <a:t>, </a:t>
            </a:r>
            <a:r>
              <a:rPr lang="en-US" sz="2800" dirty="0" err="1">
                <a:latin typeface="Helvetica" pitchFamily="2" charset="0"/>
              </a:rPr>
              <a:t>Course_Code</a:t>
            </a:r>
            <a:r>
              <a:rPr lang="en-US" sz="2800" dirty="0">
                <a:latin typeface="Helvetica" pitchFamily="2" charset="0"/>
              </a:rPr>
              <a:t>, Date, Status.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Helvetica" pitchFamily="2" charset="0"/>
              </a:rPr>
              <a:t>Grades</a:t>
            </a:r>
            <a:r>
              <a:rPr lang="en-US" sz="2800" dirty="0">
                <a:latin typeface="Helvetica" pitchFamily="2" charset="0"/>
              </a:rPr>
              <a:t>: </a:t>
            </a:r>
            <a:r>
              <a:rPr lang="en-US" sz="2800" dirty="0" err="1">
                <a:latin typeface="Helvetica" pitchFamily="2" charset="0"/>
              </a:rPr>
              <a:t>Student_ID</a:t>
            </a:r>
            <a:r>
              <a:rPr lang="en-US" sz="2800" dirty="0">
                <a:latin typeface="Helvetica" pitchFamily="2" charset="0"/>
              </a:rPr>
              <a:t>, </a:t>
            </a:r>
            <a:r>
              <a:rPr lang="en-US" sz="2800" dirty="0" err="1">
                <a:latin typeface="Helvetica" pitchFamily="2" charset="0"/>
              </a:rPr>
              <a:t>Course_Code</a:t>
            </a:r>
            <a:r>
              <a:rPr lang="en-US" sz="2800" dirty="0">
                <a:latin typeface="Helvetica" pitchFamily="2" charset="0"/>
              </a:rPr>
              <a:t>, Exam Scores, Final Grade.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Relationships: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Students enroll in Courses.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Instructors teach Courses.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Attendance and Grades are linked to Students and Courses.</a:t>
            </a:r>
          </a:p>
        </p:txBody>
      </p:sp>
    </p:spTree>
    <p:extLst>
      <p:ext uri="{BB962C8B-B14F-4D97-AF65-F5344CB8AC3E}">
        <p14:creationId xmlns:p14="http://schemas.microsoft.com/office/powerpoint/2010/main" val="193683866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24A64-FDEC-5B9A-5326-D8BA792DE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91887-30D7-A267-9F84-463FFA4842A6}"/>
              </a:ext>
            </a:extLst>
          </p:cNvPr>
          <p:cNvSpPr txBox="1"/>
          <p:nvPr/>
        </p:nvSpPr>
        <p:spPr>
          <a:xfrm>
            <a:off x="502023" y="348810"/>
            <a:ext cx="1118795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latin typeface="Helvetica" pitchFamily="2" charset="0"/>
              </a:rPr>
              <a:t>Database Structure and Constraints</a:t>
            </a:r>
            <a:endParaRPr lang="en-US" sz="28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Tables: Students, Instructors, Courses, Attendance, Grades, </a:t>
            </a:r>
            <a:r>
              <a:rPr lang="en-US" sz="2800" dirty="0" err="1">
                <a:latin typeface="Helvetica" pitchFamily="2" charset="0"/>
              </a:rPr>
              <a:t>Public_Holidays</a:t>
            </a:r>
            <a:r>
              <a:rPr lang="en-US" sz="2800" dirty="0">
                <a:latin typeface="Helvetica" pitchFamily="2" charset="0"/>
              </a:rPr>
              <a:t>, </a:t>
            </a:r>
            <a:r>
              <a:rPr lang="en-US" sz="2800" dirty="0" err="1">
                <a:latin typeface="Helvetica" pitchFamily="2" charset="0"/>
              </a:rPr>
              <a:t>Audit_Log</a:t>
            </a:r>
            <a:r>
              <a:rPr lang="en-US" sz="2800" dirty="0">
                <a:latin typeface="Helvetica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Constraints: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Primary Keys on IDs.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Foreign Keys between related tables.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NOT NULL and CHECK constraints.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Normalization: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Achieved up to 3rd Normal Form (3NF).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Eliminates redundancy, ensures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Data integrity guaranteed through constraint enforcement.</a:t>
            </a:r>
          </a:p>
        </p:txBody>
      </p:sp>
    </p:spTree>
    <p:extLst>
      <p:ext uri="{BB962C8B-B14F-4D97-AF65-F5344CB8AC3E}">
        <p14:creationId xmlns:p14="http://schemas.microsoft.com/office/powerpoint/2010/main" val="16440966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F39C4-1F35-54BA-7B21-5CE1035A3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717CC-48A2-1F54-FD73-68F1A6317831}"/>
              </a:ext>
            </a:extLst>
          </p:cNvPr>
          <p:cNvSpPr txBox="1"/>
          <p:nvPr/>
        </p:nvSpPr>
        <p:spPr>
          <a:xfrm>
            <a:off x="502023" y="504352"/>
            <a:ext cx="11187954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100" b="1" dirty="0">
                <a:latin typeface="Helvetica" pitchFamily="2" charset="0"/>
              </a:rPr>
              <a:t>SQL Components Overview</a:t>
            </a:r>
            <a:endParaRPr lang="en-US" sz="31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100" b="1" dirty="0">
                <a:latin typeface="Helvetica" pitchFamily="2" charset="0"/>
              </a:rPr>
              <a:t>Procedures</a:t>
            </a:r>
            <a:r>
              <a:rPr lang="en-US" sz="3100" dirty="0">
                <a:latin typeface="Helvetica" pitchFamily="2" charset="0"/>
              </a:rPr>
              <a:t>: </a:t>
            </a:r>
            <a:r>
              <a:rPr lang="en-US" sz="3100" dirty="0" err="1">
                <a:latin typeface="Helvetica" pitchFamily="2" charset="0"/>
              </a:rPr>
              <a:t>InsertAttendance</a:t>
            </a:r>
            <a:r>
              <a:rPr lang="en-US" sz="3100" dirty="0">
                <a:latin typeface="Helvetica" pitchFamily="2" charset="0"/>
              </a:rPr>
              <a:t> to mark student presence.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100" b="1" dirty="0">
                <a:latin typeface="Helvetica" pitchFamily="2" charset="0"/>
              </a:rPr>
              <a:t>Functions</a:t>
            </a:r>
            <a:r>
              <a:rPr lang="en-US" sz="3100" dirty="0">
                <a:latin typeface="Helvetica" pitchFamily="2" charset="0"/>
              </a:rPr>
              <a:t>: </a:t>
            </a:r>
            <a:r>
              <a:rPr lang="en-US" sz="3100" dirty="0" err="1">
                <a:latin typeface="Helvetica" pitchFamily="2" charset="0"/>
              </a:rPr>
              <a:t>AvgExamScore</a:t>
            </a:r>
            <a:r>
              <a:rPr lang="en-US" sz="3100" dirty="0">
                <a:latin typeface="Helvetica" pitchFamily="2" charset="0"/>
              </a:rPr>
              <a:t> calculates average marks.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100" b="1" dirty="0">
                <a:latin typeface="Helvetica" pitchFamily="2" charset="0"/>
              </a:rPr>
              <a:t>Cursors</a:t>
            </a:r>
            <a:r>
              <a:rPr lang="en-US" sz="3100" dirty="0">
                <a:latin typeface="Helvetica" pitchFamily="2" charset="0"/>
              </a:rPr>
              <a:t>: Retrieve all students enrolled in a course.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100" b="1" dirty="0">
                <a:latin typeface="Helvetica" pitchFamily="2" charset="0"/>
              </a:rPr>
              <a:t>Packages</a:t>
            </a:r>
            <a:r>
              <a:rPr lang="en-US" sz="3100" dirty="0">
                <a:latin typeface="Helvetica" pitchFamily="2" charset="0"/>
              </a:rPr>
              <a:t>: </a:t>
            </a:r>
            <a:r>
              <a:rPr lang="en-US" sz="3100" dirty="0" err="1">
                <a:latin typeface="Helvetica" pitchFamily="2" charset="0"/>
              </a:rPr>
              <a:t>StudentManagement</a:t>
            </a:r>
            <a:r>
              <a:rPr lang="en-US" sz="3100" dirty="0">
                <a:latin typeface="Helvetica" pitchFamily="2" charset="0"/>
              </a:rPr>
              <a:t> handles attendance and grade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100" b="1" dirty="0">
                <a:latin typeface="Helvetica" pitchFamily="2" charset="0"/>
              </a:rPr>
              <a:t>Triggers</a:t>
            </a:r>
            <a:r>
              <a:rPr lang="en-US" sz="3100" dirty="0">
                <a:latin typeface="Helvetica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100" dirty="0">
                <a:latin typeface="Helvetica" pitchFamily="2" charset="0"/>
              </a:rPr>
              <a:t>Block DML during weekdays and holidays.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100" dirty="0">
                <a:latin typeface="Helvetica" pitchFamily="2" charset="0"/>
              </a:rPr>
              <a:t>Audit all attendance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100" b="1" dirty="0">
                <a:latin typeface="Helvetica" pitchFamily="2" charset="0"/>
              </a:rPr>
              <a:t>Audit Table</a:t>
            </a:r>
            <a:r>
              <a:rPr lang="en-US" sz="3100" dirty="0">
                <a:latin typeface="Helvetica" pitchFamily="2" charset="0"/>
              </a:rPr>
              <a:t>: Logs user actions, operations, and timestamps.</a:t>
            </a:r>
          </a:p>
        </p:txBody>
      </p:sp>
    </p:spTree>
    <p:extLst>
      <p:ext uri="{BB962C8B-B14F-4D97-AF65-F5344CB8AC3E}">
        <p14:creationId xmlns:p14="http://schemas.microsoft.com/office/powerpoint/2010/main" val="15985005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87CAA-14E3-79D5-ECF3-7B088AC37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9A4F1A-6EDF-380D-7C82-4D039FEDF0F9}"/>
              </a:ext>
            </a:extLst>
          </p:cNvPr>
          <p:cNvSpPr txBox="1"/>
          <p:nvPr/>
        </p:nvSpPr>
        <p:spPr>
          <a:xfrm>
            <a:off x="502023" y="348810"/>
            <a:ext cx="1118795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>
                <a:latin typeface="Helvetica" pitchFamily="2" charset="0"/>
              </a:rPr>
              <a:t>Advanced Features and Auditing</a:t>
            </a:r>
            <a:endParaRPr lang="en-US" sz="36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Helvetica" pitchFamily="2" charset="0"/>
              </a:rPr>
              <a:t>Restrictions on weekdays and public holidays: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Helvetica" pitchFamily="2" charset="0"/>
              </a:rPr>
              <a:t>Prevent unauthorized modifications.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Helvetica" pitchFamily="2" charset="0"/>
              </a:rPr>
              <a:t>Reference a </a:t>
            </a:r>
            <a:r>
              <a:rPr lang="en-US" sz="3600" dirty="0" err="1">
                <a:latin typeface="Helvetica" pitchFamily="2" charset="0"/>
              </a:rPr>
              <a:t>Public_Holidays</a:t>
            </a:r>
            <a:r>
              <a:rPr lang="en-US" sz="3600" dirty="0">
                <a:latin typeface="Helvetica" pitchFamily="2" charset="0"/>
              </a:rPr>
              <a:t>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Helvetica" pitchFamily="2" charset="0"/>
              </a:rPr>
              <a:t>Auditing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Helvetica" pitchFamily="2" charset="0"/>
              </a:rPr>
              <a:t>Capturing User ID, action performed, date and time, operation status.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Helvetica" pitchFamily="2" charset="0"/>
              </a:rPr>
              <a:t>Enhances database security and accountability.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Helvetica" pitchFamily="2" charset="0"/>
              </a:rPr>
              <a:t>Compound triggers ensure multi-row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Helvetica" pitchFamily="2" charset="0"/>
              </a:rPr>
              <a:t>Real-time activity tracking for administrators.</a:t>
            </a:r>
          </a:p>
        </p:txBody>
      </p:sp>
    </p:spTree>
    <p:extLst>
      <p:ext uri="{BB962C8B-B14F-4D97-AF65-F5344CB8AC3E}">
        <p14:creationId xmlns:p14="http://schemas.microsoft.com/office/powerpoint/2010/main" val="3793844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16c05727-aa75-4e4a-9b5f-8a80a1165891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{7FF439F6-D7C7-43E2-92DC-3F8CC086126C}tf11437505_win32</Template>
  <TotalTime>558</TotalTime>
  <Words>568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Georgia Pro Cond Light</vt:lpstr>
      <vt:lpstr>Helvetica</vt:lpstr>
      <vt:lpstr>Speak Pro</vt:lpstr>
      <vt:lpstr>RetrospectVTI</vt:lpstr>
      <vt:lpstr>Student Attendance &amp; Performance Tracking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Attendance &amp; Performance Tracking System</dc:title>
  <dc:creator>🧨B.R.A.Z.O 🎉</dc:creator>
  <cp:lastModifiedBy>imanishimwe jean claude</cp:lastModifiedBy>
  <cp:revision>20</cp:revision>
  <dcterms:created xsi:type="dcterms:W3CDTF">2025-03-21T16:39:47Z</dcterms:created>
  <dcterms:modified xsi:type="dcterms:W3CDTF">2025-05-08T14:36:44Z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