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7" r:id="rId5"/>
    <p:sldId id="266" r:id="rId6"/>
    <p:sldId id="273" r:id="rId7"/>
    <p:sldId id="272" r:id="rId8"/>
    <p:sldId id="300" r:id="rId9"/>
    <p:sldId id="302" r:id="rId10"/>
    <p:sldId id="303" r:id="rId11"/>
    <p:sldId id="306" r:id="rId12"/>
    <p:sldId id="304" r:id="rId13"/>
    <p:sldId id="3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53DA9-DFCB-4FB2-A8C5-35D4F41455FC}" v="36" dt="2023-10-03T06:22:12.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810" autoAdjust="0"/>
  </p:normalViewPr>
  <p:slideViewPr>
    <p:cSldViewPr snapToGrid="0" showGuides="1">
      <p:cViewPr varScale="1">
        <p:scale>
          <a:sx n="66" d="100"/>
          <a:sy n="66" d="100"/>
        </p:scale>
        <p:origin x="258" y="39"/>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Ex1.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2.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5294E14D-47C8-5191-6F29-B48DF916FCC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82167" cy="6229396"/>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5" name="Picture 4" descr="A close-up of a person shaking hands&#10;&#10;Description automatically generated">
          <a:extLst xmlns:a="http://schemas.openxmlformats.org/drawingml/2006/main">
            <a:ext uri="{FF2B5EF4-FFF2-40B4-BE49-F238E27FC236}">
              <a16:creationId xmlns:a16="http://schemas.microsoft.com/office/drawing/2014/main" id="{83CEACCA-AA67-D4B6-D81D-C386116660F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44000" cy="68580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1/12/2025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8.png"/><Relationship Id="rId1" Type="http://schemas.openxmlformats.org/officeDocument/2006/relationships/slideLayout" Target="../slideLayouts/slideLayout4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27478"/>
          <a:stretch/>
        </p:blipFill>
        <p:spPr>
          <a:xfrm>
            <a:off x="5016500" y="472281"/>
            <a:ext cx="7175500" cy="5913439"/>
          </a:xfrm>
          <a:no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371476" y="1779589"/>
            <a:ext cx="4416424" cy="2182811"/>
          </a:xfrm>
        </p:spPr>
        <p:txBody>
          <a:bodyPr anchor="b">
            <a:normAutofit/>
          </a:bodyPr>
          <a:lstStyle/>
          <a:p>
            <a:r>
              <a:rPr lang="en-US" dirty="0"/>
              <a:t>Data Analytics Project 1</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371476" y="4079083"/>
            <a:ext cx="4416424" cy="976311"/>
          </a:xfrm>
        </p:spPr>
        <p:txBody>
          <a:bodyPr>
            <a:normAutofit/>
          </a:bodyPr>
          <a:lstStyle/>
          <a:p>
            <a:r>
              <a:rPr lang="en-US" b="1" dirty="0"/>
              <a:t>Data </a:t>
            </a:r>
            <a:r>
              <a:rPr lang="en-US" b="1"/>
              <a:t>Exploration Methods And </a:t>
            </a:r>
            <a:r>
              <a:rPr lang="en-US" b="1" dirty="0"/>
              <a:t>Data </a:t>
            </a:r>
            <a:r>
              <a:rPr lang="en-US" b="1"/>
              <a:t>Cleaning Process.</a:t>
            </a:r>
            <a:endParaRPr lang="en-US" b="1" dirty="0"/>
          </a:p>
        </p:txBody>
      </p:sp>
    </p:spTree>
    <p:extLst>
      <p:ext uri="{BB962C8B-B14F-4D97-AF65-F5344CB8AC3E}">
        <p14:creationId xmlns:p14="http://schemas.microsoft.com/office/powerpoint/2010/main" val="1495496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EDF-4A54-1545-61AF-F93861795299}"/>
              </a:ext>
            </a:extLst>
          </p:cNvPr>
          <p:cNvSpPr>
            <a:spLocks noGrp="1"/>
          </p:cNvSpPr>
          <p:nvPr>
            <p:ph type="title"/>
          </p:nvPr>
        </p:nvSpPr>
        <p:spPr/>
        <p:txBody>
          <a:bodyPr>
            <a:noAutofit/>
          </a:bodyPr>
          <a:lstStyle/>
          <a:p>
            <a:r>
              <a:rPr lang="en-CA" sz="5400" dirty="0"/>
              <a:t>Thank You!</a:t>
            </a:r>
          </a:p>
        </p:txBody>
      </p:sp>
      <p:sp>
        <p:nvSpPr>
          <p:cNvPr id="3" name="Slide Number Placeholder 2">
            <a:extLst>
              <a:ext uri="{FF2B5EF4-FFF2-40B4-BE49-F238E27FC236}">
                <a16:creationId xmlns:a16="http://schemas.microsoft.com/office/drawing/2014/main" id="{4E5776CA-3B2F-6480-5165-B13FAD5252A8}"/>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8" name="Chart Placeholder 7">
            <a:extLst>
              <a:ext uri="{FF2B5EF4-FFF2-40B4-BE49-F238E27FC236}">
                <a16:creationId xmlns:a16="http://schemas.microsoft.com/office/drawing/2014/main" id="{08297D83-B13D-D69A-8686-765E9AAD37DF}"/>
              </a:ext>
            </a:extLst>
          </p:cNvPr>
          <p:cNvGraphicFramePr>
            <a:graphicFrameLocks noGrp="1"/>
          </p:cNvGraphicFramePr>
          <p:nvPr>
            <p:ph type="chart" sz="quarter" idx="13"/>
            <p:extLst>
              <p:ext uri="{D42A27DB-BD31-4B8C-83A1-F6EECF244321}">
                <p14:modId xmlns:p14="http://schemas.microsoft.com/office/powerpoint/2010/main" val="1849710389"/>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473D0530-C11B-B414-ADC3-352554C11C8C}"/>
              </a:ext>
            </a:extLst>
          </p:cNvPr>
          <p:cNvSpPr>
            <a:spLocks noGrp="1"/>
          </p:cNvSpPr>
          <p:nvPr>
            <p:ph type="body" sz="quarter" idx="14"/>
          </p:nvPr>
        </p:nvSpPr>
        <p:spPr>
          <a:xfrm>
            <a:off x="546100" y="1999068"/>
            <a:ext cx="4065588" cy="3083736"/>
          </a:xfrm>
        </p:spPr>
        <p:txBody>
          <a:bodyPr>
            <a:normAutofit/>
          </a:bodyPr>
          <a:lstStyle/>
          <a:p>
            <a:pPr marL="0" indent="0">
              <a:buNone/>
            </a:pPr>
            <a:endParaRPr lang="en-CA" sz="6000" b="1" dirty="0"/>
          </a:p>
          <a:p>
            <a:pPr marL="0" indent="0">
              <a:buNone/>
            </a:pPr>
            <a:r>
              <a:rPr lang="en-CA" sz="6000" b="1" dirty="0"/>
              <a:t>Question &amp; Answer</a:t>
            </a:r>
          </a:p>
        </p:txBody>
      </p:sp>
    </p:spTree>
    <p:extLst>
      <p:ext uri="{BB962C8B-B14F-4D97-AF65-F5344CB8AC3E}">
        <p14:creationId xmlns:p14="http://schemas.microsoft.com/office/powerpoint/2010/main" val="1505249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839788" y="457200"/>
            <a:ext cx="3932237" cy="1600200"/>
          </a:xfrm>
        </p:spPr>
        <p:txBody>
          <a:bodyPr anchor="b">
            <a:normAutofit/>
          </a:bodyPr>
          <a:lstStyle/>
          <a:p>
            <a:r>
              <a:rPr lang="en-US" dirty="0"/>
              <a:t>GROUP – 4 Members</a:t>
            </a:r>
          </a:p>
        </p:txBody>
      </p:sp>
      <p:pic>
        <p:nvPicPr>
          <p:cNvPr id="8" name="Picture Placeholder 7" descr="A person touching a glowing blue screen&#10;&#10;Description automatically generated">
            <a:extLst>
              <a:ext uri="{FF2B5EF4-FFF2-40B4-BE49-F238E27FC236}">
                <a16:creationId xmlns:a16="http://schemas.microsoft.com/office/drawing/2014/main" id="{14AE5EAE-2824-BDDA-E130-43117B74C70D}"/>
              </a:ext>
            </a:extLst>
          </p:cNvPr>
          <p:cNvPicPr>
            <a:picLocks noGrp="1" noChangeAspect="1"/>
          </p:cNvPicPr>
          <p:nvPr>
            <p:ph idx="1"/>
          </p:nvPr>
        </p:nvPicPr>
        <p:blipFill rotWithShape="1">
          <a:blip r:embed="rId2"/>
          <a:srcRect l="353" r="36325" b="1"/>
          <a:stretch/>
        </p:blipFill>
        <p:spPr>
          <a:xfrm>
            <a:off x="5183188" y="987425"/>
            <a:ext cx="6172200" cy="4873625"/>
          </a:xfrm>
          <a:noFill/>
        </p:spPr>
      </p:pic>
      <p:sp>
        <p:nvSpPr>
          <p:cNvPr id="7" name="Content Placeholder 6">
            <a:extLst>
              <a:ext uri="{FF2B5EF4-FFF2-40B4-BE49-F238E27FC236}">
                <a16:creationId xmlns:a16="http://schemas.microsoft.com/office/drawing/2014/main" id="{1D6EB617-E017-4B26-9576-8578E948979A}"/>
              </a:ext>
            </a:extLst>
          </p:cNvPr>
          <p:cNvSpPr>
            <a:spLocks noGrp="1"/>
          </p:cNvSpPr>
          <p:nvPr>
            <p:ph type="body" sz="half" idx="2"/>
          </p:nvPr>
        </p:nvSpPr>
        <p:spPr>
          <a:xfrm>
            <a:off x="839788" y="2391229"/>
            <a:ext cx="3932237" cy="3811588"/>
          </a:xfrm>
        </p:spPr>
        <p:txBody>
          <a:bodyPr>
            <a:normAutofit/>
          </a:bodyPr>
          <a:lstStyle/>
          <a:p>
            <a:r>
              <a:rPr lang="en-US" b="1" dirty="0"/>
              <a:t>Name: CONFIDENCE AHUEKWE </a:t>
            </a:r>
          </a:p>
          <a:p>
            <a:r>
              <a:rPr lang="en-US" b="1" dirty="0"/>
              <a:t>Name: DAVID 	</a:t>
            </a:r>
          </a:p>
          <a:p>
            <a:r>
              <a:rPr lang="en-US" b="1" dirty="0"/>
              <a:t>Name: IFIOK-OBONG</a:t>
            </a:r>
          </a:p>
          <a:p>
            <a:r>
              <a:rPr lang="en-US" b="1" dirty="0"/>
              <a:t>Name: HENRY </a:t>
            </a:r>
          </a:p>
          <a:p>
            <a:r>
              <a:rPr lang="en-US" b="1" dirty="0"/>
              <a:t>Date: October 3</a:t>
            </a:r>
            <a:r>
              <a:rPr lang="en-US" b="1" baseline="30000" dirty="0"/>
              <a:t>rd</a:t>
            </a:r>
            <a:r>
              <a:rPr lang="en-US" b="1" dirty="0"/>
              <a:t>, 2023.</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a:t>
            </a:fld>
            <a:endParaRPr lang="en-US" sz="800"/>
          </a:p>
        </p:txBody>
      </p:sp>
    </p:spTree>
    <p:extLst>
      <p:ext uri="{BB962C8B-B14F-4D97-AF65-F5344CB8AC3E}">
        <p14:creationId xmlns:p14="http://schemas.microsoft.com/office/powerpoint/2010/main" val="1300311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anchor="ctr">
            <a:normAutofit/>
          </a:bodyPr>
          <a:lstStyle/>
          <a:p>
            <a:r>
              <a:rPr lang="en-US" dirty="0"/>
              <a:t>INTRODUCTION</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a:t>
            </a:fld>
            <a:endParaRPr lang="en-US" sz="800"/>
          </a:p>
        </p:txBody>
      </p:sp>
      <p:pic>
        <p:nvPicPr>
          <p:cNvPr id="10" name="Picture Placeholder 9" descr="A computer screen with icons and symbols&#10;&#10;Description automatically generated with medium confidence">
            <a:extLst>
              <a:ext uri="{FF2B5EF4-FFF2-40B4-BE49-F238E27FC236}">
                <a16:creationId xmlns:a16="http://schemas.microsoft.com/office/drawing/2014/main" id="{E41AB1D2-9815-4F88-3374-E825F1DBFD63}"/>
              </a:ext>
            </a:extLst>
          </p:cNvPr>
          <p:cNvPicPr>
            <a:picLocks noGrp="1" noChangeAspect="1"/>
          </p:cNvPicPr>
          <p:nvPr>
            <p:ph type="pic" sz="quarter" idx="13"/>
          </p:nvPr>
        </p:nvPicPr>
        <p:blipFill rotWithShape="1">
          <a:blip r:embed="rId2"/>
          <a:srcRect t="30314" r="-1" b="30313"/>
          <a:stretch/>
        </p:blipFill>
        <p:spPr>
          <a:xfrm>
            <a:off x="371475" y="1233488"/>
            <a:ext cx="11520488" cy="2381361"/>
          </a:xfrm>
          <a:noFill/>
        </p:spPr>
      </p:pic>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a:xfrm>
            <a:off x="6383054" y="3808206"/>
            <a:ext cx="5255193" cy="2404860"/>
          </a:xfrm>
        </p:spPr>
        <p:txBody>
          <a:bodyPr>
            <a:normAutofit/>
          </a:bodyPr>
          <a:lstStyle/>
          <a:p>
            <a:pPr>
              <a:buFont typeface="Wingdings" panose="05000000000000000000" pitchFamily="2" charset="2"/>
              <a:buChar char="q"/>
            </a:pPr>
            <a:r>
              <a:rPr lang="en-US" dirty="0"/>
              <a:t>These datasets are rich sources of real-world data that challenges and empowers students to apply their analytical skill. The project introduces the fundamental steps that Data Analysts and Scientists encounter before diving into any data analysis. These preliminary steps include data gathering, performing joins, merging columns, and creating new data. These tasks are the bedrock upon which data insights are built.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622406" y="3808236"/>
            <a:ext cx="5256000" cy="2404800"/>
          </a:xfrm>
        </p:spPr>
        <p:txBody>
          <a:bodyPr>
            <a:normAutofit/>
          </a:bodyPr>
          <a:lstStyle/>
          <a:p>
            <a:pPr>
              <a:buFont typeface="Wingdings" panose="05000000000000000000" pitchFamily="2" charset="2"/>
              <a:buChar char="q"/>
            </a:pPr>
            <a:r>
              <a:rPr lang="en-US" dirty="0"/>
              <a:t>This project aims to serve as a practical learning opportunity for students in the field of data analytics. It focuses on two crucial aspects: data exploration and data cleaning processes. The foundation of the project lies in four datasets containing vital information on traffic accidents in Toronto spanning from 2015 to 2018.</a:t>
            </a:r>
          </a:p>
        </p:txBody>
      </p:sp>
    </p:spTree>
    <p:extLst>
      <p:ext uri="{BB962C8B-B14F-4D97-AF65-F5344CB8AC3E}">
        <p14:creationId xmlns:p14="http://schemas.microsoft.com/office/powerpoint/2010/main" val="324238993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6619197" y="1296176"/>
            <a:ext cx="5272764" cy="1551573"/>
          </a:xfrm>
        </p:spPr>
        <p:txBody>
          <a:bodyPr anchor="b">
            <a:normAutofit/>
          </a:bodyPr>
          <a:lstStyle/>
          <a:p>
            <a:r>
              <a:rPr lang="en-US"/>
              <a:t>OBJECTIVE</a:t>
            </a:r>
          </a:p>
        </p:txBody>
      </p:sp>
      <p:sp>
        <p:nvSpPr>
          <p:cNvPr id="20" name="Subtitle 3">
            <a:extLst>
              <a:ext uri="{FF2B5EF4-FFF2-40B4-BE49-F238E27FC236}">
                <a16:creationId xmlns:a16="http://schemas.microsoft.com/office/drawing/2014/main" id="{76C1602C-B959-5A5F-64D7-84269F8E9873}"/>
              </a:ext>
            </a:extLst>
          </p:cNvPr>
          <p:cNvSpPr>
            <a:spLocks noGrp="1"/>
          </p:cNvSpPr>
          <p:nvPr>
            <p:ph idx="1"/>
          </p:nvPr>
        </p:nvSpPr>
        <p:spPr>
          <a:xfrm>
            <a:off x="6619198" y="3073967"/>
            <a:ext cx="5272764" cy="2557463"/>
          </a:xfrm>
        </p:spPr>
        <p:txBody>
          <a:bodyPr>
            <a:normAutofit/>
          </a:bodyPr>
          <a:lstStyle/>
          <a:p>
            <a:pPr>
              <a:buFont typeface="Wingdings" panose="05000000000000000000" pitchFamily="2" charset="2"/>
              <a:buChar char="q"/>
            </a:pPr>
            <a:r>
              <a:rPr lang="en-US" b="0" i="0" dirty="0">
                <a:effectLst/>
              </a:rPr>
              <a:t>This project delves into the principles and practices of data exploration, manipulation, and preprocessing using Python Programming Language and some Data Analytics Techniques such as correlation analysis, visualization (bar graph, pie charts and tables), understanding data distributions, and identifying outliers.</a:t>
            </a:r>
            <a:endParaRPr lang="en-US" dirty="0"/>
          </a:p>
        </p:txBody>
      </p:sp>
      <p:sp>
        <p:nvSpPr>
          <p:cNvPr id="25" name="Slide Number Placeholder 3">
            <a:extLst>
              <a:ext uri="{FF2B5EF4-FFF2-40B4-BE49-F238E27FC236}">
                <a16:creationId xmlns:a16="http://schemas.microsoft.com/office/drawing/2014/main" id="{6A3C0EF8-DDB1-7C45-B3EA-24536B206254}"/>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srcRect l="17032" r="14079" b="2"/>
          <a:stretch/>
        </p:blipFill>
        <p:spPr>
          <a:xfrm>
            <a:off x="1117601" y="1016000"/>
            <a:ext cx="5138058" cy="4978400"/>
          </a:xfrm>
          <a:noFill/>
        </p:spPr>
      </p:pic>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spTree>
    <p:extLst>
      <p:ext uri="{BB962C8B-B14F-4D97-AF65-F5344CB8AC3E}">
        <p14:creationId xmlns:p14="http://schemas.microsoft.com/office/powerpoint/2010/main" val="34628842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New Single Data Set That Outputs A Table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5</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1484944319"/>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fontScale="92500"/>
          </a:bodyPr>
          <a:lstStyle/>
          <a:p>
            <a:pPr marL="0" indent="0">
              <a:buNone/>
            </a:pPr>
            <a:r>
              <a:rPr lang="en-US" b="1" u="sng" dirty="0"/>
              <a:t>Highlights:</a:t>
            </a:r>
          </a:p>
          <a:p>
            <a:pPr>
              <a:buFont typeface="Wingdings" panose="05000000000000000000" pitchFamily="2" charset="2"/>
              <a:buChar char="q"/>
            </a:pPr>
            <a:r>
              <a:rPr lang="en-US" dirty="0" err="1"/>
              <a:t>Extracted_df.head</a:t>
            </a:r>
            <a:r>
              <a:rPr lang="en-US" dirty="0"/>
              <a:t> displays table of the new Data set listing the first five rows, and the extracted columns.</a:t>
            </a:r>
          </a:p>
          <a:p>
            <a:pPr>
              <a:buFont typeface="Wingdings" panose="05000000000000000000" pitchFamily="2" charset="2"/>
              <a:buChar char="q"/>
            </a:pPr>
            <a:r>
              <a:rPr lang="en-US" dirty="0" err="1"/>
              <a:t>Extracted_df.tail</a:t>
            </a:r>
            <a:r>
              <a:rPr lang="en-US" dirty="0"/>
              <a:t> displays table of the new Data set listing the last five rows, and the extracted columns.</a:t>
            </a:r>
          </a:p>
          <a:p>
            <a:pPr>
              <a:buFont typeface="Wingdings" panose="05000000000000000000" pitchFamily="2" charset="2"/>
              <a:buChar char="q"/>
            </a:pPr>
            <a:r>
              <a:rPr lang="en-US" dirty="0" err="1"/>
              <a:t>Extracted_df.describe</a:t>
            </a:r>
            <a:r>
              <a:rPr lang="en-US" dirty="0"/>
              <a:t> shows the summary statistics of numerical columns among the extracted columns of the new data set.</a:t>
            </a:r>
          </a:p>
        </p:txBody>
      </p:sp>
    </p:spTree>
    <p:extLst>
      <p:ext uri="{BB962C8B-B14F-4D97-AF65-F5344CB8AC3E}">
        <p14:creationId xmlns:p14="http://schemas.microsoft.com/office/powerpoint/2010/main" val="2900026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A89A331D-E429-C12E-23F1-64DE6EDFC73C}"/>
              </a:ext>
            </a:extLst>
          </p:cNvPr>
          <p:cNvPicPr>
            <a:picLocks noChangeAspect="1"/>
          </p:cNvPicPr>
          <p:nvPr/>
        </p:nvPicPr>
        <p:blipFill>
          <a:blip r:embed="rId2"/>
          <a:stretch>
            <a:fillRect/>
          </a:stretch>
        </p:blipFill>
        <p:spPr>
          <a:xfrm>
            <a:off x="4974308" y="472281"/>
            <a:ext cx="6843767" cy="6296267"/>
          </a:xfrm>
          <a:prstGeom prst="rect">
            <a:avLst/>
          </a:prstGeom>
          <a:noFill/>
        </p:spPr>
      </p:pic>
      <p:sp>
        <p:nvSpPr>
          <p:cNvPr id="2" name="Title 1">
            <a:extLst>
              <a:ext uri="{FF2B5EF4-FFF2-40B4-BE49-F238E27FC236}">
                <a16:creationId xmlns:a16="http://schemas.microsoft.com/office/drawing/2014/main" id="{DBA1B097-35A2-4B9A-917B-BE5EC178B208}"/>
              </a:ext>
            </a:extLst>
          </p:cNvPr>
          <p:cNvSpPr>
            <a:spLocks noGrp="1"/>
          </p:cNvSpPr>
          <p:nvPr>
            <p:ph type="ctrTitle"/>
          </p:nvPr>
        </p:nvSpPr>
        <p:spPr>
          <a:xfrm>
            <a:off x="371476" y="1779589"/>
            <a:ext cx="4416424" cy="2182811"/>
          </a:xfrm>
        </p:spPr>
        <p:txBody>
          <a:bodyPr anchor="b">
            <a:normAutofit/>
          </a:bodyPr>
          <a:lstStyle/>
          <a:p>
            <a:r>
              <a:rPr lang="en-CA" dirty="0"/>
              <a:t>The Brain box:</a:t>
            </a:r>
          </a:p>
        </p:txBody>
      </p:sp>
      <p:sp>
        <p:nvSpPr>
          <p:cNvPr id="14" name="Subtitle 3">
            <a:extLst>
              <a:ext uri="{FF2B5EF4-FFF2-40B4-BE49-F238E27FC236}">
                <a16:creationId xmlns:a16="http://schemas.microsoft.com/office/drawing/2014/main" id="{E0BF8DA8-DDBF-C00F-4516-42129AD5D2AE}"/>
              </a:ext>
            </a:extLst>
          </p:cNvPr>
          <p:cNvSpPr>
            <a:spLocks noGrp="1"/>
          </p:cNvSpPr>
          <p:nvPr>
            <p:ph type="subTitle" idx="1"/>
          </p:nvPr>
        </p:nvSpPr>
        <p:spPr>
          <a:xfrm>
            <a:off x="371476" y="4079083"/>
            <a:ext cx="4416424" cy="976311"/>
          </a:xfrm>
        </p:spPr>
        <p:txBody>
          <a:bodyPr/>
          <a:lstStyle/>
          <a:p>
            <a:r>
              <a:rPr lang="en-US" dirty="0"/>
              <a:t>Snapshot of code that powers the output seen in the previous slide</a:t>
            </a:r>
          </a:p>
        </p:txBody>
      </p:sp>
      <p:sp>
        <p:nvSpPr>
          <p:cNvPr id="3" name="Slide Number Placeholder 2" hidden="1">
            <a:extLst>
              <a:ext uri="{FF2B5EF4-FFF2-40B4-BE49-F238E27FC236}">
                <a16:creationId xmlns:a16="http://schemas.microsoft.com/office/drawing/2014/main" id="{70993A68-C0D6-4949-A430-0A6D2AA5A107}"/>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6</a:t>
            </a:fld>
            <a:endParaRPr lang="en-US"/>
          </a:p>
        </p:txBody>
      </p:sp>
    </p:spTree>
    <p:extLst>
      <p:ext uri="{BB962C8B-B14F-4D97-AF65-F5344CB8AC3E}">
        <p14:creationId xmlns:p14="http://schemas.microsoft.com/office/powerpoint/2010/main" val="21605328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program&#10;&#10;Description automatically generated">
            <a:extLst>
              <a:ext uri="{FF2B5EF4-FFF2-40B4-BE49-F238E27FC236}">
                <a16:creationId xmlns:a16="http://schemas.microsoft.com/office/drawing/2014/main" id="{E9D022B4-04AC-9786-7A21-F5ED247E9C2C}"/>
              </a:ext>
            </a:extLst>
          </p:cNvPr>
          <p:cNvPicPr>
            <a:picLocks noChangeAspect="1"/>
          </p:cNvPicPr>
          <p:nvPr/>
        </p:nvPicPr>
        <p:blipFill>
          <a:blip r:embed="rId2"/>
          <a:stretch>
            <a:fillRect/>
          </a:stretch>
        </p:blipFill>
        <p:spPr>
          <a:xfrm>
            <a:off x="5474015" y="117180"/>
            <a:ext cx="6499502" cy="6343945"/>
          </a:xfrm>
          <a:prstGeom prst="rect">
            <a:avLst/>
          </a:prstGeom>
        </p:spPr>
      </p:pic>
      <p:sp>
        <p:nvSpPr>
          <p:cNvPr id="3" name="Slide Number Placeholder 2">
            <a:extLst>
              <a:ext uri="{FF2B5EF4-FFF2-40B4-BE49-F238E27FC236}">
                <a16:creationId xmlns:a16="http://schemas.microsoft.com/office/drawing/2014/main" id="{80C924E8-968E-97C9-6F2C-CB81EA322434}"/>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7</a:t>
            </a:fld>
            <a:endParaRPr lang="en-US" sz="800"/>
          </a:p>
        </p:txBody>
      </p:sp>
      <p:sp>
        <p:nvSpPr>
          <p:cNvPr id="10" name="Title 1">
            <a:extLst>
              <a:ext uri="{FF2B5EF4-FFF2-40B4-BE49-F238E27FC236}">
                <a16:creationId xmlns:a16="http://schemas.microsoft.com/office/drawing/2014/main" id="{927DAE91-C089-1BFE-CFEE-02CB9FB02120}"/>
              </a:ext>
            </a:extLst>
          </p:cNvPr>
          <p:cNvSpPr txBox="1">
            <a:spLocks/>
          </p:cNvSpPr>
          <p:nvPr/>
        </p:nvSpPr>
        <p:spPr>
          <a:xfrm>
            <a:off x="371474" y="2733568"/>
            <a:ext cx="4810125" cy="3267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solidFill>
                  <a:schemeClr val="accent5"/>
                </a:solidFill>
                <a:latin typeface="+mj-lt"/>
                <a:ea typeface="+mj-ea"/>
                <a:cs typeface="+mj-cs"/>
              </a:defRPr>
            </a:lvl1pPr>
          </a:lstStyle>
          <a:p>
            <a:pPr algn="l"/>
            <a:r>
              <a:rPr lang="en-US" sz="1800" b="0" i="0" u="none" strike="noStrike" baseline="0" dirty="0">
                <a:latin typeface="Calibri" panose="020F0502020204030204" pitchFamily="34" charset="0"/>
              </a:rPr>
              <a:t>that shows the total vehicles in the street for each district for the last 4 years</a:t>
            </a:r>
          </a:p>
          <a:p>
            <a:pPr algn="l"/>
            <a:r>
              <a:rPr lang="en-US" sz="1800" b="0" i="0" u="none" strike="noStrike" baseline="0" dirty="0">
                <a:latin typeface="Calibri" panose="020F0502020204030204" pitchFamily="34" charset="0"/>
              </a:rPr>
              <a:t>during the accidents.</a:t>
            </a:r>
            <a:endParaRPr lang="en-CA" sz="2400" dirty="0">
              <a:latin typeface="+mn-lt"/>
            </a:endParaRPr>
          </a:p>
        </p:txBody>
      </p:sp>
      <p:sp>
        <p:nvSpPr>
          <p:cNvPr id="11" name="Title 1">
            <a:extLst>
              <a:ext uri="{FF2B5EF4-FFF2-40B4-BE49-F238E27FC236}">
                <a16:creationId xmlns:a16="http://schemas.microsoft.com/office/drawing/2014/main" id="{1B318BF4-33FE-8DF2-AA75-F729D995E02B}"/>
              </a:ext>
            </a:extLst>
          </p:cNvPr>
          <p:cNvSpPr txBox="1">
            <a:spLocks/>
          </p:cNvSpPr>
          <p:nvPr/>
        </p:nvSpPr>
        <p:spPr>
          <a:xfrm>
            <a:off x="371474" y="1744866"/>
            <a:ext cx="4416424" cy="2182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accent5"/>
                </a:solidFill>
                <a:latin typeface="+mj-lt"/>
                <a:ea typeface="+mj-ea"/>
                <a:cs typeface="+mj-cs"/>
              </a:defRPr>
            </a:lvl1pPr>
          </a:lstStyle>
          <a:p>
            <a:r>
              <a:rPr lang="en-CA" dirty="0"/>
              <a:t>Sequence of Code:</a:t>
            </a:r>
          </a:p>
        </p:txBody>
      </p:sp>
    </p:spTree>
    <p:extLst>
      <p:ext uri="{BB962C8B-B14F-4D97-AF65-F5344CB8AC3E}">
        <p14:creationId xmlns:p14="http://schemas.microsoft.com/office/powerpoint/2010/main" val="28408330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number of vehicles&#10;&#10;Description automatically generated">
            <a:extLst>
              <a:ext uri="{FF2B5EF4-FFF2-40B4-BE49-F238E27FC236}">
                <a16:creationId xmlns:a16="http://schemas.microsoft.com/office/drawing/2014/main" id="{6C14294F-FBE5-19B2-D8BF-7DD067343CB4}"/>
              </a:ext>
            </a:extLst>
          </p:cNvPr>
          <p:cNvPicPr>
            <a:picLocks noChangeAspect="1"/>
          </p:cNvPicPr>
          <p:nvPr/>
        </p:nvPicPr>
        <p:blipFill>
          <a:blip r:embed="rId2"/>
          <a:stretch>
            <a:fillRect/>
          </a:stretch>
        </p:blipFill>
        <p:spPr>
          <a:xfrm>
            <a:off x="5060373" y="1250732"/>
            <a:ext cx="6800620" cy="4859891"/>
          </a:xfrm>
          <a:prstGeom prst="rect">
            <a:avLst/>
          </a:prstGeom>
        </p:spPr>
      </p:pic>
      <p:sp>
        <p:nvSpPr>
          <p:cNvPr id="2" name="Title 1">
            <a:extLst>
              <a:ext uri="{FF2B5EF4-FFF2-40B4-BE49-F238E27FC236}">
                <a16:creationId xmlns:a16="http://schemas.microsoft.com/office/drawing/2014/main" id="{E01DEBD4-77E5-5756-1DD6-C24754F1FA93}"/>
              </a:ext>
            </a:extLst>
          </p:cNvPr>
          <p:cNvSpPr>
            <a:spLocks noGrp="1"/>
          </p:cNvSpPr>
          <p:nvPr>
            <p:ph type="title"/>
          </p:nvPr>
        </p:nvSpPr>
        <p:spPr/>
        <p:txBody>
          <a:bodyPr/>
          <a:lstStyle/>
          <a:p>
            <a:r>
              <a:rPr lang="en-CA" dirty="0"/>
              <a:t>Visualisation</a:t>
            </a:r>
          </a:p>
        </p:txBody>
      </p:sp>
      <p:sp>
        <p:nvSpPr>
          <p:cNvPr id="3" name="Slide Number Placeholder 2">
            <a:extLst>
              <a:ext uri="{FF2B5EF4-FFF2-40B4-BE49-F238E27FC236}">
                <a16:creationId xmlns:a16="http://schemas.microsoft.com/office/drawing/2014/main" id="{80C924E8-968E-97C9-6F2C-CB81EA322434}"/>
              </a:ext>
            </a:extLst>
          </p:cNvPr>
          <p:cNvSpPr>
            <a:spLocks noGrp="1"/>
          </p:cNvSpPr>
          <p:nvPr>
            <p:ph type="sldNum" sz="quarter" idx="12"/>
          </p:nvPr>
        </p:nvSpPr>
        <p:spPr/>
        <p:txBody>
          <a:bodyPr/>
          <a:lstStyle/>
          <a:p>
            <a:fld id="{03DC2DEF-D2FE-4B45-ABA4-9F153FD1C98A}" type="slidenum">
              <a:rPr lang="en-US" smtClean="0"/>
              <a:t>8</a:t>
            </a:fld>
            <a:endParaRPr lang="en-US" dirty="0"/>
          </a:p>
        </p:txBody>
      </p:sp>
      <mc:AlternateContent xmlns:mc="http://schemas.openxmlformats.org/markup-compatibility/2006" xmlns:cx1="http://schemas.microsoft.com/office/drawing/2015/9/8/chartex">
        <mc:Choice Requires="cx1">
          <p:graphicFrame>
            <p:nvGraphicFramePr>
              <p:cNvPr id="8" name="Chart Placeholder 7">
                <a:extLst>
                  <a:ext uri="{FF2B5EF4-FFF2-40B4-BE49-F238E27FC236}">
                    <a16:creationId xmlns:a16="http://schemas.microsoft.com/office/drawing/2014/main" id="{A3FB46D2-841C-8CC8-1AF1-F3F85EFC76A7}"/>
                  </a:ext>
                </a:extLst>
              </p:cNvPr>
              <p:cNvGraphicFramePr>
                <a:graphicFrameLocks noGrp="1"/>
              </p:cNvGraphicFramePr>
              <p:nvPr>
                <p:ph type="chart" sz="quarter" idx="13"/>
                <p:extLst>
                  <p:ext uri="{D42A27DB-BD31-4B8C-83A1-F6EECF244321}">
                    <p14:modId xmlns:p14="http://schemas.microsoft.com/office/powerpoint/2010/main" val="1077427020"/>
                  </p:ext>
                </p:extLst>
              </p:nvPr>
            </p:nvGraphicFramePr>
            <p:xfrm>
              <a:off x="4965008" y="1143336"/>
              <a:ext cx="6991350" cy="49672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Placeholder 7">
                <a:extLst>
                  <a:ext uri="{FF2B5EF4-FFF2-40B4-BE49-F238E27FC236}">
                    <a16:creationId xmlns:a16="http://schemas.microsoft.com/office/drawing/2014/main" id="{A3FB46D2-841C-8CC8-1AF1-F3F85EFC76A7}"/>
                  </a:ext>
                </a:extLst>
              </p:cNvPr>
              <p:cNvPicPr>
                <a:picLocks noGrp="1" noRot="1" noChangeAspect="1" noMove="1" noResize="1" noEditPoints="1" noAdjustHandles="1" noChangeArrowheads="1" noChangeShapeType="1"/>
              </p:cNvPicPr>
              <p:nvPr/>
            </p:nvPicPr>
            <p:blipFill>
              <a:blip r:embed="rId4"/>
              <a:stretch>
                <a:fillRect/>
              </a:stretch>
            </p:blipFill>
            <p:spPr>
              <a:xfrm>
                <a:off x="4965008" y="1143336"/>
                <a:ext cx="6991350" cy="4967287"/>
              </a:xfrm>
              <a:prstGeom prst="rect">
                <a:avLst/>
              </a:prstGeom>
            </p:spPr>
          </p:pic>
        </mc:Fallback>
      </mc:AlternateContent>
      <p:sp>
        <p:nvSpPr>
          <p:cNvPr id="5" name="Text Placeholder 4">
            <a:extLst>
              <a:ext uri="{FF2B5EF4-FFF2-40B4-BE49-F238E27FC236}">
                <a16:creationId xmlns:a16="http://schemas.microsoft.com/office/drawing/2014/main" id="{65951C8D-B61B-75AF-4AFF-15D0D107D7E8}"/>
              </a:ext>
            </a:extLst>
          </p:cNvPr>
          <p:cNvSpPr>
            <a:spLocks noGrp="1"/>
          </p:cNvSpPr>
          <p:nvPr>
            <p:ph type="body" sz="quarter" idx="14"/>
          </p:nvPr>
        </p:nvSpPr>
        <p:spPr/>
        <p:txBody>
          <a:bodyPr/>
          <a:lstStyle/>
          <a:p>
            <a:pPr>
              <a:buFont typeface="Wingdings" panose="05000000000000000000" pitchFamily="2" charset="2"/>
              <a:buChar char="q"/>
            </a:pPr>
            <a:r>
              <a:rPr lang="en-US" sz="2800" dirty="0"/>
              <a:t>We visualize our data using bar graph because it is a categorical data.</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a:t>While histogram is used to represent quantitative data, bar graph is best suited for categorical data.</a:t>
            </a:r>
          </a:p>
          <a:p>
            <a:pPr>
              <a:buFont typeface="Wingdings" panose="05000000000000000000" pitchFamily="2" charset="2"/>
              <a:buChar char="q"/>
            </a:pPr>
            <a:endParaRPr lang="en-CA" dirty="0"/>
          </a:p>
        </p:txBody>
      </p:sp>
    </p:spTree>
    <p:extLst>
      <p:ext uri="{BB962C8B-B14F-4D97-AF65-F5344CB8AC3E}">
        <p14:creationId xmlns:p14="http://schemas.microsoft.com/office/powerpoint/2010/main" val="41952210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ED24-2F5C-24C1-819F-C4FDE081CEB0}"/>
              </a:ext>
            </a:extLst>
          </p:cNvPr>
          <p:cNvSpPr>
            <a:spLocks noGrp="1"/>
          </p:cNvSpPr>
          <p:nvPr>
            <p:ph type="title"/>
          </p:nvPr>
        </p:nvSpPr>
        <p:spPr>
          <a:xfrm>
            <a:off x="371475" y="260351"/>
            <a:ext cx="11520487" cy="755649"/>
          </a:xfrm>
        </p:spPr>
        <p:txBody>
          <a:bodyPr anchor="ctr">
            <a:normAutofit/>
          </a:bodyPr>
          <a:lstStyle/>
          <a:p>
            <a:r>
              <a:rPr lang="en-CA" dirty="0"/>
              <a:t>Conclusion</a:t>
            </a:r>
          </a:p>
        </p:txBody>
      </p:sp>
      <p:sp>
        <p:nvSpPr>
          <p:cNvPr id="14" name="Slide Number Placeholder 4">
            <a:extLst>
              <a:ext uri="{FF2B5EF4-FFF2-40B4-BE49-F238E27FC236}">
                <a16:creationId xmlns:a16="http://schemas.microsoft.com/office/drawing/2014/main" id="{1169E6C9-D08F-A68D-16BF-4A5407BEF8A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9</a:t>
            </a:fld>
            <a:endParaRPr lang="en-US" sz="800"/>
          </a:p>
        </p:txBody>
      </p:sp>
      <p:sp>
        <p:nvSpPr>
          <p:cNvPr id="5" name="Text Placeholder 4">
            <a:extLst>
              <a:ext uri="{FF2B5EF4-FFF2-40B4-BE49-F238E27FC236}">
                <a16:creationId xmlns:a16="http://schemas.microsoft.com/office/drawing/2014/main" id="{1107485D-E56C-0D96-3A32-A151BD2BA137}"/>
              </a:ext>
            </a:extLst>
          </p:cNvPr>
          <p:cNvSpPr>
            <a:spLocks noGrp="1"/>
          </p:cNvSpPr>
          <p:nvPr>
            <p:ph sz="half" idx="2"/>
          </p:nvPr>
        </p:nvSpPr>
        <p:spPr>
          <a:xfrm>
            <a:off x="571093" y="1537873"/>
            <a:ext cx="5108400" cy="1391480"/>
          </a:xfrm>
        </p:spPr>
        <p:txBody>
          <a:bodyPr>
            <a:normAutofit/>
          </a:bodyPr>
          <a:lstStyle/>
          <a:p>
            <a:pPr>
              <a:buFont typeface="Wingdings" panose="05000000000000000000" pitchFamily="2" charset="2"/>
              <a:buChar char="q"/>
            </a:pPr>
            <a:r>
              <a:rPr lang="en-CA" sz="1800" dirty="0"/>
              <a:t>In conclusion, we</a:t>
            </a:r>
            <a:r>
              <a:rPr lang="en-US" sz="1800" dirty="0"/>
              <a:t> observed that while cleaning the data set, some columns needed to be renamed to match with the data set from other years. We also used the </a:t>
            </a:r>
            <a:r>
              <a:rPr lang="en-US" sz="1800" dirty="0" err="1"/>
              <a:t>dropna</a:t>
            </a:r>
            <a:r>
              <a:rPr lang="en-US" sz="1800" dirty="0"/>
              <a:t> method to drop the data values that are Not a Number</a:t>
            </a:r>
            <a:r>
              <a:rPr lang="en-CA" sz="1800" dirty="0"/>
              <a:t>.</a:t>
            </a:r>
          </a:p>
        </p:txBody>
      </p:sp>
      <p:pic>
        <p:nvPicPr>
          <p:cNvPr id="6" name="Picture 5" descr="A pie chart with numbers and text&#10;&#10;Description automatically generated">
            <a:extLst>
              <a:ext uri="{FF2B5EF4-FFF2-40B4-BE49-F238E27FC236}">
                <a16:creationId xmlns:a16="http://schemas.microsoft.com/office/drawing/2014/main" id="{921CAF67-1530-6AF4-D1FA-0D2BF2332507}"/>
              </a:ext>
            </a:extLst>
          </p:cNvPr>
          <p:cNvPicPr>
            <a:picLocks noChangeAspect="1"/>
          </p:cNvPicPr>
          <p:nvPr/>
        </p:nvPicPr>
        <p:blipFill>
          <a:blip r:embed="rId2"/>
          <a:stretch>
            <a:fillRect/>
          </a:stretch>
        </p:blipFill>
        <p:spPr>
          <a:xfrm>
            <a:off x="6012836" y="260351"/>
            <a:ext cx="5879126" cy="5849730"/>
          </a:xfrm>
          <a:prstGeom prst="rect">
            <a:avLst/>
          </a:prstGeom>
          <a:noFill/>
        </p:spPr>
      </p:pic>
      <p:pic>
        <p:nvPicPr>
          <p:cNvPr id="7" name="Picture 6" descr="A pie chart with different colored circles&#10;&#10;Description automatically generated">
            <a:extLst>
              <a:ext uri="{FF2B5EF4-FFF2-40B4-BE49-F238E27FC236}">
                <a16:creationId xmlns:a16="http://schemas.microsoft.com/office/drawing/2014/main" id="{30ABD56D-FE4A-F6E4-B453-095F72F3C5B1}"/>
              </a:ext>
            </a:extLst>
          </p:cNvPr>
          <p:cNvPicPr>
            <a:picLocks noChangeAspect="1"/>
          </p:cNvPicPr>
          <p:nvPr/>
        </p:nvPicPr>
        <p:blipFill>
          <a:blip r:embed="rId3"/>
          <a:stretch>
            <a:fillRect/>
          </a:stretch>
        </p:blipFill>
        <p:spPr>
          <a:xfrm>
            <a:off x="371475" y="2962514"/>
            <a:ext cx="3905249" cy="3895486"/>
          </a:xfrm>
          <a:prstGeom prst="rect">
            <a:avLst/>
          </a:prstGeom>
          <a:noFill/>
        </p:spPr>
      </p:pic>
      <p:sp>
        <p:nvSpPr>
          <p:cNvPr id="3" name="Slide Number Placeholder 2" hidden="1">
            <a:extLst>
              <a:ext uri="{FF2B5EF4-FFF2-40B4-BE49-F238E27FC236}">
                <a16:creationId xmlns:a16="http://schemas.microsoft.com/office/drawing/2014/main" id="{9EA089F2-6096-A997-6581-9FD85BD6D59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9</a:t>
            </a:fld>
            <a:endParaRPr lang="en-US"/>
          </a:p>
        </p:txBody>
      </p:sp>
    </p:spTree>
    <p:extLst>
      <p:ext uri="{BB962C8B-B14F-4D97-AF65-F5344CB8AC3E}">
        <p14:creationId xmlns:p14="http://schemas.microsoft.com/office/powerpoint/2010/main" val="2785194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95E2CD2D672845B035C64980577949" ma:contentTypeVersion="3" ma:contentTypeDescription="Create a new document." ma:contentTypeScope="" ma:versionID="188204dfcee6d4a54301e23093656e60">
  <xsd:schema xmlns:xsd="http://www.w3.org/2001/XMLSchema" xmlns:xs="http://www.w3.org/2001/XMLSchema" xmlns:p="http://schemas.microsoft.com/office/2006/metadata/properties" xmlns:ns3="343d6ba1-fd3c-4d7d-9103-03f15603fcfa" targetNamespace="http://schemas.microsoft.com/office/2006/metadata/properties" ma:root="true" ma:fieldsID="a7c357fc14563528ce930672e90bd839" ns3:_="">
    <xsd:import namespace="343d6ba1-fd3c-4d7d-9103-03f15603fcfa"/>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3d6ba1-fd3c-4d7d-9103-03f15603fc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93BC1B-054C-4A1E-8103-B64A5FD2CACF}">
  <ds:schemaRefs>
    <ds:schemaRef ds:uri="http://purl.org/dc/terms/"/>
    <ds:schemaRef ds:uri="http://schemas.microsoft.com/office/2006/documentManagement/types"/>
    <ds:schemaRef ds:uri="343d6ba1-fd3c-4d7d-9103-03f15603fcfa"/>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72C0388-EF11-4BFA-A789-CCEBFB19EFD3}">
  <ds:schemaRefs>
    <ds:schemaRef ds:uri="http://schemas.microsoft.com/sharepoint/v3/contenttype/forms"/>
  </ds:schemaRefs>
</ds:datastoreItem>
</file>

<file path=customXml/itemProps3.xml><?xml version="1.0" encoding="utf-8"?>
<ds:datastoreItem xmlns:ds="http://schemas.openxmlformats.org/officeDocument/2006/customXml" ds:itemID="{072A349D-67E6-45CD-ABD4-D3BC85BE63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3d6ba1-fd3c-4d7d-9103-03f15603f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459</TotalTime>
  <Words>427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Data Analytics Project 1</vt:lpstr>
      <vt:lpstr>GROUP – 4 Members</vt:lpstr>
      <vt:lpstr>INTRODUCTION</vt:lpstr>
      <vt:lpstr>OBJECTIVE</vt:lpstr>
      <vt:lpstr>New Single Data Set That Outputs A Table</vt:lpstr>
      <vt:lpstr>The Brain box:</vt:lpstr>
      <vt:lpstr>PowerPoint Presentation</vt:lpstr>
      <vt:lpstr>Visualisation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1</dc:title>
  <dc:creator>Wisdom Ikpe</dc:creator>
  <cp:lastModifiedBy>Confidence Ahuekwe</cp:lastModifiedBy>
  <cp:revision>6</cp:revision>
  <dcterms:created xsi:type="dcterms:W3CDTF">2023-10-02T23:50:27Z</dcterms:created>
  <dcterms:modified xsi:type="dcterms:W3CDTF">2025-01-12T12:20:39Z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0x010100D295E2CD2D672845B035C64980577949</vt:lpwstr>
  </property>
</Properties>
</file>