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70380" r:id="rId2"/>
    <p:sldId id="21474703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3BB075-C895-5E69-3805-600C001C480A}" name="Graham Bury" initials="GB" userId="S::grbury@microsoft.com::502665dc-5f40-45b9-ac33-0c06bd945f2e" providerId="AD"/>
  <p188:author id="{6DE0C593-9C4C-480B-2753-F4085279F8AE}" name="Vikas Bhatia" initials="VB" userId="S::vbhatia@microsoft.com::be247d7a-dace-41cc-bfeb-1acf2877fbdd" providerId="AD"/>
  <p188:author id="{9D5DB2ED-BE63-9AEB-CABA-416DB20F2122}" name="Alec Fernandez" initials="AF" userId="S::alfernandez@microsoft.com::8281f13e-58c4-4aff-b740-16cd1c266b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3" autoAdjust="0"/>
    <p:restoredTop sz="94660"/>
  </p:normalViewPr>
  <p:slideViewPr>
    <p:cSldViewPr>
      <p:cViewPr varScale="1">
        <p:scale>
          <a:sx n="115" d="100"/>
          <a:sy n="115" d="100"/>
        </p:scale>
        <p:origin x="96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A2CE-FF9D-4999-808F-9409E590A58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662D-2CBF-4B3E-9B10-F73EAC24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A6C-E7E1-228B-ADD9-1D080ACAC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5AEF8-E541-793B-758F-FCCFD65A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AF45-1B5C-1254-9A38-11316BE4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58BA-7C3A-1E90-1389-F79CBA05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D852-C3F4-1E6F-E361-63A6B240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5D48-B7B4-5663-89D6-3E007BBC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AE08-61C0-88F3-CB4A-19F429A5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A45-66A0-BC58-7A20-21758168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02A7-1133-4C87-5668-A0EC8A0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3E6F-03E6-23C7-CAD5-7A801A3E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1E1B0-AA1E-ED93-7844-8D5912020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53A5-D06F-F9B7-5140-EB586944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D9CB-AA07-A4A6-A831-6057CEED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8CDD-83C5-8CF6-F8A1-16CD2FB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DC1D-95D6-355E-EA8C-D7B2F351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CC37-F476-A5A7-83FE-994EAA1C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F719-9D83-A727-2C37-D13B8C6D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B6E5-DA19-724F-71F7-C0603CED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DEA6-2C64-AD14-71F6-BD96CE0E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598A-6F66-D196-9982-C636A766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32A7-6E39-FC56-D205-30AF4BAC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BAB8-658B-E7AD-0486-EA5425BE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BDD8-51E3-DB76-CA7B-73D649D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AC8E-0ED8-A9B9-35C0-79B958D9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C92C-5106-7A11-F669-5B1AB3BA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DF85-7E4B-85A5-2C26-E79A3C5F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D435-4D6D-532E-54AD-E61EF8EF6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06C2-846E-FB65-654A-E2D3498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2536C-2356-8138-FDBD-99DAC38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1C4F-FE81-0361-6AF3-86AAF0E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757D-E8A6-CC61-64D3-F59CD61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4668-742F-15DF-0909-8D20BF8C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67FF-D363-3947-554C-8ADBE23B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33BDB-55CC-D017-5812-D35122C8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E4B8-A191-23CF-7828-CFFC6DFF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D245F-0FE7-AAC8-D32C-F84F41313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8ADDA-34D3-4431-4572-EFC49E4C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71E70-16B7-A7AC-5F73-70668C08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30EFC-024D-EB91-B23B-14DCAA66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EC04-B517-7610-7E9A-4B0B414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BA8A-1D71-6C5A-4433-07DBE7B7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7125-DDAC-2F47-2200-CC61570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54BD8-9EEB-4793-24C7-F908BE5A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B6A2-B415-B7C6-6236-4B4A75F5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3EB3-34BB-58DE-866B-674478D1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F8C8-287E-2B5C-BC7F-B9802FCA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E4F4-E890-3582-3D65-4ACB16BA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9786-6033-1498-064C-73FAE65A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CADA-A9D7-076A-125B-360C89CB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BB422-E272-BD09-9347-E00F1139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5774-638C-4430-A108-BBE6A66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BE43-EBB7-6AEA-095F-7520D00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8625-76E4-3A7C-A280-09EAA46F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C27FC-3FA3-185D-5280-A4A7CE78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FAED-FB08-00E2-DCFB-4BAC0B47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A0D4-4292-49AA-199C-3FBAFAE6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2039-FAE7-BBB8-B5B6-07C57831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F89D-2F99-75FC-4815-4C057B9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DD3F4-5DE7-F8D4-05B9-87FB3CF2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6802-6234-16D8-8C30-19EE2EB7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A868-B30D-7B4E-87A0-266D904A2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E8AF-76FE-406B-93C1-ACC48771439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08AA-E6E0-8202-2FB3-2774A29D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8507-690D-38FC-B405-D682F8BF1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8">
            <a:extLst>
              <a:ext uri="{FF2B5EF4-FFF2-40B4-BE49-F238E27FC236}">
                <a16:creationId xmlns:a16="http://schemas.microsoft.com/office/drawing/2014/main" id="{C3D5276A-3C72-E9D7-FAAF-B352691DD3A5}"/>
              </a:ext>
            </a:extLst>
          </p:cNvPr>
          <p:cNvGraphicFramePr>
            <a:graphicFrameLocks/>
          </p:cNvGraphicFramePr>
          <p:nvPr/>
        </p:nvGraphicFramePr>
        <p:xfrm>
          <a:off x="2836189" y="2686051"/>
          <a:ext cx="879034" cy="13144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11" name="Table 38">
            <a:extLst>
              <a:ext uri="{FF2B5EF4-FFF2-40B4-BE49-F238E27FC236}">
                <a16:creationId xmlns:a16="http://schemas.microsoft.com/office/drawing/2014/main" id="{6618F3BB-1081-5C8F-E2E0-B25802E1D180}"/>
              </a:ext>
            </a:extLst>
          </p:cNvPr>
          <p:cNvGraphicFramePr>
            <a:graphicFrameLocks/>
          </p:cNvGraphicFramePr>
          <p:nvPr/>
        </p:nvGraphicFramePr>
        <p:xfrm>
          <a:off x="1752600" y="2686051"/>
          <a:ext cx="879035" cy="13144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5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17" name="Table 38">
            <a:extLst>
              <a:ext uri="{FF2B5EF4-FFF2-40B4-BE49-F238E27FC236}">
                <a16:creationId xmlns:a16="http://schemas.microsoft.com/office/drawing/2014/main" id="{1802FCD3-9733-28FC-FDC0-EAFBD0F65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128324"/>
              </p:ext>
            </p:extLst>
          </p:nvPr>
        </p:nvGraphicFramePr>
        <p:xfrm>
          <a:off x="3919776" y="2675034"/>
          <a:ext cx="879034" cy="10542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23" name="Table 38">
            <a:extLst>
              <a:ext uri="{FF2B5EF4-FFF2-40B4-BE49-F238E27FC236}">
                <a16:creationId xmlns:a16="http://schemas.microsoft.com/office/drawing/2014/main" id="{5415F4A2-2CEC-55F6-CFA5-DCF23E5F3F5A}"/>
              </a:ext>
            </a:extLst>
          </p:cNvPr>
          <p:cNvGraphicFramePr>
            <a:graphicFrameLocks/>
          </p:cNvGraphicFramePr>
          <p:nvPr/>
        </p:nvGraphicFramePr>
        <p:xfrm>
          <a:off x="5003365" y="2686051"/>
          <a:ext cx="879034" cy="17411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Container</a:t>
                      </a:r>
                    </a:p>
                    <a:p>
                      <a:pPr algn="ctr"/>
                      <a:r>
                        <a:rPr lang="en-US" sz="1100" dirty="0"/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413500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E349667-F1D6-D280-ABC3-4F0712BE69C4}"/>
              </a:ext>
            </a:extLst>
          </p:cNvPr>
          <p:cNvSpPr txBox="1">
            <a:spLocks/>
          </p:cNvSpPr>
          <p:nvPr/>
        </p:nvSpPr>
        <p:spPr>
          <a:xfrm>
            <a:off x="354185" y="864250"/>
            <a:ext cx="1131514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Packaging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6B7C0-7B3A-7492-93B4-A6EC13803E49}"/>
              </a:ext>
            </a:extLst>
          </p:cNvPr>
          <p:cNvSpPr txBox="1">
            <a:spLocks/>
          </p:cNvSpPr>
          <p:nvPr/>
        </p:nvSpPr>
        <p:spPr>
          <a:xfrm>
            <a:off x="354185" y="1428752"/>
            <a:ext cx="113151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Confidential</a:t>
            </a:r>
          </a:p>
          <a:p>
            <a:pPr algn="r"/>
            <a:r>
              <a:rPr lang="en-US" sz="1200" dirty="0"/>
              <a:t>Components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125B7-7787-8A70-9504-7A70BBC59E0F}"/>
              </a:ext>
            </a:extLst>
          </p:cNvPr>
          <p:cNvSpPr txBox="1">
            <a:spLocks/>
          </p:cNvSpPr>
          <p:nvPr/>
        </p:nvSpPr>
        <p:spPr>
          <a:xfrm>
            <a:off x="354185" y="4945192"/>
            <a:ext cx="11315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lt1"/>
                </a:solidFill>
              </a:rPr>
              <a:t>Technologies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Claiming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Support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AFFDA-15C0-B94C-356F-3ED269FB7DF6}"/>
              </a:ext>
            </a:extLst>
          </p:cNvPr>
          <p:cNvSpPr txBox="1">
            <a:spLocks/>
          </p:cNvSpPr>
          <p:nvPr/>
        </p:nvSpPr>
        <p:spPr>
          <a:xfrm>
            <a:off x="354185" y="2650776"/>
            <a:ext cx="113151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endParaRPr lang="en-US" sz="1200" dirty="0"/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Packaged Layers of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Software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Stack</a:t>
            </a:r>
          </a:p>
          <a:p>
            <a:pPr algn="r"/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91536B-14F7-CBD7-6631-3E06335191E6}"/>
              </a:ext>
            </a:extLst>
          </p:cNvPr>
          <p:cNvSpPr txBox="1">
            <a:spLocks/>
          </p:cNvSpPr>
          <p:nvPr/>
        </p:nvSpPr>
        <p:spPr>
          <a:xfrm>
            <a:off x="2841474" y="864250"/>
            <a:ext cx="195733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3127F-E56C-DAA0-6891-B1D168BCF241}"/>
              </a:ext>
            </a:extLst>
          </p:cNvPr>
          <p:cNvSpPr txBox="1">
            <a:spLocks/>
          </p:cNvSpPr>
          <p:nvPr/>
        </p:nvSpPr>
        <p:spPr>
          <a:xfrm>
            <a:off x="7177250" y="864250"/>
            <a:ext cx="4829505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VM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49001-B9B3-EF4E-329F-DAC3EDF3CE47}"/>
              </a:ext>
            </a:extLst>
          </p:cNvPr>
          <p:cNvSpPr txBox="1">
            <a:spLocks/>
          </p:cNvSpPr>
          <p:nvPr/>
        </p:nvSpPr>
        <p:spPr>
          <a:xfrm>
            <a:off x="5003365" y="864250"/>
            <a:ext cx="1953258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57681-071F-AD6E-5B1C-463BF0F647DB}"/>
              </a:ext>
            </a:extLst>
          </p:cNvPr>
          <p:cNvSpPr txBox="1">
            <a:spLocks/>
          </p:cNvSpPr>
          <p:nvPr/>
        </p:nvSpPr>
        <p:spPr>
          <a:xfrm>
            <a:off x="1752599" y="867764"/>
            <a:ext cx="879035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4FC25-FE13-A357-74CA-0D49E9B774FD}"/>
              </a:ext>
            </a:extLst>
          </p:cNvPr>
          <p:cNvSpPr txBox="1">
            <a:spLocks/>
          </p:cNvSpPr>
          <p:nvPr/>
        </p:nvSpPr>
        <p:spPr>
          <a:xfrm>
            <a:off x="5005837" y="1406416"/>
            <a:ext cx="1935436" cy="577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Library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C7E0D5-0B24-6B48-53C1-1342EF16551E}"/>
              </a:ext>
            </a:extLst>
          </p:cNvPr>
          <p:cNvSpPr txBox="1">
            <a:spLocks/>
          </p:cNvSpPr>
          <p:nvPr/>
        </p:nvSpPr>
        <p:spPr>
          <a:xfrm>
            <a:off x="1762273" y="1408997"/>
            <a:ext cx="869361" cy="4154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Library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87C67-BF31-0708-56EB-E81C645B1DF7}"/>
              </a:ext>
            </a:extLst>
          </p:cNvPr>
          <p:cNvSpPr txBox="1">
            <a:spLocks/>
          </p:cNvSpPr>
          <p:nvPr/>
        </p:nvSpPr>
        <p:spPr>
          <a:xfrm>
            <a:off x="2836189" y="1406416"/>
            <a:ext cx="879034" cy="2539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22A48B-0013-CDA9-620C-C5B85F472EA1}"/>
              </a:ext>
            </a:extLst>
          </p:cNvPr>
          <p:cNvSpPr txBox="1">
            <a:spLocks/>
          </p:cNvSpPr>
          <p:nvPr/>
        </p:nvSpPr>
        <p:spPr>
          <a:xfrm>
            <a:off x="3919776" y="1406416"/>
            <a:ext cx="879034" cy="577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Process on Separation Kernel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35720D-245E-25F1-89EA-769F98B5E0B8}"/>
              </a:ext>
            </a:extLst>
          </p:cNvPr>
          <p:cNvSpPr txBox="1">
            <a:spLocks/>
          </p:cNvSpPr>
          <p:nvPr/>
        </p:nvSpPr>
        <p:spPr>
          <a:xfrm>
            <a:off x="5008974" y="5163372"/>
            <a:ext cx="8734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47E8B9-A755-4A13-AB42-F8DEB1996D58}"/>
              </a:ext>
            </a:extLst>
          </p:cNvPr>
          <p:cNvSpPr txBox="1">
            <a:spLocks/>
          </p:cNvSpPr>
          <p:nvPr/>
        </p:nvSpPr>
        <p:spPr>
          <a:xfrm>
            <a:off x="1752598" y="5163372"/>
            <a:ext cx="8758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F6669-2D54-39E7-1F5E-765EDD00E615}"/>
              </a:ext>
            </a:extLst>
          </p:cNvPr>
          <p:cNvSpPr txBox="1">
            <a:spLocks/>
          </p:cNvSpPr>
          <p:nvPr/>
        </p:nvSpPr>
        <p:spPr>
          <a:xfrm>
            <a:off x="2830963" y="5163372"/>
            <a:ext cx="88425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68B7FF-77B2-C22A-81B1-D4334568EF09}"/>
              </a:ext>
            </a:extLst>
          </p:cNvPr>
          <p:cNvSpPr txBox="1">
            <a:spLocks/>
          </p:cNvSpPr>
          <p:nvPr/>
        </p:nvSpPr>
        <p:spPr>
          <a:xfrm>
            <a:off x="3917760" y="5163372"/>
            <a:ext cx="8758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TrustZone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2A8400-7803-15EB-C92D-180E4584CAEA}"/>
              </a:ext>
            </a:extLst>
          </p:cNvPr>
          <p:cNvSpPr>
            <a:spLocks/>
          </p:cNvSpPr>
          <p:nvPr/>
        </p:nvSpPr>
        <p:spPr>
          <a:xfrm>
            <a:off x="1760776" y="2675034"/>
            <a:ext cx="878809" cy="776744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9EC6A08-AF93-6BB4-FF46-8C0F7FE08E7B}"/>
              </a:ext>
            </a:extLst>
          </p:cNvPr>
          <p:cNvSpPr>
            <a:spLocks/>
          </p:cNvSpPr>
          <p:nvPr/>
        </p:nvSpPr>
        <p:spPr>
          <a:xfrm>
            <a:off x="1806854" y="2719677"/>
            <a:ext cx="800100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082CE0-E7D4-31CB-4B28-181A5015F931}"/>
              </a:ext>
            </a:extLst>
          </p:cNvPr>
          <p:cNvSpPr>
            <a:spLocks/>
          </p:cNvSpPr>
          <p:nvPr/>
        </p:nvSpPr>
        <p:spPr>
          <a:xfrm>
            <a:off x="2891506" y="2719676"/>
            <a:ext cx="804194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4DD353-0E97-C189-D7EC-5A3384E1AEE0}"/>
              </a:ext>
            </a:extLst>
          </p:cNvPr>
          <p:cNvSpPr>
            <a:spLocks/>
          </p:cNvSpPr>
          <p:nvPr/>
        </p:nvSpPr>
        <p:spPr>
          <a:xfrm>
            <a:off x="2844251" y="2675034"/>
            <a:ext cx="878809" cy="1054289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44D42-D5B8-347C-456C-44F65B92B843}"/>
              </a:ext>
            </a:extLst>
          </p:cNvPr>
          <p:cNvSpPr>
            <a:spLocks/>
          </p:cNvSpPr>
          <p:nvPr/>
        </p:nvSpPr>
        <p:spPr>
          <a:xfrm>
            <a:off x="3974614" y="2721692"/>
            <a:ext cx="806936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B0A58BB-8AEA-6975-CF7B-FE823ABCEC5F}"/>
              </a:ext>
            </a:extLst>
          </p:cNvPr>
          <p:cNvSpPr>
            <a:spLocks/>
          </p:cNvSpPr>
          <p:nvPr/>
        </p:nvSpPr>
        <p:spPr>
          <a:xfrm>
            <a:off x="5056256" y="2719299"/>
            <a:ext cx="811144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7D25F31-047C-A83F-478E-51D120ACEFCE}"/>
              </a:ext>
            </a:extLst>
          </p:cNvPr>
          <p:cNvSpPr>
            <a:spLocks/>
          </p:cNvSpPr>
          <p:nvPr/>
        </p:nvSpPr>
        <p:spPr>
          <a:xfrm>
            <a:off x="5020058" y="2675034"/>
            <a:ext cx="878809" cy="1039009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21" name="Table 38">
            <a:extLst>
              <a:ext uri="{FF2B5EF4-FFF2-40B4-BE49-F238E27FC236}">
                <a16:creationId xmlns:a16="http://schemas.microsoft.com/office/drawing/2014/main" id="{41A0FE61-581D-EEDA-B2F8-5FB19D5C77D1}"/>
              </a:ext>
            </a:extLst>
          </p:cNvPr>
          <p:cNvGraphicFramePr>
            <a:graphicFrameLocks/>
          </p:cNvGraphicFramePr>
          <p:nvPr/>
        </p:nvGraphicFramePr>
        <p:xfrm>
          <a:off x="7177250" y="2686051"/>
          <a:ext cx="879034" cy="17411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Guest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VMM &amp;</a:t>
                      </a:r>
                    </a:p>
                    <a:p>
                      <a:pPr algn="ctr"/>
                      <a:r>
                        <a:rPr lang="en-US" sz="1100" dirty="0"/>
                        <a:t>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39442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8734092C-BCCA-1225-779D-C6512D2253E8}"/>
              </a:ext>
            </a:extLst>
          </p:cNvPr>
          <p:cNvSpPr txBox="1">
            <a:spLocks/>
          </p:cNvSpPr>
          <p:nvPr/>
        </p:nvSpPr>
        <p:spPr>
          <a:xfrm>
            <a:off x="7177251" y="1406416"/>
            <a:ext cx="876562" cy="4154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30917-DD83-3CFC-4B16-6C5524072E4A}"/>
              </a:ext>
            </a:extLst>
          </p:cNvPr>
          <p:cNvSpPr txBox="1">
            <a:spLocks/>
          </p:cNvSpPr>
          <p:nvPr/>
        </p:nvSpPr>
        <p:spPr>
          <a:xfrm>
            <a:off x="7187946" y="5181452"/>
            <a:ext cx="86586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SGX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FEE528-F954-02CF-A115-64CF301F6674}"/>
              </a:ext>
            </a:extLst>
          </p:cNvPr>
          <p:cNvSpPr>
            <a:spLocks/>
          </p:cNvSpPr>
          <p:nvPr/>
        </p:nvSpPr>
        <p:spPr>
          <a:xfrm>
            <a:off x="7224088" y="2719299"/>
            <a:ext cx="807770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CB8188-B8E9-D6F6-7E66-221835D5C912}"/>
              </a:ext>
            </a:extLst>
          </p:cNvPr>
          <p:cNvSpPr>
            <a:spLocks/>
          </p:cNvSpPr>
          <p:nvPr/>
        </p:nvSpPr>
        <p:spPr>
          <a:xfrm>
            <a:off x="7184154" y="2675035"/>
            <a:ext cx="878809" cy="1325466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905624-B783-75FC-B8C9-383449DE8172}"/>
              </a:ext>
            </a:extLst>
          </p:cNvPr>
          <p:cNvSpPr>
            <a:spLocks/>
          </p:cNvSpPr>
          <p:nvPr/>
        </p:nvSpPr>
        <p:spPr>
          <a:xfrm>
            <a:off x="3931037" y="2675034"/>
            <a:ext cx="878809" cy="776744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7E2B20-AAD5-4353-CD0E-A59A44AE4904}"/>
              </a:ext>
            </a:extLst>
          </p:cNvPr>
          <p:cNvGrpSpPr/>
          <p:nvPr/>
        </p:nvGrpSpPr>
        <p:grpSpPr>
          <a:xfrm>
            <a:off x="9390645" y="1401045"/>
            <a:ext cx="2677088" cy="4196285"/>
            <a:chOff x="8253197" y="1428752"/>
            <a:chExt cx="2677088" cy="4196285"/>
          </a:xfrm>
        </p:grpSpPr>
        <p:graphicFrame>
          <p:nvGraphicFramePr>
            <p:cNvPr id="15" name="Table 38">
              <a:extLst>
                <a:ext uri="{FF2B5EF4-FFF2-40B4-BE49-F238E27FC236}">
                  <a16:creationId xmlns:a16="http://schemas.microsoft.com/office/drawing/2014/main" id="{338013D3-6DC7-D0E6-2AC8-D4E599C54D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4311874"/>
                </p:ext>
              </p:extLst>
            </p:nvPr>
          </p:nvGraphicFramePr>
          <p:xfrm>
            <a:off x="8253197" y="2693789"/>
            <a:ext cx="1233256" cy="1935027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616628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  <a:gridCol w="616628">
                    <a:extLst>
                      <a:ext uri="{9D8B030D-6E8A-4147-A177-3AD203B41FA5}">
                        <a16:colId xmlns:a16="http://schemas.microsoft.com/office/drawing/2014/main" val="1176919425"/>
                      </a:ext>
                    </a:extLst>
                  </a:gridCol>
                </a:tblGrid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  <a:p>
                        <a:pPr algn="ctr"/>
                        <a:r>
                          <a:rPr lang="en-US" sz="1100" dirty="0"/>
                          <a:t>App 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Container Runtime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300844272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544990518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45706025"/>
                    </a:ext>
                  </a:extLst>
                </a:tr>
              </a:tbl>
            </a:graphicData>
          </a:graphic>
        </p:graphicFrame>
        <p:graphicFrame>
          <p:nvGraphicFramePr>
            <p:cNvPr id="37" name="Table 38">
              <a:extLst>
                <a:ext uri="{FF2B5EF4-FFF2-40B4-BE49-F238E27FC236}">
                  <a16:creationId xmlns:a16="http://schemas.microsoft.com/office/drawing/2014/main" id="{A3E8912A-1F6C-2E8C-1135-873357E2E3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2119730"/>
                </p:ext>
              </p:extLst>
            </p:nvPr>
          </p:nvGraphicFramePr>
          <p:xfrm>
            <a:off x="9691006" y="2686048"/>
            <a:ext cx="1232326" cy="1481009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616163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  <a:gridCol w="616163">
                    <a:extLst>
                      <a:ext uri="{9D8B030D-6E8A-4147-A177-3AD203B41FA5}">
                        <a16:colId xmlns:a16="http://schemas.microsoft.com/office/drawing/2014/main" val="1176919425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  <a:p>
                        <a:pPr algn="ctr"/>
                        <a:r>
                          <a:rPr lang="en-US" sz="1100" dirty="0"/>
                          <a:t>App 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06420183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i="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92671810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</a:tbl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2973B0-939D-C7CD-3ECD-48B32B2C9A7A}"/>
                </a:ext>
              </a:extLst>
            </p:cNvPr>
            <p:cNvSpPr txBox="1">
              <a:spLocks/>
            </p:cNvSpPr>
            <p:nvPr/>
          </p:nvSpPr>
          <p:spPr>
            <a:xfrm>
              <a:off x="8253197" y="1428752"/>
              <a:ext cx="1233256" cy="7386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Container Runtime 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79DA7C-53AC-80C3-3B3C-E7F6DB25276E}"/>
                </a:ext>
              </a:extLst>
            </p:cNvPr>
            <p:cNvSpPr txBox="1">
              <a:spLocks/>
            </p:cNvSpPr>
            <p:nvPr/>
          </p:nvSpPr>
          <p:spPr>
            <a:xfrm>
              <a:off x="9693418" y="1432505"/>
              <a:ext cx="1229914" cy="57708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 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C23EAD-2C87-E3C8-AC5A-06FB242F2A50}"/>
                </a:ext>
              </a:extLst>
            </p:cNvPr>
            <p:cNvSpPr txBox="1">
              <a:spLocks/>
            </p:cNvSpPr>
            <p:nvPr/>
          </p:nvSpPr>
          <p:spPr>
            <a:xfrm>
              <a:off x="8259046" y="5163372"/>
              <a:ext cx="122740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CCA, SEV, SEV-SNP, TDX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244EF8-15CE-88AB-45BE-263921BFBFFB}"/>
                </a:ext>
              </a:extLst>
            </p:cNvPr>
            <p:cNvSpPr txBox="1">
              <a:spLocks/>
            </p:cNvSpPr>
            <p:nvPr/>
          </p:nvSpPr>
          <p:spPr>
            <a:xfrm>
              <a:off x="9688991" y="5163372"/>
              <a:ext cx="122740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CCA, SEV, SEV-SNP, TDX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1C635E-01C8-6FB2-3C6B-E65164642B45}"/>
                </a:ext>
              </a:extLst>
            </p:cNvPr>
            <p:cNvSpPr>
              <a:spLocks/>
            </p:cNvSpPr>
            <p:nvPr/>
          </p:nvSpPr>
          <p:spPr>
            <a:xfrm>
              <a:off x="8298324" y="2717058"/>
              <a:ext cx="1169525" cy="1340592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E6080ED-5FC6-6F6D-A6D4-60275D692BC4}"/>
                </a:ext>
              </a:extLst>
            </p:cNvPr>
            <p:cNvSpPr>
              <a:spLocks/>
            </p:cNvSpPr>
            <p:nvPr/>
          </p:nvSpPr>
          <p:spPr>
            <a:xfrm>
              <a:off x="8265717" y="2675034"/>
              <a:ext cx="1228575" cy="1668366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CE5ACF5-39E5-05B2-BF11-38B3F48717B1}"/>
                </a:ext>
              </a:extLst>
            </p:cNvPr>
            <p:cNvSpPr>
              <a:spLocks/>
            </p:cNvSpPr>
            <p:nvPr/>
          </p:nvSpPr>
          <p:spPr>
            <a:xfrm>
              <a:off x="9753600" y="2715937"/>
              <a:ext cx="1143000" cy="884513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D897C30-8A87-3103-E0E3-C77F91AB14C6}"/>
                </a:ext>
              </a:extLst>
            </p:cNvPr>
            <p:cNvSpPr>
              <a:spLocks/>
            </p:cNvSpPr>
            <p:nvPr/>
          </p:nvSpPr>
          <p:spPr>
            <a:xfrm>
              <a:off x="9701710" y="2675034"/>
              <a:ext cx="1228575" cy="1211166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684D7-64D0-25ED-5021-A5C116852298}"/>
              </a:ext>
            </a:extLst>
          </p:cNvPr>
          <p:cNvGrpSpPr/>
          <p:nvPr/>
        </p:nvGrpSpPr>
        <p:grpSpPr>
          <a:xfrm>
            <a:off x="8268955" y="1413472"/>
            <a:ext cx="888416" cy="4011619"/>
            <a:chOff x="11127720" y="1428752"/>
            <a:chExt cx="888416" cy="4011619"/>
          </a:xfrm>
        </p:grpSpPr>
        <p:graphicFrame>
          <p:nvGraphicFramePr>
            <p:cNvPr id="35" name="Table 38">
              <a:extLst>
                <a:ext uri="{FF2B5EF4-FFF2-40B4-BE49-F238E27FC236}">
                  <a16:creationId xmlns:a16="http://schemas.microsoft.com/office/drawing/2014/main" id="{1CDD3E6D-37CD-C274-3D3E-8480BE61AA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2252768"/>
                </p:ext>
              </p:extLst>
            </p:nvPr>
          </p:nvGraphicFramePr>
          <p:xfrm>
            <a:off x="11131986" y="2686048"/>
            <a:ext cx="879035" cy="1467360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879035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</a:tblGrid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Application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06420183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300844272"/>
                    </a:ext>
                  </a:extLst>
                </a:tr>
                <a:tr h="2738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</a:tbl>
            </a:graphicData>
          </a:graphic>
        </p:graphicFrame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F9614C-BFB0-648B-F671-5A7472612440}"/>
                </a:ext>
              </a:extLst>
            </p:cNvPr>
            <p:cNvSpPr txBox="1">
              <a:spLocks/>
            </p:cNvSpPr>
            <p:nvPr/>
          </p:nvSpPr>
          <p:spPr>
            <a:xfrm>
              <a:off x="11127720" y="1428752"/>
              <a:ext cx="879034" cy="57708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 on Separation Kernel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CB78DD-B5DB-3C78-2CC6-FF88FBF9048A}"/>
                </a:ext>
              </a:extLst>
            </p:cNvPr>
            <p:cNvSpPr txBox="1">
              <a:spLocks/>
            </p:cNvSpPr>
            <p:nvPr/>
          </p:nvSpPr>
          <p:spPr>
            <a:xfrm>
              <a:off x="11129069" y="5163372"/>
              <a:ext cx="877685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dk1"/>
                  </a:solidFill>
                </a:rPr>
                <a:t>TrustZone</a:t>
              </a:r>
              <a:r>
                <a:rPr lang="en-US" sz="1200" dirty="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B0791B0-90A9-296F-7300-286643111E19}"/>
                </a:ext>
              </a:extLst>
            </p:cNvPr>
            <p:cNvSpPr>
              <a:spLocks/>
            </p:cNvSpPr>
            <p:nvPr/>
          </p:nvSpPr>
          <p:spPr>
            <a:xfrm>
              <a:off x="11184333" y="2717058"/>
              <a:ext cx="780507" cy="498687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13A7E1F-9195-A4B1-54C4-1CF4B7F0FEA6}"/>
                </a:ext>
              </a:extLst>
            </p:cNvPr>
            <p:cNvSpPr>
              <a:spLocks/>
            </p:cNvSpPr>
            <p:nvPr/>
          </p:nvSpPr>
          <p:spPr>
            <a:xfrm>
              <a:off x="11133039" y="2675034"/>
              <a:ext cx="883097" cy="1054289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D7D077C8-2174-071D-CDEE-83687D10C4CF}"/>
              </a:ext>
            </a:extLst>
          </p:cNvPr>
          <p:cNvGraphicFramePr>
            <a:graphicFrameLocks/>
          </p:cNvGraphicFramePr>
          <p:nvPr/>
        </p:nvGraphicFramePr>
        <p:xfrm>
          <a:off x="6077819" y="2704132"/>
          <a:ext cx="879035" cy="21678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5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Container 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Guest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162593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VMM &amp; 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59810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4BD3B5F-4656-5C70-63A6-4F5D40AB7905}"/>
              </a:ext>
            </a:extLst>
          </p:cNvPr>
          <p:cNvSpPr txBox="1">
            <a:spLocks/>
          </p:cNvSpPr>
          <p:nvPr/>
        </p:nvSpPr>
        <p:spPr>
          <a:xfrm>
            <a:off x="6079529" y="5181452"/>
            <a:ext cx="88425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SGX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A20EDD5-B1D6-A206-98FA-E66BBF7DB8C0}"/>
              </a:ext>
            </a:extLst>
          </p:cNvPr>
          <p:cNvSpPr>
            <a:spLocks/>
          </p:cNvSpPr>
          <p:nvPr/>
        </p:nvSpPr>
        <p:spPr>
          <a:xfrm>
            <a:off x="6131197" y="2737380"/>
            <a:ext cx="810076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D37309B-2964-6A80-00C9-6AEEF9CAAAF1}"/>
              </a:ext>
            </a:extLst>
          </p:cNvPr>
          <p:cNvSpPr>
            <a:spLocks/>
          </p:cNvSpPr>
          <p:nvPr/>
        </p:nvSpPr>
        <p:spPr>
          <a:xfrm>
            <a:off x="6085770" y="2693115"/>
            <a:ext cx="878809" cy="1036208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9F2AE-7C14-A13C-8DF9-710D3B6957A4}"/>
              </a:ext>
            </a:extLst>
          </p:cNvPr>
          <p:cNvSpPr txBox="1"/>
          <p:nvPr/>
        </p:nvSpPr>
        <p:spPr>
          <a:xfrm>
            <a:off x="8894015" y="617177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D8DC1-2CC3-BE75-11E0-FEE65A3A2D5D}"/>
              </a:ext>
            </a:extLst>
          </p:cNvPr>
          <p:cNvSpPr txBox="1"/>
          <p:nvPr/>
        </p:nvSpPr>
        <p:spPr>
          <a:xfrm>
            <a:off x="9983279" y="6089812"/>
            <a:ext cx="878767" cy="43088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Confidential</a:t>
            </a:r>
          </a:p>
          <a:p>
            <a:r>
              <a:rPr lang="en-US" sz="1100" dirty="0">
                <a:solidFill>
                  <a:schemeClr val="dk1"/>
                </a:solidFill>
              </a:rPr>
              <a:t>Computing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D67D1-91F8-FA70-5780-17673AD9965E}"/>
              </a:ext>
            </a:extLst>
          </p:cNvPr>
          <p:cNvSpPr txBox="1"/>
          <p:nvPr/>
        </p:nvSpPr>
        <p:spPr>
          <a:xfrm>
            <a:off x="11149504" y="6089812"/>
            <a:ext cx="724878" cy="430887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Packaged</a:t>
            </a:r>
          </a:p>
          <a:p>
            <a:r>
              <a:rPr lang="en-US" sz="1100" dirty="0">
                <a:solidFill>
                  <a:schemeClr val="dk1"/>
                </a:solidFill>
              </a:rPr>
              <a:t>Software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EBEC8-DCBC-E948-1EA6-66ED733DC8FC}"/>
              </a:ext>
            </a:extLst>
          </p:cNvPr>
          <p:cNvSpPr/>
          <p:nvPr/>
        </p:nvSpPr>
        <p:spPr>
          <a:xfrm>
            <a:off x="8863504" y="5925630"/>
            <a:ext cx="314325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BEF1-4F7E-FAD8-4CA6-5310C9E2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737235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Data-in-Use</a:t>
            </a:r>
            <a:br>
              <a:rPr lang="en-US" sz="3600" b="1" dirty="0"/>
            </a:br>
            <a:r>
              <a:rPr lang="en-US" sz="3600" b="1" dirty="0"/>
              <a:t>Isolation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555F-7252-250E-B7E5-BE3FD54B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37331"/>
            <a:ext cx="2343150" cy="126047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CPU Addressability Isolation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04B4F2-2918-96ED-EECF-B37470A229A7}"/>
              </a:ext>
            </a:extLst>
          </p:cNvPr>
          <p:cNvSpPr txBox="1">
            <a:spLocks/>
          </p:cNvSpPr>
          <p:nvPr/>
        </p:nvSpPr>
        <p:spPr>
          <a:xfrm>
            <a:off x="3867150" y="2551762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Access Control Validation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B8CF83-D7F4-B4A7-7D7A-049640CC38E9}"/>
              </a:ext>
            </a:extLst>
          </p:cNvPr>
          <p:cNvSpPr txBox="1">
            <a:spLocks/>
          </p:cNvSpPr>
          <p:nvPr/>
        </p:nvSpPr>
        <p:spPr>
          <a:xfrm>
            <a:off x="3823855" y="3257550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Address Translation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6F861-AE33-39BF-96D0-53D157849890}"/>
              </a:ext>
            </a:extLst>
          </p:cNvPr>
          <p:cNvSpPr txBox="1">
            <a:spLocks/>
          </p:cNvSpPr>
          <p:nvPr/>
        </p:nvSpPr>
        <p:spPr>
          <a:xfrm>
            <a:off x="3823855" y="3965911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Paging Control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4D7D42-7C2E-1908-1C87-0A662C8D4523}"/>
              </a:ext>
            </a:extLst>
          </p:cNvPr>
          <p:cNvSpPr txBox="1">
            <a:spLocks/>
          </p:cNvSpPr>
          <p:nvPr/>
        </p:nvSpPr>
        <p:spPr>
          <a:xfrm>
            <a:off x="3810000" y="4651711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RAM Encryption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3BBE5A-9AED-9B48-2C28-F303BA8E6929}"/>
              </a:ext>
            </a:extLst>
          </p:cNvPr>
          <p:cNvSpPr txBox="1">
            <a:spLocks/>
          </p:cNvSpPr>
          <p:nvPr/>
        </p:nvSpPr>
        <p:spPr>
          <a:xfrm>
            <a:off x="381000" y="4317198"/>
            <a:ext cx="2343150" cy="1089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Memory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Isolation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EDD6E-4A79-B5E5-5566-B05771206A5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24150" y="2761781"/>
            <a:ext cx="1143000" cy="705788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B34DD-EAED-235B-528C-187C5794162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724150" y="3467569"/>
            <a:ext cx="1099705" cy="0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1D34E-7C32-E59F-05D8-4A3F3E79D72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724150" y="3467569"/>
            <a:ext cx="1099705" cy="708361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DDC220-9A62-3166-640A-7D4DEFA7888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24150" y="4861730"/>
            <a:ext cx="1085850" cy="0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EFA4AA00-883E-8343-5636-4491A2633EB9}"/>
              </a:ext>
            </a:extLst>
          </p:cNvPr>
          <p:cNvSpPr txBox="1">
            <a:spLocks/>
          </p:cNvSpPr>
          <p:nvPr/>
        </p:nvSpPr>
        <p:spPr>
          <a:xfrm>
            <a:off x="9753600" y="2171700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Arm </a:t>
            </a:r>
            <a:r>
              <a:rPr lang="en-US" dirty="0" err="1">
                <a:solidFill>
                  <a:srgbClr val="0070C0"/>
                </a:solidFill>
              </a:rPr>
              <a:t>TrustZone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F7E703B7-C85E-78D3-A558-BAC80FEB4EC1}"/>
              </a:ext>
            </a:extLst>
          </p:cNvPr>
          <p:cNvSpPr txBox="1">
            <a:spLocks/>
          </p:cNvSpPr>
          <p:nvPr/>
        </p:nvSpPr>
        <p:spPr>
          <a:xfrm>
            <a:off x="9753600" y="2738672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Arm CCA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03BDDF7-ECA7-5016-CA7C-1E3E564FFCA5}"/>
              </a:ext>
            </a:extLst>
          </p:cNvPr>
          <p:cNvSpPr txBox="1">
            <a:spLocks/>
          </p:cNvSpPr>
          <p:nvPr/>
        </p:nvSpPr>
        <p:spPr>
          <a:xfrm>
            <a:off x="9753600" y="3305644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Intel SGX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D2ED271-E29E-983E-9B29-BC448907552B}"/>
              </a:ext>
            </a:extLst>
          </p:cNvPr>
          <p:cNvSpPr txBox="1">
            <a:spLocks/>
          </p:cNvSpPr>
          <p:nvPr/>
        </p:nvSpPr>
        <p:spPr>
          <a:xfrm>
            <a:off x="9753600" y="3872616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Intel TDX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7B22FD81-26F1-2089-3D4E-A559E721B842}"/>
              </a:ext>
            </a:extLst>
          </p:cNvPr>
          <p:cNvSpPr txBox="1">
            <a:spLocks/>
          </p:cNvSpPr>
          <p:nvPr/>
        </p:nvSpPr>
        <p:spPr>
          <a:xfrm>
            <a:off x="9753600" y="4439588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AMD SEV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5768C30A-79FA-3622-B30B-751C1819B507}"/>
              </a:ext>
            </a:extLst>
          </p:cNvPr>
          <p:cNvSpPr txBox="1">
            <a:spLocks/>
          </p:cNvSpPr>
          <p:nvPr/>
        </p:nvSpPr>
        <p:spPr>
          <a:xfrm>
            <a:off x="9753600" y="5006558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AMD SEV-SNP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4A18BF7-DE54-5099-D9E9-404E9A994B4B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 flipV="1">
            <a:off x="7753350" y="2381719"/>
            <a:ext cx="2000250" cy="380062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8D662B5-5E3A-EF32-AE96-451834E5463E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7753350" y="2761781"/>
            <a:ext cx="2000250" cy="186910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396262D-3999-DA5B-F9E3-841FC08C3BCD}"/>
              </a:ext>
            </a:extLst>
          </p:cNvPr>
          <p:cNvCxnSpPr>
            <a:cxnSpLocks/>
            <a:stCxn id="4" idx="3"/>
            <a:endCxn id="93" idx="1"/>
          </p:cNvCxnSpPr>
          <p:nvPr/>
        </p:nvCxnSpPr>
        <p:spPr>
          <a:xfrm>
            <a:off x="7753350" y="2761781"/>
            <a:ext cx="2000250" cy="753882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AA76BB0-BA5C-8F98-9816-6821134987BB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7710055" y="3467569"/>
            <a:ext cx="2043545" cy="61506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626B17-E21C-0768-4DCF-423F123C06A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710055" y="4082635"/>
            <a:ext cx="2043545" cy="93295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2FC6792-02CD-755D-B883-6F8597C8B33C}"/>
              </a:ext>
            </a:extLst>
          </p:cNvPr>
          <p:cNvCxnSpPr>
            <a:cxnSpLocks/>
            <a:stCxn id="8" idx="3"/>
            <a:endCxn id="97" idx="1"/>
          </p:cNvCxnSpPr>
          <p:nvPr/>
        </p:nvCxnSpPr>
        <p:spPr>
          <a:xfrm>
            <a:off x="7710055" y="4175930"/>
            <a:ext cx="2043545" cy="473677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E4CADC-EEA0-6250-AFBE-114E364E2551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710055" y="4175930"/>
            <a:ext cx="2043545" cy="1040647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9C389E-F4EA-3D0B-BE6D-6FF5D894910C}"/>
              </a:ext>
            </a:extLst>
          </p:cNvPr>
          <p:cNvCxnSpPr>
            <a:cxnSpLocks/>
            <a:stCxn id="10" idx="3"/>
            <a:endCxn id="91" idx="1"/>
          </p:cNvCxnSpPr>
          <p:nvPr/>
        </p:nvCxnSpPr>
        <p:spPr>
          <a:xfrm flipV="1">
            <a:off x="7696200" y="2948691"/>
            <a:ext cx="2057400" cy="1913039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F18B2AD-069D-6201-3596-B8707C270D36}"/>
              </a:ext>
            </a:extLst>
          </p:cNvPr>
          <p:cNvCxnSpPr>
            <a:cxnSpLocks/>
            <a:stCxn id="10" idx="3"/>
            <a:endCxn id="93" idx="1"/>
          </p:cNvCxnSpPr>
          <p:nvPr/>
        </p:nvCxnSpPr>
        <p:spPr>
          <a:xfrm flipV="1">
            <a:off x="7696200" y="3515663"/>
            <a:ext cx="2057400" cy="1346067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0C74CC0-60EA-DF24-B18B-4DCD51E80AC1}"/>
              </a:ext>
            </a:extLst>
          </p:cNvPr>
          <p:cNvCxnSpPr>
            <a:cxnSpLocks/>
            <a:stCxn id="10" idx="3"/>
            <a:endCxn id="95" idx="1"/>
          </p:cNvCxnSpPr>
          <p:nvPr/>
        </p:nvCxnSpPr>
        <p:spPr>
          <a:xfrm flipV="1">
            <a:off x="7696200" y="4082635"/>
            <a:ext cx="2057400" cy="779095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9990A15-B75B-43C2-4891-6BBB5036B888}"/>
              </a:ext>
            </a:extLst>
          </p:cNvPr>
          <p:cNvCxnSpPr>
            <a:cxnSpLocks/>
            <a:stCxn id="10" idx="3"/>
            <a:endCxn id="99" idx="1"/>
          </p:cNvCxnSpPr>
          <p:nvPr/>
        </p:nvCxnSpPr>
        <p:spPr>
          <a:xfrm>
            <a:off x="7696200" y="4861730"/>
            <a:ext cx="2057400" cy="354847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1">
            <a:extLst>
              <a:ext uri="{FF2B5EF4-FFF2-40B4-BE49-F238E27FC236}">
                <a16:creationId xmlns:a16="http://schemas.microsoft.com/office/drawing/2014/main" id="{7B854995-CDC5-8D80-888C-EA018B8B8FB0}"/>
              </a:ext>
            </a:extLst>
          </p:cNvPr>
          <p:cNvSpPr txBox="1">
            <a:spLocks/>
          </p:cNvSpPr>
          <p:nvPr/>
        </p:nvSpPr>
        <p:spPr>
          <a:xfrm>
            <a:off x="9749790" y="342899"/>
            <a:ext cx="222885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CPU Support</a:t>
            </a:r>
          </a:p>
        </p:txBody>
      </p:sp>
    </p:spTree>
    <p:extLst>
      <p:ext uri="{BB962C8B-B14F-4D97-AF65-F5344CB8AC3E}">
        <p14:creationId xmlns:p14="http://schemas.microsoft.com/office/powerpoint/2010/main" val="22406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9373</TotalTime>
  <Words>198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Data-in-Use Isolation Methodologies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Fernandez</dc:creator>
  <cp:lastModifiedBy>Alec Fernandez</cp:lastModifiedBy>
  <cp:revision>7</cp:revision>
  <dcterms:created xsi:type="dcterms:W3CDTF">2022-08-19T16:46:23Z</dcterms:created>
  <dcterms:modified xsi:type="dcterms:W3CDTF">2022-08-26T22:47:26Z</dcterms:modified>
</cp:coreProperties>
</file>