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  <p:sldMasterId id="2147483666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3"/>
      <p:bold r:id="rId14"/>
      <p:italic r:id="rId15"/>
      <p:boldItalic r:id="rId16"/>
    </p:embeddedFont>
    <p:embeddedFont>
      <p:font typeface="Montserrat" pitchFamily="2" charset="77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3338309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3338309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b428a903b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b428a903b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b428a903b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b428a903b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5b428a903b_0_5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5b428a903b_0_5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5b428a903b_0_5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5b428a903b_0_5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11309e7c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11309e7c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0c368ce0ee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0c368ce0ee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0c368ce0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0c368ce0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5364e287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5364e287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8650" y="1369560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t" anchorCtr="0">
            <a:normAutofit/>
          </a:bodyPr>
          <a:lstStyle>
            <a:lvl1pPr marL="457200" lvl="0" indent="-37465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1pPr>
            <a:lvl2pPr marL="914400" lvl="1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2pPr>
            <a:lvl3pPr marL="1371600" lvl="2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3pPr>
            <a:lvl4pPr marL="1828800" lvl="3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4pPr>
            <a:lvl5pPr marL="2286000" lvl="4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5pPr>
            <a:lvl6pPr marL="2743200" lvl="5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6pPr>
            <a:lvl7pPr marL="3200400" lvl="6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7pPr>
            <a:lvl8pPr marL="3657600" lvl="7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8pPr>
            <a:lvl9pPr marL="4114800" lvl="8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4568" y="1281793"/>
            <a:ext cx="7886700" cy="21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Arial"/>
              <a:buNone/>
              <a:defRPr sz="41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4568" y="3441246"/>
            <a:ext cx="78867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lt2"/>
              </a:buClr>
              <a:buSzPts val="2600"/>
              <a:buNone/>
              <a:defRPr sz="2600">
                <a:solidFill>
                  <a:schemeClr val="lt2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600"/>
              <a:buNone/>
              <a:defRPr sz="2600">
                <a:solidFill>
                  <a:srgbClr val="8A8A8C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300"/>
              <a:buNone/>
              <a:defRPr sz="2300">
                <a:solidFill>
                  <a:srgbClr val="8A8A8C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A8A8C"/>
              </a:buClr>
              <a:buSzPts val="2100"/>
              <a:buNone/>
              <a:defRPr sz="2100">
                <a:solidFill>
                  <a:srgbClr val="8A8A8C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ftr" idx="11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ldNum" idx="12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dt" idx="10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ftr" idx="11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ldNum" idx="12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117550" tIns="58750" rIns="117550" bIns="5875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117550" tIns="58750" rIns="117550" bIns="58750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117550" tIns="58750" rIns="117550" bIns="5875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84903" y="0"/>
            <a:ext cx="1859096" cy="1492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6528" y="172071"/>
            <a:ext cx="1480310" cy="6761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ior body">
  <p:cSld name="Interior 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335819" y="41575"/>
            <a:ext cx="7376700" cy="612300"/>
          </a:xfrm>
          <a:prstGeom prst="rect">
            <a:avLst/>
          </a:prstGeom>
        </p:spPr>
        <p:txBody>
          <a:bodyPr spcFirstLastPara="1" wrap="square" lIns="91425" tIns="68575" rIns="68575" bIns="6857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2100"/>
              <a:buNone/>
              <a:defRPr sz="2100" b="1">
                <a:solidFill>
                  <a:srgbClr val="EE00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Red Hat Text Medium"/>
              <a:buNone/>
              <a:defRPr sz="8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endParaRPr/>
          </a:p>
        </p:txBody>
      </p:sp>
      <p:cxnSp>
        <p:nvCxnSpPr>
          <p:cNvPr id="52" name="Google Shape;52;p13"/>
          <p:cNvCxnSpPr/>
          <p:nvPr/>
        </p:nvCxnSpPr>
        <p:spPr>
          <a:xfrm rot="10800000">
            <a:off x="335831" y="150"/>
            <a:ext cx="0" cy="664800"/>
          </a:xfrm>
          <a:prstGeom prst="straightConnector1">
            <a:avLst/>
          </a:prstGeom>
          <a:noFill/>
          <a:ln w="9525" cap="flat" cmpd="sng">
            <a:solidFill>
              <a:srgbClr val="EE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53;p13"/>
          <p:cNvSpPr txBox="1">
            <a:spLocks noGrp="1"/>
          </p:cNvSpPr>
          <p:nvPr>
            <p:ph type="subTitle" idx="2"/>
          </p:nvPr>
        </p:nvSpPr>
        <p:spPr>
          <a:xfrm>
            <a:off x="663788" y="4627163"/>
            <a:ext cx="6001800" cy="42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3"/>
          </p:nvPr>
        </p:nvSpPr>
        <p:spPr>
          <a:xfrm>
            <a:off x="1828800" y="1200150"/>
            <a:ext cx="5486400" cy="27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3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3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90344" y="4414228"/>
            <a:ext cx="648408" cy="66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338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504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23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560"/>
            <a:ext cx="7886700" cy="3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t" anchorCtr="0">
            <a:norm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19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7465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943"/>
            <a:ext cx="30861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943"/>
            <a:ext cx="2057400" cy="2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7550" tIns="58750" rIns="117550" bIns="58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500" b="0" i="0" u="none" strike="noStrike" cap="none">
                <a:solidFill>
                  <a:srgbClr val="8A8A8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1115125" y="4188125"/>
            <a:ext cx="42171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</a:t>
            </a:r>
            <a:endParaRPr sz="2600"/>
          </a:p>
        </p:txBody>
      </p:sp>
      <p:cxnSp>
        <p:nvCxnSpPr>
          <p:cNvPr id="89" name="Google Shape;89;p20"/>
          <p:cNvCxnSpPr>
            <a:stCxn id="90" idx="0"/>
            <a:endCxn id="91" idx="2"/>
          </p:cNvCxnSpPr>
          <p:nvPr/>
        </p:nvCxnSpPr>
        <p:spPr>
          <a:xfrm rot="-5400000">
            <a:off x="3804900" y="3909750"/>
            <a:ext cx="388200" cy="600"/>
          </a:xfrm>
          <a:prstGeom prst="bentConnector3">
            <a:avLst>
              <a:gd name="adj1" fmla="val 4999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20"/>
          <p:cNvSpPr/>
          <p:nvPr/>
        </p:nvSpPr>
        <p:spPr>
          <a:xfrm>
            <a:off x="2951850" y="2795875"/>
            <a:ext cx="2052600" cy="8217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/>
          <p:nvPr/>
        </p:nvSpPr>
        <p:spPr>
          <a:xfrm>
            <a:off x="6560975" y="571350"/>
            <a:ext cx="1202400" cy="1162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signed/ encrypted images)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0"/>
          <p:cNvSpPr txBox="1"/>
          <p:nvPr/>
        </p:nvSpPr>
        <p:spPr>
          <a:xfrm>
            <a:off x="2992950" y="3346725"/>
            <a:ext cx="2011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94" name="Google Shape;94;p20"/>
          <p:cNvSpPr txBox="1"/>
          <p:nvPr/>
        </p:nvSpPr>
        <p:spPr>
          <a:xfrm>
            <a:off x="5270762" y="3038413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" name="Google Shape;95;p20"/>
          <p:cNvSpPr/>
          <p:nvPr/>
        </p:nvSpPr>
        <p:spPr>
          <a:xfrm>
            <a:off x="3687125" y="2130225"/>
            <a:ext cx="537900" cy="4359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Encrypted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Filesystem</a:t>
            </a:r>
            <a:endParaRPr sz="500"/>
          </a:p>
        </p:txBody>
      </p:sp>
      <p:cxnSp>
        <p:nvCxnSpPr>
          <p:cNvPr id="96" name="Google Shape;96;p20"/>
          <p:cNvCxnSpPr>
            <a:stCxn id="97" idx="0"/>
            <a:endCxn id="93" idx="3"/>
          </p:cNvCxnSpPr>
          <p:nvPr/>
        </p:nvCxnSpPr>
        <p:spPr>
          <a:xfrm rot="-5400000">
            <a:off x="4729025" y="487425"/>
            <a:ext cx="1186800" cy="36798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" name="Google Shape;98;p20"/>
          <p:cNvSpPr/>
          <p:nvPr/>
        </p:nvSpPr>
        <p:spPr>
          <a:xfrm>
            <a:off x="2854175" y="712250"/>
            <a:ext cx="2203800" cy="1145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3941400" y="213905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3185475" y="1165775"/>
            <a:ext cx="630000" cy="1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A</a:t>
            </a:r>
            <a:endParaRPr sz="600"/>
          </a:p>
        </p:txBody>
      </p:sp>
      <p:sp>
        <p:nvSpPr>
          <p:cNvPr id="101" name="Google Shape;101;p20"/>
          <p:cNvSpPr txBox="1"/>
          <p:nvPr/>
        </p:nvSpPr>
        <p:spPr>
          <a:xfrm>
            <a:off x="2929050" y="7069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102" name="Google Shape;102;p20"/>
          <p:cNvCxnSpPr>
            <a:stCxn id="95" idx="2"/>
            <a:endCxn id="103" idx="2"/>
          </p:cNvCxnSpPr>
          <p:nvPr/>
        </p:nvCxnSpPr>
        <p:spPr>
          <a:xfrm rot="10800000">
            <a:off x="3500525" y="1617075"/>
            <a:ext cx="186600" cy="731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20"/>
          <p:cNvCxnSpPr>
            <a:stCxn id="95" idx="4"/>
            <a:endCxn id="105" idx="2"/>
          </p:cNvCxnSpPr>
          <p:nvPr/>
        </p:nvCxnSpPr>
        <p:spPr>
          <a:xfrm rot="10800000" flipH="1">
            <a:off x="4225025" y="1617075"/>
            <a:ext cx="209700" cy="731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" name="Google Shape;90;p20"/>
          <p:cNvSpPr/>
          <p:nvPr/>
        </p:nvSpPr>
        <p:spPr>
          <a:xfrm>
            <a:off x="3397500" y="4104150"/>
            <a:ext cx="1202400" cy="192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SGX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" name="Google Shape;97;p20"/>
          <p:cNvSpPr/>
          <p:nvPr/>
        </p:nvSpPr>
        <p:spPr>
          <a:xfrm>
            <a:off x="3022625" y="2920725"/>
            <a:ext cx="919800" cy="2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Mgmt</a:t>
            </a:r>
            <a:endParaRPr sz="1000"/>
          </a:p>
        </p:txBody>
      </p:sp>
      <p:sp>
        <p:nvSpPr>
          <p:cNvPr id="106" name="Google Shape;106;p20"/>
          <p:cNvSpPr/>
          <p:nvPr/>
        </p:nvSpPr>
        <p:spPr>
          <a:xfrm>
            <a:off x="3967613" y="2876013"/>
            <a:ext cx="990300" cy="321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Enclave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Agent</a:t>
            </a:r>
            <a:endParaRPr sz="1000"/>
          </a:p>
        </p:txBody>
      </p:sp>
      <p:sp>
        <p:nvSpPr>
          <p:cNvPr id="107" name="Google Shape;107;p20"/>
          <p:cNvSpPr/>
          <p:nvPr/>
        </p:nvSpPr>
        <p:spPr>
          <a:xfrm>
            <a:off x="4119738" y="1165775"/>
            <a:ext cx="630000" cy="1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B</a:t>
            </a:r>
            <a:endParaRPr sz="600"/>
          </a:p>
        </p:txBody>
      </p:sp>
      <p:grpSp>
        <p:nvGrpSpPr>
          <p:cNvPr id="108" name="Google Shape;108;p20"/>
          <p:cNvGrpSpPr/>
          <p:nvPr/>
        </p:nvGrpSpPr>
        <p:grpSpPr>
          <a:xfrm>
            <a:off x="3106800" y="1107125"/>
            <a:ext cx="787332" cy="509925"/>
            <a:chOff x="1803575" y="773600"/>
            <a:chExt cx="1043100" cy="509925"/>
          </a:xfrm>
        </p:grpSpPr>
        <p:sp>
          <p:nvSpPr>
            <p:cNvPr id="109" name="Google Shape;109;p20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0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grpSp>
        <p:nvGrpSpPr>
          <p:cNvPr id="110" name="Google Shape;110;p20"/>
          <p:cNvGrpSpPr/>
          <p:nvPr/>
        </p:nvGrpSpPr>
        <p:grpSpPr>
          <a:xfrm>
            <a:off x="4041075" y="1107113"/>
            <a:ext cx="787332" cy="509925"/>
            <a:chOff x="1803575" y="773600"/>
            <a:chExt cx="1043100" cy="509925"/>
          </a:xfrm>
        </p:grpSpPr>
        <p:sp>
          <p:nvSpPr>
            <p:cNvPr id="111" name="Google Shape;111;p20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0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cxnSp>
        <p:nvCxnSpPr>
          <p:cNvPr id="112" name="Google Shape;112;p20"/>
          <p:cNvCxnSpPr>
            <a:stCxn id="109" idx="1"/>
            <a:endCxn id="92" idx="1"/>
          </p:cNvCxnSpPr>
          <p:nvPr/>
        </p:nvCxnSpPr>
        <p:spPr>
          <a:xfrm flipH="1">
            <a:off x="2951700" y="1325075"/>
            <a:ext cx="155100" cy="1881600"/>
          </a:xfrm>
          <a:prstGeom prst="bentConnector3">
            <a:avLst>
              <a:gd name="adj1" fmla="val 2534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3" name="Google Shape;113;p20"/>
          <p:cNvCxnSpPr>
            <a:stCxn id="111" idx="3"/>
            <a:endCxn id="92" idx="3"/>
          </p:cNvCxnSpPr>
          <p:nvPr/>
        </p:nvCxnSpPr>
        <p:spPr>
          <a:xfrm>
            <a:off x="4828407" y="1325063"/>
            <a:ext cx="176100" cy="1881600"/>
          </a:xfrm>
          <a:prstGeom prst="bentConnector3">
            <a:avLst>
              <a:gd name="adj1" fmla="val 2351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14" name="Google Shape;114;p20"/>
          <p:cNvSpPr txBox="1"/>
          <p:nvPr/>
        </p:nvSpPr>
        <p:spPr>
          <a:xfrm>
            <a:off x="2643750" y="208230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957925" y="2082300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6" name="Google Shape;116;p20"/>
          <p:cNvCxnSpPr>
            <a:stCxn id="97" idx="0"/>
            <a:endCxn id="95" idx="2"/>
          </p:cNvCxnSpPr>
          <p:nvPr/>
        </p:nvCxnSpPr>
        <p:spPr>
          <a:xfrm rot="-5400000">
            <a:off x="3298475" y="2532075"/>
            <a:ext cx="572700" cy="2046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" name="Google Shape;117;p20"/>
          <p:cNvSpPr/>
          <p:nvPr/>
        </p:nvSpPr>
        <p:spPr>
          <a:xfrm>
            <a:off x="5971800" y="2445750"/>
            <a:ext cx="1374000" cy="12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5971800" y="3346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119" name="Google Shape;119;p20"/>
          <p:cNvSpPr/>
          <p:nvPr/>
        </p:nvSpPr>
        <p:spPr>
          <a:xfrm>
            <a:off x="6067650" y="2547525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cxnSp>
        <p:nvCxnSpPr>
          <p:cNvPr id="120" name="Google Shape;120;p20"/>
          <p:cNvCxnSpPr/>
          <p:nvPr/>
        </p:nvCxnSpPr>
        <p:spPr>
          <a:xfrm>
            <a:off x="7286025" y="2822975"/>
            <a:ext cx="523500" cy="12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121;p20"/>
          <p:cNvCxnSpPr>
            <a:stCxn id="119" idx="1"/>
          </p:cNvCxnSpPr>
          <p:nvPr/>
        </p:nvCxnSpPr>
        <p:spPr>
          <a:xfrm flipH="1">
            <a:off x="4908150" y="2793225"/>
            <a:ext cx="1159500" cy="4032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20"/>
          <p:cNvSpPr txBox="1"/>
          <p:nvPr/>
        </p:nvSpPr>
        <p:spPr>
          <a:xfrm>
            <a:off x="7416063" y="24457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2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23" name="Google Shape;123;p20"/>
          <p:cNvSpPr/>
          <p:nvPr/>
        </p:nvSpPr>
        <p:spPr>
          <a:xfrm>
            <a:off x="7806550" y="2445750"/>
            <a:ext cx="1332300" cy="12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7881550" y="2547525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7749725" y="3346725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26" name="Google Shape;126;p20"/>
          <p:cNvCxnSpPr>
            <a:stCxn id="118" idx="2"/>
          </p:cNvCxnSpPr>
          <p:nvPr/>
        </p:nvCxnSpPr>
        <p:spPr>
          <a:xfrm>
            <a:off x="6658800" y="3746925"/>
            <a:ext cx="0" cy="43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7" name="Google Shape;127;p20"/>
          <p:cNvSpPr/>
          <p:nvPr/>
        </p:nvSpPr>
        <p:spPr>
          <a:xfrm>
            <a:off x="5971650" y="4231500"/>
            <a:ext cx="1444500" cy="62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Service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6832875" y="38090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3</a:t>
            </a:r>
            <a:endParaRPr sz="1200" b="1">
              <a:solidFill>
                <a:srgbClr val="E06666"/>
              </a:solidFill>
            </a:endParaRPr>
          </a:p>
        </p:txBody>
      </p:sp>
      <p:cxnSp>
        <p:nvCxnSpPr>
          <p:cNvPr id="129" name="Google Shape;129;p20"/>
          <p:cNvCxnSpPr>
            <a:stCxn id="106" idx="0"/>
            <a:endCxn id="119" idx="0"/>
          </p:cNvCxnSpPr>
          <p:nvPr/>
        </p:nvCxnSpPr>
        <p:spPr>
          <a:xfrm rot="-5400000">
            <a:off x="5396513" y="1613763"/>
            <a:ext cx="328500" cy="2196000"/>
          </a:xfrm>
          <a:prstGeom prst="curvedConnector3">
            <a:avLst>
              <a:gd name="adj1" fmla="val 153421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" name="Google Shape;130;p20"/>
          <p:cNvSpPr txBox="1"/>
          <p:nvPr/>
        </p:nvSpPr>
        <p:spPr>
          <a:xfrm>
            <a:off x="5552938" y="229737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1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15138" y="288540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4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6251013" y="18557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5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33" name="Google Shape;133;p20"/>
          <p:cNvSpPr txBox="1"/>
          <p:nvPr/>
        </p:nvSpPr>
        <p:spPr>
          <a:xfrm>
            <a:off x="3265250" y="24181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6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1199250" y="3871950"/>
            <a:ext cx="1444500" cy="4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Container Runtime</a:t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3005313" y="3239137"/>
            <a:ext cx="990300" cy="1920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libOS</a:t>
            </a:r>
            <a:endParaRPr sz="1000"/>
          </a:p>
        </p:txBody>
      </p:sp>
      <p:sp>
        <p:nvSpPr>
          <p:cNvPr id="136" name="Google Shape;136;p20"/>
          <p:cNvSpPr/>
          <p:nvPr/>
        </p:nvSpPr>
        <p:spPr>
          <a:xfrm>
            <a:off x="2658600" y="2750725"/>
            <a:ext cx="179700" cy="91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0"/>
          <p:cNvSpPr txBox="1"/>
          <p:nvPr/>
        </p:nvSpPr>
        <p:spPr>
          <a:xfrm>
            <a:off x="1664975" y="3056575"/>
            <a:ext cx="919800" cy="300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/>
          <p:nvPr/>
        </p:nvSpPr>
        <p:spPr>
          <a:xfrm>
            <a:off x="663150" y="4339675"/>
            <a:ext cx="48303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</a:t>
            </a:r>
            <a:endParaRPr sz="2600"/>
          </a:p>
        </p:txBody>
      </p:sp>
      <p:sp>
        <p:nvSpPr>
          <p:cNvPr id="143" name="Google Shape;143;p21"/>
          <p:cNvSpPr/>
          <p:nvPr/>
        </p:nvSpPr>
        <p:spPr>
          <a:xfrm>
            <a:off x="2196525" y="571000"/>
            <a:ext cx="2572800" cy="3131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4" name="Google Shape;144;p21"/>
          <p:cNvSpPr/>
          <p:nvPr/>
        </p:nvSpPr>
        <p:spPr>
          <a:xfrm>
            <a:off x="2710125" y="4081500"/>
            <a:ext cx="1546200" cy="3003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HW TEE</a:t>
            </a:r>
            <a:endParaRPr/>
          </a:p>
        </p:txBody>
      </p:sp>
      <p:cxnSp>
        <p:nvCxnSpPr>
          <p:cNvPr id="145" name="Google Shape;145;p21"/>
          <p:cNvCxnSpPr>
            <a:stCxn id="144" idx="0"/>
            <a:endCxn id="143" idx="2"/>
          </p:cNvCxnSpPr>
          <p:nvPr/>
        </p:nvCxnSpPr>
        <p:spPr>
          <a:xfrm rot="-5400000">
            <a:off x="3293925" y="3891600"/>
            <a:ext cx="3792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" name="Google Shape;146;p21"/>
          <p:cNvSpPr/>
          <p:nvPr/>
        </p:nvSpPr>
        <p:spPr>
          <a:xfrm>
            <a:off x="2394675" y="2532125"/>
            <a:ext cx="2176500" cy="9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47" name="Google Shape;147;p21"/>
          <p:cNvSpPr/>
          <p:nvPr/>
        </p:nvSpPr>
        <p:spPr>
          <a:xfrm>
            <a:off x="5954200" y="2532125"/>
            <a:ext cx="1374000" cy="12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1"/>
          <p:cNvSpPr txBox="1"/>
          <p:nvPr/>
        </p:nvSpPr>
        <p:spPr>
          <a:xfrm>
            <a:off x="5954200" y="34331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6050050" y="26339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sp>
        <p:nvSpPr>
          <p:cNvPr id="150" name="Google Shape;150;p21"/>
          <p:cNvSpPr txBox="1"/>
          <p:nvPr/>
        </p:nvSpPr>
        <p:spPr>
          <a:xfrm>
            <a:off x="2433825" y="3132750"/>
            <a:ext cx="209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151" name="Google Shape;151;p21"/>
          <p:cNvSpPr/>
          <p:nvPr/>
        </p:nvSpPr>
        <p:spPr>
          <a:xfrm>
            <a:off x="2138925" y="2532125"/>
            <a:ext cx="179700" cy="91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3419925" y="2664700"/>
            <a:ext cx="919800" cy="453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Enclave Agent</a:t>
            </a:r>
            <a:endParaRPr sz="1000"/>
          </a:p>
        </p:txBody>
      </p:sp>
      <p:sp>
        <p:nvSpPr>
          <p:cNvPr id="153" name="Google Shape;153;p21"/>
          <p:cNvSpPr txBox="1"/>
          <p:nvPr/>
        </p:nvSpPr>
        <p:spPr>
          <a:xfrm>
            <a:off x="1203450" y="2869475"/>
            <a:ext cx="919800" cy="300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  <p:cxnSp>
        <p:nvCxnSpPr>
          <p:cNvPr id="154" name="Google Shape;154;p21"/>
          <p:cNvCxnSpPr>
            <a:stCxn id="152" idx="0"/>
            <a:endCxn id="149" idx="0"/>
          </p:cNvCxnSpPr>
          <p:nvPr/>
        </p:nvCxnSpPr>
        <p:spPr>
          <a:xfrm rot="-5400000">
            <a:off x="5245125" y="1268500"/>
            <a:ext cx="30900" cy="2761500"/>
          </a:xfrm>
          <a:prstGeom prst="curvedConnector3">
            <a:avLst>
              <a:gd name="adj1" fmla="val 87030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1"/>
          <p:cNvCxnSpPr/>
          <p:nvPr/>
        </p:nvCxnSpPr>
        <p:spPr>
          <a:xfrm>
            <a:off x="7268425" y="2909350"/>
            <a:ext cx="523500" cy="126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56" name="Google Shape;156;p21"/>
          <p:cNvCxnSpPr>
            <a:endCxn id="152" idx="3"/>
          </p:cNvCxnSpPr>
          <p:nvPr/>
        </p:nvCxnSpPr>
        <p:spPr>
          <a:xfrm rot="10800000">
            <a:off x="4339725" y="2891650"/>
            <a:ext cx="1720800" cy="135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7" name="Google Shape;157;p21"/>
          <p:cNvSpPr txBox="1"/>
          <p:nvPr/>
        </p:nvSpPr>
        <p:spPr>
          <a:xfrm>
            <a:off x="4835512" y="29881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3174975" y="1880275"/>
            <a:ext cx="862800" cy="473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159" name="Google Shape;159;p21"/>
          <p:cNvSpPr txBox="1"/>
          <p:nvPr/>
        </p:nvSpPr>
        <p:spPr>
          <a:xfrm>
            <a:off x="3721725" y="184557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2433825" y="7119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2367675" y="3402538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162" name="Google Shape;162;p21"/>
          <p:cNvCxnSpPr>
            <a:stCxn id="163" idx="0"/>
          </p:cNvCxnSpPr>
          <p:nvPr/>
        </p:nvCxnSpPr>
        <p:spPr>
          <a:xfrm rot="-5400000">
            <a:off x="2731575" y="2271824"/>
            <a:ext cx="598500" cy="288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4" name="Google Shape;164;p21"/>
          <p:cNvSpPr txBox="1"/>
          <p:nvPr/>
        </p:nvSpPr>
        <p:spPr>
          <a:xfrm>
            <a:off x="5178913" y="24178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1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7398463" y="25321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2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5312463" y="303325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4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709813" y="2103438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6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7788950" y="2532125"/>
            <a:ext cx="1332300" cy="12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7863950" y="26339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170" name="Google Shape;170;p21"/>
          <p:cNvSpPr txBox="1"/>
          <p:nvPr/>
        </p:nvSpPr>
        <p:spPr>
          <a:xfrm>
            <a:off x="7732125" y="34331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Verifier</a:t>
            </a:r>
            <a:endParaRPr/>
          </a:p>
        </p:txBody>
      </p:sp>
      <p:cxnSp>
        <p:nvCxnSpPr>
          <p:cNvPr id="171" name="Google Shape;171;p21"/>
          <p:cNvCxnSpPr>
            <a:stCxn id="148" idx="2"/>
            <a:endCxn id="172" idx="0"/>
          </p:cNvCxnSpPr>
          <p:nvPr/>
        </p:nvCxnSpPr>
        <p:spPr>
          <a:xfrm>
            <a:off x="6641200" y="3833300"/>
            <a:ext cx="0" cy="4320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3" name="Google Shape;173;p21"/>
          <p:cNvSpPr/>
          <p:nvPr/>
        </p:nvSpPr>
        <p:spPr>
          <a:xfrm>
            <a:off x="5954050" y="4317875"/>
            <a:ext cx="1444500" cy="623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Management Service</a:t>
            </a:r>
            <a:endParaRPr/>
          </a:p>
        </p:txBody>
      </p:sp>
      <p:sp>
        <p:nvSpPr>
          <p:cNvPr id="174" name="Google Shape;174;p21"/>
          <p:cNvSpPr txBox="1"/>
          <p:nvPr/>
        </p:nvSpPr>
        <p:spPr>
          <a:xfrm>
            <a:off x="6815275" y="3895400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3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75" name="Google Shape;175;p21"/>
          <p:cNvSpPr/>
          <p:nvPr/>
        </p:nvSpPr>
        <p:spPr>
          <a:xfrm>
            <a:off x="6970125" y="220425"/>
            <a:ext cx="1332300" cy="1356900"/>
          </a:xfrm>
          <a:prstGeom prst="can">
            <a:avLst>
              <a:gd name="adj" fmla="val 199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Container Images Registry</a:t>
            </a:r>
            <a:endParaRPr sz="1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176" name="Google Shape;176;p21"/>
          <p:cNvCxnSpPr>
            <a:stCxn id="163" idx="0"/>
            <a:endCxn id="175" idx="3"/>
          </p:cNvCxnSpPr>
          <p:nvPr/>
        </p:nvCxnSpPr>
        <p:spPr>
          <a:xfrm rot="-5400000">
            <a:off x="4692225" y="-228526"/>
            <a:ext cx="1138200" cy="4749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p21"/>
          <p:cNvSpPr txBox="1"/>
          <p:nvPr/>
        </p:nvSpPr>
        <p:spPr>
          <a:xfrm>
            <a:off x="5649563" y="1747025"/>
            <a:ext cx="263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5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2367375" y="726825"/>
            <a:ext cx="2231100" cy="97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2590725" y="1168150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180" name="Google Shape;180;p21"/>
          <p:cNvSpPr/>
          <p:nvPr/>
        </p:nvSpPr>
        <p:spPr>
          <a:xfrm>
            <a:off x="3721725" y="1168150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181" name="Google Shape;181;p21"/>
          <p:cNvSpPr txBox="1"/>
          <p:nvPr/>
        </p:nvSpPr>
        <p:spPr>
          <a:xfrm>
            <a:off x="2393300" y="72682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182" name="Google Shape;182;p21"/>
          <p:cNvCxnSpPr>
            <a:stCxn id="158" idx="2"/>
            <a:endCxn id="179" idx="2"/>
          </p:cNvCxnSpPr>
          <p:nvPr/>
        </p:nvCxnSpPr>
        <p:spPr>
          <a:xfrm rot="10800000">
            <a:off x="2995875" y="1545175"/>
            <a:ext cx="1791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" name="Google Shape;183;p21"/>
          <p:cNvCxnSpPr>
            <a:stCxn id="159" idx="3"/>
            <a:endCxn id="180" idx="2"/>
          </p:cNvCxnSpPr>
          <p:nvPr/>
        </p:nvCxnSpPr>
        <p:spPr>
          <a:xfrm rot="10800000" flipH="1">
            <a:off x="4037925" y="1545275"/>
            <a:ext cx="89100" cy="4686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21"/>
          <p:cNvSpPr/>
          <p:nvPr/>
        </p:nvSpPr>
        <p:spPr>
          <a:xfrm>
            <a:off x="2481225" y="2715524"/>
            <a:ext cx="810300" cy="4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Image Mgmt</a:t>
            </a:r>
            <a:endParaRPr sz="1000"/>
          </a:p>
        </p:txBody>
      </p:sp>
      <p:sp>
        <p:nvSpPr>
          <p:cNvPr id="184" name="Google Shape;184;p21"/>
          <p:cNvSpPr/>
          <p:nvPr/>
        </p:nvSpPr>
        <p:spPr>
          <a:xfrm>
            <a:off x="785300" y="4019550"/>
            <a:ext cx="1546200" cy="424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CC Container Runtime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/>
        </p:nvSpPr>
        <p:spPr>
          <a:xfrm>
            <a:off x="546025" y="4233650"/>
            <a:ext cx="5402100" cy="5415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Kubernetes</a:t>
            </a:r>
            <a:r>
              <a:rPr lang="en" sz="2600"/>
              <a:t> </a:t>
            </a:r>
            <a:endParaRPr sz="2600"/>
          </a:p>
        </p:txBody>
      </p:sp>
      <p:sp>
        <p:nvSpPr>
          <p:cNvPr id="190" name="Google Shape;190;p22"/>
          <p:cNvSpPr/>
          <p:nvPr/>
        </p:nvSpPr>
        <p:spPr>
          <a:xfrm>
            <a:off x="3064359" y="561976"/>
            <a:ext cx="2250300" cy="30507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3513593" y="3982117"/>
            <a:ext cx="1352700" cy="292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HW TEE</a:t>
            </a:r>
            <a:endParaRPr sz="1200"/>
          </a:p>
        </p:txBody>
      </p:sp>
      <p:cxnSp>
        <p:nvCxnSpPr>
          <p:cNvPr id="192" name="Google Shape;192;p22"/>
          <p:cNvCxnSpPr>
            <a:stCxn id="191" idx="0"/>
            <a:endCxn id="190" idx="2"/>
          </p:cNvCxnSpPr>
          <p:nvPr/>
        </p:nvCxnSpPr>
        <p:spPr>
          <a:xfrm rot="-5400000">
            <a:off x="4005593" y="3797167"/>
            <a:ext cx="369300" cy="600"/>
          </a:xfrm>
          <a:prstGeom prst="bentConnector3">
            <a:avLst>
              <a:gd name="adj1" fmla="val 4998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3" name="Google Shape;193;p22"/>
          <p:cNvSpPr/>
          <p:nvPr/>
        </p:nvSpPr>
        <p:spPr>
          <a:xfrm>
            <a:off x="3237676" y="2472623"/>
            <a:ext cx="1903800" cy="88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6351113" y="2472623"/>
            <a:ext cx="1201800" cy="121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6351113" y="3350407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Relying Party</a:t>
            </a:r>
            <a:endParaRPr sz="1200"/>
          </a:p>
        </p:txBody>
      </p:sp>
      <p:sp>
        <p:nvSpPr>
          <p:cNvPr id="196" name="Google Shape;196;p22"/>
          <p:cNvSpPr/>
          <p:nvPr/>
        </p:nvSpPr>
        <p:spPr>
          <a:xfrm>
            <a:off x="6434951" y="2571778"/>
            <a:ext cx="1034100" cy="47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Broker Service</a:t>
            </a:r>
            <a:endParaRPr sz="1200"/>
          </a:p>
        </p:txBody>
      </p:sp>
      <p:sp>
        <p:nvSpPr>
          <p:cNvPr id="197" name="Google Shape;197;p22"/>
          <p:cNvSpPr txBox="1"/>
          <p:nvPr/>
        </p:nvSpPr>
        <p:spPr>
          <a:xfrm>
            <a:off x="3271920" y="3057788"/>
            <a:ext cx="183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Software Stack</a:t>
            </a:r>
            <a:endParaRPr sz="1200"/>
          </a:p>
        </p:txBody>
      </p:sp>
      <p:sp>
        <p:nvSpPr>
          <p:cNvPr id="198" name="Google Shape;198;p22"/>
          <p:cNvSpPr/>
          <p:nvPr/>
        </p:nvSpPr>
        <p:spPr>
          <a:xfrm>
            <a:off x="3013977" y="2472623"/>
            <a:ext cx="157200" cy="88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134439" y="2601785"/>
            <a:ext cx="804600" cy="44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Enclave Agent</a:t>
            </a:r>
            <a:endParaRPr sz="1200"/>
          </a:p>
        </p:txBody>
      </p:sp>
      <p:sp>
        <p:nvSpPr>
          <p:cNvPr id="200" name="Google Shape;200;p22"/>
          <p:cNvSpPr txBox="1"/>
          <p:nvPr/>
        </p:nvSpPr>
        <p:spPr>
          <a:xfrm>
            <a:off x="2080552" y="2801300"/>
            <a:ext cx="919800" cy="2925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Measured</a:t>
            </a:r>
            <a:endParaRPr sz="1200"/>
          </a:p>
        </p:txBody>
      </p:sp>
      <p:cxnSp>
        <p:nvCxnSpPr>
          <p:cNvPr id="201" name="Google Shape;201;p22"/>
          <p:cNvCxnSpPr>
            <a:stCxn id="199" idx="0"/>
            <a:endCxn id="196" idx="0"/>
          </p:cNvCxnSpPr>
          <p:nvPr/>
        </p:nvCxnSpPr>
        <p:spPr>
          <a:xfrm rot="-5400000">
            <a:off x="5729389" y="1379135"/>
            <a:ext cx="30000" cy="2415300"/>
          </a:xfrm>
          <a:prstGeom prst="curvedConnector3">
            <a:avLst>
              <a:gd name="adj1" fmla="val 87030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2"/>
          <p:cNvCxnSpPr/>
          <p:nvPr/>
        </p:nvCxnSpPr>
        <p:spPr>
          <a:xfrm>
            <a:off x="7500636" y="2840138"/>
            <a:ext cx="457800" cy="123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03" name="Google Shape;203;p22"/>
          <p:cNvCxnSpPr>
            <a:endCxn id="199" idx="3"/>
          </p:cNvCxnSpPr>
          <p:nvPr/>
        </p:nvCxnSpPr>
        <p:spPr>
          <a:xfrm rot="10800000">
            <a:off x="4939039" y="2822885"/>
            <a:ext cx="1500600" cy="169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22"/>
          <p:cNvSpPr txBox="1"/>
          <p:nvPr/>
        </p:nvSpPr>
        <p:spPr>
          <a:xfrm>
            <a:off x="5506798" y="2960692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5" name="Google Shape;205;p22"/>
          <p:cNvSpPr/>
          <p:nvPr/>
        </p:nvSpPr>
        <p:spPr>
          <a:xfrm>
            <a:off x="3920187" y="1837551"/>
            <a:ext cx="754500" cy="4611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 Container Images</a:t>
            </a:r>
            <a:endParaRPr sz="700"/>
          </a:p>
        </p:txBody>
      </p:sp>
      <p:sp>
        <p:nvSpPr>
          <p:cNvPr id="206" name="Google Shape;206;p22"/>
          <p:cNvSpPr txBox="1"/>
          <p:nvPr/>
        </p:nvSpPr>
        <p:spPr>
          <a:xfrm>
            <a:off x="4398416" y="1803744"/>
            <a:ext cx="276600" cy="3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3271920" y="699274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3214060" y="3320631"/>
            <a:ext cx="195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VM</a:t>
            </a:r>
            <a:endParaRPr/>
          </a:p>
        </p:txBody>
      </p:sp>
      <p:cxnSp>
        <p:nvCxnSpPr>
          <p:cNvPr id="209" name="Google Shape;209;p22"/>
          <p:cNvCxnSpPr>
            <a:stCxn id="210" idx="0"/>
          </p:cNvCxnSpPr>
          <p:nvPr/>
        </p:nvCxnSpPr>
        <p:spPr>
          <a:xfrm rot="-5400000">
            <a:off x="3502379" y="2233401"/>
            <a:ext cx="583200" cy="252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1" name="Google Shape;211;p22"/>
          <p:cNvSpPr txBox="1"/>
          <p:nvPr/>
        </p:nvSpPr>
        <p:spPr>
          <a:xfrm>
            <a:off x="5672986" y="236128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1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7614377" y="2472623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2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213" name="Google Shape;213;p22"/>
          <p:cNvSpPr txBox="1"/>
          <p:nvPr/>
        </p:nvSpPr>
        <p:spPr>
          <a:xfrm>
            <a:off x="5873740" y="300618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4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3513320" y="2054969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6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215" name="Google Shape;215;p22"/>
          <p:cNvSpPr/>
          <p:nvPr/>
        </p:nvSpPr>
        <p:spPr>
          <a:xfrm>
            <a:off x="7955928" y="2472623"/>
            <a:ext cx="1165500" cy="1216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8021528" y="2571778"/>
            <a:ext cx="1034100" cy="478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Attestation Service</a:t>
            </a:r>
            <a:endParaRPr sz="1200"/>
          </a:p>
        </p:txBody>
      </p:sp>
      <p:sp>
        <p:nvSpPr>
          <p:cNvPr id="217" name="Google Shape;217;p22"/>
          <p:cNvSpPr txBox="1"/>
          <p:nvPr/>
        </p:nvSpPr>
        <p:spPr>
          <a:xfrm>
            <a:off x="7906224" y="3350407"/>
            <a:ext cx="12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Verifier</a:t>
            </a:r>
            <a:endParaRPr sz="1200"/>
          </a:p>
        </p:txBody>
      </p:sp>
      <p:cxnSp>
        <p:nvCxnSpPr>
          <p:cNvPr id="218" name="Google Shape;218;p22"/>
          <p:cNvCxnSpPr>
            <a:stCxn id="195" idx="2"/>
            <a:endCxn id="219" idx="0"/>
          </p:cNvCxnSpPr>
          <p:nvPr/>
        </p:nvCxnSpPr>
        <p:spPr>
          <a:xfrm>
            <a:off x="6952013" y="3719707"/>
            <a:ext cx="0" cy="420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0" name="Google Shape;220;p22"/>
          <p:cNvSpPr/>
          <p:nvPr/>
        </p:nvSpPr>
        <p:spPr>
          <a:xfrm>
            <a:off x="6350982" y="4212408"/>
            <a:ext cx="1263300" cy="60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Key Management Service</a:t>
            </a:r>
            <a:endParaRPr sz="1200"/>
          </a:p>
        </p:txBody>
      </p:sp>
      <p:sp>
        <p:nvSpPr>
          <p:cNvPr id="221" name="Google Shape;221;p22"/>
          <p:cNvSpPr txBox="1"/>
          <p:nvPr/>
        </p:nvSpPr>
        <p:spPr>
          <a:xfrm>
            <a:off x="7104276" y="3800807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3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7239720" y="220425"/>
            <a:ext cx="1165500" cy="1321800"/>
          </a:xfrm>
          <a:prstGeom prst="can">
            <a:avLst>
              <a:gd name="adj" fmla="val 19994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Container Images Registry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(signed/ encrypted images)</a:t>
            </a:r>
            <a:endParaRPr sz="900"/>
          </a:p>
        </p:txBody>
      </p:sp>
      <p:cxnSp>
        <p:nvCxnSpPr>
          <p:cNvPr id="223" name="Google Shape;223;p22"/>
          <p:cNvCxnSpPr>
            <a:stCxn id="210" idx="0"/>
            <a:endCxn id="222" idx="3"/>
          </p:cNvCxnSpPr>
          <p:nvPr/>
        </p:nvCxnSpPr>
        <p:spPr>
          <a:xfrm rot="-5400000">
            <a:off x="5190479" y="19401"/>
            <a:ext cx="1109100" cy="4154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4" name="Google Shape;224;p22"/>
          <p:cNvSpPr txBox="1"/>
          <p:nvPr/>
        </p:nvSpPr>
        <p:spPr>
          <a:xfrm>
            <a:off x="6084653" y="1707731"/>
            <a:ext cx="230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E06666"/>
                </a:solidFill>
              </a:rPr>
              <a:t>5</a:t>
            </a:r>
            <a:endParaRPr sz="1200" b="1">
              <a:solidFill>
                <a:srgbClr val="E06666"/>
              </a:solidFill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3213797" y="713790"/>
            <a:ext cx="1951500" cy="949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409157" y="1143756"/>
            <a:ext cx="7086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227" name="Google Shape;227;p22"/>
          <p:cNvSpPr/>
          <p:nvPr/>
        </p:nvSpPr>
        <p:spPr>
          <a:xfrm>
            <a:off x="4398417" y="1143756"/>
            <a:ext cx="708600" cy="367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228" name="Google Shape;228;p22"/>
          <p:cNvSpPr txBox="1"/>
          <p:nvPr/>
        </p:nvSpPr>
        <p:spPr>
          <a:xfrm>
            <a:off x="3236473" y="713790"/>
            <a:ext cx="183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229" name="Google Shape;229;p22"/>
          <p:cNvCxnSpPr>
            <a:stCxn id="205" idx="2"/>
            <a:endCxn id="226" idx="2"/>
          </p:cNvCxnSpPr>
          <p:nvPr/>
        </p:nvCxnSpPr>
        <p:spPr>
          <a:xfrm rot="10800000">
            <a:off x="3763587" y="1511301"/>
            <a:ext cx="156600" cy="556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2"/>
          <p:cNvCxnSpPr>
            <a:stCxn id="206" idx="3"/>
            <a:endCxn id="227" idx="2"/>
          </p:cNvCxnSpPr>
          <p:nvPr/>
        </p:nvCxnSpPr>
        <p:spPr>
          <a:xfrm rot="10800000" flipH="1">
            <a:off x="4675016" y="1511394"/>
            <a:ext cx="77700" cy="4563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0" name="Google Shape;210;p22"/>
          <p:cNvSpPr/>
          <p:nvPr/>
        </p:nvSpPr>
        <p:spPr>
          <a:xfrm>
            <a:off x="3313379" y="2651301"/>
            <a:ext cx="708600" cy="39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Image Mgmt</a:t>
            </a:r>
            <a:endParaRPr sz="1200"/>
          </a:p>
        </p:txBody>
      </p:sp>
      <p:sp>
        <p:nvSpPr>
          <p:cNvPr id="231" name="Google Shape;231;p22"/>
          <p:cNvSpPr/>
          <p:nvPr/>
        </p:nvSpPr>
        <p:spPr>
          <a:xfrm>
            <a:off x="432150" y="1159388"/>
            <a:ext cx="11823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2" name="Google Shape;232;p22"/>
          <p:cNvSpPr/>
          <p:nvPr/>
        </p:nvSpPr>
        <p:spPr>
          <a:xfrm>
            <a:off x="421950" y="2144438"/>
            <a:ext cx="1202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CRIO/ containerd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3" name="Google Shape;233;p22"/>
          <p:cNvSpPr/>
          <p:nvPr/>
        </p:nvSpPr>
        <p:spPr>
          <a:xfrm>
            <a:off x="255000" y="3441838"/>
            <a:ext cx="15366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kata runtime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34" name="Google Shape;234;p22"/>
          <p:cNvCxnSpPr>
            <a:endCxn id="232" idx="0"/>
          </p:cNvCxnSpPr>
          <p:nvPr/>
        </p:nvCxnSpPr>
        <p:spPr>
          <a:xfrm rot="-5400000" flipH="1">
            <a:off x="698700" y="1819838"/>
            <a:ext cx="648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2"/>
          <p:cNvCxnSpPr>
            <a:endCxn id="233" idx="0"/>
          </p:cNvCxnSpPr>
          <p:nvPr/>
        </p:nvCxnSpPr>
        <p:spPr>
          <a:xfrm rot="-5400000" flipH="1">
            <a:off x="542550" y="2961088"/>
            <a:ext cx="9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2"/>
          <p:cNvCxnSpPr>
            <a:endCxn id="191" idx="1"/>
          </p:cNvCxnSpPr>
          <p:nvPr/>
        </p:nvCxnSpPr>
        <p:spPr>
          <a:xfrm>
            <a:off x="1791593" y="3609967"/>
            <a:ext cx="1722000" cy="5184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7" name="Google Shape;237;p22"/>
          <p:cNvCxnSpPr>
            <a:stCxn id="233" idx="3"/>
          </p:cNvCxnSpPr>
          <p:nvPr/>
        </p:nvCxnSpPr>
        <p:spPr>
          <a:xfrm rot="10800000" flipH="1">
            <a:off x="1791600" y="3258838"/>
            <a:ext cx="1432800" cy="351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(Kubernetes Node)</a:t>
            </a:r>
            <a:endParaRPr sz="2600"/>
          </a:p>
        </p:txBody>
      </p:sp>
      <p:sp>
        <p:nvSpPr>
          <p:cNvPr id="243" name="Google Shape;243;p23"/>
          <p:cNvSpPr/>
          <p:nvPr/>
        </p:nvSpPr>
        <p:spPr>
          <a:xfrm>
            <a:off x="3776275" y="610625"/>
            <a:ext cx="2572800" cy="3131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4" name="Google Shape;244;p23"/>
          <p:cNvCxnSpPr>
            <a:stCxn id="245" idx="0"/>
            <a:endCxn id="243" idx="2"/>
          </p:cNvCxnSpPr>
          <p:nvPr/>
        </p:nvCxnSpPr>
        <p:spPr>
          <a:xfrm rot="-5400000">
            <a:off x="4911475" y="3893025"/>
            <a:ext cx="3027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6" name="Google Shape;246;p23"/>
          <p:cNvSpPr/>
          <p:nvPr/>
        </p:nvSpPr>
        <p:spPr>
          <a:xfrm>
            <a:off x="3974425" y="2571750"/>
            <a:ext cx="2176500" cy="9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3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</p:txBody>
      </p:sp>
      <p:sp>
        <p:nvSpPr>
          <p:cNvPr id="248" name="Google Shape;248;p23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7515625" y="4078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250" name="Google Shape;250;p23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 Service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7611775" y="36614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4013575" y="3172375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Guest</a:t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>
            <a:off x="3718675" y="2571750"/>
            <a:ext cx="179700" cy="91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2783200" y="2909100"/>
            <a:ext cx="919800" cy="300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Measured</a:t>
            </a:r>
            <a:endParaRPr sz="1300"/>
          </a:p>
        </p:txBody>
      </p:sp>
      <p:cxnSp>
        <p:nvCxnSpPr>
          <p:cNvPr id="255" name="Google Shape;255;p23"/>
          <p:cNvCxnSpPr>
            <a:stCxn id="256" idx="3"/>
            <a:endCxn id="250" idx="0"/>
          </p:cNvCxnSpPr>
          <p:nvPr/>
        </p:nvCxnSpPr>
        <p:spPr>
          <a:xfrm rot="10800000" flipH="1">
            <a:off x="6104463" y="2830063"/>
            <a:ext cx="2098200" cy="14400"/>
          </a:xfrm>
          <a:prstGeom prst="curvedConnector4">
            <a:avLst>
              <a:gd name="adj1" fmla="val 11101"/>
              <a:gd name="adj2" fmla="val 175338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7" name="Google Shape;257;p23"/>
          <p:cNvCxnSpPr>
            <a:stCxn id="250" idx="2"/>
            <a:endCxn id="251" idx="0"/>
          </p:cNvCxnSpPr>
          <p:nvPr/>
        </p:nvCxnSpPr>
        <p:spPr>
          <a:xfrm rot="-5400000" flipH="1">
            <a:off x="8032975" y="3491150"/>
            <a:ext cx="3399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8" name="Google Shape;258;p23"/>
          <p:cNvCxnSpPr>
            <a:stCxn id="250" idx="1"/>
            <a:endCxn id="256" idx="3"/>
          </p:cNvCxnSpPr>
          <p:nvPr/>
        </p:nvCxnSpPr>
        <p:spPr>
          <a:xfrm rot="10800000">
            <a:off x="6104575" y="2844500"/>
            <a:ext cx="1506900" cy="231300"/>
          </a:xfrm>
          <a:prstGeom prst="curvedConnector3">
            <a:avLst>
              <a:gd name="adj1" fmla="val 5000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23"/>
          <p:cNvSpPr/>
          <p:nvPr/>
        </p:nvSpPr>
        <p:spPr>
          <a:xfrm>
            <a:off x="4033775" y="2683975"/>
            <a:ext cx="990300" cy="55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0" name="Google Shape;260;p23"/>
          <p:cNvSpPr txBox="1"/>
          <p:nvPr/>
        </p:nvSpPr>
        <p:spPr>
          <a:xfrm>
            <a:off x="6822175" y="307580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3"/>
          <p:cNvSpPr/>
          <p:nvPr/>
        </p:nvSpPr>
        <p:spPr>
          <a:xfrm>
            <a:off x="4754725" y="1919900"/>
            <a:ext cx="616500" cy="473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Container Images</a:t>
            </a:r>
            <a:endParaRPr sz="700"/>
          </a:p>
        </p:txBody>
      </p:sp>
      <p:cxnSp>
        <p:nvCxnSpPr>
          <p:cNvPr id="262" name="Google Shape;262;p23"/>
          <p:cNvCxnSpPr>
            <a:stCxn id="263" idx="0"/>
            <a:endCxn id="247" idx="3"/>
          </p:cNvCxnSpPr>
          <p:nvPr/>
        </p:nvCxnSpPr>
        <p:spPr>
          <a:xfrm rot="-5400000">
            <a:off x="5896625" y="405500"/>
            <a:ext cx="938400" cy="3673800"/>
          </a:xfrm>
          <a:prstGeom prst="curvedConnector3">
            <a:avLst>
              <a:gd name="adj1" fmla="val 361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4" name="Google Shape;264;p23"/>
          <p:cNvSpPr/>
          <p:nvPr/>
        </p:nvSpPr>
        <p:spPr>
          <a:xfrm>
            <a:off x="3947125" y="751550"/>
            <a:ext cx="2231100" cy="97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"/>
          <p:cNvSpPr txBox="1"/>
          <p:nvPr/>
        </p:nvSpPr>
        <p:spPr>
          <a:xfrm>
            <a:off x="5062675" y="18729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6" name="Google Shape;266;p23"/>
          <p:cNvSpPr/>
          <p:nvPr/>
        </p:nvSpPr>
        <p:spPr>
          <a:xfrm>
            <a:off x="4098350" y="1207775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267" name="Google Shape;267;p23"/>
          <p:cNvSpPr/>
          <p:nvPr/>
        </p:nvSpPr>
        <p:spPr>
          <a:xfrm>
            <a:off x="5229350" y="1207775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268" name="Google Shape;268;p23"/>
          <p:cNvSpPr txBox="1"/>
          <p:nvPr/>
        </p:nvSpPr>
        <p:spPr>
          <a:xfrm>
            <a:off x="4013575" y="751550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269" name="Google Shape;269;p23"/>
          <p:cNvCxnSpPr>
            <a:stCxn id="261" idx="2"/>
            <a:endCxn id="266" idx="2"/>
          </p:cNvCxnSpPr>
          <p:nvPr/>
        </p:nvCxnSpPr>
        <p:spPr>
          <a:xfrm rot="10800000">
            <a:off x="4503625" y="1584800"/>
            <a:ext cx="2511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0" name="Google Shape;270;p23"/>
          <p:cNvCxnSpPr>
            <a:stCxn id="261" idx="4"/>
            <a:endCxn id="267" idx="2"/>
          </p:cNvCxnSpPr>
          <p:nvPr/>
        </p:nvCxnSpPr>
        <p:spPr>
          <a:xfrm rot="10800000" flipH="1">
            <a:off x="5371225" y="1584800"/>
            <a:ext cx="2634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1" name="Google Shape;271;p23"/>
          <p:cNvSpPr txBox="1"/>
          <p:nvPr/>
        </p:nvSpPr>
        <p:spPr>
          <a:xfrm>
            <a:off x="3947425" y="3442163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 Virtual Machine </a:t>
            </a:r>
            <a:endParaRPr/>
          </a:p>
        </p:txBody>
      </p:sp>
      <p:grpSp>
        <p:nvGrpSpPr>
          <p:cNvPr id="272" name="Google Shape;272;p23"/>
          <p:cNvGrpSpPr/>
          <p:nvPr/>
        </p:nvGrpSpPr>
        <p:grpSpPr>
          <a:xfrm>
            <a:off x="4461325" y="4044675"/>
            <a:ext cx="1202700" cy="384000"/>
            <a:chOff x="4461325" y="4069925"/>
            <a:chExt cx="1202700" cy="384000"/>
          </a:xfrm>
        </p:grpSpPr>
        <p:sp>
          <p:nvSpPr>
            <p:cNvPr id="273" name="Google Shape;273;p23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SEV, TDX, SE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onsolas"/>
                  <a:ea typeface="Consolas"/>
                  <a:cs typeface="Consolas"/>
                  <a:sym typeface="Consolas"/>
                </a:rPr>
                <a:t>KVM</a:t>
              </a: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263" name="Google Shape;263;p23"/>
          <p:cNvSpPr/>
          <p:nvPr/>
        </p:nvSpPr>
        <p:spPr>
          <a:xfrm>
            <a:off x="4069025" y="2711600"/>
            <a:ext cx="919800" cy="2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Image Mgmt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5114163" y="2683963"/>
            <a:ext cx="990300" cy="32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Attestation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Agent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4" name="Google Shape;274;p23"/>
          <p:cNvSpPr txBox="1"/>
          <p:nvPr/>
        </p:nvSpPr>
        <p:spPr>
          <a:xfrm>
            <a:off x="4012175" y="296750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nsolas"/>
                <a:ea typeface="Consolas"/>
                <a:cs typeface="Consolas"/>
                <a:sym typeface="Consolas"/>
              </a:rPr>
              <a:t>kata-agent</a:t>
            </a:r>
            <a:endParaRPr sz="11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23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23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23"/>
          <p:cNvSpPr/>
          <p:nvPr/>
        </p:nvSpPr>
        <p:spPr>
          <a:xfrm>
            <a:off x="1518775" y="3672400"/>
            <a:ext cx="15366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kata-runtime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8" name="Google Shape;278;p23"/>
          <p:cNvCxnSpPr>
            <a:endCxn id="276" idx="0"/>
          </p:cNvCxnSpPr>
          <p:nvPr/>
        </p:nvCxnSpPr>
        <p:spPr>
          <a:xfrm rot="-5400000" flipH="1">
            <a:off x="1962475" y="2050400"/>
            <a:ext cx="648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9" name="Google Shape;279;p23"/>
          <p:cNvCxnSpPr>
            <a:endCxn id="277" idx="0"/>
          </p:cNvCxnSpPr>
          <p:nvPr/>
        </p:nvCxnSpPr>
        <p:spPr>
          <a:xfrm rot="-5400000" flipH="1">
            <a:off x="1806325" y="3191650"/>
            <a:ext cx="9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0" name="Google Shape;280;p23"/>
          <p:cNvCxnSpPr>
            <a:endCxn id="245" idx="1"/>
          </p:cNvCxnSpPr>
          <p:nvPr/>
        </p:nvCxnSpPr>
        <p:spPr>
          <a:xfrm>
            <a:off x="3055225" y="3840675"/>
            <a:ext cx="1406100" cy="30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1" name="Google Shape;281;p23"/>
          <p:cNvCxnSpPr>
            <a:stCxn id="277" idx="3"/>
            <a:endCxn id="274" idx="2"/>
          </p:cNvCxnSpPr>
          <p:nvPr/>
        </p:nvCxnSpPr>
        <p:spPr>
          <a:xfrm rot="10800000" flipH="1">
            <a:off x="3055375" y="3239800"/>
            <a:ext cx="1473600" cy="600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23"/>
          <p:cNvSpPr txBox="1"/>
          <p:nvPr/>
        </p:nvSpPr>
        <p:spPr>
          <a:xfrm>
            <a:off x="403175" y="133100"/>
            <a:ext cx="321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 sz="1900"/>
          </a:p>
        </p:txBody>
      </p:sp>
      <p:grpSp>
        <p:nvGrpSpPr>
          <p:cNvPr id="283" name="Google Shape;283;p23"/>
          <p:cNvGrpSpPr/>
          <p:nvPr/>
        </p:nvGrpSpPr>
        <p:grpSpPr>
          <a:xfrm>
            <a:off x="2958875" y="783350"/>
            <a:ext cx="411300" cy="336600"/>
            <a:chOff x="969250" y="1653350"/>
            <a:chExt cx="411300" cy="336600"/>
          </a:xfrm>
        </p:grpSpPr>
        <p:sp>
          <p:nvSpPr>
            <p:cNvPr id="284" name="Google Shape;284;p23"/>
            <p:cNvSpPr/>
            <p:nvPr/>
          </p:nvSpPr>
          <p:spPr>
            <a:xfrm>
              <a:off x="969250" y="1653350"/>
              <a:ext cx="411300" cy="3366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k8s</a:t>
              </a:r>
              <a:endParaRPr sz="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285" name="Google Shape;285;p23"/>
            <p:cNvSpPr txBox="1"/>
            <p:nvPr/>
          </p:nvSpPr>
          <p:spPr>
            <a:xfrm>
              <a:off x="1125553" y="1653350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86" name="Google Shape;286;p23"/>
          <p:cNvGrpSpPr/>
          <p:nvPr/>
        </p:nvGrpSpPr>
        <p:grpSpPr>
          <a:xfrm>
            <a:off x="3974425" y="783350"/>
            <a:ext cx="411300" cy="336600"/>
            <a:chOff x="969250" y="1653350"/>
            <a:chExt cx="411300" cy="336600"/>
          </a:xfrm>
        </p:grpSpPr>
        <p:sp>
          <p:nvSpPr>
            <p:cNvPr id="287" name="Google Shape;287;p23"/>
            <p:cNvSpPr/>
            <p:nvPr/>
          </p:nvSpPr>
          <p:spPr>
            <a:xfrm>
              <a:off x="969250" y="1653350"/>
              <a:ext cx="411300" cy="3366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k8s</a:t>
              </a:r>
              <a:endParaRPr sz="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288" name="Google Shape;288;p23"/>
            <p:cNvSpPr txBox="1"/>
            <p:nvPr/>
          </p:nvSpPr>
          <p:spPr>
            <a:xfrm>
              <a:off x="1125553" y="1653350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89" name="Google Shape;289;p23"/>
          <p:cNvCxnSpPr>
            <a:stCxn id="285" idx="0"/>
            <a:endCxn id="288" idx="0"/>
          </p:cNvCxnSpPr>
          <p:nvPr/>
        </p:nvCxnSpPr>
        <p:spPr>
          <a:xfrm rot="-5400000" flipH="1">
            <a:off x="3702878" y="275900"/>
            <a:ext cx="600" cy="1015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23"/>
          <p:cNvCxnSpPr/>
          <p:nvPr/>
        </p:nvCxnSpPr>
        <p:spPr>
          <a:xfrm rot="-5400000">
            <a:off x="4364375" y="2321150"/>
            <a:ext cx="555000" cy="2259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91" name="Google Shape;291;p23"/>
          <p:cNvGrpSpPr/>
          <p:nvPr/>
        </p:nvGrpSpPr>
        <p:grpSpPr>
          <a:xfrm>
            <a:off x="3099525" y="1882400"/>
            <a:ext cx="517200" cy="491400"/>
            <a:chOff x="969250" y="1653350"/>
            <a:chExt cx="517200" cy="491400"/>
          </a:xfrm>
        </p:grpSpPr>
        <p:sp>
          <p:nvSpPr>
            <p:cNvPr id="292" name="Google Shape;292;p23"/>
            <p:cNvSpPr/>
            <p:nvPr/>
          </p:nvSpPr>
          <p:spPr>
            <a:xfrm>
              <a:off x="969250" y="1653350"/>
              <a:ext cx="517200" cy="491400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Ephemeral</a:t>
              </a:r>
              <a:endParaRPr sz="50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"/>
                <a:t>Volume</a:t>
              </a:r>
              <a:endParaRPr sz="500"/>
            </a:p>
          </p:txBody>
        </p:sp>
        <p:sp>
          <p:nvSpPr>
            <p:cNvPr id="293" name="Google Shape;293;p23"/>
            <p:cNvSpPr txBox="1"/>
            <p:nvPr/>
          </p:nvSpPr>
          <p:spPr>
            <a:xfrm>
              <a:off x="1224228" y="1669675"/>
              <a:ext cx="160500" cy="2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🔑</a:t>
              </a:r>
              <a:endParaRPr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cxnSp>
        <p:nvCxnSpPr>
          <p:cNvPr id="294" name="Google Shape;294;p23"/>
          <p:cNvCxnSpPr>
            <a:stCxn id="292" idx="1"/>
            <a:endCxn id="261" idx="1"/>
          </p:cNvCxnSpPr>
          <p:nvPr/>
        </p:nvCxnSpPr>
        <p:spPr>
          <a:xfrm rot="-5400000" flipH="1">
            <a:off x="4191825" y="1048700"/>
            <a:ext cx="37500" cy="1704900"/>
          </a:xfrm>
          <a:prstGeom prst="curvedConnector3">
            <a:avLst>
              <a:gd name="adj1" fmla="val -635000"/>
            </a:avLst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4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Host (Kubernetes Node)</a:t>
            </a:r>
            <a:endParaRPr sz="2600"/>
          </a:p>
        </p:txBody>
      </p:sp>
      <p:cxnSp>
        <p:nvCxnSpPr>
          <p:cNvPr id="300" name="Google Shape;300;p24"/>
          <p:cNvCxnSpPr>
            <a:stCxn id="301" idx="0"/>
            <a:endCxn id="302" idx="2"/>
          </p:cNvCxnSpPr>
          <p:nvPr/>
        </p:nvCxnSpPr>
        <p:spPr>
          <a:xfrm rot="-5400000">
            <a:off x="4837100" y="3855275"/>
            <a:ext cx="5757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3" name="Google Shape;303;p24"/>
          <p:cNvSpPr/>
          <p:nvPr/>
        </p:nvSpPr>
        <p:spPr>
          <a:xfrm>
            <a:off x="4098350" y="2835150"/>
            <a:ext cx="2052600" cy="648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4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 Images Registry</a:t>
            </a:r>
            <a:endParaRPr/>
          </a:p>
        </p:txBody>
      </p:sp>
      <p:sp>
        <p:nvSpPr>
          <p:cNvPr id="305" name="Google Shape;305;p24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 txBox="1"/>
          <p:nvPr/>
        </p:nvSpPr>
        <p:spPr>
          <a:xfrm>
            <a:off x="7515625" y="4078800"/>
            <a:ext cx="137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Relying Party</a:t>
            </a:r>
            <a:endParaRPr/>
          </a:p>
        </p:txBody>
      </p:sp>
      <p:sp>
        <p:nvSpPr>
          <p:cNvPr id="307" name="Google Shape;307;p24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Broker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</a:t>
            </a:r>
            <a:endParaRPr/>
          </a:p>
        </p:txBody>
      </p:sp>
      <p:sp>
        <p:nvSpPr>
          <p:cNvPr id="302" name="Google Shape;302;p24"/>
          <p:cNvSpPr txBox="1"/>
          <p:nvPr/>
        </p:nvSpPr>
        <p:spPr>
          <a:xfrm>
            <a:off x="4139450" y="3167625"/>
            <a:ext cx="197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Enclave agent</a:t>
            </a:r>
            <a:endParaRPr/>
          </a:p>
        </p:txBody>
      </p:sp>
      <p:cxnSp>
        <p:nvCxnSpPr>
          <p:cNvPr id="308" name="Google Shape;308;p24"/>
          <p:cNvCxnSpPr>
            <a:stCxn id="309" idx="3"/>
            <a:endCxn id="307" idx="0"/>
          </p:cNvCxnSpPr>
          <p:nvPr/>
        </p:nvCxnSpPr>
        <p:spPr>
          <a:xfrm rot="10800000" flipH="1">
            <a:off x="6104413" y="2830088"/>
            <a:ext cx="2098200" cy="245700"/>
          </a:xfrm>
          <a:prstGeom prst="curvedConnector4">
            <a:avLst>
              <a:gd name="adj1" fmla="val 35913"/>
              <a:gd name="adj2" fmla="val 196912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0" name="Google Shape;310;p24"/>
          <p:cNvCxnSpPr>
            <a:stCxn id="307" idx="2"/>
            <a:endCxn id="311" idx="0"/>
          </p:cNvCxnSpPr>
          <p:nvPr/>
        </p:nvCxnSpPr>
        <p:spPr>
          <a:xfrm rot="-5400000" flipH="1">
            <a:off x="8050225" y="3473900"/>
            <a:ext cx="305400" cy="600"/>
          </a:xfrm>
          <a:prstGeom prst="curvedConnector3">
            <a:avLst>
              <a:gd name="adj1" fmla="val 49984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12" name="Google Shape;312;p24"/>
          <p:cNvCxnSpPr/>
          <p:nvPr/>
        </p:nvCxnSpPr>
        <p:spPr>
          <a:xfrm rot="10800000">
            <a:off x="6079725" y="3064150"/>
            <a:ext cx="1525200" cy="1764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24"/>
          <p:cNvSpPr txBox="1"/>
          <p:nvPr/>
        </p:nvSpPr>
        <p:spPr>
          <a:xfrm>
            <a:off x="6799287" y="3240550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4" name="Google Shape;314;p24"/>
          <p:cNvSpPr/>
          <p:nvPr/>
        </p:nvSpPr>
        <p:spPr>
          <a:xfrm>
            <a:off x="4833625" y="2169500"/>
            <a:ext cx="537900" cy="4359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Encrypted</a:t>
            </a:r>
            <a:endParaRPr sz="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/>
              <a:t>Filesystem</a:t>
            </a:r>
            <a:endParaRPr sz="500"/>
          </a:p>
        </p:txBody>
      </p:sp>
      <p:cxnSp>
        <p:nvCxnSpPr>
          <p:cNvPr id="315" name="Google Shape;315;p24"/>
          <p:cNvCxnSpPr>
            <a:stCxn id="316" idx="0"/>
            <a:endCxn id="304" idx="3"/>
          </p:cNvCxnSpPr>
          <p:nvPr/>
        </p:nvCxnSpPr>
        <p:spPr>
          <a:xfrm rot="-5400000">
            <a:off x="5822425" y="579800"/>
            <a:ext cx="1186800" cy="3573600"/>
          </a:xfrm>
          <a:prstGeom prst="curvedConnector3">
            <a:avLst>
              <a:gd name="adj1" fmla="val 33045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7" name="Google Shape;317;p24"/>
          <p:cNvSpPr/>
          <p:nvPr/>
        </p:nvSpPr>
        <p:spPr>
          <a:xfrm>
            <a:off x="4000675" y="751525"/>
            <a:ext cx="2203800" cy="1145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24"/>
          <p:cNvSpPr txBox="1"/>
          <p:nvPr/>
        </p:nvSpPr>
        <p:spPr>
          <a:xfrm>
            <a:off x="5087900" y="217832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9" name="Google Shape;319;p24"/>
          <p:cNvSpPr/>
          <p:nvPr/>
        </p:nvSpPr>
        <p:spPr>
          <a:xfrm>
            <a:off x="4331975" y="1205050"/>
            <a:ext cx="630000" cy="1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A</a:t>
            </a:r>
            <a:endParaRPr sz="600"/>
          </a:p>
        </p:txBody>
      </p:sp>
      <p:sp>
        <p:nvSpPr>
          <p:cNvPr id="320" name="Google Shape;320;p24"/>
          <p:cNvSpPr txBox="1"/>
          <p:nvPr/>
        </p:nvSpPr>
        <p:spPr>
          <a:xfrm>
            <a:off x="4075550" y="746200"/>
            <a:ext cx="20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Pod</a:t>
            </a:r>
            <a:endParaRPr/>
          </a:p>
        </p:txBody>
      </p:sp>
      <p:cxnSp>
        <p:nvCxnSpPr>
          <p:cNvPr id="321" name="Google Shape;321;p24"/>
          <p:cNvCxnSpPr>
            <a:stCxn id="314" idx="2"/>
            <a:endCxn id="322" idx="2"/>
          </p:cNvCxnSpPr>
          <p:nvPr/>
        </p:nvCxnSpPr>
        <p:spPr>
          <a:xfrm rot="10800000">
            <a:off x="4647025" y="1656350"/>
            <a:ext cx="186600" cy="731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3" name="Google Shape;323;p24"/>
          <p:cNvCxnSpPr>
            <a:stCxn id="314" idx="4"/>
            <a:endCxn id="324" idx="2"/>
          </p:cNvCxnSpPr>
          <p:nvPr/>
        </p:nvCxnSpPr>
        <p:spPr>
          <a:xfrm rot="10800000" flipH="1">
            <a:off x="5371525" y="1656350"/>
            <a:ext cx="209700" cy="731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1" name="Google Shape;301;p24"/>
          <p:cNvSpPr/>
          <p:nvPr/>
        </p:nvSpPr>
        <p:spPr>
          <a:xfrm>
            <a:off x="4523450" y="4143425"/>
            <a:ext cx="1202400" cy="1920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SGX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24"/>
          <p:cNvSpPr/>
          <p:nvPr/>
        </p:nvSpPr>
        <p:spPr>
          <a:xfrm>
            <a:off x="4169125" y="2960000"/>
            <a:ext cx="919800" cy="2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Image Mgmt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5114113" y="2915288"/>
            <a:ext cx="990300" cy="32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Attestation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nsolas"/>
                <a:ea typeface="Consolas"/>
                <a:cs typeface="Consolas"/>
                <a:sym typeface="Consolas"/>
              </a:rPr>
              <a:t>Agent</a:t>
            </a: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24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kubelet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7" name="Google Shape;327;p24"/>
          <p:cNvSpPr/>
          <p:nvPr/>
        </p:nvSpPr>
        <p:spPr>
          <a:xfrm>
            <a:off x="1518775" y="3672400"/>
            <a:ext cx="1536600" cy="400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enclave-cc shim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28" name="Google Shape;328;p24"/>
          <p:cNvCxnSpPr>
            <a:endCxn id="326" idx="0"/>
          </p:cNvCxnSpPr>
          <p:nvPr/>
        </p:nvCxnSpPr>
        <p:spPr>
          <a:xfrm rot="-5400000" flipH="1">
            <a:off x="1962475" y="2050400"/>
            <a:ext cx="648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9" name="Google Shape;329;p24"/>
          <p:cNvCxnSpPr>
            <a:endCxn id="327" idx="0"/>
          </p:cNvCxnSpPr>
          <p:nvPr/>
        </p:nvCxnSpPr>
        <p:spPr>
          <a:xfrm rot="-5400000" flipH="1">
            <a:off x="1806325" y="3191650"/>
            <a:ext cx="9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0" name="Google Shape;330;p24"/>
          <p:cNvCxnSpPr>
            <a:stCxn id="327" idx="3"/>
            <a:endCxn id="303" idx="1"/>
          </p:cNvCxnSpPr>
          <p:nvPr/>
        </p:nvCxnSpPr>
        <p:spPr>
          <a:xfrm rot="10800000" flipH="1">
            <a:off x="3055375" y="3159400"/>
            <a:ext cx="1043100" cy="713100"/>
          </a:xfrm>
          <a:prstGeom prst="curvedConnector3">
            <a:avLst>
              <a:gd name="adj1" fmla="val 4999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24"/>
          <p:cNvSpPr txBox="1"/>
          <p:nvPr/>
        </p:nvSpPr>
        <p:spPr>
          <a:xfrm>
            <a:off x="403175" y="133100"/>
            <a:ext cx="321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 sz="1900"/>
          </a:p>
        </p:txBody>
      </p:sp>
      <p:sp>
        <p:nvSpPr>
          <p:cNvPr id="332" name="Google Shape;332;p24"/>
          <p:cNvSpPr/>
          <p:nvPr/>
        </p:nvSpPr>
        <p:spPr>
          <a:xfrm>
            <a:off x="5266238" y="1205050"/>
            <a:ext cx="630000" cy="192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Container B</a:t>
            </a:r>
            <a:endParaRPr sz="600"/>
          </a:p>
        </p:txBody>
      </p:sp>
      <p:grpSp>
        <p:nvGrpSpPr>
          <p:cNvPr id="333" name="Google Shape;333;p24"/>
          <p:cNvGrpSpPr/>
          <p:nvPr/>
        </p:nvGrpSpPr>
        <p:grpSpPr>
          <a:xfrm>
            <a:off x="4253300" y="1146400"/>
            <a:ext cx="787332" cy="509925"/>
            <a:chOff x="1803575" y="773600"/>
            <a:chExt cx="1043100" cy="509925"/>
          </a:xfrm>
        </p:grpSpPr>
        <p:sp>
          <p:nvSpPr>
            <p:cNvPr id="334" name="Google Shape;334;p24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4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5187575" y="1146388"/>
            <a:ext cx="787332" cy="509925"/>
            <a:chOff x="1803575" y="773600"/>
            <a:chExt cx="1043100" cy="509925"/>
          </a:xfrm>
        </p:grpSpPr>
        <p:sp>
          <p:nvSpPr>
            <p:cNvPr id="336" name="Google Shape;336;p24"/>
            <p:cNvSpPr/>
            <p:nvPr/>
          </p:nvSpPr>
          <p:spPr>
            <a:xfrm>
              <a:off x="1803575" y="773600"/>
              <a:ext cx="1043100" cy="435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1865225" y="991025"/>
              <a:ext cx="919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700"/>
                <a:t>App Enclave</a:t>
              </a:r>
              <a:endParaRPr sz="700"/>
            </a:p>
          </p:txBody>
        </p:sp>
      </p:grpSp>
      <p:cxnSp>
        <p:nvCxnSpPr>
          <p:cNvPr id="337" name="Google Shape;337;p24"/>
          <p:cNvCxnSpPr>
            <a:stCxn id="334" idx="1"/>
            <a:endCxn id="303" idx="1"/>
          </p:cNvCxnSpPr>
          <p:nvPr/>
        </p:nvCxnSpPr>
        <p:spPr>
          <a:xfrm flipH="1">
            <a:off x="4098200" y="1364350"/>
            <a:ext cx="155100" cy="1795200"/>
          </a:xfrm>
          <a:prstGeom prst="bentConnector3">
            <a:avLst>
              <a:gd name="adj1" fmla="val 253434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38" name="Google Shape;338;p24"/>
          <p:cNvCxnSpPr>
            <a:stCxn id="336" idx="3"/>
            <a:endCxn id="303" idx="3"/>
          </p:cNvCxnSpPr>
          <p:nvPr/>
        </p:nvCxnSpPr>
        <p:spPr>
          <a:xfrm>
            <a:off x="5974907" y="1364338"/>
            <a:ext cx="176100" cy="1795200"/>
          </a:xfrm>
          <a:prstGeom prst="bentConnector3">
            <a:avLst>
              <a:gd name="adj1" fmla="val 2351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39" name="Google Shape;339;p24"/>
          <p:cNvSpPr txBox="1"/>
          <p:nvPr/>
        </p:nvSpPr>
        <p:spPr>
          <a:xfrm>
            <a:off x="3790250" y="212157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0" name="Google Shape;340;p24"/>
          <p:cNvSpPr txBox="1"/>
          <p:nvPr/>
        </p:nvSpPr>
        <p:spPr>
          <a:xfrm>
            <a:off x="6104425" y="2121575"/>
            <a:ext cx="2319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41" name="Google Shape;341;p24"/>
          <p:cNvCxnSpPr>
            <a:stCxn id="316" idx="0"/>
            <a:endCxn id="314" idx="2"/>
          </p:cNvCxnSpPr>
          <p:nvPr/>
        </p:nvCxnSpPr>
        <p:spPr>
          <a:xfrm rot="-5400000">
            <a:off x="4444975" y="2571350"/>
            <a:ext cx="572700" cy="204600"/>
          </a:xfrm>
          <a:prstGeom prst="curved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1" name="Google Shape;311;p24"/>
          <p:cNvSpPr/>
          <p:nvPr/>
        </p:nvSpPr>
        <p:spPr>
          <a:xfrm>
            <a:off x="7611775" y="36268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Attestation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5"/>
          <p:cNvSpPr/>
          <p:nvPr/>
        </p:nvSpPr>
        <p:spPr>
          <a:xfrm>
            <a:off x="1518775" y="4254925"/>
            <a:ext cx="48303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Host (Kubernetes Node)</a:t>
            </a:r>
            <a:endParaRPr sz="2000"/>
          </a:p>
        </p:txBody>
      </p:sp>
      <p:sp>
        <p:nvSpPr>
          <p:cNvPr id="347" name="Google Shape;347;p25"/>
          <p:cNvSpPr/>
          <p:nvPr/>
        </p:nvSpPr>
        <p:spPr>
          <a:xfrm>
            <a:off x="3776275" y="610625"/>
            <a:ext cx="2572800" cy="3131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8" name="Google Shape;348;p25"/>
          <p:cNvCxnSpPr>
            <a:stCxn id="349" idx="0"/>
            <a:endCxn id="347" idx="2"/>
          </p:cNvCxnSpPr>
          <p:nvPr/>
        </p:nvCxnSpPr>
        <p:spPr>
          <a:xfrm rot="-5400000">
            <a:off x="4911475" y="3893025"/>
            <a:ext cx="3027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25"/>
          <p:cNvSpPr/>
          <p:nvPr/>
        </p:nvSpPr>
        <p:spPr>
          <a:xfrm>
            <a:off x="3974425" y="2571750"/>
            <a:ext cx="2176500" cy="9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5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Images Registry</a:t>
            </a:r>
            <a:endParaRPr sz="1100"/>
          </a:p>
        </p:txBody>
      </p:sp>
      <p:sp>
        <p:nvSpPr>
          <p:cNvPr id="352" name="Google Shape;352;p25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53" name="Google Shape;353;p25"/>
          <p:cNvSpPr txBox="1"/>
          <p:nvPr/>
        </p:nvSpPr>
        <p:spPr>
          <a:xfrm>
            <a:off x="7515625" y="4078800"/>
            <a:ext cx="137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Relying Party</a:t>
            </a:r>
            <a:endParaRPr/>
          </a:p>
        </p:txBody>
      </p:sp>
      <p:sp>
        <p:nvSpPr>
          <p:cNvPr id="354" name="Google Shape;354;p25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Broker Service</a:t>
            </a:r>
            <a:endParaRPr sz="1100"/>
          </a:p>
        </p:txBody>
      </p:sp>
      <p:sp>
        <p:nvSpPr>
          <p:cNvPr id="355" name="Google Shape;355;p25"/>
          <p:cNvSpPr/>
          <p:nvPr/>
        </p:nvSpPr>
        <p:spPr>
          <a:xfrm>
            <a:off x="7611475" y="355315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Attestation Service</a:t>
            </a:r>
            <a:endParaRPr sz="1100"/>
          </a:p>
        </p:txBody>
      </p:sp>
      <p:sp>
        <p:nvSpPr>
          <p:cNvPr id="356" name="Google Shape;356;p25"/>
          <p:cNvSpPr txBox="1"/>
          <p:nvPr/>
        </p:nvSpPr>
        <p:spPr>
          <a:xfrm>
            <a:off x="4013575" y="3172375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Linux Guest</a:t>
            </a:r>
            <a:endParaRPr sz="1100"/>
          </a:p>
        </p:txBody>
      </p:sp>
      <p:sp>
        <p:nvSpPr>
          <p:cNvPr id="357" name="Google Shape;357;p25"/>
          <p:cNvSpPr/>
          <p:nvPr/>
        </p:nvSpPr>
        <p:spPr>
          <a:xfrm>
            <a:off x="3718675" y="2571750"/>
            <a:ext cx="179700" cy="91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"/>
          <p:cNvSpPr txBox="1"/>
          <p:nvPr/>
        </p:nvSpPr>
        <p:spPr>
          <a:xfrm>
            <a:off x="2783200" y="2909100"/>
            <a:ext cx="919800" cy="300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Measured</a:t>
            </a:r>
            <a:endParaRPr sz="1100"/>
          </a:p>
        </p:txBody>
      </p:sp>
      <p:cxnSp>
        <p:nvCxnSpPr>
          <p:cNvPr id="359" name="Google Shape;359;p25"/>
          <p:cNvCxnSpPr>
            <a:stCxn id="360" idx="3"/>
            <a:endCxn id="354" idx="0"/>
          </p:cNvCxnSpPr>
          <p:nvPr/>
        </p:nvCxnSpPr>
        <p:spPr>
          <a:xfrm rot="10800000" flipH="1">
            <a:off x="6104463" y="2830063"/>
            <a:ext cx="2098200" cy="14400"/>
          </a:xfrm>
          <a:prstGeom prst="curvedConnector4">
            <a:avLst>
              <a:gd name="adj1" fmla="val 11101"/>
              <a:gd name="adj2" fmla="val 175338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1" name="Google Shape;361;p25"/>
          <p:cNvCxnSpPr>
            <a:stCxn id="354" idx="2"/>
            <a:endCxn id="355" idx="0"/>
          </p:cNvCxnSpPr>
          <p:nvPr/>
        </p:nvCxnSpPr>
        <p:spPr>
          <a:xfrm rot="-5400000" flipH="1">
            <a:off x="8087125" y="3437000"/>
            <a:ext cx="2316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2" name="Google Shape;362;p25"/>
          <p:cNvCxnSpPr>
            <a:endCxn id="360" idx="3"/>
          </p:cNvCxnSpPr>
          <p:nvPr/>
        </p:nvCxnSpPr>
        <p:spPr>
          <a:xfrm rot="10800000">
            <a:off x="6104463" y="2844463"/>
            <a:ext cx="1466100" cy="382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3" name="Google Shape;363;p25"/>
          <p:cNvSpPr/>
          <p:nvPr/>
        </p:nvSpPr>
        <p:spPr>
          <a:xfrm>
            <a:off x="4033775" y="2683975"/>
            <a:ext cx="990300" cy="55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4" name="Google Shape;364;p25"/>
          <p:cNvSpPr txBox="1"/>
          <p:nvPr/>
        </p:nvSpPr>
        <p:spPr>
          <a:xfrm>
            <a:off x="6655600" y="318107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5"/>
          <p:cNvSpPr/>
          <p:nvPr/>
        </p:nvSpPr>
        <p:spPr>
          <a:xfrm>
            <a:off x="4754725" y="1919900"/>
            <a:ext cx="669600" cy="473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Images</a:t>
            </a:r>
            <a:endParaRPr sz="800"/>
          </a:p>
        </p:txBody>
      </p:sp>
      <p:cxnSp>
        <p:nvCxnSpPr>
          <p:cNvPr id="366" name="Google Shape;366;p25"/>
          <p:cNvCxnSpPr>
            <a:stCxn id="367" idx="0"/>
            <a:endCxn id="351" idx="3"/>
          </p:cNvCxnSpPr>
          <p:nvPr/>
        </p:nvCxnSpPr>
        <p:spPr>
          <a:xfrm rot="-5400000">
            <a:off x="5896625" y="405500"/>
            <a:ext cx="938400" cy="3673800"/>
          </a:xfrm>
          <a:prstGeom prst="curvedConnector3">
            <a:avLst>
              <a:gd name="adj1" fmla="val 3617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8" name="Google Shape;368;p25"/>
          <p:cNvSpPr/>
          <p:nvPr/>
        </p:nvSpPr>
        <p:spPr>
          <a:xfrm>
            <a:off x="3947125" y="751550"/>
            <a:ext cx="2231100" cy="97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5062675" y="1872925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25"/>
          <p:cNvSpPr/>
          <p:nvPr/>
        </p:nvSpPr>
        <p:spPr>
          <a:xfrm>
            <a:off x="4098350" y="1207775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371" name="Google Shape;371;p25"/>
          <p:cNvSpPr/>
          <p:nvPr/>
        </p:nvSpPr>
        <p:spPr>
          <a:xfrm>
            <a:off x="5229350" y="1207775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372" name="Google Shape;372;p25"/>
          <p:cNvSpPr txBox="1"/>
          <p:nvPr/>
        </p:nvSpPr>
        <p:spPr>
          <a:xfrm>
            <a:off x="4013575" y="751550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Kubernetes Pod</a:t>
            </a:r>
            <a:endParaRPr sz="1100"/>
          </a:p>
        </p:txBody>
      </p:sp>
      <p:cxnSp>
        <p:nvCxnSpPr>
          <p:cNvPr id="373" name="Google Shape;373;p25"/>
          <p:cNvCxnSpPr>
            <a:stCxn id="365" idx="2"/>
            <a:endCxn id="370" idx="2"/>
          </p:cNvCxnSpPr>
          <p:nvPr/>
        </p:nvCxnSpPr>
        <p:spPr>
          <a:xfrm rot="10800000">
            <a:off x="4503625" y="1584800"/>
            <a:ext cx="2511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25"/>
          <p:cNvCxnSpPr>
            <a:stCxn id="365" idx="4"/>
            <a:endCxn id="371" idx="2"/>
          </p:cNvCxnSpPr>
          <p:nvPr/>
        </p:nvCxnSpPr>
        <p:spPr>
          <a:xfrm rot="10800000" flipH="1">
            <a:off x="5424325" y="1584800"/>
            <a:ext cx="2103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25"/>
          <p:cNvSpPr txBox="1"/>
          <p:nvPr/>
        </p:nvSpPr>
        <p:spPr>
          <a:xfrm>
            <a:off x="3947425" y="3442163"/>
            <a:ext cx="223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Virtual Machine (VM)</a:t>
            </a:r>
            <a:endParaRPr sz="1100"/>
          </a:p>
        </p:txBody>
      </p:sp>
      <p:grpSp>
        <p:nvGrpSpPr>
          <p:cNvPr id="376" name="Google Shape;376;p25"/>
          <p:cNvGrpSpPr/>
          <p:nvPr/>
        </p:nvGrpSpPr>
        <p:grpSpPr>
          <a:xfrm>
            <a:off x="4461325" y="4044675"/>
            <a:ext cx="1202700" cy="384000"/>
            <a:chOff x="4461325" y="4069925"/>
            <a:chExt cx="1202700" cy="384000"/>
          </a:xfrm>
        </p:grpSpPr>
        <p:sp>
          <p:nvSpPr>
            <p:cNvPr id="377" name="Google Shape;377;p25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SEV, TDX, SE</a:t>
              </a:r>
              <a:endParaRPr sz="1100"/>
            </a:p>
          </p:txBody>
        </p:sp>
        <p:sp>
          <p:nvSpPr>
            <p:cNvPr id="349" name="Google Shape;349;p25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KVM</a:t>
              </a:r>
              <a:endParaRPr sz="1100"/>
            </a:p>
          </p:txBody>
        </p:sp>
      </p:grpSp>
      <p:sp>
        <p:nvSpPr>
          <p:cNvPr id="367" name="Google Shape;367;p25"/>
          <p:cNvSpPr/>
          <p:nvPr/>
        </p:nvSpPr>
        <p:spPr>
          <a:xfrm>
            <a:off x="4069025" y="2711600"/>
            <a:ext cx="919800" cy="2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Mgmt</a:t>
            </a:r>
            <a:endParaRPr sz="800"/>
          </a:p>
        </p:txBody>
      </p:sp>
      <p:sp>
        <p:nvSpPr>
          <p:cNvPr id="360" name="Google Shape;360;p25"/>
          <p:cNvSpPr/>
          <p:nvPr/>
        </p:nvSpPr>
        <p:spPr>
          <a:xfrm>
            <a:off x="5114163" y="2683963"/>
            <a:ext cx="990300" cy="32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Attestation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sp>
        <p:nvSpPr>
          <p:cNvPr id="378" name="Google Shape;378;p25"/>
          <p:cNvSpPr txBox="1"/>
          <p:nvPr/>
        </p:nvSpPr>
        <p:spPr>
          <a:xfrm>
            <a:off x="4012175" y="296750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kata-agent</a:t>
            </a:r>
            <a:endParaRPr sz="800"/>
          </a:p>
        </p:txBody>
      </p:sp>
      <p:sp>
        <p:nvSpPr>
          <p:cNvPr id="379" name="Google Shape;379;p25"/>
          <p:cNvSpPr/>
          <p:nvPr/>
        </p:nvSpPr>
        <p:spPr>
          <a:xfrm>
            <a:off x="1695925" y="1389950"/>
            <a:ext cx="11823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kubelet</a:t>
            </a:r>
            <a:endParaRPr sz="1100"/>
          </a:p>
        </p:txBody>
      </p:sp>
      <p:sp>
        <p:nvSpPr>
          <p:cNvPr id="380" name="Google Shape;380;p25"/>
          <p:cNvSpPr/>
          <p:nvPr/>
        </p:nvSpPr>
        <p:spPr>
          <a:xfrm>
            <a:off x="1685725" y="2375000"/>
            <a:ext cx="1202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25"/>
          <p:cNvSpPr/>
          <p:nvPr/>
        </p:nvSpPr>
        <p:spPr>
          <a:xfrm>
            <a:off x="1518775" y="3672400"/>
            <a:ext cx="15366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/>
              <a:t>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82" name="Google Shape;382;p25"/>
          <p:cNvCxnSpPr>
            <a:endCxn id="380" idx="0"/>
          </p:cNvCxnSpPr>
          <p:nvPr/>
        </p:nvCxnSpPr>
        <p:spPr>
          <a:xfrm rot="-5400000" flipH="1">
            <a:off x="1962475" y="2050400"/>
            <a:ext cx="648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3" name="Google Shape;383;p25"/>
          <p:cNvCxnSpPr>
            <a:endCxn id="381" idx="0"/>
          </p:cNvCxnSpPr>
          <p:nvPr/>
        </p:nvCxnSpPr>
        <p:spPr>
          <a:xfrm rot="-5400000" flipH="1">
            <a:off x="1806325" y="3191650"/>
            <a:ext cx="9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4" name="Google Shape;384;p25"/>
          <p:cNvCxnSpPr>
            <a:endCxn id="349" idx="1"/>
          </p:cNvCxnSpPr>
          <p:nvPr/>
        </p:nvCxnSpPr>
        <p:spPr>
          <a:xfrm>
            <a:off x="3055225" y="3840675"/>
            <a:ext cx="1406100" cy="3000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5" name="Google Shape;385;p25"/>
          <p:cNvCxnSpPr>
            <a:stCxn id="381" idx="3"/>
            <a:endCxn id="378" idx="2"/>
          </p:cNvCxnSpPr>
          <p:nvPr/>
        </p:nvCxnSpPr>
        <p:spPr>
          <a:xfrm rot="10800000" flipH="1">
            <a:off x="3055375" y="3239800"/>
            <a:ext cx="1473600" cy="600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6" name="Google Shape;386;p25"/>
          <p:cNvCxnSpPr/>
          <p:nvPr/>
        </p:nvCxnSpPr>
        <p:spPr>
          <a:xfrm rot="-5400000">
            <a:off x="4364375" y="2321150"/>
            <a:ext cx="555000" cy="225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7" name="Google Shape;387;p25"/>
          <p:cNvSpPr txBox="1"/>
          <p:nvPr/>
        </p:nvSpPr>
        <p:spPr>
          <a:xfrm>
            <a:off x="249825" y="87300"/>
            <a:ext cx="3420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/>
              <a:t>Confidential Containers - v1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/>
          <p:nvPr/>
        </p:nvSpPr>
        <p:spPr>
          <a:xfrm>
            <a:off x="1198525" y="4248225"/>
            <a:ext cx="28950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Host (Kubernetes Node</a:t>
            </a:r>
            <a:r>
              <a:rPr lang="en" sz="2000"/>
              <a:t>)</a:t>
            </a:r>
            <a:endParaRPr sz="2000"/>
          </a:p>
        </p:txBody>
      </p:sp>
      <p:sp>
        <p:nvSpPr>
          <p:cNvPr id="393" name="Google Shape;393;p26"/>
          <p:cNvSpPr/>
          <p:nvPr/>
        </p:nvSpPr>
        <p:spPr>
          <a:xfrm>
            <a:off x="4190975" y="453063"/>
            <a:ext cx="2572800" cy="3131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4389125" y="2414188"/>
            <a:ext cx="2176500" cy="9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7707475" y="610625"/>
            <a:ext cx="990300" cy="11625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Images Registry</a:t>
            </a:r>
            <a:endParaRPr sz="1100"/>
          </a:p>
        </p:txBody>
      </p:sp>
      <p:sp>
        <p:nvSpPr>
          <p:cNvPr id="396" name="Google Shape;396;p26"/>
          <p:cNvSpPr/>
          <p:nvPr/>
        </p:nvSpPr>
        <p:spPr>
          <a:xfrm>
            <a:off x="7515625" y="2728325"/>
            <a:ext cx="1374000" cy="169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397" name="Google Shape;397;p26"/>
          <p:cNvSpPr txBox="1"/>
          <p:nvPr/>
        </p:nvSpPr>
        <p:spPr>
          <a:xfrm>
            <a:off x="7515625" y="4078800"/>
            <a:ext cx="13740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Relying Party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7611475" y="283010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Key Broker Service </a:t>
            </a:r>
            <a:endParaRPr sz="1100"/>
          </a:p>
        </p:txBody>
      </p:sp>
      <p:sp>
        <p:nvSpPr>
          <p:cNvPr id="399" name="Google Shape;399;p26"/>
          <p:cNvSpPr/>
          <p:nvPr/>
        </p:nvSpPr>
        <p:spPr>
          <a:xfrm>
            <a:off x="7611475" y="3553150"/>
            <a:ext cx="1182300" cy="491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Attestation Service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400" name="Google Shape;400;p26"/>
          <p:cNvSpPr txBox="1"/>
          <p:nvPr/>
        </p:nvSpPr>
        <p:spPr>
          <a:xfrm>
            <a:off x="4428275" y="3014813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Linux Guest</a:t>
            </a:r>
            <a:endParaRPr sz="1100"/>
          </a:p>
        </p:txBody>
      </p:sp>
      <p:sp>
        <p:nvSpPr>
          <p:cNvPr id="401" name="Google Shape;401;p26"/>
          <p:cNvSpPr/>
          <p:nvPr/>
        </p:nvSpPr>
        <p:spPr>
          <a:xfrm>
            <a:off x="4133375" y="2414188"/>
            <a:ext cx="179700" cy="912000"/>
          </a:xfrm>
          <a:prstGeom prst="leftBrace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3099775" y="2720025"/>
            <a:ext cx="919800" cy="3003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Measured</a:t>
            </a:r>
            <a:endParaRPr sz="1100"/>
          </a:p>
        </p:txBody>
      </p:sp>
      <p:cxnSp>
        <p:nvCxnSpPr>
          <p:cNvPr id="403" name="Google Shape;403;p26"/>
          <p:cNvCxnSpPr>
            <a:stCxn id="404" idx="3"/>
            <a:endCxn id="396" idx="0"/>
          </p:cNvCxnSpPr>
          <p:nvPr/>
        </p:nvCxnSpPr>
        <p:spPr>
          <a:xfrm>
            <a:off x="6519163" y="2686900"/>
            <a:ext cx="1683600" cy="414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5" name="Google Shape;405;p26"/>
          <p:cNvCxnSpPr>
            <a:stCxn id="398" idx="2"/>
            <a:endCxn id="399" idx="0"/>
          </p:cNvCxnSpPr>
          <p:nvPr/>
        </p:nvCxnSpPr>
        <p:spPr>
          <a:xfrm rot="-5400000" flipH="1">
            <a:off x="8087125" y="3437000"/>
            <a:ext cx="231600" cy="600"/>
          </a:xfrm>
          <a:prstGeom prst="curvedConnector3">
            <a:avLst>
              <a:gd name="adj1" fmla="val 5001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406" name="Google Shape;406;p26"/>
          <p:cNvCxnSpPr>
            <a:stCxn id="398" idx="1"/>
            <a:endCxn id="404" idx="3"/>
          </p:cNvCxnSpPr>
          <p:nvPr/>
        </p:nvCxnSpPr>
        <p:spPr>
          <a:xfrm rot="10800000">
            <a:off x="6519175" y="2687000"/>
            <a:ext cx="1092300" cy="388800"/>
          </a:xfrm>
          <a:prstGeom prst="curved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26"/>
          <p:cNvSpPr/>
          <p:nvPr/>
        </p:nvSpPr>
        <p:spPr>
          <a:xfrm>
            <a:off x="4448475" y="2526413"/>
            <a:ext cx="990300" cy="55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8" name="Google Shape;408;p26"/>
          <p:cNvSpPr txBox="1"/>
          <p:nvPr/>
        </p:nvSpPr>
        <p:spPr>
          <a:xfrm>
            <a:off x="6896325" y="3023513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6"/>
          <p:cNvSpPr/>
          <p:nvPr/>
        </p:nvSpPr>
        <p:spPr>
          <a:xfrm>
            <a:off x="5169425" y="1762338"/>
            <a:ext cx="669600" cy="473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Pod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Images</a:t>
            </a:r>
            <a:endParaRPr sz="800"/>
          </a:p>
        </p:txBody>
      </p:sp>
      <p:cxnSp>
        <p:nvCxnSpPr>
          <p:cNvPr id="410" name="Google Shape;410;p26"/>
          <p:cNvCxnSpPr>
            <a:stCxn id="411" idx="0"/>
            <a:endCxn id="395" idx="3"/>
          </p:cNvCxnSpPr>
          <p:nvPr/>
        </p:nvCxnSpPr>
        <p:spPr>
          <a:xfrm rot="-5400000">
            <a:off x="6182625" y="534138"/>
            <a:ext cx="780900" cy="3258900"/>
          </a:xfrm>
          <a:prstGeom prst="curvedConnector3">
            <a:avLst>
              <a:gd name="adj1" fmla="val 3617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2" name="Google Shape;412;p26"/>
          <p:cNvSpPr/>
          <p:nvPr/>
        </p:nvSpPr>
        <p:spPr>
          <a:xfrm>
            <a:off x="4361825" y="593988"/>
            <a:ext cx="2231100" cy="97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6"/>
          <p:cNvSpPr txBox="1"/>
          <p:nvPr/>
        </p:nvSpPr>
        <p:spPr>
          <a:xfrm>
            <a:off x="5477375" y="1715363"/>
            <a:ext cx="316200" cy="3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🔑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4" name="Google Shape;414;p26"/>
          <p:cNvSpPr/>
          <p:nvPr/>
        </p:nvSpPr>
        <p:spPr>
          <a:xfrm>
            <a:off x="4513050" y="1050213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415" name="Google Shape;415;p26"/>
          <p:cNvSpPr/>
          <p:nvPr/>
        </p:nvSpPr>
        <p:spPr>
          <a:xfrm>
            <a:off x="5644050" y="1050213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416" name="Google Shape;416;p26"/>
          <p:cNvSpPr txBox="1"/>
          <p:nvPr/>
        </p:nvSpPr>
        <p:spPr>
          <a:xfrm>
            <a:off x="4428275" y="593988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Kubernetes Pod</a:t>
            </a:r>
            <a:endParaRPr sz="1100"/>
          </a:p>
        </p:txBody>
      </p:sp>
      <p:cxnSp>
        <p:nvCxnSpPr>
          <p:cNvPr id="417" name="Google Shape;417;p26"/>
          <p:cNvCxnSpPr>
            <a:stCxn id="409" idx="2"/>
            <a:endCxn id="414" idx="2"/>
          </p:cNvCxnSpPr>
          <p:nvPr/>
        </p:nvCxnSpPr>
        <p:spPr>
          <a:xfrm rot="10800000">
            <a:off x="4918325" y="1427238"/>
            <a:ext cx="2511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8" name="Google Shape;418;p26"/>
          <p:cNvCxnSpPr>
            <a:stCxn id="409" idx="4"/>
            <a:endCxn id="415" idx="2"/>
          </p:cNvCxnSpPr>
          <p:nvPr/>
        </p:nvCxnSpPr>
        <p:spPr>
          <a:xfrm rot="10800000" flipH="1">
            <a:off x="5839025" y="1427238"/>
            <a:ext cx="210300" cy="571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9" name="Google Shape;419;p26"/>
          <p:cNvSpPr txBox="1"/>
          <p:nvPr/>
        </p:nvSpPr>
        <p:spPr>
          <a:xfrm>
            <a:off x="4362125" y="3284600"/>
            <a:ext cx="2401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Confidential Virtual Machine (CVM)</a:t>
            </a:r>
            <a:endParaRPr sz="1100"/>
          </a:p>
        </p:txBody>
      </p:sp>
      <p:sp>
        <p:nvSpPr>
          <p:cNvPr id="411" name="Google Shape;411;p26"/>
          <p:cNvSpPr/>
          <p:nvPr/>
        </p:nvSpPr>
        <p:spPr>
          <a:xfrm>
            <a:off x="4483725" y="2554038"/>
            <a:ext cx="919800" cy="231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Mgmt</a:t>
            </a:r>
            <a:endParaRPr sz="800"/>
          </a:p>
        </p:txBody>
      </p:sp>
      <p:sp>
        <p:nvSpPr>
          <p:cNvPr id="404" name="Google Shape;404;p26"/>
          <p:cNvSpPr/>
          <p:nvPr/>
        </p:nvSpPr>
        <p:spPr>
          <a:xfrm>
            <a:off x="5528863" y="2526400"/>
            <a:ext cx="990300" cy="321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Attestation</a:t>
            </a:r>
            <a:endParaRPr sz="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Agent</a:t>
            </a:r>
            <a:endParaRPr sz="800"/>
          </a:p>
        </p:txBody>
      </p:sp>
      <p:sp>
        <p:nvSpPr>
          <p:cNvPr id="420" name="Google Shape;420;p26"/>
          <p:cNvSpPr txBox="1"/>
          <p:nvPr/>
        </p:nvSpPr>
        <p:spPr>
          <a:xfrm>
            <a:off x="4426875" y="2809938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kata-agent</a:t>
            </a:r>
            <a:endParaRPr sz="800"/>
          </a:p>
        </p:txBody>
      </p:sp>
      <p:sp>
        <p:nvSpPr>
          <p:cNvPr id="421" name="Google Shape;421;p26"/>
          <p:cNvSpPr/>
          <p:nvPr/>
        </p:nvSpPr>
        <p:spPr>
          <a:xfrm>
            <a:off x="1265300" y="1367363"/>
            <a:ext cx="11823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kubelet</a:t>
            </a:r>
            <a:endParaRPr sz="1100"/>
          </a:p>
        </p:txBody>
      </p:sp>
      <p:sp>
        <p:nvSpPr>
          <p:cNvPr id="422" name="Google Shape;422;p26"/>
          <p:cNvSpPr/>
          <p:nvPr/>
        </p:nvSpPr>
        <p:spPr>
          <a:xfrm>
            <a:off x="1255100" y="2352413"/>
            <a:ext cx="1202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26"/>
          <p:cNvSpPr/>
          <p:nvPr/>
        </p:nvSpPr>
        <p:spPr>
          <a:xfrm>
            <a:off x="1239700" y="3649825"/>
            <a:ext cx="12180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 sz="1100"/>
              <a:t>runtime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24" name="Google Shape;424;p26"/>
          <p:cNvCxnSpPr>
            <a:endCxn id="422" idx="0"/>
          </p:cNvCxnSpPr>
          <p:nvPr/>
        </p:nvCxnSpPr>
        <p:spPr>
          <a:xfrm rot="-5400000" flipH="1">
            <a:off x="1531850" y="2027813"/>
            <a:ext cx="648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5" name="Google Shape;425;p26"/>
          <p:cNvCxnSpPr>
            <a:endCxn id="423" idx="0"/>
          </p:cNvCxnSpPr>
          <p:nvPr/>
        </p:nvCxnSpPr>
        <p:spPr>
          <a:xfrm rot="-5400000" flipH="1">
            <a:off x="1367950" y="3169075"/>
            <a:ext cx="9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6" name="Google Shape;426;p26"/>
          <p:cNvCxnSpPr>
            <a:stCxn id="427" idx="3"/>
            <a:endCxn id="419" idx="2"/>
          </p:cNvCxnSpPr>
          <p:nvPr/>
        </p:nvCxnSpPr>
        <p:spPr>
          <a:xfrm rot="10800000" flipH="1">
            <a:off x="4019575" y="3638725"/>
            <a:ext cx="1543500" cy="179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8" name="Google Shape;428;p26"/>
          <p:cNvCxnSpPr>
            <a:stCxn id="427" idx="3"/>
            <a:endCxn id="420" idx="2"/>
          </p:cNvCxnSpPr>
          <p:nvPr/>
        </p:nvCxnSpPr>
        <p:spPr>
          <a:xfrm rot="10800000" flipH="1">
            <a:off x="4019575" y="3082225"/>
            <a:ext cx="924000" cy="7359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9" name="Google Shape;429;p26"/>
          <p:cNvCxnSpPr/>
          <p:nvPr/>
        </p:nvCxnSpPr>
        <p:spPr>
          <a:xfrm rot="-5400000">
            <a:off x="4779075" y="2163588"/>
            <a:ext cx="555000" cy="2259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26"/>
          <p:cNvSpPr/>
          <p:nvPr/>
        </p:nvSpPr>
        <p:spPr>
          <a:xfrm>
            <a:off x="2708875" y="3649825"/>
            <a:ext cx="1310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cloud-api-adaptor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430" name="Google Shape;430;p26"/>
          <p:cNvCxnSpPr>
            <a:stCxn id="423" idx="3"/>
            <a:endCxn id="427" idx="1"/>
          </p:cNvCxnSpPr>
          <p:nvPr/>
        </p:nvCxnSpPr>
        <p:spPr>
          <a:xfrm>
            <a:off x="2457700" y="3818125"/>
            <a:ext cx="251100" cy="600"/>
          </a:xfrm>
          <a:prstGeom prst="curvedConnector3">
            <a:avLst>
              <a:gd name="adj1" fmla="val 5001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1" name="Google Shape;431;p26"/>
          <p:cNvSpPr txBox="1"/>
          <p:nvPr/>
        </p:nvSpPr>
        <p:spPr>
          <a:xfrm>
            <a:off x="4383213" y="3829600"/>
            <a:ext cx="145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Invoke Cloud APIs (eg. AWS, Azure etc)</a:t>
            </a:r>
            <a:endParaRPr sz="1000"/>
          </a:p>
        </p:txBody>
      </p:sp>
      <p:sp>
        <p:nvSpPr>
          <p:cNvPr id="432" name="Google Shape;432;p26"/>
          <p:cNvSpPr txBox="1"/>
          <p:nvPr/>
        </p:nvSpPr>
        <p:spPr>
          <a:xfrm>
            <a:off x="0" y="0"/>
            <a:ext cx="405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Confidential Containers - v1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7"/>
          <p:cNvSpPr/>
          <p:nvPr/>
        </p:nvSpPr>
        <p:spPr>
          <a:xfrm>
            <a:off x="2064925" y="4272775"/>
            <a:ext cx="4830300" cy="555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Host (Kubernetes Node)</a:t>
            </a:r>
            <a:endParaRPr sz="2000"/>
          </a:p>
        </p:txBody>
      </p:sp>
      <p:sp>
        <p:nvSpPr>
          <p:cNvPr id="438" name="Google Shape;438;p27"/>
          <p:cNvSpPr/>
          <p:nvPr/>
        </p:nvSpPr>
        <p:spPr>
          <a:xfrm>
            <a:off x="4605675" y="644075"/>
            <a:ext cx="2572800" cy="3131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9" name="Google Shape;439;p27"/>
          <p:cNvCxnSpPr>
            <a:stCxn id="440" idx="0"/>
            <a:endCxn id="438" idx="2"/>
          </p:cNvCxnSpPr>
          <p:nvPr/>
        </p:nvCxnSpPr>
        <p:spPr>
          <a:xfrm rot="-5400000">
            <a:off x="5741175" y="3926450"/>
            <a:ext cx="3027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1" name="Google Shape;441;p27"/>
          <p:cNvSpPr/>
          <p:nvPr/>
        </p:nvSpPr>
        <p:spPr>
          <a:xfrm>
            <a:off x="4803825" y="2605200"/>
            <a:ext cx="2176500" cy="912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7"/>
          <p:cNvSpPr/>
          <p:nvPr/>
        </p:nvSpPr>
        <p:spPr>
          <a:xfrm>
            <a:off x="3323625" y="429525"/>
            <a:ext cx="810300" cy="9609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 Images Registry</a:t>
            </a:r>
            <a:endParaRPr sz="1100"/>
          </a:p>
        </p:txBody>
      </p:sp>
      <p:sp>
        <p:nvSpPr>
          <p:cNvPr id="443" name="Google Shape;443;p27"/>
          <p:cNvSpPr txBox="1"/>
          <p:nvPr/>
        </p:nvSpPr>
        <p:spPr>
          <a:xfrm>
            <a:off x="4842975" y="3205825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Linux Guest</a:t>
            </a:r>
            <a:endParaRPr sz="1100"/>
          </a:p>
        </p:txBody>
      </p:sp>
      <p:sp>
        <p:nvSpPr>
          <p:cNvPr id="444" name="Google Shape;444;p27"/>
          <p:cNvSpPr/>
          <p:nvPr/>
        </p:nvSpPr>
        <p:spPr>
          <a:xfrm>
            <a:off x="4863175" y="2717425"/>
            <a:ext cx="990300" cy="555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5557488" y="2002013"/>
            <a:ext cx="616500" cy="473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Pod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Container Images</a:t>
            </a:r>
            <a:endParaRPr sz="700"/>
          </a:p>
        </p:txBody>
      </p:sp>
      <p:cxnSp>
        <p:nvCxnSpPr>
          <p:cNvPr id="446" name="Google Shape;446;p27"/>
          <p:cNvCxnSpPr>
            <a:stCxn id="447" idx="3"/>
            <a:endCxn id="442" idx="3"/>
          </p:cNvCxnSpPr>
          <p:nvPr/>
        </p:nvCxnSpPr>
        <p:spPr>
          <a:xfrm rot="10800000" flipH="1">
            <a:off x="3106575" y="1390400"/>
            <a:ext cx="622200" cy="14631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8" name="Google Shape;448;p27"/>
          <p:cNvSpPr/>
          <p:nvPr/>
        </p:nvSpPr>
        <p:spPr>
          <a:xfrm>
            <a:off x="4776525" y="785000"/>
            <a:ext cx="2231100" cy="975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27"/>
          <p:cNvSpPr/>
          <p:nvPr/>
        </p:nvSpPr>
        <p:spPr>
          <a:xfrm>
            <a:off x="4927750" y="1241225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A</a:t>
            </a:r>
            <a:endParaRPr sz="800"/>
          </a:p>
        </p:txBody>
      </p:sp>
      <p:sp>
        <p:nvSpPr>
          <p:cNvPr id="450" name="Google Shape;450;p27"/>
          <p:cNvSpPr/>
          <p:nvPr/>
        </p:nvSpPr>
        <p:spPr>
          <a:xfrm>
            <a:off x="6058750" y="1241225"/>
            <a:ext cx="810300" cy="377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B</a:t>
            </a:r>
            <a:endParaRPr sz="800"/>
          </a:p>
        </p:txBody>
      </p:sp>
      <p:sp>
        <p:nvSpPr>
          <p:cNvPr id="451" name="Google Shape;451;p27"/>
          <p:cNvSpPr txBox="1"/>
          <p:nvPr/>
        </p:nvSpPr>
        <p:spPr>
          <a:xfrm>
            <a:off x="4842975" y="785000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Kubernetes Pod</a:t>
            </a:r>
            <a:endParaRPr sz="1100"/>
          </a:p>
        </p:txBody>
      </p:sp>
      <p:cxnSp>
        <p:nvCxnSpPr>
          <p:cNvPr id="452" name="Google Shape;452;p27"/>
          <p:cNvCxnSpPr>
            <a:stCxn id="445" idx="2"/>
            <a:endCxn id="449" idx="2"/>
          </p:cNvCxnSpPr>
          <p:nvPr/>
        </p:nvCxnSpPr>
        <p:spPr>
          <a:xfrm rot="10800000">
            <a:off x="5332788" y="1618313"/>
            <a:ext cx="224700" cy="620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3" name="Google Shape;453;p27"/>
          <p:cNvCxnSpPr>
            <a:stCxn id="445" idx="4"/>
            <a:endCxn id="450" idx="2"/>
          </p:cNvCxnSpPr>
          <p:nvPr/>
        </p:nvCxnSpPr>
        <p:spPr>
          <a:xfrm rot="10800000" flipH="1">
            <a:off x="6173988" y="1618313"/>
            <a:ext cx="289800" cy="6204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4" name="Google Shape;454;p27"/>
          <p:cNvSpPr txBox="1"/>
          <p:nvPr/>
        </p:nvSpPr>
        <p:spPr>
          <a:xfrm>
            <a:off x="4776825" y="3475613"/>
            <a:ext cx="223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Virtual Machine (VM) </a:t>
            </a:r>
            <a:endParaRPr sz="1100"/>
          </a:p>
        </p:txBody>
      </p:sp>
      <p:sp>
        <p:nvSpPr>
          <p:cNvPr id="447" name="Google Shape;447;p27"/>
          <p:cNvSpPr/>
          <p:nvPr/>
        </p:nvSpPr>
        <p:spPr>
          <a:xfrm>
            <a:off x="2417175" y="2717300"/>
            <a:ext cx="689400" cy="272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Image Mgmt</a:t>
            </a:r>
            <a:endParaRPr sz="800"/>
          </a:p>
        </p:txBody>
      </p:sp>
      <p:grpSp>
        <p:nvGrpSpPr>
          <p:cNvPr id="455" name="Google Shape;455;p27"/>
          <p:cNvGrpSpPr/>
          <p:nvPr/>
        </p:nvGrpSpPr>
        <p:grpSpPr>
          <a:xfrm>
            <a:off x="5291025" y="4078100"/>
            <a:ext cx="1202700" cy="384000"/>
            <a:chOff x="4461325" y="4069925"/>
            <a:chExt cx="1202700" cy="384000"/>
          </a:xfrm>
        </p:grpSpPr>
        <p:sp>
          <p:nvSpPr>
            <p:cNvPr id="456" name="Google Shape;456;p27"/>
            <p:cNvSpPr/>
            <p:nvPr/>
          </p:nvSpPr>
          <p:spPr>
            <a:xfrm>
              <a:off x="4461625" y="4261925"/>
              <a:ext cx="1202400" cy="192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0" name="Google Shape;440;p27"/>
            <p:cNvSpPr/>
            <p:nvPr/>
          </p:nvSpPr>
          <p:spPr>
            <a:xfrm>
              <a:off x="4461325" y="4069925"/>
              <a:ext cx="1202400" cy="192000"/>
            </a:xfrm>
            <a:prstGeom prst="rect">
              <a:avLst/>
            </a:prstGeom>
            <a:solidFill>
              <a:srgbClr val="B6D7A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KVM</a:t>
              </a:r>
              <a:endParaRPr sz="1100"/>
            </a:p>
          </p:txBody>
        </p:sp>
      </p:grpSp>
      <p:sp>
        <p:nvSpPr>
          <p:cNvPr id="457" name="Google Shape;457;p27"/>
          <p:cNvSpPr txBox="1"/>
          <p:nvPr/>
        </p:nvSpPr>
        <p:spPr>
          <a:xfrm>
            <a:off x="4841575" y="300095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kata-agent</a:t>
            </a:r>
            <a:endParaRPr sz="800"/>
          </a:p>
        </p:txBody>
      </p:sp>
      <p:sp>
        <p:nvSpPr>
          <p:cNvPr id="458" name="Google Shape;458;p27"/>
          <p:cNvSpPr/>
          <p:nvPr/>
        </p:nvSpPr>
        <p:spPr>
          <a:xfrm>
            <a:off x="1789075" y="1390425"/>
            <a:ext cx="11823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kubelet</a:t>
            </a:r>
            <a:endParaRPr sz="1100"/>
          </a:p>
        </p:txBody>
      </p:sp>
      <p:sp>
        <p:nvSpPr>
          <p:cNvPr id="459" name="Google Shape;459;p27"/>
          <p:cNvSpPr/>
          <p:nvPr/>
        </p:nvSpPr>
        <p:spPr>
          <a:xfrm>
            <a:off x="1778875" y="2375475"/>
            <a:ext cx="12027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containerd</a:t>
            </a:r>
            <a:endParaRPr sz="1100"/>
          </a:p>
        </p:txBody>
      </p:sp>
      <p:sp>
        <p:nvSpPr>
          <p:cNvPr id="460" name="Google Shape;460;p27"/>
          <p:cNvSpPr/>
          <p:nvPr/>
        </p:nvSpPr>
        <p:spPr>
          <a:xfrm>
            <a:off x="1611925" y="3672875"/>
            <a:ext cx="1536600" cy="336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kata-runtime</a:t>
            </a:r>
            <a:endParaRPr sz="1100"/>
          </a:p>
        </p:txBody>
      </p:sp>
      <p:cxnSp>
        <p:nvCxnSpPr>
          <p:cNvPr id="461" name="Google Shape;461;p27"/>
          <p:cNvCxnSpPr>
            <a:endCxn id="459" idx="0"/>
          </p:cNvCxnSpPr>
          <p:nvPr/>
        </p:nvCxnSpPr>
        <p:spPr>
          <a:xfrm rot="-5400000" flipH="1">
            <a:off x="2055625" y="2050875"/>
            <a:ext cx="6486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p27"/>
          <p:cNvCxnSpPr>
            <a:endCxn id="460" idx="0"/>
          </p:cNvCxnSpPr>
          <p:nvPr/>
        </p:nvCxnSpPr>
        <p:spPr>
          <a:xfrm rot="-5400000" flipH="1">
            <a:off x="1899475" y="3192125"/>
            <a:ext cx="960900" cy="6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3" name="Google Shape;463;p27"/>
          <p:cNvCxnSpPr>
            <a:endCxn id="440" idx="1"/>
          </p:cNvCxnSpPr>
          <p:nvPr/>
        </p:nvCxnSpPr>
        <p:spPr>
          <a:xfrm>
            <a:off x="3143625" y="3986300"/>
            <a:ext cx="2147400" cy="1878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4" name="Google Shape;464;p27"/>
          <p:cNvCxnSpPr>
            <a:endCxn id="457" idx="2"/>
          </p:cNvCxnSpPr>
          <p:nvPr/>
        </p:nvCxnSpPr>
        <p:spPr>
          <a:xfrm rot="10800000" flipH="1">
            <a:off x="3163525" y="3273350"/>
            <a:ext cx="2194800" cy="7131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5" name="Google Shape;465;p27"/>
          <p:cNvCxnSpPr>
            <a:stCxn id="444" idx="0"/>
            <a:endCxn id="445" idx="2"/>
          </p:cNvCxnSpPr>
          <p:nvPr/>
        </p:nvCxnSpPr>
        <p:spPr>
          <a:xfrm rot="-5400000">
            <a:off x="5218525" y="2378425"/>
            <a:ext cx="478800" cy="199200"/>
          </a:xfrm>
          <a:prstGeom prst="curved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66" name="Google Shape;466;p27"/>
          <p:cNvSpPr txBox="1"/>
          <p:nvPr/>
        </p:nvSpPr>
        <p:spPr>
          <a:xfrm>
            <a:off x="4183903" y="1932175"/>
            <a:ext cx="1605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67" name="Google Shape;467;p27"/>
          <p:cNvCxnSpPr>
            <a:endCxn id="445" idx="3"/>
          </p:cNvCxnSpPr>
          <p:nvPr/>
        </p:nvCxnSpPr>
        <p:spPr>
          <a:xfrm rot="10800000" flipH="1">
            <a:off x="3150438" y="2475413"/>
            <a:ext cx="2715300" cy="1310400"/>
          </a:xfrm>
          <a:prstGeom prst="curvedConnector2">
            <a:avLst/>
          </a:prstGeom>
          <a:noFill/>
          <a:ln w="9525" cap="flat" cmpd="sng">
            <a:solidFill>
              <a:srgbClr val="4A86E8"/>
            </a:solidFill>
            <a:prstDash val="lgDash"/>
            <a:round/>
            <a:headEnd type="triangle" w="med" len="med"/>
            <a:tailEnd type="triangle" w="med" len="med"/>
          </a:ln>
        </p:spPr>
      </p:cxnSp>
      <p:sp>
        <p:nvSpPr>
          <p:cNvPr id="468" name="Google Shape;468;p27"/>
          <p:cNvSpPr txBox="1"/>
          <p:nvPr/>
        </p:nvSpPr>
        <p:spPr>
          <a:xfrm>
            <a:off x="2914726" y="3067375"/>
            <a:ext cx="1319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Container Image download on the host and mounted inside the  VM</a:t>
            </a:r>
            <a:endParaRPr sz="800"/>
          </a:p>
        </p:txBody>
      </p:sp>
      <p:cxnSp>
        <p:nvCxnSpPr>
          <p:cNvPr id="469" name="Google Shape;469;p27"/>
          <p:cNvCxnSpPr>
            <a:stCxn id="447" idx="2"/>
          </p:cNvCxnSpPr>
          <p:nvPr/>
        </p:nvCxnSpPr>
        <p:spPr>
          <a:xfrm>
            <a:off x="2761875" y="2989700"/>
            <a:ext cx="600" cy="68220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lgDash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/>
          <p:nvPr/>
        </p:nvSpPr>
        <p:spPr>
          <a:xfrm>
            <a:off x="1404075" y="64475"/>
            <a:ext cx="1539300" cy="3144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k8s control plane</a:t>
            </a:r>
            <a:endParaRPr sz="1000" b="1"/>
          </a:p>
        </p:txBody>
      </p:sp>
      <p:sp>
        <p:nvSpPr>
          <p:cNvPr id="171" name="Google Shape;171;p16"/>
          <p:cNvSpPr/>
          <p:nvPr/>
        </p:nvSpPr>
        <p:spPr>
          <a:xfrm>
            <a:off x="6938125" y="1755425"/>
            <a:ext cx="1765800" cy="1649700"/>
          </a:xfrm>
          <a:prstGeom prst="rect">
            <a:avLst/>
          </a:prstGeom>
          <a:solidFill>
            <a:srgbClr val="E6B8AF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Remote, trusted machine </a:t>
            </a:r>
            <a:endParaRPr sz="1000"/>
          </a:p>
        </p:txBody>
      </p:sp>
      <p:sp>
        <p:nvSpPr>
          <p:cNvPr id="172" name="Google Shape;172;p16"/>
          <p:cNvSpPr/>
          <p:nvPr/>
        </p:nvSpPr>
        <p:spPr>
          <a:xfrm>
            <a:off x="3037375" y="64475"/>
            <a:ext cx="3696300" cy="3474300"/>
          </a:xfrm>
          <a:prstGeom prst="rect">
            <a:avLst/>
          </a:prstGeom>
          <a:solidFill>
            <a:srgbClr val="93C47D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TEE</a:t>
            </a:r>
            <a:endParaRPr/>
          </a:p>
        </p:txBody>
      </p:sp>
      <p:sp>
        <p:nvSpPr>
          <p:cNvPr id="173" name="Google Shape;173;p16"/>
          <p:cNvSpPr/>
          <p:nvPr/>
        </p:nvSpPr>
        <p:spPr>
          <a:xfrm>
            <a:off x="496975" y="4053825"/>
            <a:ext cx="6236700" cy="358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Physical server </a:t>
            </a:r>
            <a:endParaRPr sz="1000" b="1"/>
          </a:p>
        </p:txBody>
      </p:sp>
      <p:sp>
        <p:nvSpPr>
          <p:cNvPr id="174" name="Google Shape;174;p16"/>
          <p:cNvSpPr/>
          <p:nvPr/>
        </p:nvSpPr>
        <p:spPr>
          <a:xfrm>
            <a:off x="3163975" y="128600"/>
            <a:ext cx="3411300" cy="3080100"/>
          </a:xfrm>
          <a:prstGeom prst="rect">
            <a:avLst/>
          </a:prstGeom>
          <a:solidFill>
            <a:srgbClr val="B3BDE0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6"/>
          <p:cNvSpPr/>
          <p:nvPr/>
        </p:nvSpPr>
        <p:spPr>
          <a:xfrm>
            <a:off x="7326475" y="229625"/>
            <a:ext cx="1085100" cy="1162500"/>
          </a:xfrm>
          <a:prstGeom prst="can">
            <a:avLst>
              <a:gd name="adj" fmla="val 25000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Container Images Registry</a:t>
            </a:r>
            <a:endParaRPr sz="1200" b="1"/>
          </a:p>
        </p:txBody>
      </p:sp>
      <p:sp>
        <p:nvSpPr>
          <p:cNvPr id="176" name="Google Shape;176;p16"/>
          <p:cNvSpPr/>
          <p:nvPr/>
        </p:nvSpPr>
        <p:spPr>
          <a:xfrm>
            <a:off x="7134625" y="1883225"/>
            <a:ext cx="1374000" cy="1206000"/>
          </a:xfrm>
          <a:prstGeom prst="rect">
            <a:avLst/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6"/>
          <p:cNvSpPr txBox="1"/>
          <p:nvPr/>
        </p:nvSpPr>
        <p:spPr>
          <a:xfrm>
            <a:off x="7211900" y="1830350"/>
            <a:ext cx="1231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Relying Party Services</a:t>
            </a:r>
            <a:endParaRPr sz="1200" b="1"/>
          </a:p>
        </p:txBody>
      </p:sp>
      <p:cxnSp>
        <p:nvCxnSpPr>
          <p:cNvPr id="178" name="Google Shape;178;p16"/>
          <p:cNvCxnSpPr>
            <a:stCxn id="179" idx="3"/>
          </p:cNvCxnSpPr>
          <p:nvPr/>
        </p:nvCxnSpPr>
        <p:spPr>
          <a:xfrm>
            <a:off x="6366000" y="2160650"/>
            <a:ext cx="764700" cy="18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6"/>
          <p:cNvCxnSpPr/>
          <p:nvPr/>
        </p:nvCxnSpPr>
        <p:spPr>
          <a:xfrm rot="10800000">
            <a:off x="6366525" y="2067650"/>
            <a:ext cx="771900" cy="183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" name="Google Shape;181;p16"/>
          <p:cNvSpPr/>
          <p:nvPr/>
        </p:nvSpPr>
        <p:spPr>
          <a:xfrm>
            <a:off x="3500375" y="2322475"/>
            <a:ext cx="1033500" cy="2316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4304638" y="1324588"/>
            <a:ext cx="1118700" cy="473400"/>
          </a:xfrm>
          <a:prstGeom prst="can">
            <a:avLst>
              <a:gd name="adj" fmla="val 25000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Pod Container Images</a:t>
            </a:r>
            <a:endParaRPr sz="1000"/>
          </a:p>
        </p:txBody>
      </p:sp>
      <p:cxnSp>
        <p:nvCxnSpPr>
          <p:cNvPr id="183" name="Google Shape;183;p16"/>
          <p:cNvCxnSpPr>
            <a:stCxn id="184" idx="3"/>
            <a:endCxn id="175" idx="2"/>
          </p:cNvCxnSpPr>
          <p:nvPr/>
        </p:nvCxnSpPr>
        <p:spPr>
          <a:xfrm rot="10800000" flipH="1">
            <a:off x="4512263" y="811013"/>
            <a:ext cx="2814300" cy="12894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" name="Google Shape;185;p16"/>
          <p:cNvSpPr/>
          <p:nvPr/>
        </p:nvSpPr>
        <p:spPr>
          <a:xfrm>
            <a:off x="3718525" y="218150"/>
            <a:ext cx="2231100" cy="975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3869750" y="674375"/>
            <a:ext cx="892800" cy="3771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Container A</a:t>
            </a:r>
            <a:endParaRPr sz="1000" b="1"/>
          </a:p>
        </p:txBody>
      </p:sp>
      <p:sp>
        <p:nvSpPr>
          <p:cNvPr id="187" name="Google Shape;187;p16"/>
          <p:cNvSpPr/>
          <p:nvPr/>
        </p:nvSpPr>
        <p:spPr>
          <a:xfrm>
            <a:off x="4986463" y="674375"/>
            <a:ext cx="861900" cy="3771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Container B</a:t>
            </a:r>
            <a:endParaRPr sz="1000" b="1"/>
          </a:p>
        </p:txBody>
      </p:sp>
      <p:sp>
        <p:nvSpPr>
          <p:cNvPr id="188" name="Google Shape;188;p16"/>
          <p:cNvSpPr txBox="1"/>
          <p:nvPr/>
        </p:nvSpPr>
        <p:spPr>
          <a:xfrm>
            <a:off x="3785275" y="285463"/>
            <a:ext cx="2098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/>
              <a:t>Kubernetes Pod</a:t>
            </a:r>
            <a:endParaRPr sz="1100" b="1"/>
          </a:p>
        </p:txBody>
      </p:sp>
      <p:cxnSp>
        <p:nvCxnSpPr>
          <p:cNvPr id="189" name="Google Shape;189;p16"/>
          <p:cNvCxnSpPr>
            <a:stCxn id="182" idx="2"/>
            <a:endCxn id="186" idx="1"/>
          </p:cNvCxnSpPr>
          <p:nvPr/>
        </p:nvCxnSpPr>
        <p:spPr>
          <a:xfrm rot="10800000">
            <a:off x="3869638" y="862888"/>
            <a:ext cx="435000" cy="698400"/>
          </a:xfrm>
          <a:prstGeom prst="curvedConnector3">
            <a:avLst>
              <a:gd name="adj1" fmla="val 154716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" name="Google Shape;190;p16"/>
          <p:cNvCxnSpPr>
            <a:stCxn id="182" idx="4"/>
            <a:endCxn id="187" idx="3"/>
          </p:cNvCxnSpPr>
          <p:nvPr/>
        </p:nvCxnSpPr>
        <p:spPr>
          <a:xfrm rot="10800000" flipH="1">
            <a:off x="5423338" y="862888"/>
            <a:ext cx="425100" cy="698400"/>
          </a:xfrm>
          <a:prstGeom prst="curvedConnector3">
            <a:avLst>
              <a:gd name="adj1" fmla="val 155999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1" name="Google Shape;191;p16"/>
          <p:cNvSpPr txBox="1"/>
          <p:nvPr/>
        </p:nvSpPr>
        <p:spPr>
          <a:xfrm>
            <a:off x="3171025" y="2908775"/>
            <a:ext cx="3372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Linux Guest Virtual Machine </a:t>
            </a:r>
            <a:endParaRPr sz="1000" b="1"/>
          </a:p>
        </p:txBody>
      </p:sp>
      <p:sp>
        <p:nvSpPr>
          <p:cNvPr id="184" name="Google Shape;184;p16"/>
          <p:cNvSpPr/>
          <p:nvPr/>
        </p:nvSpPr>
        <p:spPr>
          <a:xfrm>
            <a:off x="3557063" y="1984613"/>
            <a:ext cx="955200" cy="2316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image-rs</a:t>
            </a:r>
            <a:endParaRPr sz="1000" b="1"/>
          </a:p>
        </p:txBody>
      </p:sp>
      <p:sp>
        <p:nvSpPr>
          <p:cNvPr id="179" name="Google Shape;179;p16"/>
          <p:cNvSpPr/>
          <p:nvPr/>
        </p:nvSpPr>
        <p:spPr>
          <a:xfrm>
            <a:off x="5280900" y="2010500"/>
            <a:ext cx="1085100" cy="3003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Confidential data hub (CDH)</a:t>
            </a:r>
            <a:r>
              <a:rPr lang="en" sz="900" b="1"/>
              <a:t> </a:t>
            </a:r>
            <a:endParaRPr sz="900" b="1"/>
          </a:p>
        </p:txBody>
      </p:sp>
      <p:sp>
        <p:nvSpPr>
          <p:cNvPr id="192" name="Google Shape;192;p16"/>
          <p:cNvSpPr txBox="1"/>
          <p:nvPr/>
        </p:nvSpPr>
        <p:spPr>
          <a:xfrm>
            <a:off x="3478775" y="2300750"/>
            <a:ext cx="1033500" cy="2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kata-agent</a:t>
            </a:r>
            <a:endParaRPr sz="1000" b="1"/>
          </a:p>
        </p:txBody>
      </p:sp>
      <p:sp>
        <p:nvSpPr>
          <p:cNvPr id="193" name="Google Shape;193;p16"/>
          <p:cNvSpPr/>
          <p:nvPr/>
        </p:nvSpPr>
        <p:spPr>
          <a:xfrm>
            <a:off x="1827011" y="595538"/>
            <a:ext cx="764700" cy="3366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kubelet</a:t>
            </a:r>
            <a:endParaRPr sz="1200" b="1"/>
          </a:p>
        </p:txBody>
      </p:sp>
      <p:sp>
        <p:nvSpPr>
          <p:cNvPr id="194" name="Google Shape;194;p16"/>
          <p:cNvSpPr/>
          <p:nvPr/>
        </p:nvSpPr>
        <p:spPr>
          <a:xfrm>
            <a:off x="1702800" y="1152163"/>
            <a:ext cx="1013100" cy="4734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containerd</a:t>
            </a:r>
            <a:endParaRPr sz="1200" b="1"/>
          </a:p>
        </p:txBody>
      </p:sp>
      <p:sp>
        <p:nvSpPr>
          <p:cNvPr id="195" name="Google Shape;195;p16"/>
          <p:cNvSpPr/>
          <p:nvPr/>
        </p:nvSpPr>
        <p:spPr>
          <a:xfrm>
            <a:off x="1702800" y="2325063"/>
            <a:ext cx="1202700" cy="4650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kata-runtime</a:t>
            </a:r>
            <a:endParaRPr sz="1200" b="1"/>
          </a:p>
        </p:txBody>
      </p:sp>
      <p:cxnSp>
        <p:nvCxnSpPr>
          <p:cNvPr id="196" name="Google Shape;196;p16"/>
          <p:cNvCxnSpPr>
            <a:stCxn id="193" idx="2"/>
            <a:endCxn id="194" idx="0"/>
          </p:cNvCxnSpPr>
          <p:nvPr/>
        </p:nvCxnSpPr>
        <p:spPr>
          <a:xfrm rot="-5400000" flipH="1">
            <a:off x="2099711" y="1041788"/>
            <a:ext cx="219900" cy="600"/>
          </a:xfrm>
          <a:prstGeom prst="curvedConnector3">
            <a:avLst>
              <a:gd name="adj1" fmla="val 50028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" name="Google Shape;197;p16"/>
          <p:cNvCxnSpPr>
            <a:stCxn id="195" idx="3"/>
            <a:endCxn id="192" idx="2"/>
          </p:cNvCxnSpPr>
          <p:nvPr/>
        </p:nvCxnSpPr>
        <p:spPr>
          <a:xfrm>
            <a:off x="2905500" y="2557563"/>
            <a:ext cx="1089900" cy="15600"/>
          </a:xfrm>
          <a:prstGeom prst="curvedConnector4">
            <a:avLst>
              <a:gd name="adj1" fmla="val 26299"/>
              <a:gd name="adj2" fmla="val 1626362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" name="Google Shape;198;p16"/>
          <p:cNvCxnSpPr>
            <a:stCxn id="184" idx="0"/>
            <a:endCxn id="182" idx="3"/>
          </p:cNvCxnSpPr>
          <p:nvPr/>
        </p:nvCxnSpPr>
        <p:spPr>
          <a:xfrm rot="-5400000">
            <a:off x="4355963" y="1476713"/>
            <a:ext cx="186600" cy="8292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" name="Google Shape;199;p16"/>
          <p:cNvSpPr txBox="1"/>
          <p:nvPr/>
        </p:nvSpPr>
        <p:spPr>
          <a:xfrm>
            <a:off x="2816341" y="1365325"/>
            <a:ext cx="160500" cy="2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5883175" y="4139625"/>
            <a:ext cx="850500" cy="2724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TEE h/w </a:t>
            </a:r>
            <a:endParaRPr sz="1000" b="1"/>
          </a:p>
        </p:txBody>
      </p:sp>
      <p:cxnSp>
        <p:nvCxnSpPr>
          <p:cNvPr id="201" name="Google Shape;201;p16"/>
          <p:cNvCxnSpPr>
            <a:stCxn id="194" idx="2"/>
            <a:endCxn id="202" idx="0"/>
          </p:cNvCxnSpPr>
          <p:nvPr/>
        </p:nvCxnSpPr>
        <p:spPr>
          <a:xfrm rot="-5400000" flipH="1">
            <a:off x="2237400" y="1597513"/>
            <a:ext cx="257700" cy="313800"/>
          </a:xfrm>
          <a:prstGeom prst="curvedConnector3">
            <a:avLst>
              <a:gd name="adj1" fmla="val 49990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6"/>
          <p:cNvCxnSpPr>
            <a:stCxn id="202" idx="3"/>
            <a:endCxn id="184" idx="1"/>
          </p:cNvCxnSpPr>
          <p:nvPr/>
        </p:nvCxnSpPr>
        <p:spPr>
          <a:xfrm>
            <a:off x="2905376" y="2051513"/>
            <a:ext cx="651600" cy="48900"/>
          </a:xfrm>
          <a:prstGeom prst="curvedConnector3">
            <a:avLst>
              <a:gd name="adj1" fmla="val 50007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" name="Google Shape;204;p16"/>
          <p:cNvSpPr/>
          <p:nvPr/>
        </p:nvSpPr>
        <p:spPr>
          <a:xfrm>
            <a:off x="5280900" y="2421575"/>
            <a:ext cx="1085100" cy="3003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Attestation Agent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(AA)</a:t>
            </a:r>
            <a:endParaRPr sz="800" b="1"/>
          </a:p>
        </p:txBody>
      </p:sp>
      <p:cxnSp>
        <p:nvCxnSpPr>
          <p:cNvPr id="205" name="Google Shape;205;p16"/>
          <p:cNvCxnSpPr/>
          <p:nvPr/>
        </p:nvCxnSpPr>
        <p:spPr>
          <a:xfrm rot="10800000">
            <a:off x="5380775" y="2200425"/>
            <a:ext cx="300" cy="27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6" name="Google Shape;206;p16"/>
          <p:cNvSpPr/>
          <p:nvPr/>
        </p:nvSpPr>
        <p:spPr>
          <a:xfrm>
            <a:off x="7226075" y="2330825"/>
            <a:ext cx="1202700" cy="3003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Key Broker Service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(KBS)</a:t>
            </a:r>
            <a:endParaRPr sz="800" b="1"/>
          </a:p>
        </p:txBody>
      </p:sp>
      <p:sp>
        <p:nvSpPr>
          <p:cNvPr id="207" name="Google Shape;207;p16"/>
          <p:cNvSpPr/>
          <p:nvPr/>
        </p:nvSpPr>
        <p:spPr>
          <a:xfrm>
            <a:off x="7220275" y="2721875"/>
            <a:ext cx="1202700" cy="3003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Attestation Service</a:t>
            </a:r>
            <a:endParaRPr sz="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(AS)</a:t>
            </a:r>
            <a:endParaRPr sz="800" b="1"/>
          </a:p>
        </p:txBody>
      </p:sp>
      <p:cxnSp>
        <p:nvCxnSpPr>
          <p:cNvPr id="208" name="Google Shape;208;p16"/>
          <p:cNvCxnSpPr/>
          <p:nvPr/>
        </p:nvCxnSpPr>
        <p:spPr>
          <a:xfrm>
            <a:off x="6366000" y="2575575"/>
            <a:ext cx="764700" cy="1893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9" name="Google Shape;209;p16"/>
          <p:cNvSpPr/>
          <p:nvPr/>
        </p:nvSpPr>
        <p:spPr>
          <a:xfrm>
            <a:off x="520350" y="2510225"/>
            <a:ext cx="771900" cy="6984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Other Virtual Machines</a:t>
            </a:r>
            <a:endParaRPr sz="1000" b="1"/>
          </a:p>
        </p:txBody>
      </p:sp>
      <p:sp>
        <p:nvSpPr>
          <p:cNvPr id="210" name="Google Shape;210;p16"/>
          <p:cNvSpPr/>
          <p:nvPr/>
        </p:nvSpPr>
        <p:spPr>
          <a:xfrm>
            <a:off x="496975" y="3676725"/>
            <a:ext cx="6236700" cy="3771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Linux Host OS</a:t>
            </a:r>
            <a:endParaRPr sz="1000" b="1"/>
          </a:p>
        </p:txBody>
      </p:sp>
      <p:sp>
        <p:nvSpPr>
          <p:cNvPr id="211" name="Google Shape;211;p16"/>
          <p:cNvSpPr/>
          <p:nvPr/>
        </p:nvSpPr>
        <p:spPr>
          <a:xfrm>
            <a:off x="5053900" y="3753525"/>
            <a:ext cx="1679700" cy="300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KVM</a:t>
            </a:r>
            <a:endParaRPr sz="1000" b="1"/>
          </a:p>
        </p:txBody>
      </p:sp>
      <p:cxnSp>
        <p:nvCxnSpPr>
          <p:cNvPr id="212" name="Google Shape;212;p16"/>
          <p:cNvCxnSpPr/>
          <p:nvPr/>
        </p:nvCxnSpPr>
        <p:spPr>
          <a:xfrm rot="10800000">
            <a:off x="6440075" y="3553125"/>
            <a:ext cx="72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13" name="Google Shape;213;p16"/>
          <p:cNvCxnSpPr>
            <a:stCxn id="194" idx="2"/>
            <a:endCxn id="195" idx="1"/>
          </p:cNvCxnSpPr>
          <p:nvPr/>
        </p:nvCxnSpPr>
        <p:spPr>
          <a:xfrm rot="5400000">
            <a:off x="1490100" y="1838413"/>
            <a:ext cx="932100" cy="506400"/>
          </a:xfrm>
          <a:prstGeom prst="curvedConnector4">
            <a:avLst>
              <a:gd name="adj1" fmla="val 37523"/>
              <a:gd name="adj2" fmla="val 147053"/>
            </a:avLst>
          </a:prstGeom>
          <a:noFill/>
          <a:ln w="9525" cap="flat" cmpd="sng">
            <a:solidFill>
              <a:srgbClr val="292C3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" name="Google Shape;202;p16"/>
          <p:cNvSpPr/>
          <p:nvPr/>
        </p:nvSpPr>
        <p:spPr>
          <a:xfrm>
            <a:off x="2140676" y="1883213"/>
            <a:ext cx="764700" cy="336600"/>
          </a:xfrm>
          <a:prstGeom prst="roundRect">
            <a:avLst>
              <a:gd name="adj" fmla="val 16667"/>
            </a:avLst>
          </a:prstGeom>
          <a:solidFill>
            <a:srgbClr val="F5FBF8"/>
          </a:solidFill>
          <a:ln w="9525" cap="flat" cmpd="sng">
            <a:solidFill>
              <a:srgbClr val="292C3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snap-</a:t>
            </a:r>
            <a:endParaRPr sz="12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/>
              <a:t>shotter</a:t>
            </a:r>
            <a:endParaRPr sz="1200" b="1"/>
          </a:p>
        </p:txBody>
      </p:sp>
      <p:sp>
        <p:nvSpPr>
          <p:cNvPr id="214" name="Google Shape;214;p16"/>
          <p:cNvSpPr/>
          <p:nvPr/>
        </p:nvSpPr>
        <p:spPr>
          <a:xfrm>
            <a:off x="236700" y="0"/>
            <a:ext cx="202800" cy="91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C3">
      <a:dk1>
        <a:srgbClr val="1F212C"/>
      </a:dk1>
      <a:lt1>
        <a:srgbClr val="FFFFFF"/>
      </a:lt1>
      <a:dk2>
        <a:srgbClr val="292C36"/>
      </a:dk2>
      <a:lt2>
        <a:srgbClr val="F5FBF8"/>
      </a:lt2>
      <a:accent1>
        <a:srgbClr val="3EB778"/>
      </a:accent1>
      <a:accent2>
        <a:srgbClr val="8296E1"/>
      </a:accent2>
      <a:accent3>
        <a:srgbClr val="F2CABA"/>
      </a:accent3>
      <a:accent4>
        <a:srgbClr val="DEBE6C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489</Words>
  <Application>Microsoft Macintosh PowerPoint</Application>
  <PresentationFormat>On-screen Show (16:9)</PresentationFormat>
  <Paragraphs>250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Consolas</vt:lpstr>
      <vt:lpstr>Arial</vt:lpstr>
      <vt:lpstr>Montserrat</vt:lpstr>
      <vt:lpstr>Red Hat Text Medium</vt:lpstr>
      <vt:lpstr>Simple Light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Chris Porter</cp:lastModifiedBy>
  <cp:revision>1</cp:revision>
  <dcterms:modified xsi:type="dcterms:W3CDTF">2024-11-18T15:46:37Z</dcterms:modified>
</cp:coreProperties>
</file>