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04" autoAdjust="0"/>
    <p:restoredTop sz="94660"/>
  </p:normalViewPr>
  <p:slideViewPr>
    <p:cSldViewPr>
      <p:cViewPr varScale="1">
        <p:scale>
          <a:sx n="111" d="100"/>
          <a:sy n="111" d="100"/>
        </p:scale>
        <p:origin x="-39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81200" y="990600"/>
            <a:ext cx="5943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 Bits (addressing) 2^15=32768=32K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943600" y="3733800"/>
            <a:ext cx="19812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RAM 32K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895600" y="3733800"/>
            <a:ext cx="1981200" cy="990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Flash 512 K</a:t>
            </a:r>
            <a:endParaRPr lang="en-US" b="1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4686300" y="-1028700"/>
            <a:ext cx="457200" cy="58674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066800" y="990600"/>
            <a:ext cx="838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bit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 rot="16200000">
            <a:off x="4229100" y="-2705100"/>
            <a:ext cx="457200" cy="6781800"/>
          </a:xfrm>
          <a:prstGeom prst="rightBrac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16200000">
            <a:off x="6781800" y="2514600"/>
            <a:ext cx="381000" cy="17526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 rot="16200000">
            <a:off x="3733800" y="2514600"/>
            <a:ext cx="381000" cy="17526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6858000" y="1981200"/>
            <a:ext cx="228600" cy="1130805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3810000" y="1981200"/>
            <a:ext cx="228600" cy="1142454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00800" y="335280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A0 – A14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429000" y="335280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A0 – A14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419600" y="152400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A0 – A14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971800" y="152400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MAR -  16 bits A0 – A15</a:t>
            </a:r>
            <a:endParaRPr lang="en-US" b="1" dirty="0"/>
          </a:p>
        </p:txBody>
      </p:sp>
      <p:cxnSp>
        <p:nvCxnSpPr>
          <p:cNvPr id="33" name="Elbow Connector 32"/>
          <p:cNvCxnSpPr>
            <a:stCxn id="51" idx="1"/>
          </p:cNvCxnSpPr>
          <p:nvPr/>
        </p:nvCxnSpPr>
        <p:spPr>
          <a:xfrm rot="16200000" flipH="1">
            <a:off x="1428750" y="2190750"/>
            <a:ext cx="1676400" cy="1409700"/>
          </a:xfrm>
          <a:prstGeom prst="bentConnector3">
            <a:avLst>
              <a:gd name="adj1" fmla="val 3640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>
            <a:off x="2971800" y="2667000"/>
            <a:ext cx="2971800" cy="1066800"/>
          </a:xfrm>
          <a:prstGeom prst="bentConnector3">
            <a:avLst>
              <a:gd name="adj1" fmla="val 10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ght Brace 50"/>
          <p:cNvSpPr/>
          <p:nvPr/>
        </p:nvSpPr>
        <p:spPr>
          <a:xfrm rot="5400000">
            <a:off x="1371600" y="1524000"/>
            <a:ext cx="381000" cy="6858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295400" y="152400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A15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524000" y="2057400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CE</a:t>
            </a:r>
            <a:endParaRPr lang="en-US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057400" y="2667000"/>
            <a:ext cx="99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CE -LOW</a:t>
            </a:r>
            <a:endParaRPr lang="en-US" sz="1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105400" y="2667000"/>
            <a:ext cx="99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CE -High</a:t>
            </a:r>
            <a:endParaRPr lang="en-US" sz="1400" b="1" dirty="0"/>
          </a:p>
        </p:txBody>
      </p:sp>
      <p:sp>
        <p:nvSpPr>
          <p:cNvPr id="61" name="Right Brace 60"/>
          <p:cNvSpPr/>
          <p:nvPr/>
        </p:nvSpPr>
        <p:spPr>
          <a:xfrm rot="5400000">
            <a:off x="6781800" y="4191000"/>
            <a:ext cx="381000" cy="1752600"/>
          </a:xfrm>
          <a:prstGeom prst="rightBrac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Brace 61"/>
          <p:cNvSpPr/>
          <p:nvPr/>
        </p:nvSpPr>
        <p:spPr>
          <a:xfrm rot="5400000">
            <a:off x="3810000" y="4191000"/>
            <a:ext cx="381000" cy="1752600"/>
          </a:xfrm>
          <a:prstGeom prst="rightBrac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477000" y="47244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D0 - D7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429000" y="47244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D0 - D7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6705600" y="52578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BUS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3733800" y="52578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BUS</a:t>
            </a:r>
            <a:endParaRPr lang="en-US" b="1" dirty="0"/>
          </a:p>
        </p:txBody>
      </p:sp>
      <p:sp>
        <p:nvSpPr>
          <p:cNvPr id="68" name="Right Brace 67"/>
          <p:cNvSpPr/>
          <p:nvPr/>
        </p:nvSpPr>
        <p:spPr>
          <a:xfrm rot="10800000">
            <a:off x="2057400" y="3657600"/>
            <a:ext cx="381000" cy="1143000"/>
          </a:xfrm>
          <a:prstGeom prst="rightBrac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 rot="16200000">
            <a:off x="1928748" y="409105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A15 – A18</a:t>
            </a:r>
            <a:endParaRPr lang="en-US" b="1" dirty="0"/>
          </a:p>
        </p:txBody>
      </p:sp>
      <p:sp>
        <p:nvSpPr>
          <p:cNvPr id="70" name="Rectangle 69"/>
          <p:cNvSpPr/>
          <p:nvPr/>
        </p:nvSpPr>
        <p:spPr>
          <a:xfrm>
            <a:off x="609600" y="3810000"/>
            <a:ext cx="1066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 bits</a:t>
            </a:r>
          </a:p>
          <a:p>
            <a:pPr algn="ctr"/>
            <a:r>
              <a:rPr lang="en-US" dirty="0" smtClean="0"/>
              <a:t>Bank Selector</a:t>
            </a:r>
            <a:endParaRPr lang="en-US" dirty="0"/>
          </a:p>
        </p:txBody>
      </p:sp>
      <p:sp>
        <p:nvSpPr>
          <p:cNvPr id="71" name="Right Arrow 70"/>
          <p:cNvSpPr/>
          <p:nvPr/>
        </p:nvSpPr>
        <p:spPr>
          <a:xfrm>
            <a:off x="1752600" y="4038600"/>
            <a:ext cx="228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Brace 71"/>
          <p:cNvSpPr/>
          <p:nvPr/>
        </p:nvSpPr>
        <p:spPr>
          <a:xfrm rot="5400000">
            <a:off x="952500" y="4457700"/>
            <a:ext cx="381000" cy="1066800"/>
          </a:xfrm>
          <a:prstGeom prst="rightBrac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609600" y="464820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D0 – D3</a:t>
            </a:r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838200" y="51816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BUS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38600" y="1143000"/>
            <a:ext cx="106680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32K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38600" y="1447800"/>
            <a:ext cx="10668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32K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038600" y="1752600"/>
            <a:ext cx="10668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32K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038600" y="2057400"/>
            <a:ext cx="10668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32K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038600" y="2362200"/>
            <a:ext cx="10668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038600" y="2667000"/>
            <a:ext cx="10668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32K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038600" y="2971800"/>
            <a:ext cx="10668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32K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038600" y="3276600"/>
            <a:ext cx="10668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32K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038600" y="3581400"/>
            <a:ext cx="10668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32K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038600" y="3886200"/>
            <a:ext cx="10668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32K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038600" y="4191000"/>
            <a:ext cx="10668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32K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038600" y="4495800"/>
            <a:ext cx="10668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32K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038600" y="4800600"/>
            <a:ext cx="10668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32K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038600" y="5105400"/>
            <a:ext cx="10668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32K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038600" y="5410200"/>
            <a:ext cx="10668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32K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038600" y="5715000"/>
            <a:ext cx="10668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32K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133600" y="1143000"/>
            <a:ext cx="91440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133600" y="1447800"/>
            <a:ext cx="914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133600" y="1752600"/>
            <a:ext cx="914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0010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133600" y="2057400"/>
            <a:ext cx="914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0011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133600" y="2362200"/>
            <a:ext cx="914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133600" y="2667000"/>
            <a:ext cx="914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0101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133600" y="2971800"/>
            <a:ext cx="914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0110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133600" y="3276600"/>
            <a:ext cx="914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0111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133600" y="3581400"/>
            <a:ext cx="914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2133600" y="3886200"/>
            <a:ext cx="914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1001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2133600" y="4191000"/>
            <a:ext cx="914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1010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2133600" y="4495800"/>
            <a:ext cx="914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1011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2133600" y="4800600"/>
            <a:ext cx="914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1100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2133600" y="5105400"/>
            <a:ext cx="914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1101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2133600" y="5410200"/>
            <a:ext cx="914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1110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2133600" y="5715000"/>
            <a:ext cx="914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1111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3276600" y="1143000"/>
            <a:ext cx="60960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3276600" y="144780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3276600" y="175260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3276600" y="205740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3276600" y="236220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3276600" y="266700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3276600" y="297180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3276600" y="327660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3276600" y="358140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3276600" y="388620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3276600" y="419100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3276600" y="449580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3276600" y="480060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3276600" y="510540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3276600" y="541020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3276600" y="571500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52" name="Left Brace 51"/>
          <p:cNvSpPr/>
          <p:nvPr/>
        </p:nvSpPr>
        <p:spPr>
          <a:xfrm>
            <a:off x="1600200" y="1143000"/>
            <a:ext cx="381000" cy="4800600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200401" y="8382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Bank#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762000" y="1143000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Default</a:t>
            </a:r>
            <a:endParaRPr lang="en-US" sz="1200" b="1" dirty="0"/>
          </a:p>
        </p:txBody>
      </p:sp>
      <p:sp>
        <p:nvSpPr>
          <p:cNvPr id="55" name="Rectangle 54"/>
          <p:cNvSpPr/>
          <p:nvPr/>
        </p:nvSpPr>
        <p:spPr>
          <a:xfrm>
            <a:off x="152400" y="3124200"/>
            <a:ext cx="1066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 bits</a:t>
            </a:r>
          </a:p>
          <a:p>
            <a:pPr algn="ctr"/>
            <a:r>
              <a:rPr lang="en-US" dirty="0" smtClean="0"/>
              <a:t>Bank Selector</a:t>
            </a:r>
            <a:endParaRPr lang="en-US" dirty="0"/>
          </a:p>
        </p:txBody>
      </p:sp>
      <p:sp>
        <p:nvSpPr>
          <p:cNvPr id="56" name="Right Arrow 55"/>
          <p:cNvSpPr/>
          <p:nvPr/>
        </p:nvSpPr>
        <p:spPr>
          <a:xfrm>
            <a:off x="1295400" y="3352800"/>
            <a:ext cx="228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Brace 56"/>
          <p:cNvSpPr/>
          <p:nvPr/>
        </p:nvSpPr>
        <p:spPr>
          <a:xfrm rot="5400000">
            <a:off x="495300" y="3771900"/>
            <a:ext cx="381000" cy="1066800"/>
          </a:xfrm>
          <a:prstGeom prst="rightBrac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52400" y="396240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D0 – D3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81000" y="4572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BUS</a:t>
            </a:r>
            <a:endParaRPr lang="en-US" b="1" dirty="0"/>
          </a:p>
        </p:txBody>
      </p:sp>
      <p:grpSp>
        <p:nvGrpSpPr>
          <p:cNvPr id="80" name="Group 79"/>
          <p:cNvGrpSpPr/>
          <p:nvPr/>
        </p:nvGrpSpPr>
        <p:grpSpPr>
          <a:xfrm>
            <a:off x="2057400" y="533400"/>
            <a:ext cx="962799" cy="533401"/>
            <a:chOff x="2133600" y="533399"/>
            <a:chExt cx="962799" cy="533401"/>
          </a:xfrm>
        </p:grpSpPr>
        <p:sp>
          <p:nvSpPr>
            <p:cNvPr id="60" name="TextBox 59"/>
            <p:cNvSpPr txBox="1"/>
            <p:nvPr/>
          </p:nvSpPr>
          <p:spPr>
            <a:xfrm rot="16200000">
              <a:off x="2005400" y="661600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A18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 rot="16200000">
              <a:off x="2234000" y="661599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A17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 rot="16200000">
              <a:off x="2462600" y="661599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A16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2691200" y="661600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A15</a:t>
              </a:r>
            </a:p>
          </p:txBody>
        </p:sp>
      </p:grpSp>
      <p:sp>
        <p:nvSpPr>
          <p:cNvPr id="64" name="Rounded Rectangle 63"/>
          <p:cNvSpPr/>
          <p:nvPr/>
        </p:nvSpPr>
        <p:spPr>
          <a:xfrm>
            <a:off x="5181600" y="1143000"/>
            <a:ext cx="167640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 to 32767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5181600" y="1447800"/>
            <a:ext cx="1676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 to 32767</a:t>
            </a:r>
            <a:endParaRPr lang="en-US" dirty="0"/>
          </a:p>
        </p:txBody>
      </p:sp>
      <p:sp>
        <p:nvSpPr>
          <p:cNvPr id="66" name="Rounded Rectangle 65"/>
          <p:cNvSpPr/>
          <p:nvPr/>
        </p:nvSpPr>
        <p:spPr>
          <a:xfrm>
            <a:off x="5181600" y="1752600"/>
            <a:ext cx="1676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 to 32767</a:t>
            </a:r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5181600" y="2057400"/>
            <a:ext cx="1676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 to 32767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5181600" y="2362200"/>
            <a:ext cx="1676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 to 32767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5181600" y="2667000"/>
            <a:ext cx="1676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 to 32767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5181600" y="2971800"/>
            <a:ext cx="1676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 to 32767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5181600" y="3276600"/>
            <a:ext cx="1676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 to 32767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5181600" y="3581400"/>
            <a:ext cx="1676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 to 32767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5181600" y="3886200"/>
            <a:ext cx="1676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 to 32767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5181600" y="4191000"/>
            <a:ext cx="1676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 to 32767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5181600" y="4495800"/>
            <a:ext cx="1676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 to 32767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5181600" y="4800600"/>
            <a:ext cx="1676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 to 32767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5181600" y="5105400"/>
            <a:ext cx="1676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 to 32767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5181600" y="5410200"/>
            <a:ext cx="1676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 to 32767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5181600" y="5715000"/>
            <a:ext cx="1676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 to 32767</a:t>
            </a:r>
          </a:p>
        </p:txBody>
      </p:sp>
      <p:sp>
        <p:nvSpPr>
          <p:cNvPr id="81" name="Right Arrow 80"/>
          <p:cNvSpPr/>
          <p:nvPr/>
        </p:nvSpPr>
        <p:spPr>
          <a:xfrm>
            <a:off x="1447800" y="12192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7010400" y="1143000"/>
            <a:ext cx="205740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 to 32767</a:t>
            </a:r>
            <a:endParaRPr lang="en-US" dirty="0"/>
          </a:p>
        </p:txBody>
      </p:sp>
      <p:sp>
        <p:nvSpPr>
          <p:cNvPr id="83" name="Rounded Rectangle 82"/>
          <p:cNvSpPr/>
          <p:nvPr/>
        </p:nvSpPr>
        <p:spPr>
          <a:xfrm>
            <a:off x="7010400" y="1447800"/>
            <a:ext cx="2057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32768  to  65535</a:t>
            </a:r>
            <a:endParaRPr lang="en-US" dirty="0"/>
          </a:p>
        </p:txBody>
      </p:sp>
      <p:sp>
        <p:nvSpPr>
          <p:cNvPr id="84" name="Rounded Rectangle 83"/>
          <p:cNvSpPr/>
          <p:nvPr/>
        </p:nvSpPr>
        <p:spPr>
          <a:xfrm>
            <a:off x="7010400" y="1752600"/>
            <a:ext cx="2057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65536  to  98303</a:t>
            </a:r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7010400" y="2057400"/>
            <a:ext cx="2057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98304  to  131071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7010400" y="2362200"/>
            <a:ext cx="2057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131072  to  163839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7010400" y="2667000"/>
            <a:ext cx="2057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163840  to  196607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7010400" y="2971800"/>
            <a:ext cx="2057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196608  to  229375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7010400" y="3276600"/>
            <a:ext cx="2057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229376  to  262143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7010400" y="3581400"/>
            <a:ext cx="2057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262144  to  294911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7010400" y="3886200"/>
            <a:ext cx="2057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294912  to  327679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7010400" y="4191000"/>
            <a:ext cx="2057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327680  to  360447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7010400" y="4495800"/>
            <a:ext cx="2057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360448  to  393215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7010400" y="4800600"/>
            <a:ext cx="2057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393216  to  425983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7010400" y="5105400"/>
            <a:ext cx="2057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425984  to  458751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7010400" y="5410200"/>
            <a:ext cx="2057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458752  to  491519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7010400" y="5715000"/>
            <a:ext cx="2057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491520  to  524287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114800" y="8382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Capacity</a:t>
            </a:r>
            <a:endParaRPr lang="en-US" sz="1200" b="1" dirty="0"/>
          </a:p>
        </p:txBody>
      </p:sp>
      <p:sp>
        <p:nvSpPr>
          <p:cNvPr id="99" name="TextBox 98"/>
          <p:cNvSpPr txBox="1"/>
          <p:nvPr/>
        </p:nvSpPr>
        <p:spPr>
          <a:xfrm rot="16200000">
            <a:off x="1502268" y="3393024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16    Banks</a:t>
            </a:r>
            <a:endParaRPr lang="en-US" sz="12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7391400" y="6096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Address range in Flash Memory</a:t>
            </a:r>
            <a:endParaRPr lang="en-US" sz="12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5410200" y="4572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Address range from MAR perspective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152400"/>
            <a:ext cx="7696200" cy="1295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512 Kbyte Flash Memory</a:t>
            </a:r>
          </a:p>
          <a:p>
            <a:pPr algn="ctr"/>
            <a:r>
              <a:rPr lang="en-US" dirty="0" smtClean="0"/>
              <a:t>is divided into 4Kbyte uniform sectors from factory</a:t>
            </a:r>
          </a:p>
          <a:p>
            <a:pPr algn="ctr"/>
            <a:r>
              <a:rPr lang="en-US" dirty="0" smtClean="0"/>
              <a:t>meaning that we can select each sector using the last 7 most significant bits (A12 to A18 )</a:t>
            </a:r>
            <a:endParaRPr lang="en-US" dirty="0"/>
          </a:p>
        </p:txBody>
      </p:sp>
      <p:sp>
        <p:nvSpPr>
          <p:cNvPr id="90" name="Left Brace 89"/>
          <p:cNvSpPr/>
          <p:nvPr/>
        </p:nvSpPr>
        <p:spPr>
          <a:xfrm rot="5400000">
            <a:off x="4381500" y="-1790700"/>
            <a:ext cx="381000" cy="77724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914400" y="2209800"/>
            <a:ext cx="1295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914400" y="2514600"/>
            <a:ext cx="1295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0000001</a:t>
            </a:r>
            <a:endParaRPr lang="en-US" dirty="0"/>
          </a:p>
        </p:txBody>
      </p:sp>
      <p:sp>
        <p:nvSpPr>
          <p:cNvPr id="93" name="Rounded Rectangle 92"/>
          <p:cNvSpPr/>
          <p:nvPr/>
        </p:nvSpPr>
        <p:spPr>
          <a:xfrm>
            <a:off x="914400" y="2819400"/>
            <a:ext cx="1295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0000010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914400" y="3124200"/>
            <a:ext cx="1295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0000011</a:t>
            </a:r>
            <a:endParaRPr lang="en-US" dirty="0"/>
          </a:p>
        </p:txBody>
      </p:sp>
      <p:sp>
        <p:nvSpPr>
          <p:cNvPr id="95" name="Rounded Rectangle 94"/>
          <p:cNvSpPr/>
          <p:nvPr/>
        </p:nvSpPr>
        <p:spPr>
          <a:xfrm>
            <a:off x="914400" y="3429000"/>
            <a:ext cx="1295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0000100</a:t>
            </a:r>
            <a:endParaRPr lang="en-US" dirty="0"/>
          </a:p>
        </p:txBody>
      </p:sp>
      <p:sp>
        <p:nvSpPr>
          <p:cNvPr id="96" name="Rounded Rectangle 95"/>
          <p:cNvSpPr/>
          <p:nvPr/>
        </p:nvSpPr>
        <p:spPr>
          <a:xfrm>
            <a:off x="914400" y="3733800"/>
            <a:ext cx="1295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0000101</a:t>
            </a:r>
            <a:endParaRPr lang="en-US" dirty="0"/>
          </a:p>
        </p:txBody>
      </p:sp>
      <p:sp>
        <p:nvSpPr>
          <p:cNvPr id="97" name="Rounded Rectangle 96"/>
          <p:cNvSpPr/>
          <p:nvPr/>
        </p:nvSpPr>
        <p:spPr>
          <a:xfrm>
            <a:off x="914400" y="4038600"/>
            <a:ext cx="1295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0000110</a:t>
            </a:r>
            <a:endParaRPr lang="en-US" dirty="0"/>
          </a:p>
        </p:txBody>
      </p:sp>
      <p:sp>
        <p:nvSpPr>
          <p:cNvPr id="98" name="Rounded Rectangle 97"/>
          <p:cNvSpPr/>
          <p:nvPr/>
        </p:nvSpPr>
        <p:spPr>
          <a:xfrm>
            <a:off x="914400" y="4343400"/>
            <a:ext cx="1295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0000111</a:t>
            </a:r>
            <a:endParaRPr lang="en-US" dirty="0"/>
          </a:p>
        </p:txBody>
      </p:sp>
      <p:sp>
        <p:nvSpPr>
          <p:cNvPr id="127" name="Rounded Rectangle 126"/>
          <p:cNvSpPr/>
          <p:nvPr/>
        </p:nvSpPr>
        <p:spPr>
          <a:xfrm>
            <a:off x="914400" y="5638800"/>
            <a:ext cx="1295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1111101</a:t>
            </a:r>
            <a:endParaRPr lang="en-US" dirty="0"/>
          </a:p>
        </p:txBody>
      </p:sp>
      <p:sp>
        <p:nvSpPr>
          <p:cNvPr id="128" name="Rounded Rectangle 127"/>
          <p:cNvSpPr/>
          <p:nvPr/>
        </p:nvSpPr>
        <p:spPr>
          <a:xfrm>
            <a:off x="914400" y="5943600"/>
            <a:ext cx="1295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1111110</a:t>
            </a:r>
            <a:endParaRPr lang="en-US" dirty="0"/>
          </a:p>
        </p:txBody>
      </p:sp>
      <p:sp>
        <p:nvSpPr>
          <p:cNvPr id="129" name="Rounded Rectangle 128"/>
          <p:cNvSpPr/>
          <p:nvPr/>
        </p:nvSpPr>
        <p:spPr>
          <a:xfrm>
            <a:off x="914400" y="6248400"/>
            <a:ext cx="1295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1111111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447800" y="4495800"/>
            <a:ext cx="2616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.</a:t>
            </a:r>
          </a:p>
          <a:p>
            <a:r>
              <a:rPr lang="en-US" sz="2400" b="1" dirty="0" smtClean="0"/>
              <a:t>.</a:t>
            </a:r>
          </a:p>
          <a:p>
            <a:r>
              <a:rPr lang="en-US" sz="2400" b="1" dirty="0" smtClean="0"/>
              <a:t>.</a:t>
            </a:r>
          </a:p>
          <a:p>
            <a:endParaRPr lang="en-US" sz="2400" b="1" dirty="0"/>
          </a:p>
        </p:txBody>
      </p:sp>
      <p:sp>
        <p:nvSpPr>
          <p:cNvPr id="131" name="Rounded Rectangle 130"/>
          <p:cNvSpPr/>
          <p:nvPr/>
        </p:nvSpPr>
        <p:spPr>
          <a:xfrm>
            <a:off x="3429000" y="2209800"/>
            <a:ext cx="1447800" cy="228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Sector 0</a:t>
            </a:r>
            <a:endParaRPr lang="en-US" dirty="0"/>
          </a:p>
        </p:txBody>
      </p:sp>
      <p:sp>
        <p:nvSpPr>
          <p:cNvPr id="132" name="Rounded Rectangle 131"/>
          <p:cNvSpPr/>
          <p:nvPr/>
        </p:nvSpPr>
        <p:spPr>
          <a:xfrm>
            <a:off x="3429000" y="2514600"/>
            <a:ext cx="1447800" cy="228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Sector 1</a:t>
            </a:r>
            <a:endParaRPr lang="en-US" dirty="0"/>
          </a:p>
        </p:txBody>
      </p:sp>
      <p:sp>
        <p:nvSpPr>
          <p:cNvPr id="133" name="Rounded Rectangle 132"/>
          <p:cNvSpPr/>
          <p:nvPr/>
        </p:nvSpPr>
        <p:spPr>
          <a:xfrm>
            <a:off x="3429000" y="2819400"/>
            <a:ext cx="1447800" cy="228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Sector 2</a:t>
            </a:r>
            <a:endParaRPr lang="en-US" dirty="0"/>
          </a:p>
        </p:txBody>
      </p:sp>
      <p:sp>
        <p:nvSpPr>
          <p:cNvPr id="134" name="Rounded Rectangle 133"/>
          <p:cNvSpPr/>
          <p:nvPr/>
        </p:nvSpPr>
        <p:spPr>
          <a:xfrm>
            <a:off x="3429000" y="3124200"/>
            <a:ext cx="1447800" cy="228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Sector 3</a:t>
            </a:r>
          </a:p>
        </p:txBody>
      </p:sp>
      <p:sp>
        <p:nvSpPr>
          <p:cNvPr id="135" name="Rounded Rectangle 134"/>
          <p:cNvSpPr/>
          <p:nvPr/>
        </p:nvSpPr>
        <p:spPr>
          <a:xfrm>
            <a:off x="3429000" y="3429000"/>
            <a:ext cx="1447800" cy="228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Sector 4</a:t>
            </a:r>
          </a:p>
        </p:txBody>
      </p:sp>
      <p:sp>
        <p:nvSpPr>
          <p:cNvPr id="136" name="Rounded Rectangle 135"/>
          <p:cNvSpPr/>
          <p:nvPr/>
        </p:nvSpPr>
        <p:spPr>
          <a:xfrm>
            <a:off x="3429000" y="3733800"/>
            <a:ext cx="1447800" cy="228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Sector 5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3429000" y="4038600"/>
            <a:ext cx="1447800" cy="228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Sector 6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3429000" y="4343400"/>
            <a:ext cx="1447800" cy="228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Sector 7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038600" y="4495800"/>
            <a:ext cx="2616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.</a:t>
            </a:r>
          </a:p>
          <a:p>
            <a:r>
              <a:rPr lang="en-US" sz="2400" b="1" dirty="0" smtClean="0"/>
              <a:t>.</a:t>
            </a:r>
          </a:p>
          <a:p>
            <a:r>
              <a:rPr lang="en-US" sz="2400" b="1" dirty="0" smtClean="0"/>
              <a:t>.</a:t>
            </a:r>
          </a:p>
          <a:p>
            <a:endParaRPr lang="en-US" sz="2400" b="1" dirty="0"/>
          </a:p>
        </p:txBody>
      </p:sp>
      <p:sp>
        <p:nvSpPr>
          <p:cNvPr id="140" name="Rounded Rectangle 139"/>
          <p:cNvSpPr/>
          <p:nvPr/>
        </p:nvSpPr>
        <p:spPr>
          <a:xfrm>
            <a:off x="3505200" y="5638800"/>
            <a:ext cx="1371600" cy="228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Sector 125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3505200" y="5943600"/>
            <a:ext cx="1371600" cy="228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Sector 126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3505200" y="6248400"/>
            <a:ext cx="1371600" cy="228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Sector 127</a:t>
            </a:r>
          </a:p>
        </p:txBody>
      </p:sp>
      <p:sp>
        <p:nvSpPr>
          <p:cNvPr id="143" name="Rounded Rectangle 142"/>
          <p:cNvSpPr/>
          <p:nvPr/>
        </p:nvSpPr>
        <p:spPr>
          <a:xfrm>
            <a:off x="5638800" y="2209800"/>
            <a:ext cx="266700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 to 4095</a:t>
            </a:r>
            <a:endParaRPr lang="en-US" dirty="0"/>
          </a:p>
        </p:txBody>
      </p:sp>
      <p:sp>
        <p:nvSpPr>
          <p:cNvPr id="144" name="Rounded Rectangle 143"/>
          <p:cNvSpPr/>
          <p:nvPr/>
        </p:nvSpPr>
        <p:spPr>
          <a:xfrm>
            <a:off x="5638800" y="2514600"/>
            <a:ext cx="266700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4096 to  8191</a:t>
            </a:r>
            <a:endParaRPr lang="en-US" dirty="0"/>
          </a:p>
        </p:txBody>
      </p:sp>
      <p:sp>
        <p:nvSpPr>
          <p:cNvPr id="145" name="Rounded Rectangle 144"/>
          <p:cNvSpPr/>
          <p:nvPr/>
        </p:nvSpPr>
        <p:spPr>
          <a:xfrm>
            <a:off x="5638800" y="2819400"/>
            <a:ext cx="266700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8192  to  12287</a:t>
            </a:r>
            <a:endParaRPr lang="en-US" dirty="0"/>
          </a:p>
        </p:txBody>
      </p:sp>
      <p:sp>
        <p:nvSpPr>
          <p:cNvPr id="146" name="Rounded Rectangle 145"/>
          <p:cNvSpPr/>
          <p:nvPr/>
        </p:nvSpPr>
        <p:spPr>
          <a:xfrm>
            <a:off x="5638800" y="3124200"/>
            <a:ext cx="266700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12288 to  16383</a:t>
            </a:r>
          </a:p>
        </p:txBody>
      </p:sp>
      <p:sp>
        <p:nvSpPr>
          <p:cNvPr id="147" name="Rounded Rectangle 146"/>
          <p:cNvSpPr/>
          <p:nvPr/>
        </p:nvSpPr>
        <p:spPr>
          <a:xfrm>
            <a:off x="5638800" y="3429000"/>
            <a:ext cx="266700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16384 to  20479</a:t>
            </a:r>
          </a:p>
        </p:txBody>
      </p:sp>
      <p:sp>
        <p:nvSpPr>
          <p:cNvPr id="148" name="Rounded Rectangle 147"/>
          <p:cNvSpPr/>
          <p:nvPr/>
        </p:nvSpPr>
        <p:spPr>
          <a:xfrm>
            <a:off x="5638800" y="3733800"/>
            <a:ext cx="266700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20478 to  24575</a:t>
            </a:r>
          </a:p>
        </p:txBody>
      </p:sp>
      <p:sp>
        <p:nvSpPr>
          <p:cNvPr id="149" name="Rounded Rectangle 148"/>
          <p:cNvSpPr/>
          <p:nvPr/>
        </p:nvSpPr>
        <p:spPr>
          <a:xfrm>
            <a:off x="5638800" y="4038600"/>
            <a:ext cx="266700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24576 to  28671</a:t>
            </a:r>
          </a:p>
        </p:txBody>
      </p:sp>
      <p:sp>
        <p:nvSpPr>
          <p:cNvPr id="150" name="Rounded Rectangle 149"/>
          <p:cNvSpPr/>
          <p:nvPr/>
        </p:nvSpPr>
        <p:spPr>
          <a:xfrm>
            <a:off x="5638800" y="4343400"/>
            <a:ext cx="266700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28672 to  32767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6096000" y="16002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Address range in Flash Memory</a:t>
            </a:r>
            <a:endParaRPr lang="en-US" sz="12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6781800" y="4495800"/>
            <a:ext cx="2616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.</a:t>
            </a:r>
          </a:p>
          <a:p>
            <a:r>
              <a:rPr lang="en-US" sz="2400" b="1" dirty="0" smtClean="0"/>
              <a:t>.</a:t>
            </a:r>
          </a:p>
          <a:p>
            <a:r>
              <a:rPr lang="en-US" sz="2400" b="1" dirty="0" smtClean="0"/>
              <a:t>.</a:t>
            </a:r>
          </a:p>
          <a:p>
            <a:endParaRPr lang="en-US" sz="2400" b="1" dirty="0"/>
          </a:p>
        </p:txBody>
      </p:sp>
      <p:sp>
        <p:nvSpPr>
          <p:cNvPr id="153" name="Rounded Rectangle 152"/>
          <p:cNvSpPr/>
          <p:nvPr/>
        </p:nvSpPr>
        <p:spPr>
          <a:xfrm>
            <a:off x="5715000" y="5638800"/>
            <a:ext cx="266700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512000 to  516095</a:t>
            </a:r>
          </a:p>
        </p:txBody>
      </p:sp>
      <p:sp>
        <p:nvSpPr>
          <p:cNvPr id="154" name="Rounded Rectangle 153"/>
          <p:cNvSpPr/>
          <p:nvPr/>
        </p:nvSpPr>
        <p:spPr>
          <a:xfrm>
            <a:off x="5715000" y="5943600"/>
            <a:ext cx="266700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516096 to  520191</a:t>
            </a:r>
          </a:p>
        </p:txBody>
      </p:sp>
      <p:sp>
        <p:nvSpPr>
          <p:cNvPr id="155" name="Rounded Rectangle 154"/>
          <p:cNvSpPr/>
          <p:nvPr/>
        </p:nvSpPr>
        <p:spPr>
          <a:xfrm>
            <a:off x="5715000" y="6248400"/>
            <a:ext cx="266700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520192 to  524287</a:t>
            </a:r>
          </a:p>
        </p:txBody>
      </p:sp>
      <p:grpSp>
        <p:nvGrpSpPr>
          <p:cNvPr id="164" name="Group 163"/>
          <p:cNvGrpSpPr/>
          <p:nvPr/>
        </p:nvGrpSpPr>
        <p:grpSpPr>
          <a:xfrm>
            <a:off x="990600" y="1600200"/>
            <a:ext cx="1199397" cy="533401"/>
            <a:chOff x="838200" y="1524000"/>
            <a:chExt cx="1199397" cy="533401"/>
          </a:xfrm>
        </p:grpSpPr>
        <p:sp>
          <p:nvSpPr>
            <p:cNvPr id="157" name="TextBox 156"/>
            <p:cNvSpPr txBox="1"/>
            <p:nvPr/>
          </p:nvSpPr>
          <p:spPr>
            <a:xfrm rot="16200000">
              <a:off x="713999" y="1648202"/>
              <a:ext cx="533400" cy="284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A18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 rot="16200000">
              <a:off x="866400" y="1648201"/>
              <a:ext cx="533400" cy="284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A17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 rot="16200000">
              <a:off x="1018799" y="1648201"/>
              <a:ext cx="533400" cy="284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A16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 rot="16200000">
              <a:off x="1171199" y="1648201"/>
              <a:ext cx="533400" cy="284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A15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 rot="16200000">
              <a:off x="1323599" y="1648201"/>
              <a:ext cx="533400" cy="284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A14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 rot="16200000">
              <a:off x="1475999" y="1648201"/>
              <a:ext cx="533400" cy="284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A13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 rot="16200000">
              <a:off x="1628399" y="1648201"/>
              <a:ext cx="533400" cy="284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A12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 rot="16200000">
            <a:off x="3124200" y="2133600"/>
            <a:ext cx="266700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32K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133600" y="1143000"/>
            <a:ext cx="914400" cy="2286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133600" y="1447800"/>
            <a:ext cx="914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133600" y="1752600"/>
            <a:ext cx="914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0010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133600" y="2057400"/>
            <a:ext cx="914400" cy="228600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0011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133600" y="2362200"/>
            <a:ext cx="914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133600" y="2667000"/>
            <a:ext cx="914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0101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133600" y="2971800"/>
            <a:ext cx="914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0110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133600" y="3276600"/>
            <a:ext cx="914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0111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133600" y="3581400"/>
            <a:ext cx="914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2133600" y="3886200"/>
            <a:ext cx="914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1001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2133600" y="4191000"/>
            <a:ext cx="914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1010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2133600" y="4495800"/>
            <a:ext cx="914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1011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2133600" y="4800600"/>
            <a:ext cx="914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1100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2133600" y="5105400"/>
            <a:ext cx="914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1101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2133600" y="5410200"/>
            <a:ext cx="914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1110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2133600" y="5715000"/>
            <a:ext cx="914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1111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3276600" y="1143000"/>
            <a:ext cx="60960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3276600" y="144780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3276600" y="175260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3276600" y="205740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3276600" y="236220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3276600" y="266700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3276600" y="297180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3276600" y="327660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3276600" y="358140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3276600" y="388620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3276600" y="419100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3276600" y="449580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3276600" y="480060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3276600" y="510540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3276600" y="541020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3276600" y="571500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52" name="Left Brace 51"/>
          <p:cNvSpPr/>
          <p:nvPr/>
        </p:nvSpPr>
        <p:spPr>
          <a:xfrm>
            <a:off x="1600200" y="1143000"/>
            <a:ext cx="381000" cy="4800600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200401" y="8382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Bank#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762000" y="1143000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Default</a:t>
            </a:r>
            <a:endParaRPr lang="en-US" sz="1200" b="1" dirty="0"/>
          </a:p>
        </p:txBody>
      </p:sp>
      <p:sp>
        <p:nvSpPr>
          <p:cNvPr id="55" name="Rectangle 54"/>
          <p:cNvSpPr/>
          <p:nvPr/>
        </p:nvSpPr>
        <p:spPr>
          <a:xfrm>
            <a:off x="152400" y="3124200"/>
            <a:ext cx="1066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 bits</a:t>
            </a:r>
          </a:p>
          <a:p>
            <a:pPr algn="ctr"/>
            <a:r>
              <a:rPr lang="en-US" dirty="0" smtClean="0"/>
              <a:t>Bank Selector</a:t>
            </a:r>
            <a:endParaRPr lang="en-US" dirty="0"/>
          </a:p>
        </p:txBody>
      </p:sp>
      <p:sp>
        <p:nvSpPr>
          <p:cNvPr id="56" name="Right Arrow 55"/>
          <p:cNvSpPr/>
          <p:nvPr/>
        </p:nvSpPr>
        <p:spPr>
          <a:xfrm>
            <a:off x="1295400" y="3352800"/>
            <a:ext cx="228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Brace 56"/>
          <p:cNvSpPr/>
          <p:nvPr/>
        </p:nvSpPr>
        <p:spPr>
          <a:xfrm rot="5400000">
            <a:off x="495300" y="3771900"/>
            <a:ext cx="381000" cy="1066800"/>
          </a:xfrm>
          <a:prstGeom prst="rightBrac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52400" y="396240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D0 – D3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81000" y="4572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BUS</a:t>
            </a:r>
            <a:endParaRPr lang="en-US" b="1" dirty="0"/>
          </a:p>
        </p:txBody>
      </p:sp>
      <p:grpSp>
        <p:nvGrpSpPr>
          <p:cNvPr id="2" name="Group 79"/>
          <p:cNvGrpSpPr/>
          <p:nvPr/>
        </p:nvGrpSpPr>
        <p:grpSpPr>
          <a:xfrm>
            <a:off x="2057400" y="533400"/>
            <a:ext cx="962799" cy="533401"/>
            <a:chOff x="2133600" y="533399"/>
            <a:chExt cx="962799" cy="533401"/>
          </a:xfrm>
        </p:grpSpPr>
        <p:sp>
          <p:nvSpPr>
            <p:cNvPr id="60" name="TextBox 59"/>
            <p:cNvSpPr txBox="1"/>
            <p:nvPr/>
          </p:nvSpPr>
          <p:spPr>
            <a:xfrm rot="16200000">
              <a:off x="2005400" y="661600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A18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 rot="16200000">
              <a:off x="2234000" y="661599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A17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 rot="16200000">
              <a:off x="2462600" y="661599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A16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2691200" y="661600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A15</a:t>
              </a:r>
            </a:p>
          </p:txBody>
        </p:sp>
      </p:grpSp>
      <p:sp>
        <p:nvSpPr>
          <p:cNvPr id="64" name="Rounded Rectangle 63"/>
          <p:cNvSpPr/>
          <p:nvPr/>
        </p:nvSpPr>
        <p:spPr>
          <a:xfrm>
            <a:off x="5638800" y="1066800"/>
            <a:ext cx="114300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Sector 0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5638800" y="1371600"/>
            <a:ext cx="114300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Sector 1</a:t>
            </a:r>
            <a:endParaRPr lang="en-US" dirty="0"/>
          </a:p>
        </p:txBody>
      </p:sp>
      <p:sp>
        <p:nvSpPr>
          <p:cNvPr id="66" name="Rounded Rectangle 65"/>
          <p:cNvSpPr/>
          <p:nvPr/>
        </p:nvSpPr>
        <p:spPr>
          <a:xfrm>
            <a:off x="5638800" y="1676400"/>
            <a:ext cx="114300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Sector 2</a:t>
            </a:r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5638800" y="1981200"/>
            <a:ext cx="114300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Sector 3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5638800" y="2286000"/>
            <a:ext cx="114300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Sector 4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5638800" y="2590800"/>
            <a:ext cx="114300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Sector 5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5638800" y="2895600"/>
            <a:ext cx="114300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Sector 6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5638800" y="3200400"/>
            <a:ext cx="114300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Sector 7</a:t>
            </a:r>
          </a:p>
        </p:txBody>
      </p:sp>
      <p:sp>
        <p:nvSpPr>
          <p:cNvPr id="81" name="Right Arrow 80"/>
          <p:cNvSpPr/>
          <p:nvPr/>
        </p:nvSpPr>
        <p:spPr>
          <a:xfrm>
            <a:off x="1447800" y="12192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6934200" y="1066800"/>
            <a:ext cx="198120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 to 4095</a:t>
            </a:r>
            <a:endParaRPr lang="en-US" dirty="0"/>
          </a:p>
        </p:txBody>
      </p:sp>
      <p:sp>
        <p:nvSpPr>
          <p:cNvPr id="83" name="Rounded Rectangle 82"/>
          <p:cNvSpPr/>
          <p:nvPr/>
        </p:nvSpPr>
        <p:spPr>
          <a:xfrm>
            <a:off x="6934200" y="1371600"/>
            <a:ext cx="198120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4096 to  8191</a:t>
            </a:r>
            <a:endParaRPr lang="en-US" dirty="0"/>
          </a:p>
        </p:txBody>
      </p:sp>
      <p:sp>
        <p:nvSpPr>
          <p:cNvPr id="84" name="Rounded Rectangle 83"/>
          <p:cNvSpPr/>
          <p:nvPr/>
        </p:nvSpPr>
        <p:spPr>
          <a:xfrm>
            <a:off x="6934200" y="1676400"/>
            <a:ext cx="198120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8192  to  12287</a:t>
            </a:r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6934200" y="1981200"/>
            <a:ext cx="198120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12288 to  16383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6934200" y="2286000"/>
            <a:ext cx="198120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16384 to  20479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6934200" y="2590800"/>
            <a:ext cx="198120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20478 to  24575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6934200" y="2895600"/>
            <a:ext cx="198120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24576 to  28671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6934200" y="3200400"/>
            <a:ext cx="198120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28672 to  32767</a:t>
            </a:r>
          </a:p>
        </p:txBody>
      </p:sp>
      <p:sp>
        <p:nvSpPr>
          <p:cNvPr id="99" name="TextBox 98"/>
          <p:cNvSpPr txBox="1"/>
          <p:nvPr/>
        </p:nvSpPr>
        <p:spPr>
          <a:xfrm rot="16200000">
            <a:off x="1502268" y="3393024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16    Banks</a:t>
            </a:r>
            <a:endParaRPr lang="en-US" sz="12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7010400" y="5334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Address range in Flash Memory</a:t>
            </a:r>
            <a:endParaRPr lang="en-US" sz="1200" b="1" dirty="0"/>
          </a:p>
        </p:txBody>
      </p:sp>
      <p:sp>
        <p:nvSpPr>
          <p:cNvPr id="102" name="Left Brace 101"/>
          <p:cNvSpPr/>
          <p:nvPr/>
        </p:nvSpPr>
        <p:spPr>
          <a:xfrm>
            <a:off x="4038600" y="762000"/>
            <a:ext cx="381000" cy="2895600"/>
          </a:xfrm>
          <a:prstGeom prst="leftBrace">
            <a:avLst>
              <a:gd name="adj1" fmla="val 8333"/>
              <a:gd name="adj2" fmla="val 17096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79"/>
          <p:cNvGrpSpPr/>
          <p:nvPr/>
        </p:nvGrpSpPr>
        <p:grpSpPr>
          <a:xfrm>
            <a:off x="4724400" y="457200"/>
            <a:ext cx="734199" cy="533401"/>
            <a:chOff x="2362200" y="533399"/>
            <a:chExt cx="734199" cy="533401"/>
          </a:xfrm>
        </p:grpSpPr>
        <p:sp>
          <p:nvSpPr>
            <p:cNvPr id="104" name="TextBox 103"/>
            <p:cNvSpPr txBox="1"/>
            <p:nvPr/>
          </p:nvSpPr>
          <p:spPr>
            <a:xfrm rot="16200000">
              <a:off x="2234000" y="661600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A14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 rot="16200000">
              <a:off x="2462600" y="661599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A 13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 rot="16200000">
              <a:off x="2691200" y="661600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A 12</a:t>
              </a:r>
            </a:p>
          </p:txBody>
        </p:sp>
      </p:grpSp>
      <p:sp>
        <p:nvSpPr>
          <p:cNvPr id="108" name="Rounded Rectangle 107"/>
          <p:cNvSpPr/>
          <p:nvPr/>
        </p:nvSpPr>
        <p:spPr>
          <a:xfrm>
            <a:off x="4648200" y="1066800"/>
            <a:ext cx="91440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4648200" y="1371600"/>
            <a:ext cx="91440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001</a:t>
            </a:r>
            <a:endParaRPr lang="en-US" dirty="0"/>
          </a:p>
        </p:txBody>
      </p:sp>
      <p:sp>
        <p:nvSpPr>
          <p:cNvPr id="110" name="Rounded Rectangle 109"/>
          <p:cNvSpPr/>
          <p:nvPr/>
        </p:nvSpPr>
        <p:spPr>
          <a:xfrm>
            <a:off x="4648200" y="1676400"/>
            <a:ext cx="914400" cy="2286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</a:t>
            </a:r>
            <a:endParaRPr lang="en-US" dirty="0"/>
          </a:p>
        </p:txBody>
      </p:sp>
      <p:sp>
        <p:nvSpPr>
          <p:cNvPr id="111" name="Rounded Rectangle 110"/>
          <p:cNvSpPr/>
          <p:nvPr/>
        </p:nvSpPr>
        <p:spPr>
          <a:xfrm>
            <a:off x="4648200" y="1981200"/>
            <a:ext cx="91440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011</a:t>
            </a:r>
            <a:endParaRPr lang="en-US" dirty="0"/>
          </a:p>
        </p:txBody>
      </p:sp>
      <p:sp>
        <p:nvSpPr>
          <p:cNvPr id="112" name="Rounded Rectangle 111"/>
          <p:cNvSpPr/>
          <p:nvPr/>
        </p:nvSpPr>
        <p:spPr>
          <a:xfrm>
            <a:off x="4648200" y="2286000"/>
            <a:ext cx="91440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13" name="Rounded Rectangle 112"/>
          <p:cNvSpPr/>
          <p:nvPr/>
        </p:nvSpPr>
        <p:spPr>
          <a:xfrm>
            <a:off x="4648200" y="2590800"/>
            <a:ext cx="914400" cy="228600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114" name="Rounded Rectangle 113"/>
          <p:cNvSpPr/>
          <p:nvPr/>
        </p:nvSpPr>
        <p:spPr>
          <a:xfrm>
            <a:off x="4648200" y="2895600"/>
            <a:ext cx="91440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110</a:t>
            </a:r>
            <a:endParaRPr lang="en-US" dirty="0"/>
          </a:p>
        </p:txBody>
      </p:sp>
      <p:sp>
        <p:nvSpPr>
          <p:cNvPr id="115" name="Rounded Rectangle 114"/>
          <p:cNvSpPr/>
          <p:nvPr/>
        </p:nvSpPr>
        <p:spPr>
          <a:xfrm>
            <a:off x="4648200" y="3200400"/>
            <a:ext cx="91440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111</a:t>
            </a:r>
            <a:endParaRPr lang="en-US" dirty="0"/>
          </a:p>
        </p:txBody>
      </p:sp>
      <p:sp>
        <p:nvSpPr>
          <p:cNvPr id="116" name="Rounded Rectangle 115"/>
          <p:cNvSpPr/>
          <p:nvPr/>
        </p:nvSpPr>
        <p:spPr>
          <a:xfrm>
            <a:off x="4876800" y="4876800"/>
            <a:ext cx="914400" cy="2286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</a:t>
            </a:r>
            <a:endParaRPr lang="en-US" dirty="0"/>
          </a:p>
        </p:txBody>
      </p:sp>
      <p:sp>
        <p:nvSpPr>
          <p:cNvPr id="117" name="Rounded Rectangle 116"/>
          <p:cNvSpPr/>
          <p:nvPr/>
        </p:nvSpPr>
        <p:spPr>
          <a:xfrm>
            <a:off x="5867400" y="4876800"/>
            <a:ext cx="914400" cy="2286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4724400" y="4114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When trying to write to Sector 2 on Flash bank 1 we need to first set the sector address to the following for erase operation</a:t>
            </a:r>
            <a:endParaRPr lang="en-US" sz="1200" dirty="0">
              <a:latin typeface="+mj-l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724400" y="37338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Examples :</a:t>
            </a:r>
            <a:endParaRPr lang="en-US" b="1" dirty="0">
              <a:latin typeface="+mj-lt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934200" y="4800600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=2 Dec = 2 Hex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4800600" y="53340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When trying to write to Sector 5 on Flash bank 3 we need to first set the sector address to the following for erase operation</a:t>
            </a:r>
            <a:endParaRPr lang="en-US" sz="1200" dirty="0">
              <a:latin typeface="+mj-lt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4876800" y="6096000"/>
            <a:ext cx="914400" cy="228600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0011</a:t>
            </a:r>
            <a:endParaRPr lang="en-US" dirty="0"/>
          </a:p>
        </p:txBody>
      </p:sp>
      <p:sp>
        <p:nvSpPr>
          <p:cNvPr id="123" name="Rounded Rectangle 122"/>
          <p:cNvSpPr/>
          <p:nvPr/>
        </p:nvSpPr>
        <p:spPr>
          <a:xfrm>
            <a:off x="5867400" y="6096000"/>
            <a:ext cx="914400" cy="228600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7010400" y="60198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=29 Dec = 1D Hex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5029200" y="6400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3x8       +      5            =29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1064</TotalTime>
  <Words>527</Words>
  <Application>Microsoft Office PowerPoint</Application>
  <PresentationFormat>On-screen Show (4:3)</PresentationFormat>
  <Paragraphs>250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Apex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ana</dc:creator>
  <cp:lastModifiedBy>ana</cp:lastModifiedBy>
  <cp:revision>12</cp:revision>
  <dcterms:created xsi:type="dcterms:W3CDTF">2006-08-16T00:00:00Z</dcterms:created>
  <dcterms:modified xsi:type="dcterms:W3CDTF">2022-03-05T07:57:08Z</dcterms:modified>
</cp:coreProperties>
</file>