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04" autoAdjust="0"/>
    <p:restoredTop sz="94660"/>
  </p:normalViewPr>
  <p:slideViewPr>
    <p:cSldViewPr>
      <p:cViewPr varScale="1">
        <p:scale>
          <a:sx n="111" d="100"/>
          <a:sy n="111" d="100"/>
        </p:scale>
        <p:origin x="-39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F1C9E-BEC1-4559-A60F-05F3D1B1A8E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84313-75CC-4C9D-A5FE-E5B91F43DBE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84313-75CC-4C9D-A5FE-E5B91F43DBE6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371600"/>
            <a:ext cx="7772400" cy="1752600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+mj-lt"/>
              </a:rPr>
              <a:t>We want to be able to send and receive data to Bravo from a computer such as a PC, MAC, Linux machine, etc 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+mj-lt"/>
              </a:rPr>
              <a:t>so that we could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algn="l"/>
            <a:endParaRPr lang="en-US" sz="2400" b="1" dirty="0" smtClean="0">
              <a:solidFill>
                <a:schemeClr val="tx1"/>
              </a:solidFill>
              <a:latin typeface="+mj-lt"/>
            </a:endParaRPr>
          </a:p>
          <a:p>
            <a:pPr marL="971550" lvl="1" indent="-514350" algn="l"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Use the computer keyboard as an input device</a:t>
            </a:r>
          </a:p>
          <a:p>
            <a:pPr marL="971550" lvl="1" indent="-514350" algn="l"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Use the computer monitor as an output device</a:t>
            </a:r>
          </a:p>
          <a:p>
            <a:pPr marL="514350" indent="-514350" algn="l"/>
            <a:endParaRPr lang="en-US" sz="2400" b="1" dirty="0" smtClean="0">
              <a:solidFill>
                <a:schemeClr val="tx1"/>
              </a:solidFill>
              <a:latin typeface="+mj-lt"/>
            </a:endParaRPr>
          </a:p>
          <a:p>
            <a:pPr marL="514350" indent="-514350" algn="l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In order to do that, we will be using UART  protocol and a terminal emulator program such as </a:t>
            </a:r>
            <a:r>
              <a:rPr lang="en-US" sz="2000" b="1" dirty="0" err="1" smtClean="0">
                <a:solidFill>
                  <a:schemeClr val="tx1"/>
                </a:solidFill>
                <a:latin typeface="+mj-lt"/>
              </a:rPr>
              <a:t>Tera</a:t>
            </a:r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 Term, Putty, etc.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  <a:p>
            <a:pPr marL="514350" indent="-514350" algn="l">
              <a:buAutoNum type="arabicPeriod"/>
            </a:pP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30480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 smtClean="0"/>
              <a:t>Our Goal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28600" y="152400"/>
            <a:ext cx="2786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What is UART 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1001" y="914400"/>
            <a:ext cx="838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Universal Asynchronous  Receiver / Transmitter</a:t>
            </a:r>
          </a:p>
          <a:p>
            <a:endParaRPr lang="en-US" b="1" dirty="0" smtClean="0">
              <a:latin typeface="+mj-lt"/>
            </a:endParaRPr>
          </a:p>
          <a:p>
            <a:pPr lvl="1">
              <a:buFont typeface="Wingdings" pitchFamily="2" charset="2"/>
              <a:buChar char="v"/>
            </a:pPr>
            <a:r>
              <a:rPr lang="en-US" b="1" dirty="0" smtClean="0">
                <a:latin typeface="+mj-lt"/>
              </a:rPr>
              <a:t>A Protocol to exchange data between two devices (Exp: Bravo and a PC)</a:t>
            </a:r>
          </a:p>
          <a:p>
            <a:pPr lvl="1">
              <a:buFont typeface="Wingdings" pitchFamily="2" charset="2"/>
              <a:buChar char="v"/>
            </a:pPr>
            <a:r>
              <a:rPr lang="en-US" b="1" dirty="0" smtClean="0">
                <a:latin typeface="+mj-lt"/>
              </a:rPr>
              <a:t> UART uses only two wires to transfer data called RX and TX</a:t>
            </a:r>
            <a:endParaRPr lang="en-US" b="1" dirty="0">
              <a:latin typeface="+mj-lt"/>
            </a:endParaRPr>
          </a:p>
        </p:txBody>
      </p:sp>
      <p:pic>
        <p:nvPicPr>
          <p:cNvPr id="37" name="Picture 36" descr="computer-icon-digitally-painted-iconset-youthedesignerm-2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0" y="3352800"/>
            <a:ext cx="1599895" cy="1599895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 flipV="1">
            <a:off x="6019800" y="4191000"/>
            <a:ext cx="1219200" cy="95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324600" y="3886200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USB</a:t>
            </a:r>
            <a:endParaRPr 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886200" y="3733800"/>
            <a:ext cx="6303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RX</a:t>
            </a:r>
          </a:p>
          <a:p>
            <a:r>
              <a:rPr lang="en-US" b="1" dirty="0" smtClean="0"/>
              <a:t>TX</a:t>
            </a:r>
          </a:p>
          <a:p>
            <a:r>
              <a:rPr lang="en-US" b="1" dirty="0" smtClean="0"/>
              <a:t>GND</a:t>
            </a:r>
          </a:p>
          <a:p>
            <a:r>
              <a:rPr lang="en-US" b="1" dirty="0" smtClean="0"/>
              <a:t>+5V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057400" y="3733800"/>
            <a:ext cx="6303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RX</a:t>
            </a:r>
          </a:p>
          <a:p>
            <a:r>
              <a:rPr lang="en-US" b="1" dirty="0" smtClean="0"/>
              <a:t>TX</a:t>
            </a:r>
          </a:p>
          <a:p>
            <a:r>
              <a:rPr lang="en-US" b="1" dirty="0" smtClean="0"/>
              <a:t>GND</a:t>
            </a:r>
          </a:p>
          <a:p>
            <a:r>
              <a:rPr lang="en-US" b="1" dirty="0" smtClean="0"/>
              <a:t>+5V</a:t>
            </a:r>
            <a:endParaRPr lang="en-US" b="1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2819400" y="4724400"/>
            <a:ext cx="990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819400" y="4495800"/>
            <a:ext cx="990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2590800" y="3886200"/>
            <a:ext cx="121920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2667000" y="3886201"/>
            <a:ext cx="1143000" cy="3047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267200" y="3429000"/>
            <a:ext cx="1569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USB To </a:t>
            </a:r>
            <a:r>
              <a:rPr lang="en-US" sz="1200" b="1" dirty="0" smtClean="0"/>
              <a:t>Serial </a:t>
            </a:r>
            <a:r>
              <a:rPr lang="en-US" sz="1200" b="1" dirty="0" smtClean="0"/>
              <a:t>Adapter</a:t>
            </a:r>
            <a:endParaRPr lang="en-US" sz="1200" b="1" dirty="0"/>
          </a:p>
        </p:txBody>
      </p:sp>
      <p:pic>
        <p:nvPicPr>
          <p:cNvPr id="129" name="Picture 128" descr="kit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3352800"/>
            <a:ext cx="1943664" cy="1784184"/>
          </a:xfrm>
          <a:prstGeom prst="rect">
            <a:avLst/>
          </a:prstGeom>
        </p:spPr>
      </p:pic>
      <p:pic>
        <p:nvPicPr>
          <p:cNvPr id="130" name="Picture 129" descr="usb-s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43400" y="3352800"/>
            <a:ext cx="1740609" cy="17406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28600" y="304800"/>
            <a:ext cx="3739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Couple of challenges: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600" y="14478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 smtClean="0">
                <a:latin typeface="+mj-lt"/>
              </a:rPr>
              <a:t>Parallel Vs Serial</a:t>
            </a:r>
          </a:p>
        </p:txBody>
      </p:sp>
      <p:sp>
        <p:nvSpPr>
          <p:cNvPr id="32" name="Right Brace 31"/>
          <p:cNvSpPr/>
          <p:nvPr/>
        </p:nvSpPr>
        <p:spPr>
          <a:xfrm>
            <a:off x="2209800" y="4191000"/>
            <a:ext cx="228600" cy="18288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66800" y="4343400"/>
            <a:ext cx="91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66800" y="4572000"/>
            <a:ext cx="91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66800" y="4800600"/>
            <a:ext cx="91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66800" y="5029200"/>
            <a:ext cx="91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66800" y="5257800"/>
            <a:ext cx="91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66800" y="5486400"/>
            <a:ext cx="91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66800" y="5715000"/>
            <a:ext cx="91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066800" y="5943600"/>
            <a:ext cx="91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590800" y="4953000"/>
            <a:ext cx="3657600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57200" y="4267200"/>
            <a:ext cx="6735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Black" pitchFamily="34" charset="0"/>
              </a:rPr>
              <a:t>Bus0</a:t>
            </a:r>
          </a:p>
          <a:p>
            <a:r>
              <a:rPr lang="en-US" sz="1400" dirty="0" smtClean="0">
                <a:latin typeface="Arial Black" pitchFamily="34" charset="0"/>
              </a:rPr>
              <a:t>Bus1</a:t>
            </a:r>
          </a:p>
          <a:p>
            <a:r>
              <a:rPr lang="en-US" sz="1400" dirty="0" smtClean="0">
                <a:latin typeface="Arial Black" pitchFamily="34" charset="0"/>
              </a:rPr>
              <a:t>Bus2</a:t>
            </a:r>
          </a:p>
          <a:p>
            <a:r>
              <a:rPr lang="en-US" sz="1400" dirty="0" smtClean="0">
                <a:latin typeface="Arial Black" pitchFamily="34" charset="0"/>
              </a:rPr>
              <a:t>Bus3</a:t>
            </a:r>
          </a:p>
          <a:p>
            <a:r>
              <a:rPr lang="en-US" sz="1400" dirty="0" smtClean="0">
                <a:latin typeface="Arial Black" pitchFamily="34" charset="0"/>
              </a:rPr>
              <a:t>Bus4</a:t>
            </a:r>
          </a:p>
          <a:p>
            <a:r>
              <a:rPr lang="en-US" sz="1400" dirty="0" smtClean="0">
                <a:latin typeface="Arial Black" pitchFamily="34" charset="0"/>
              </a:rPr>
              <a:t>Bus5</a:t>
            </a:r>
          </a:p>
          <a:p>
            <a:r>
              <a:rPr lang="en-US" sz="1400" dirty="0" smtClean="0">
                <a:latin typeface="Arial Black" pitchFamily="34" charset="0"/>
              </a:rPr>
              <a:t>Bus6</a:t>
            </a:r>
          </a:p>
          <a:p>
            <a:r>
              <a:rPr lang="en-US" sz="1400" dirty="0" smtClean="0">
                <a:latin typeface="Arial Black" pitchFamily="34" charset="0"/>
              </a:rPr>
              <a:t>Bus7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3400" y="3962400"/>
            <a:ext cx="1628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 Black" pitchFamily="34" charset="0"/>
              </a:rPr>
              <a:t>Parallel Data</a:t>
            </a:r>
            <a:endParaRPr lang="en-US" sz="1600" dirty="0">
              <a:latin typeface="Arial Black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05200" y="4919246"/>
            <a:ext cx="150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 Black" pitchFamily="34" charset="0"/>
              </a:rPr>
              <a:t>Serial Lines</a:t>
            </a:r>
            <a:endParaRPr lang="en-US" sz="1600" dirty="0">
              <a:latin typeface="Arial Black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590800" y="5181600"/>
            <a:ext cx="365760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791200" y="5257800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 Black" pitchFamily="34" charset="0"/>
              </a:rPr>
              <a:t>TX</a:t>
            </a:r>
            <a:endParaRPr lang="en-US" sz="1600" dirty="0">
              <a:latin typeface="Arial Black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791200" y="4495800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 Black" pitchFamily="34" charset="0"/>
              </a:rPr>
              <a:t>RX</a:t>
            </a:r>
            <a:endParaRPr lang="en-US" sz="1600" dirty="0">
              <a:latin typeface="Arial Black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514600" y="4495800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 Black" pitchFamily="34" charset="0"/>
              </a:rPr>
              <a:t>TX</a:t>
            </a:r>
            <a:endParaRPr lang="en-US" sz="1600" dirty="0">
              <a:latin typeface="Arial Black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590800" y="5257800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 Black" pitchFamily="34" charset="0"/>
              </a:rPr>
              <a:t>RX</a:t>
            </a:r>
            <a:endParaRPr lang="en-US" sz="1600" dirty="0">
              <a:latin typeface="Arial Black" pitchFamily="34" charset="0"/>
            </a:endParaRPr>
          </a:p>
        </p:txBody>
      </p:sp>
      <p:sp>
        <p:nvSpPr>
          <p:cNvPr id="60" name="Right Brace 59"/>
          <p:cNvSpPr/>
          <p:nvPr/>
        </p:nvSpPr>
        <p:spPr>
          <a:xfrm rot="10800000">
            <a:off x="6477000" y="4114800"/>
            <a:ext cx="228600" cy="18288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6934200" y="4343400"/>
            <a:ext cx="91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934200" y="4572000"/>
            <a:ext cx="91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934200" y="4800600"/>
            <a:ext cx="91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934200" y="5029200"/>
            <a:ext cx="91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934200" y="5257800"/>
            <a:ext cx="91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934200" y="5486400"/>
            <a:ext cx="91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934200" y="5715000"/>
            <a:ext cx="91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934200" y="5943600"/>
            <a:ext cx="91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924800" y="4267200"/>
            <a:ext cx="6735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Black" pitchFamily="34" charset="0"/>
              </a:rPr>
              <a:t>Bus0</a:t>
            </a:r>
          </a:p>
          <a:p>
            <a:r>
              <a:rPr lang="en-US" sz="1400" dirty="0" smtClean="0">
                <a:latin typeface="Arial Black" pitchFamily="34" charset="0"/>
              </a:rPr>
              <a:t>Bus1</a:t>
            </a:r>
          </a:p>
          <a:p>
            <a:r>
              <a:rPr lang="en-US" sz="1400" dirty="0" smtClean="0">
                <a:latin typeface="Arial Black" pitchFamily="34" charset="0"/>
              </a:rPr>
              <a:t>Bus2</a:t>
            </a:r>
          </a:p>
          <a:p>
            <a:r>
              <a:rPr lang="en-US" sz="1400" dirty="0" smtClean="0">
                <a:latin typeface="Arial Black" pitchFamily="34" charset="0"/>
              </a:rPr>
              <a:t>Bus3</a:t>
            </a:r>
          </a:p>
          <a:p>
            <a:r>
              <a:rPr lang="en-US" sz="1400" dirty="0" smtClean="0">
                <a:latin typeface="Arial Black" pitchFamily="34" charset="0"/>
              </a:rPr>
              <a:t>Bus4</a:t>
            </a:r>
          </a:p>
          <a:p>
            <a:r>
              <a:rPr lang="en-US" sz="1400" dirty="0" smtClean="0">
                <a:latin typeface="Arial Black" pitchFamily="34" charset="0"/>
              </a:rPr>
              <a:t>Bus5</a:t>
            </a:r>
          </a:p>
          <a:p>
            <a:r>
              <a:rPr lang="en-US" sz="1400" dirty="0" smtClean="0">
                <a:latin typeface="Arial Black" pitchFamily="34" charset="0"/>
              </a:rPr>
              <a:t>Bus6</a:t>
            </a:r>
          </a:p>
          <a:p>
            <a:r>
              <a:rPr lang="en-US" sz="1400" dirty="0" smtClean="0">
                <a:latin typeface="Arial Black" pitchFamily="34" charset="0"/>
              </a:rPr>
              <a:t>Bus7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934200" y="3962400"/>
            <a:ext cx="1628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 Black" pitchFamily="34" charset="0"/>
              </a:rPr>
              <a:t>Parallel Data</a:t>
            </a:r>
            <a:endParaRPr lang="en-US" sz="1600" dirty="0">
              <a:latin typeface="Arial Black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895600" y="4114800"/>
            <a:ext cx="299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Sending Character “A”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981200" y="4191000"/>
            <a:ext cx="30489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  <a:latin typeface="Arial Black" pitchFamily="34" charset="0"/>
              </a:rPr>
              <a:t>0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Arial Black" pitchFamily="34" charset="0"/>
              </a:rPr>
              <a:t>1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Arial Black" pitchFamily="34" charset="0"/>
              </a:rPr>
              <a:t>0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Arial Black" pitchFamily="34" charset="0"/>
              </a:rPr>
              <a:t>0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Arial Black" pitchFamily="34" charset="0"/>
              </a:rPr>
              <a:t>0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Arial Black" pitchFamily="34" charset="0"/>
              </a:rPr>
              <a:t>0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Arial Black" pitchFamily="34" charset="0"/>
              </a:rPr>
              <a:t>0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Arial Black" pitchFamily="34" charset="0"/>
              </a:rPr>
              <a:t>1</a:t>
            </a:r>
            <a:endParaRPr lang="en-US" sz="1400" dirty="0" smtClean="0">
              <a:solidFill>
                <a:srgbClr val="FFC000"/>
              </a:solidFill>
              <a:latin typeface="Arial Black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581400" y="4572000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rial Black" pitchFamily="34" charset="0"/>
              </a:rPr>
              <a:t>10000010</a:t>
            </a:r>
            <a:endParaRPr lang="en-US" dirty="0">
              <a:solidFill>
                <a:srgbClr val="FFC000"/>
              </a:solidFill>
              <a:latin typeface="Arial Black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629400" y="4191000"/>
            <a:ext cx="30489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  <a:latin typeface="Arial Black" pitchFamily="34" charset="0"/>
              </a:rPr>
              <a:t>0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Arial Black" pitchFamily="34" charset="0"/>
              </a:rPr>
              <a:t>1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Arial Black" pitchFamily="34" charset="0"/>
              </a:rPr>
              <a:t>0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Arial Black" pitchFamily="34" charset="0"/>
              </a:rPr>
              <a:t>0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Arial Black" pitchFamily="34" charset="0"/>
              </a:rPr>
              <a:t>0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Arial Black" pitchFamily="34" charset="0"/>
              </a:rPr>
              <a:t>0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Arial Black" pitchFamily="34" charset="0"/>
              </a:rPr>
              <a:t>0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Arial Black" pitchFamily="34" charset="0"/>
              </a:rPr>
              <a:t>1</a:t>
            </a:r>
            <a:endParaRPr lang="en-US" sz="1400" dirty="0" smtClean="0">
              <a:solidFill>
                <a:srgbClr val="FFC000"/>
              </a:solidFill>
              <a:latin typeface="Arial Black" pitchFamily="34" charset="0"/>
            </a:endParaRPr>
          </a:p>
        </p:txBody>
      </p:sp>
      <p:pic>
        <p:nvPicPr>
          <p:cNvPr id="79" name="Picture 78" descr="computer-icon-digitally-painted-iconset-youthedesignerm-2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5600" y="2209800"/>
            <a:ext cx="1599895" cy="1599895"/>
          </a:xfrm>
          <a:prstGeom prst="rect">
            <a:avLst/>
          </a:prstGeom>
        </p:spPr>
      </p:pic>
      <p:cxnSp>
        <p:nvCxnSpPr>
          <p:cNvPr id="80" name="Straight Arrow Connector 79"/>
          <p:cNvCxnSpPr/>
          <p:nvPr/>
        </p:nvCxnSpPr>
        <p:spPr>
          <a:xfrm>
            <a:off x="2209800" y="3048000"/>
            <a:ext cx="4419600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 descr="kit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2209800"/>
            <a:ext cx="1715064" cy="1574341"/>
          </a:xfrm>
          <a:prstGeom prst="rect">
            <a:avLst/>
          </a:prstGeom>
        </p:spPr>
      </p:pic>
      <p:sp>
        <p:nvSpPr>
          <p:cNvPr id="84" name="U-Turn Arrow 83"/>
          <p:cNvSpPr/>
          <p:nvPr/>
        </p:nvSpPr>
        <p:spPr>
          <a:xfrm>
            <a:off x="2057400" y="3429000"/>
            <a:ext cx="2209800" cy="6096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286000" y="61722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FFC000"/>
                </a:solidFill>
                <a:latin typeface="Arial Black" pitchFamily="34" charset="0"/>
              </a:rPr>
              <a:t>1s are sent by setting the line to high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FFC000"/>
                </a:solidFill>
                <a:latin typeface="Arial Black" pitchFamily="34" charset="0"/>
              </a:rPr>
              <a:t>0s are sent by setting the line to 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867400" y="3810000"/>
            <a:ext cx="31103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Arial Black" pitchFamily="34" charset="0"/>
              </a:rPr>
              <a:t>Common UART Speeds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  <a:latin typeface="Arial Black" pitchFamily="34" charset="0"/>
              </a:rPr>
              <a:t> Baud Rates (Standard)</a:t>
            </a:r>
          </a:p>
          <a:p>
            <a:pPr algn="ctr"/>
            <a:r>
              <a:rPr lang="en-US" dirty="0" smtClean="0">
                <a:latin typeface="Arial Black" pitchFamily="34" charset="0"/>
              </a:rPr>
              <a:t>4800</a:t>
            </a:r>
          </a:p>
          <a:p>
            <a:pPr algn="ctr"/>
            <a:r>
              <a:rPr lang="en-US" dirty="0" smtClean="0">
                <a:latin typeface="Arial Black" pitchFamily="34" charset="0"/>
              </a:rPr>
              <a:t>9600</a:t>
            </a:r>
          </a:p>
          <a:p>
            <a:pPr algn="ctr"/>
            <a:r>
              <a:rPr lang="en-US" dirty="0" smtClean="0">
                <a:latin typeface="Arial Black" pitchFamily="34" charset="0"/>
              </a:rPr>
              <a:t>19200</a:t>
            </a:r>
          </a:p>
          <a:p>
            <a:pPr algn="ctr"/>
            <a:r>
              <a:rPr lang="en-US" dirty="0" smtClean="0">
                <a:latin typeface="Arial Black" pitchFamily="34" charset="0"/>
              </a:rPr>
              <a:t>57600</a:t>
            </a:r>
          </a:p>
          <a:p>
            <a:pPr algn="ctr"/>
            <a:r>
              <a:rPr lang="en-US" dirty="0" smtClean="0">
                <a:latin typeface="Arial Black" pitchFamily="34" charset="0"/>
              </a:rPr>
              <a:t>115200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4600" y="3810000"/>
            <a:ext cx="27010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Arial Black" pitchFamily="34" charset="0"/>
              </a:rPr>
              <a:t>Bravo Clock Speeds</a:t>
            </a:r>
          </a:p>
          <a:p>
            <a:pPr algn="ctr"/>
            <a:endParaRPr lang="en-US" b="1" dirty="0" smtClean="0">
              <a:solidFill>
                <a:srgbClr val="FFFF00"/>
              </a:solidFill>
              <a:latin typeface="Arial Black" pitchFamily="34" charset="0"/>
            </a:endParaRPr>
          </a:p>
          <a:p>
            <a:pPr algn="ctr"/>
            <a:r>
              <a:rPr lang="en-US" dirty="0" smtClean="0">
                <a:latin typeface="Arial Black" pitchFamily="34" charset="0"/>
              </a:rPr>
              <a:t>3.6864 MHz</a:t>
            </a:r>
          </a:p>
          <a:p>
            <a:pPr algn="ctr"/>
            <a:r>
              <a:rPr lang="en-US" dirty="0" smtClean="0">
                <a:latin typeface="Arial Black" pitchFamily="34" charset="0"/>
              </a:rPr>
              <a:t>1.8432 MHz</a:t>
            </a:r>
          </a:p>
          <a:p>
            <a:pPr algn="ctr"/>
            <a:r>
              <a:rPr lang="en-US" dirty="0" smtClean="0">
                <a:latin typeface="Arial Black" pitchFamily="34" charset="0"/>
              </a:rPr>
              <a:t>921.6  KHz</a:t>
            </a:r>
          </a:p>
          <a:p>
            <a:pPr algn="ctr"/>
            <a:r>
              <a:rPr lang="en-US" dirty="0" smtClean="0">
                <a:latin typeface="Arial Black" pitchFamily="34" charset="0"/>
              </a:rPr>
              <a:t>460.8  KHz</a:t>
            </a:r>
          </a:p>
          <a:p>
            <a:pPr algn="ctr"/>
            <a:r>
              <a:rPr lang="en-US" dirty="0" smtClean="0">
                <a:latin typeface="Arial Black" pitchFamily="34" charset="0"/>
              </a:rPr>
              <a:t>230.4  KHz</a:t>
            </a:r>
            <a:endParaRPr lang="en-US" dirty="0">
              <a:latin typeface="Arial Black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4648200" y="4800600"/>
            <a:ext cx="2209800" cy="8382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81600" y="48006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 Black" pitchFamily="34" charset="0"/>
              </a:rPr>
              <a:t>/16</a:t>
            </a:r>
            <a:endParaRPr lang="en-US" b="1" dirty="0">
              <a:latin typeface="Arial Black" pitchFamily="34" charset="0"/>
            </a:endParaRPr>
          </a:p>
        </p:txBody>
      </p:sp>
      <p:pic>
        <p:nvPicPr>
          <p:cNvPr id="23" name="Picture 22" descr="computer-icon-digitally-painted-iconset-youthedesignerm-2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1800" y="1752600"/>
            <a:ext cx="1599895" cy="159989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2286000" y="2590800"/>
            <a:ext cx="4419600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4800" y="9906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b="1" dirty="0" smtClean="0">
                <a:latin typeface="+mj-lt"/>
              </a:rPr>
              <a:t>2. Timing / Speed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86000" y="1676400"/>
            <a:ext cx="4648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Black" pitchFamily="34" charset="0"/>
              </a:rPr>
              <a:t>Since the clocks are not synched, they need to agree on a speed before sending /receiving data</a:t>
            </a:r>
          </a:p>
        </p:txBody>
      </p:sp>
      <p:pic>
        <p:nvPicPr>
          <p:cNvPr id="28" name="Picture 27" descr="clk-select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4191000"/>
            <a:ext cx="2895600" cy="1726173"/>
          </a:xfrm>
          <a:prstGeom prst="rect">
            <a:avLst/>
          </a:prstGeom>
        </p:spPr>
      </p:pic>
      <p:pic>
        <p:nvPicPr>
          <p:cNvPr id="29" name="Picture 28" descr="kit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1752600"/>
            <a:ext cx="1715064" cy="15743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28600" y="11430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b="1" dirty="0" smtClean="0">
                <a:latin typeface="+mj-lt"/>
              </a:rPr>
              <a:t>3. Frame Structure / Format</a:t>
            </a:r>
          </a:p>
        </p:txBody>
      </p:sp>
      <p:pic>
        <p:nvPicPr>
          <p:cNvPr id="37" name="Picture 36" descr="1_PIC18F4550_USART_Frame_Stru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4419600"/>
            <a:ext cx="7619048" cy="193333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52400" y="6477000"/>
            <a:ext cx="6353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C000"/>
                </a:solidFill>
                <a:latin typeface="+mj-lt"/>
              </a:rPr>
              <a:t>*image Source : https://www.electronicwings.com/raspberry-pi/raspberry-pi-uart-communication-using-python-and-c</a:t>
            </a:r>
            <a:endParaRPr lang="en-US" sz="1000" dirty="0">
              <a:solidFill>
                <a:srgbClr val="FFC000"/>
              </a:solidFill>
              <a:latin typeface="+mj-lt"/>
            </a:endParaRPr>
          </a:p>
        </p:txBody>
      </p:sp>
      <p:pic>
        <p:nvPicPr>
          <p:cNvPr id="41" name="Picture 40" descr="computer-icon-digitally-painted-iconset-youthedesignerm-2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3200" y="2057400"/>
            <a:ext cx="1599895" cy="1599895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>
            <a:off x="2057400" y="2895600"/>
            <a:ext cx="4419600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057400" y="1828800"/>
            <a:ext cx="4648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+mj-lt"/>
              </a:rPr>
              <a:t>They need to agree on the structure of the frame (Data + other bits) so that they can detect when the line is idle and when the data is sent.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057400" y="3048000"/>
            <a:ext cx="4648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400" b="1" dirty="0" smtClean="0">
                <a:latin typeface="+mj-lt"/>
              </a:rPr>
              <a:t>First, the line is set to low to show the START bit</a:t>
            </a:r>
          </a:p>
          <a:p>
            <a:pPr>
              <a:buFont typeface="Wingdings" pitchFamily="2" charset="2"/>
              <a:buChar char="Ø"/>
            </a:pPr>
            <a:r>
              <a:rPr lang="en-US" sz="1400" b="1" dirty="0" smtClean="0">
                <a:latin typeface="+mj-lt"/>
              </a:rPr>
              <a:t>Then data is sent</a:t>
            </a:r>
          </a:p>
          <a:p>
            <a:pPr>
              <a:buFont typeface="Wingdings" pitchFamily="2" charset="2"/>
              <a:buChar char="Ø"/>
            </a:pPr>
            <a:r>
              <a:rPr lang="en-US" sz="1400" b="1" dirty="0" smtClean="0">
                <a:latin typeface="+mj-lt"/>
              </a:rPr>
              <a:t>1s are sent by setting the line to high</a:t>
            </a:r>
          </a:p>
          <a:p>
            <a:pPr>
              <a:buFont typeface="Wingdings" pitchFamily="2" charset="2"/>
              <a:buChar char="Ø"/>
            </a:pPr>
            <a:r>
              <a:rPr lang="en-US" sz="1400" b="1" dirty="0" smtClean="0">
                <a:latin typeface="+mj-lt"/>
              </a:rPr>
              <a:t>0s are sent by setting the line to low</a:t>
            </a:r>
          </a:p>
          <a:p>
            <a:pPr>
              <a:buFont typeface="Wingdings" pitchFamily="2" charset="2"/>
              <a:buChar char="Ø"/>
            </a:pPr>
            <a:r>
              <a:rPr lang="en-US" sz="1400" b="1" dirty="0" smtClean="0">
                <a:latin typeface="+mj-lt"/>
              </a:rPr>
              <a:t>After a predefined number of bits are sent, the line will be set to high as STOP bit</a:t>
            </a:r>
          </a:p>
          <a:p>
            <a:pPr>
              <a:buFont typeface="Wingdings" pitchFamily="2" charset="2"/>
              <a:buChar char="Ø"/>
            </a:pPr>
            <a:endParaRPr lang="en-US" sz="1400" b="1" dirty="0" smtClean="0">
              <a:latin typeface="+mj-lt"/>
            </a:endParaRPr>
          </a:p>
        </p:txBody>
      </p:sp>
      <p:pic>
        <p:nvPicPr>
          <p:cNvPr id="49" name="Picture 48" descr="kit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" y="2057400"/>
            <a:ext cx="1715064" cy="1574341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057400" y="4419600"/>
            <a:ext cx="303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 Black" pitchFamily="34" charset="0"/>
              </a:rPr>
              <a:t>Sending Character “K”</a:t>
            </a:r>
          </a:p>
        </p:txBody>
      </p:sp>
      <p:sp>
        <p:nvSpPr>
          <p:cNvPr id="72" name="Right Arrow 71"/>
          <p:cNvSpPr/>
          <p:nvPr/>
        </p:nvSpPr>
        <p:spPr>
          <a:xfrm>
            <a:off x="5105400" y="4495800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28600" y="8382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b="1" dirty="0" smtClean="0">
                <a:latin typeface="+mj-lt"/>
              </a:rPr>
              <a:t>Bravo Computer UART Parameters :</a:t>
            </a:r>
          </a:p>
        </p:txBody>
      </p:sp>
      <p:pic>
        <p:nvPicPr>
          <p:cNvPr id="49" name="Picture 48" descr="kit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1905000"/>
            <a:ext cx="2407324" cy="2209800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04800" y="1905000"/>
          <a:ext cx="5867399" cy="2344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1828800"/>
                <a:gridCol w="1676399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j-lt"/>
                        </a:rPr>
                        <a:t>Divider on Clock Module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j-lt"/>
                        </a:rPr>
                        <a:t>Bravo</a:t>
                      </a:r>
                      <a:r>
                        <a:rPr lang="en-US" sz="1600" b="1" baseline="0" dirty="0" smtClean="0">
                          <a:latin typeface="+mj-lt"/>
                        </a:rPr>
                        <a:t> Clock Speed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j-lt"/>
                        </a:rPr>
                        <a:t>UART Speed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/>
                </a:tc>
              </a:tr>
              <a:tr h="37748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j-lt"/>
                        </a:rPr>
                        <a:t>/1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j-lt"/>
                        </a:rPr>
                        <a:t>3.6864  MHz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j-lt"/>
                        </a:rPr>
                        <a:t>230,400 bps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/>
                </a:tc>
              </a:tr>
              <a:tr h="37748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j-lt"/>
                        </a:rPr>
                        <a:t>/2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j-lt"/>
                        </a:rPr>
                        <a:t>1.8432  MHz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j-lt"/>
                        </a:rPr>
                        <a:t>115,200 bps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/>
                </a:tc>
              </a:tr>
              <a:tr h="37748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j-lt"/>
                        </a:rPr>
                        <a:t>/4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j-lt"/>
                        </a:rPr>
                        <a:t>921.6  KHz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j-lt"/>
                        </a:rPr>
                        <a:t>57,600 bps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/>
                </a:tc>
              </a:tr>
              <a:tr h="37748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j-lt"/>
                        </a:rPr>
                        <a:t>/8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j-lt"/>
                        </a:rPr>
                        <a:t>460.8 KHz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j-lt"/>
                        </a:rPr>
                        <a:t>28,800 bps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/>
                </a:tc>
              </a:tr>
              <a:tr h="37748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j-lt"/>
                        </a:rPr>
                        <a:t>/16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j-lt"/>
                        </a:rPr>
                        <a:t>230.04 KHz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j-lt"/>
                        </a:rPr>
                        <a:t>14,400 bps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04800" y="13716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b="1" dirty="0" smtClean="0">
                <a:latin typeface="+mj-lt"/>
              </a:rPr>
              <a:t>Speed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" y="4343400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b="1" dirty="0" smtClean="0">
                <a:latin typeface="+mj-lt"/>
              </a:rPr>
              <a:t>Start Bit: 1 bit</a:t>
            </a:r>
          </a:p>
          <a:p>
            <a:pPr marL="457200" indent="-457200"/>
            <a:r>
              <a:rPr lang="en-US" sz="2400" b="1" dirty="0" smtClean="0">
                <a:latin typeface="+mj-lt"/>
              </a:rPr>
              <a:t>Data : 8 bits</a:t>
            </a:r>
          </a:p>
          <a:p>
            <a:pPr marL="457200" indent="-457200"/>
            <a:r>
              <a:rPr lang="en-US" sz="2400" b="1" dirty="0" smtClean="0">
                <a:latin typeface="+mj-lt"/>
              </a:rPr>
              <a:t>Parity: None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6324600"/>
            <a:ext cx="726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latin typeface="+mj-lt"/>
              </a:rPr>
              <a:t>Check a video on YouTube : “Understanding UART” , link in the description</a:t>
            </a:r>
            <a:endParaRPr lang="en-US" b="1" dirty="0">
              <a:solidFill>
                <a:srgbClr val="FFC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28600" y="7620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b="1" dirty="0" smtClean="0">
                <a:latin typeface="Arial Black" pitchFamily="34" charset="0"/>
              </a:rPr>
              <a:t>ASCII CODES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6400800"/>
            <a:ext cx="91005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rgbClr val="FFC000"/>
                </a:solidFill>
                <a:latin typeface="+mj-lt"/>
              </a:rPr>
              <a:t>Source of image : https</a:t>
            </a:r>
            <a:r>
              <a:rPr lang="en-US" sz="800" b="1" dirty="0" smtClean="0">
                <a:solidFill>
                  <a:srgbClr val="FFC000"/>
                </a:solidFill>
                <a:latin typeface="+mj-lt"/>
              </a:rPr>
              <a:t>://e2e.ti.com/support/microcontrollers/msp-low-power-microcontrollers-group/msp430/f/msp-low-power-microcontroller-forum/521465/ascii-interpretation-over-uart-communication</a:t>
            </a:r>
            <a:endParaRPr lang="en-US" sz="800" b="1" dirty="0">
              <a:solidFill>
                <a:srgbClr val="FFC000"/>
              </a:solidFill>
              <a:latin typeface="+mj-lt"/>
            </a:endParaRPr>
          </a:p>
        </p:txBody>
      </p:sp>
      <p:pic>
        <p:nvPicPr>
          <p:cNvPr id="8" name="Picture 7" descr="asciishee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3462" y="1295400"/>
            <a:ext cx="7271338" cy="5104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5241</TotalTime>
  <Words>416</Words>
  <Application>Microsoft Office PowerPoint</Application>
  <PresentationFormat>On-screen Show (4:3)</PresentationFormat>
  <Paragraphs>121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Our Goal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ana</dc:creator>
  <cp:lastModifiedBy>ana</cp:lastModifiedBy>
  <cp:revision>34</cp:revision>
  <dcterms:created xsi:type="dcterms:W3CDTF">2006-08-16T00:00:00Z</dcterms:created>
  <dcterms:modified xsi:type="dcterms:W3CDTF">2022-03-08T05:34:42Z</dcterms:modified>
</cp:coreProperties>
</file>