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9"/>
  </p:notesMasterIdLst>
  <p:sldIdLst>
    <p:sldId id="257" r:id="rId2"/>
    <p:sldId id="266" r:id="rId3"/>
    <p:sldId id="267" r:id="rId4"/>
    <p:sldId id="265" r:id="rId5"/>
    <p:sldId id="256" r:id="rId6"/>
    <p:sldId id="259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04" autoAdjust="0"/>
    <p:restoredTop sz="94660"/>
  </p:normalViewPr>
  <p:slideViewPr>
    <p:cSldViewPr>
      <p:cViewPr varScale="1">
        <p:scale>
          <a:sx n="111" d="100"/>
          <a:sy n="111" d="100"/>
        </p:scale>
        <p:origin x="-391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F1C9E-BEC1-4559-A60F-05F3D1B1A8EF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84313-75CC-4C9D-A5FE-E5B91F43DB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371600"/>
            <a:ext cx="7772400" cy="3276600"/>
          </a:xfrm>
        </p:spPr>
        <p:txBody>
          <a:bodyPr>
            <a:noAutofit/>
          </a:bodyPr>
          <a:lstStyle/>
          <a:p>
            <a:pPr algn="l"/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Part of the computer that is outputting the Control Signals based on </a:t>
            </a:r>
            <a:r>
              <a:rPr lang="en-US" sz="2400" b="1" dirty="0" smtClean="0">
                <a:latin typeface="+mj-lt"/>
              </a:rPr>
              <a:t>each </a:t>
            </a:r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specific instruction.</a:t>
            </a:r>
          </a:p>
          <a:p>
            <a:pPr algn="l"/>
            <a:endParaRPr lang="en-US" sz="2400" b="1" dirty="0" smtClean="0">
              <a:latin typeface="+mj-lt"/>
            </a:endParaRPr>
          </a:p>
          <a:p>
            <a:pPr algn="l"/>
            <a:r>
              <a:rPr lang="en-US" sz="2400" b="1" dirty="0" smtClean="0">
                <a:latin typeface="+mj-lt"/>
              </a:rPr>
              <a:t>So far we have been using our Arduino Mega Shield to set the control signals to High/Low</a:t>
            </a:r>
          </a:p>
          <a:p>
            <a:pPr algn="l"/>
            <a:endParaRPr lang="en-US" sz="2400" b="1" dirty="0" smtClean="0">
              <a:latin typeface="+mj-lt"/>
            </a:endParaRPr>
          </a:p>
          <a:p>
            <a:pPr algn="l"/>
            <a:r>
              <a:rPr lang="en-US" sz="2400" b="1" dirty="0" smtClean="0">
                <a:latin typeface="+mj-lt"/>
              </a:rPr>
              <a:t>We are building the control logic to output the required Control signals for each specific instruction.</a:t>
            </a:r>
          </a:p>
          <a:p>
            <a:pPr algn="l"/>
            <a:r>
              <a:rPr lang="en-US" sz="2400" b="1" dirty="0" smtClean="0">
                <a:latin typeface="+mj-lt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pPr marL="514350" indent="-514350" algn="l"/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685800"/>
            <a:ext cx="5715000" cy="609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 smtClean="0"/>
              <a:t>What is the Control Logic ?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8001000" cy="609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 smtClean="0"/>
              <a:t>How a computer execute programs ?</a:t>
            </a:r>
            <a:endParaRPr lang="en-US" sz="4400" dirty="0"/>
          </a:p>
        </p:txBody>
      </p:sp>
      <p:sp>
        <p:nvSpPr>
          <p:cNvPr id="6" name="Rounded Rectangle 5"/>
          <p:cNvSpPr/>
          <p:nvPr/>
        </p:nvSpPr>
        <p:spPr>
          <a:xfrm>
            <a:off x="1219200" y="838200"/>
            <a:ext cx="61722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FF00"/>
                </a:solidFill>
                <a:latin typeface="+mj-lt"/>
              </a:rPr>
              <a:t>Program Counter</a:t>
            </a:r>
          </a:p>
          <a:p>
            <a:pPr algn="ctr"/>
            <a:r>
              <a:rPr lang="en-US" sz="1600" b="1" dirty="0" smtClean="0">
                <a:latin typeface="+mj-lt"/>
              </a:rPr>
              <a:t>When the computer starts, Program counter starts counting from 0 </a:t>
            </a:r>
          </a:p>
          <a:p>
            <a:pPr algn="ctr"/>
            <a:r>
              <a:rPr lang="en-US" sz="1600" b="1" dirty="0" smtClean="0">
                <a:latin typeface="+mj-lt"/>
              </a:rPr>
              <a:t>With each step, the value is put on the BUS</a:t>
            </a:r>
          </a:p>
          <a:p>
            <a:pPr algn="ctr"/>
            <a:r>
              <a:rPr lang="en-US" sz="1600" b="1" dirty="0" smtClean="0">
                <a:latin typeface="+mj-lt"/>
              </a:rPr>
              <a:t>Signal  :  CO </a:t>
            </a:r>
            <a:endParaRPr lang="en-US" sz="1600" b="1" dirty="0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219200" y="2133600"/>
            <a:ext cx="6172200" cy="9144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FF00"/>
                </a:solidFill>
                <a:latin typeface="+mj-lt"/>
              </a:rPr>
              <a:t>Memory Address Register </a:t>
            </a:r>
          </a:p>
          <a:p>
            <a:pPr algn="ctr"/>
            <a:r>
              <a:rPr lang="en-US" sz="1400" b="1" dirty="0" smtClean="0">
                <a:latin typeface="+mj-lt"/>
              </a:rPr>
              <a:t>MAR reads the value from the BUS and set the Address to the value</a:t>
            </a:r>
          </a:p>
          <a:p>
            <a:pPr algn="ctr"/>
            <a:r>
              <a:rPr lang="en-US" sz="1400" b="1" dirty="0" smtClean="0">
                <a:latin typeface="+mj-lt"/>
              </a:rPr>
              <a:t>Signal : MI</a:t>
            </a:r>
            <a:endParaRPr lang="en-US" sz="1400" b="1" dirty="0">
              <a:latin typeface="+mj-lt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6781800" y="1828800"/>
            <a:ext cx="533400" cy="5334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590800" y="3124200"/>
            <a:ext cx="4800600" cy="914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FF00"/>
                </a:solidFill>
                <a:latin typeface="+mj-lt"/>
              </a:rPr>
              <a:t>Memory (FLASH/RAM)</a:t>
            </a:r>
          </a:p>
          <a:p>
            <a:pPr algn="ctr"/>
            <a:r>
              <a:rPr lang="en-US" sz="1400" b="1" dirty="0" smtClean="0">
                <a:latin typeface="+mj-lt"/>
              </a:rPr>
              <a:t>Outputs the content of memory address on the BUS</a:t>
            </a:r>
          </a:p>
          <a:p>
            <a:pPr algn="ctr"/>
            <a:r>
              <a:rPr lang="en-US" sz="1400" b="1" dirty="0" smtClean="0">
                <a:latin typeface="+mj-lt"/>
              </a:rPr>
              <a:t>Signal : RO</a:t>
            </a:r>
            <a:endParaRPr lang="en-US" sz="1400" b="1" dirty="0">
              <a:latin typeface="+mj-lt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6858000" y="2895600"/>
            <a:ext cx="533400" cy="5334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81000" y="4191000"/>
            <a:ext cx="8534400" cy="1295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096000" y="4495800"/>
            <a:ext cx="2590800" cy="9144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FF00"/>
                </a:solidFill>
                <a:latin typeface="+mj-lt"/>
              </a:rPr>
              <a:t>Micro Step Counter</a:t>
            </a:r>
          </a:p>
          <a:p>
            <a:pPr algn="ctr"/>
            <a:r>
              <a:rPr lang="en-US" sz="1400" b="1" dirty="0" smtClean="0">
                <a:latin typeface="+mj-lt"/>
              </a:rPr>
              <a:t>A counter that counts micro steps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09600" y="4495800"/>
            <a:ext cx="2590800" cy="9144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FF00"/>
                </a:solidFill>
                <a:latin typeface="+mj-lt"/>
              </a:rPr>
              <a:t>Flag Register</a:t>
            </a:r>
          </a:p>
          <a:p>
            <a:pPr algn="ctr"/>
            <a:r>
              <a:rPr lang="en-US" sz="1400" b="1" dirty="0" smtClean="0">
                <a:latin typeface="+mj-lt"/>
              </a:rPr>
              <a:t>The Status of Flags saved into this register</a:t>
            </a:r>
          </a:p>
          <a:p>
            <a:pPr algn="ctr"/>
            <a:r>
              <a:rPr lang="en-US" sz="1400" b="1" dirty="0" smtClean="0">
                <a:latin typeface="+mj-lt"/>
              </a:rPr>
              <a:t>Signal : FI</a:t>
            </a:r>
            <a:endParaRPr lang="en-US" sz="1400" b="1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62400" y="4191000"/>
            <a:ext cx="12927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Control Logic</a:t>
            </a:r>
            <a:endParaRPr lang="en-US" sz="1600" b="1" dirty="0">
              <a:latin typeface="+mj-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352800" y="4495800"/>
            <a:ext cx="2590800" cy="9144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FF00"/>
                </a:solidFill>
                <a:latin typeface="+mj-lt"/>
              </a:rPr>
              <a:t>Instruction register</a:t>
            </a:r>
          </a:p>
          <a:p>
            <a:pPr algn="ctr"/>
            <a:r>
              <a:rPr lang="en-US" sz="1400" b="1" dirty="0" smtClean="0">
                <a:latin typeface="+mj-lt"/>
              </a:rPr>
              <a:t>BUS content is the next instruction to be executed</a:t>
            </a:r>
          </a:p>
          <a:p>
            <a:pPr algn="ctr"/>
            <a:r>
              <a:rPr lang="en-US" sz="1400" b="1" dirty="0" smtClean="0">
                <a:latin typeface="+mj-lt"/>
              </a:rPr>
              <a:t>Signal : II</a:t>
            </a:r>
            <a:endParaRPr lang="en-US" sz="1400" b="1" dirty="0">
              <a:latin typeface="+mj-lt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5486400" y="3962400"/>
            <a:ext cx="228600" cy="6858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219200" y="3124200"/>
            <a:ext cx="1295400" cy="914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FF00"/>
                </a:solidFill>
                <a:latin typeface="+mj-lt"/>
              </a:rPr>
              <a:t>Next Step</a:t>
            </a:r>
          </a:p>
          <a:p>
            <a:pPr algn="ctr"/>
            <a:r>
              <a:rPr lang="en-US" sz="1400" b="1" dirty="0" smtClean="0">
                <a:latin typeface="+mj-lt"/>
              </a:rPr>
              <a:t>Signal : CE</a:t>
            </a:r>
            <a:endParaRPr lang="en-US" sz="1400" b="1" dirty="0">
              <a:latin typeface="+mj-lt"/>
            </a:endParaRPr>
          </a:p>
        </p:txBody>
      </p:sp>
      <p:cxnSp>
        <p:nvCxnSpPr>
          <p:cNvPr id="21" name="Elbow Connector 20"/>
          <p:cNvCxnSpPr>
            <a:stCxn id="19" idx="1"/>
            <a:endCxn id="6" idx="1"/>
          </p:cNvCxnSpPr>
          <p:nvPr/>
        </p:nvCxnSpPr>
        <p:spPr>
          <a:xfrm rot="10800000">
            <a:off x="1219200" y="1447800"/>
            <a:ext cx="12700" cy="2133600"/>
          </a:xfrm>
          <a:prstGeom prst="bentConnector3">
            <a:avLst>
              <a:gd name="adj1" fmla="val 1800000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ight Brace 21"/>
          <p:cNvSpPr/>
          <p:nvPr/>
        </p:nvSpPr>
        <p:spPr>
          <a:xfrm rot="5400000">
            <a:off x="4457700" y="1638300"/>
            <a:ext cx="228600" cy="82296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3352800" y="5943600"/>
            <a:ext cx="25146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Control ROM</a:t>
            </a:r>
            <a:endParaRPr lang="en-US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29000" y="5486400"/>
            <a:ext cx="2327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</a:rPr>
              <a:t>Output is Addressing a ROM </a:t>
            </a:r>
            <a:endParaRPr lang="en-US" sz="1400" b="1" dirty="0">
              <a:latin typeface="+mj-lt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3429000" y="6324600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581400" y="6324600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733800" y="6324600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886200" y="6324600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038600" y="6324600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191000" y="6324600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343400" y="6324600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495800" y="6324600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648200" y="6324600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800600" y="6324600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953000" y="6324600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105400" y="6324600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257800" y="6324600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410200" y="6324600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562600" y="6324600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715000" y="6324600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867400" y="6324600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276600" y="6553200"/>
            <a:ext cx="2514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+mj-lt"/>
              </a:rPr>
              <a:t>CE  ME   CI  CO  AI  AO  BI   BO  MI  RO  FI  EO .…..   </a:t>
            </a:r>
            <a:endParaRPr lang="en-US" sz="8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81000" y="3276600"/>
            <a:ext cx="1695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2 x  SST39SF010</a:t>
            </a:r>
          </a:p>
          <a:p>
            <a:r>
              <a:rPr lang="en-US" b="1" dirty="0" smtClean="0">
                <a:latin typeface="+mj-lt"/>
              </a:rPr>
              <a:t>Each 128 KB</a:t>
            </a:r>
          </a:p>
          <a:p>
            <a:endParaRPr lang="en-US" b="1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438400" y="3124200"/>
            <a:ext cx="38862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04800" y="1295400"/>
            <a:ext cx="8534400" cy="1295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019800" y="1600200"/>
            <a:ext cx="2590800" cy="9144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FF00"/>
                </a:solidFill>
                <a:latin typeface="+mj-lt"/>
              </a:rPr>
              <a:t>Micro Step Counter</a:t>
            </a:r>
          </a:p>
          <a:p>
            <a:pPr algn="ctr"/>
            <a:r>
              <a:rPr lang="en-US" sz="1400" b="1" dirty="0" smtClean="0">
                <a:latin typeface="+mj-lt"/>
              </a:rPr>
              <a:t>A counter that counts micro steps (4 Bits)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81000" y="1600200"/>
            <a:ext cx="2590800" cy="9144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FF00"/>
                </a:solidFill>
                <a:latin typeface="+mj-lt"/>
              </a:rPr>
              <a:t>Flag Register</a:t>
            </a:r>
          </a:p>
          <a:p>
            <a:pPr algn="ctr"/>
            <a:r>
              <a:rPr lang="en-US" sz="1400" b="1" dirty="0" smtClean="0">
                <a:latin typeface="+mj-lt"/>
              </a:rPr>
              <a:t>The Status of Flags saved into this register (3 Bits)</a:t>
            </a:r>
          </a:p>
          <a:p>
            <a:pPr algn="ctr"/>
            <a:r>
              <a:rPr lang="en-US" sz="1400" b="1" dirty="0" smtClean="0">
                <a:latin typeface="+mj-lt"/>
              </a:rPr>
              <a:t>Signal : EOFI</a:t>
            </a:r>
            <a:endParaRPr lang="en-US" sz="1400" b="1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86200" y="1295400"/>
            <a:ext cx="12927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Control Logic</a:t>
            </a:r>
            <a:endParaRPr lang="en-US" sz="1600" b="1" dirty="0">
              <a:latin typeface="+mj-lt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048000" y="1600200"/>
            <a:ext cx="2895600" cy="9144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FF00"/>
                </a:solidFill>
                <a:latin typeface="+mj-lt"/>
              </a:rPr>
              <a:t>Instruction register</a:t>
            </a:r>
          </a:p>
          <a:p>
            <a:pPr algn="ctr"/>
            <a:r>
              <a:rPr lang="en-US" sz="1400" b="1" dirty="0" smtClean="0">
                <a:latin typeface="+mj-lt"/>
              </a:rPr>
              <a:t>BUS content is the next instruction to be executed (6 Bits)</a:t>
            </a:r>
          </a:p>
          <a:p>
            <a:pPr algn="ctr"/>
            <a:r>
              <a:rPr lang="en-US" sz="1400" b="1" dirty="0" smtClean="0">
                <a:latin typeface="+mj-lt"/>
              </a:rPr>
              <a:t>Signal : HI + CEME = II</a:t>
            </a:r>
            <a:endParaRPr lang="en-US" sz="1400" b="1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3200400" y="4648200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352800" y="4648200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505200" y="4648200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657600" y="4648200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810000" y="4648200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962400" y="4648200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114800" y="4648200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267200" y="4648200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419600" y="4648200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572000" y="4648200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724400" y="4648200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876800" y="4648200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029200" y="4648200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181600" y="4648200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334000" y="4648200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486400" y="4648200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638800" y="4648200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048000" y="4876800"/>
            <a:ext cx="2514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+mj-lt"/>
              </a:rPr>
              <a:t>CE  ME   CI  CO  AI  AO  BI   BO  MI  RO  FI  EO .…..   </a:t>
            </a:r>
            <a:endParaRPr lang="en-US" sz="800" b="1" dirty="0">
              <a:latin typeface="+mj-lt"/>
            </a:endParaRPr>
          </a:p>
        </p:txBody>
      </p:sp>
      <p:pic>
        <p:nvPicPr>
          <p:cNvPr id="12" name="Picture 11" descr="57802_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5800" y="3124200"/>
            <a:ext cx="1245526" cy="934145"/>
          </a:xfrm>
          <a:prstGeom prst="rect">
            <a:avLst/>
          </a:prstGeom>
        </p:spPr>
      </p:pic>
      <p:pic>
        <p:nvPicPr>
          <p:cNvPr id="13" name="Picture 12" descr="57802_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0" y="3200400"/>
            <a:ext cx="1245526" cy="934145"/>
          </a:xfrm>
          <a:prstGeom prst="rect">
            <a:avLst/>
          </a:prstGeom>
        </p:spPr>
      </p:pic>
      <p:sp>
        <p:nvSpPr>
          <p:cNvPr id="42" name="Right Brace 41"/>
          <p:cNvSpPr/>
          <p:nvPr/>
        </p:nvSpPr>
        <p:spPr>
          <a:xfrm rot="5400000">
            <a:off x="4381500" y="-1257300"/>
            <a:ext cx="228600" cy="82296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572000" y="312420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LSB</a:t>
            </a:r>
            <a:endParaRPr lang="en-US" dirty="0"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971800" y="3124200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MSB</a:t>
            </a:r>
            <a:endParaRPr lang="en-US" dirty="0">
              <a:latin typeface="+mj-lt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514600" y="4191000"/>
            <a:ext cx="17526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8 Signals</a:t>
            </a:r>
            <a:endParaRPr lang="en-US" dirty="0">
              <a:latin typeface="+mj-lt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4419600" y="4191000"/>
            <a:ext cx="17526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8 Signals</a:t>
            </a:r>
            <a:endParaRPr lang="en-US" dirty="0">
              <a:latin typeface="+mj-lt"/>
            </a:endParaRPr>
          </a:p>
        </p:txBody>
      </p:sp>
      <p:sp>
        <p:nvSpPr>
          <p:cNvPr id="52" name="Title 3"/>
          <p:cNvSpPr>
            <a:spLocks noGrp="1"/>
          </p:cNvSpPr>
          <p:nvPr>
            <p:ph type="ctrTitle"/>
          </p:nvPr>
        </p:nvSpPr>
        <p:spPr>
          <a:xfrm>
            <a:off x="381000" y="381000"/>
            <a:ext cx="8001000" cy="609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 smtClean="0"/>
              <a:t>Control Logic in Bravo</a:t>
            </a:r>
            <a:endParaRPr lang="en-US" sz="4400" dirty="0"/>
          </a:p>
        </p:txBody>
      </p:sp>
      <p:sp>
        <p:nvSpPr>
          <p:cNvPr id="53" name="TextBox 52"/>
          <p:cNvSpPr txBox="1"/>
          <p:nvPr/>
        </p:nvSpPr>
        <p:spPr>
          <a:xfrm>
            <a:off x="3810000" y="2895600"/>
            <a:ext cx="149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Control ROMs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152400"/>
            <a:ext cx="8001000" cy="609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 smtClean="0"/>
              <a:t>How Bravo execute programs ?</a:t>
            </a:r>
            <a:endParaRPr lang="en-US" sz="4400" dirty="0"/>
          </a:p>
        </p:txBody>
      </p:sp>
      <p:sp>
        <p:nvSpPr>
          <p:cNvPr id="9" name="Rounded Rectangle 8"/>
          <p:cNvSpPr/>
          <p:nvPr/>
        </p:nvSpPr>
        <p:spPr>
          <a:xfrm>
            <a:off x="228600" y="1371600"/>
            <a:ext cx="1752600" cy="1143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b="1" dirty="0" smtClean="0">
                <a:latin typeface="+mj-lt"/>
              </a:rPr>
              <a:t>CO , MI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 smtClean="0">
                <a:latin typeface="+mj-lt"/>
              </a:rPr>
              <a:t>CO, MI, HI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 smtClean="0">
                <a:latin typeface="+mj-lt"/>
              </a:rPr>
              <a:t>RO, HI, CEME</a:t>
            </a:r>
            <a:endParaRPr lang="en-US" sz="1400" b="1" dirty="0">
              <a:latin typeface="+mj-lt"/>
            </a:endParaRPr>
          </a:p>
        </p:txBody>
      </p:sp>
      <p:pic>
        <p:nvPicPr>
          <p:cNvPr id="44" name="Picture 43" descr="Minimal-logi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1143000"/>
            <a:ext cx="6919634" cy="441960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304800" y="1143000"/>
            <a:ext cx="1587999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FF00"/>
                </a:solidFill>
                <a:latin typeface="+mj-lt"/>
              </a:rPr>
              <a:t>Fetch Instruction</a:t>
            </a:r>
            <a:endParaRPr lang="en-US" sz="1600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152400" y="3048000"/>
            <a:ext cx="1905000" cy="22098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b="1" dirty="0" smtClean="0">
                <a:latin typeface="+mj-lt"/>
              </a:rPr>
              <a:t>CO , MI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 smtClean="0">
                <a:latin typeface="+mj-lt"/>
              </a:rPr>
              <a:t>CO, MI, HI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 smtClean="0">
                <a:latin typeface="+mj-lt"/>
              </a:rPr>
              <a:t>RO, HI, CEME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 smtClean="0">
                <a:latin typeface="+mj-lt"/>
              </a:rPr>
              <a:t>RO, AI, CEME,IC</a:t>
            </a:r>
          </a:p>
          <a:p>
            <a:pPr marL="342900" indent="-342900">
              <a:buFont typeface="+mj-lt"/>
              <a:buAutoNum type="arabicPeriod"/>
            </a:pPr>
            <a:endParaRPr lang="en-US" sz="1400" b="1" dirty="0"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7200" y="3124200"/>
            <a:ext cx="1253356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FF00"/>
                </a:solidFill>
                <a:latin typeface="+mj-lt"/>
              </a:rPr>
              <a:t>Example: LDI</a:t>
            </a:r>
            <a:endParaRPr lang="en-US" sz="1600" dirty="0">
              <a:solidFill>
                <a:srgbClr val="FFFF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609600"/>
            <a:ext cx="14478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Program</a:t>
            </a:r>
          </a:p>
          <a:p>
            <a:pPr algn="ctr"/>
            <a:r>
              <a:rPr lang="en-US" b="1" dirty="0" smtClean="0">
                <a:latin typeface="+mj-lt"/>
              </a:rPr>
              <a:t>to add</a:t>
            </a:r>
          </a:p>
          <a:p>
            <a:pPr algn="ctr"/>
            <a:r>
              <a:rPr lang="en-US" b="1" dirty="0" smtClean="0">
                <a:latin typeface="+mj-lt"/>
              </a:rPr>
              <a:t>X &amp; Y</a:t>
            </a:r>
            <a:endParaRPr lang="en-US" b="1" dirty="0">
              <a:latin typeface="+mj-lt"/>
            </a:endParaRPr>
          </a:p>
        </p:txBody>
      </p:sp>
      <p:sp>
        <p:nvSpPr>
          <p:cNvPr id="18" name="Left Brace 17"/>
          <p:cNvSpPr/>
          <p:nvPr/>
        </p:nvSpPr>
        <p:spPr>
          <a:xfrm rot="5400000">
            <a:off x="3771900" y="-1333500"/>
            <a:ext cx="381000" cy="70104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81000" y="266700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LDI 10</a:t>
            </a:r>
            <a:endParaRPr lang="en-US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29000" y="1676400"/>
            <a:ext cx="1291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+mj-lt"/>
              </a:rPr>
              <a:t>Instructions</a:t>
            </a:r>
            <a:endParaRPr lang="en-US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09600" y="2286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1</a:t>
            </a:r>
            <a:endParaRPr lang="en-US" dirty="0"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886200" y="2286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2</a:t>
            </a:r>
            <a:endParaRPr lang="en-US" dirty="0"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086600" y="2286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3</a:t>
            </a:r>
            <a:endParaRPr lang="en-US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38400" y="914400"/>
            <a:ext cx="3505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400" dirty="0" smtClean="0">
                <a:latin typeface="+mj-lt"/>
              </a:rPr>
              <a:t> Load X value directly into A register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smtClean="0">
                <a:latin typeface="+mj-lt"/>
              </a:rPr>
              <a:t> Load Y value from memory and ADD it  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smtClean="0">
                <a:latin typeface="+mj-lt"/>
              </a:rPr>
              <a:t> Output the result</a:t>
            </a:r>
            <a:endParaRPr lang="en-US" sz="1400" dirty="0">
              <a:latin typeface="+mj-lt"/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1828800" y="11430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26"/>
          <p:cNvSpPr/>
          <p:nvPr/>
        </p:nvSpPr>
        <p:spPr>
          <a:xfrm>
            <a:off x="2209800" y="762000"/>
            <a:ext cx="228600" cy="10668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581400" y="2667000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ADD  01 80</a:t>
            </a:r>
            <a:endParaRPr lang="en-US" dirty="0"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34200" y="2667000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OUT</a:t>
            </a:r>
            <a:endParaRPr lang="en-US" dirty="0">
              <a:latin typeface="+mj-lt"/>
            </a:endParaRPr>
          </a:p>
        </p:txBody>
      </p:sp>
      <p:cxnSp>
        <p:nvCxnSpPr>
          <p:cNvPr id="31" name="Straight Arrow Connector 30"/>
          <p:cNvCxnSpPr>
            <a:stCxn id="32" idx="1"/>
          </p:cNvCxnSpPr>
          <p:nvPr/>
        </p:nvCxnSpPr>
        <p:spPr>
          <a:xfrm>
            <a:off x="4457700" y="3048000"/>
            <a:ext cx="68580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5" idx="0"/>
          </p:cNvCxnSpPr>
          <p:nvPr/>
        </p:nvCxnSpPr>
        <p:spPr>
          <a:xfrm flipH="1">
            <a:off x="3321169" y="2971800"/>
            <a:ext cx="336431" cy="381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419600" y="32766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+mj-lt"/>
              </a:rPr>
              <a:t>Operand </a:t>
            </a:r>
          </a:p>
          <a:p>
            <a:pPr algn="ctr"/>
            <a:r>
              <a:rPr lang="en-US" sz="1200" dirty="0" smtClean="0">
                <a:latin typeface="+mj-lt"/>
              </a:rPr>
              <a:t>(Memory Location, Contains Y)</a:t>
            </a:r>
            <a:endParaRPr lang="en-US" sz="1200" dirty="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90800" y="3352800"/>
            <a:ext cx="1460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+mj-lt"/>
              </a:rPr>
              <a:t>Instruction</a:t>
            </a:r>
          </a:p>
          <a:p>
            <a:pPr algn="ctr"/>
            <a:r>
              <a:rPr lang="en-US" sz="1200" dirty="0" smtClean="0">
                <a:latin typeface="+mj-lt"/>
              </a:rPr>
              <a:t>(Mnemonics used in programming)</a:t>
            </a:r>
            <a:endParaRPr lang="en-US" sz="1200" dirty="0">
              <a:latin typeface="+mj-lt"/>
            </a:endParaRPr>
          </a:p>
        </p:txBody>
      </p:sp>
      <p:cxnSp>
        <p:nvCxnSpPr>
          <p:cNvPr id="52" name="Elbow Connector 51"/>
          <p:cNvCxnSpPr>
            <a:stCxn id="19" idx="2"/>
            <a:endCxn id="60" idx="2"/>
          </p:cNvCxnSpPr>
          <p:nvPr/>
        </p:nvCxnSpPr>
        <p:spPr>
          <a:xfrm rot="16200000" flipH="1">
            <a:off x="1501057" y="2301157"/>
            <a:ext cx="1345168" cy="2815518"/>
          </a:xfrm>
          <a:prstGeom prst="bentConnector2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3581400" y="4114800"/>
            <a:ext cx="1371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LDI  10</a:t>
            </a:r>
            <a:endParaRPr lang="en-US" dirty="0">
              <a:latin typeface="+mj-lt"/>
            </a:endParaRPr>
          </a:p>
        </p:txBody>
      </p:sp>
      <p:sp>
        <p:nvSpPr>
          <p:cNvPr id="61" name="Left Brace 60"/>
          <p:cNvSpPr/>
          <p:nvPr/>
        </p:nvSpPr>
        <p:spPr>
          <a:xfrm rot="5400000">
            <a:off x="4076700" y="2095500"/>
            <a:ext cx="381000" cy="56388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85800" y="5257800"/>
            <a:ext cx="5181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+mj-lt"/>
              </a:rPr>
              <a:t>Load value of 10 directly to A register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 smtClean="0">
              <a:latin typeface="+mj-lt"/>
            </a:endParaRPr>
          </a:p>
          <a:p>
            <a:pPr marL="342900" indent="-342900"/>
            <a:endParaRPr lang="en-US" sz="1400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+mj-lt"/>
              </a:rPr>
              <a:t>Load the Value of memory Address 8001(HEX) into B register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+mj-lt"/>
              </a:rPr>
              <a:t>Output the content of the BUS</a:t>
            </a:r>
            <a:endParaRPr lang="en-US" sz="1400" dirty="0">
              <a:latin typeface="+mj-lt"/>
            </a:endParaRPr>
          </a:p>
        </p:txBody>
      </p:sp>
      <p:sp>
        <p:nvSpPr>
          <p:cNvPr id="67" name="Right Arrow 66"/>
          <p:cNvSpPr/>
          <p:nvPr/>
        </p:nvSpPr>
        <p:spPr>
          <a:xfrm>
            <a:off x="3962400" y="5334000"/>
            <a:ext cx="1905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4800600" y="495300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+mj-lt"/>
              </a:rPr>
              <a:t>Signals</a:t>
            </a:r>
            <a:endParaRPr lang="en-US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019800" y="5257800"/>
            <a:ext cx="2133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b="1" dirty="0" smtClean="0">
                <a:latin typeface="+mj-lt"/>
              </a:rPr>
              <a:t>CO , MI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 smtClean="0">
                <a:latin typeface="+mj-lt"/>
              </a:rPr>
              <a:t>CO, MI, HI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 smtClean="0">
                <a:latin typeface="+mj-lt"/>
              </a:rPr>
              <a:t>RO, HI, CEME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 smtClean="0">
                <a:latin typeface="+mj-lt"/>
              </a:rPr>
              <a:t>RO, AI, CEME,IC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943600" y="4953000"/>
            <a:ext cx="127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+mj-lt"/>
              </a:rPr>
              <a:t>Micro steps</a:t>
            </a:r>
            <a:endParaRPr lang="en-US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295400" y="350520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+mj-lt"/>
              </a:rPr>
              <a:t>Operand </a:t>
            </a:r>
          </a:p>
          <a:p>
            <a:pPr algn="ctr"/>
            <a:r>
              <a:rPr lang="en-US" sz="1200" dirty="0" smtClean="0">
                <a:latin typeface="+mj-lt"/>
              </a:rPr>
              <a:t>(Value of X)</a:t>
            </a:r>
            <a:endParaRPr lang="en-US" sz="1200" dirty="0">
              <a:latin typeface="+mj-lt"/>
            </a:endParaRPr>
          </a:p>
        </p:txBody>
      </p:sp>
      <p:cxnSp>
        <p:nvCxnSpPr>
          <p:cNvPr id="99" name="Straight Arrow Connector 98"/>
          <p:cNvCxnSpPr>
            <a:endCxn id="105" idx="0"/>
          </p:cNvCxnSpPr>
          <p:nvPr/>
        </p:nvCxnSpPr>
        <p:spPr>
          <a:xfrm flipH="1">
            <a:off x="403285" y="3048000"/>
            <a:ext cx="130115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endCxn id="86" idx="0"/>
          </p:cNvCxnSpPr>
          <p:nvPr/>
        </p:nvCxnSpPr>
        <p:spPr>
          <a:xfrm>
            <a:off x="990600" y="2971800"/>
            <a:ext cx="838200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-152400" y="3581400"/>
            <a:ext cx="1111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+mj-lt"/>
              </a:rPr>
              <a:t>Instruction</a:t>
            </a:r>
            <a:endParaRPr lang="en-US" sz="1200" dirty="0">
              <a:latin typeface="+mj-lt"/>
            </a:endParaRPr>
          </a:p>
        </p:txBody>
      </p:sp>
      <p:sp>
        <p:nvSpPr>
          <p:cNvPr id="32" name="Right Brace 31"/>
          <p:cNvSpPr/>
          <p:nvPr/>
        </p:nvSpPr>
        <p:spPr>
          <a:xfrm rot="5400000">
            <a:off x="4381500" y="2628900"/>
            <a:ext cx="152400" cy="685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3"/>
          <p:cNvSpPr>
            <a:spLocks noGrp="1"/>
          </p:cNvSpPr>
          <p:nvPr>
            <p:ph type="ctrTitle"/>
          </p:nvPr>
        </p:nvSpPr>
        <p:spPr>
          <a:xfrm>
            <a:off x="304800" y="0"/>
            <a:ext cx="8001000" cy="609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 smtClean="0"/>
              <a:t>What is a program ?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/>
          <p:cNvSpPr/>
          <p:nvPr/>
        </p:nvSpPr>
        <p:spPr>
          <a:xfrm>
            <a:off x="2057400" y="1143000"/>
            <a:ext cx="182880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+mj-lt"/>
              </a:rPr>
              <a:t>Flags (3 bits)</a:t>
            </a:r>
          </a:p>
          <a:p>
            <a:pPr algn="ctr"/>
            <a:r>
              <a:rPr lang="en-US" sz="1200" dirty="0" smtClean="0">
                <a:latin typeface="+mj-lt"/>
              </a:rPr>
              <a:t>8 possible combinations</a:t>
            </a:r>
            <a:endParaRPr lang="en-US" sz="1200" dirty="0">
              <a:latin typeface="+mj-lt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4495800" y="1143000"/>
            <a:ext cx="2133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+mj-lt"/>
              </a:rPr>
              <a:t>Instruction(6 bits)</a:t>
            </a:r>
          </a:p>
          <a:p>
            <a:pPr algn="ctr"/>
            <a:r>
              <a:rPr lang="en-US" sz="1200" dirty="0" smtClean="0">
                <a:latin typeface="+mj-lt"/>
              </a:rPr>
              <a:t>64 different instructions</a:t>
            </a:r>
            <a:endParaRPr lang="en-US" sz="1200" dirty="0">
              <a:latin typeface="+mj-lt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7162800" y="1143000"/>
            <a:ext cx="1676400" cy="457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+mj-lt"/>
              </a:rPr>
              <a:t>Micro Steps(4 bits)</a:t>
            </a:r>
          </a:p>
          <a:p>
            <a:pPr algn="ctr"/>
            <a:r>
              <a:rPr lang="en-US" sz="1200" dirty="0" smtClean="0">
                <a:latin typeface="+mj-lt"/>
              </a:rPr>
              <a:t>16 Micro steps</a:t>
            </a:r>
            <a:endParaRPr lang="en-US" sz="1200" dirty="0"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553200" y="990600"/>
            <a:ext cx="515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+</a:t>
            </a:r>
            <a:endParaRPr lang="en-US" sz="4400" dirty="0"/>
          </a:p>
        </p:txBody>
      </p:sp>
      <p:sp>
        <p:nvSpPr>
          <p:cNvPr id="50" name="TextBox 49"/>
          <p:cNvSpPr txBox="1"/>
          <p:nvPr/>
        </p:nvSpPr>
        <p:spPr>
          <a:xfrm>
            <a:off x="3886200" y="914400"/>
            <a:ext cx="515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+</a:t>
            </a:r>
            <a:endParaRPr lang="en-US" sz="4400" dirty="0"/>
          </a:p>
        </p:txBody>
      </p:sp>
      <p:sp>
        <p:nvSpPr>
          <p:cNvPr id="71" name="Right Brace 70"/>
          <p:cNvSpPr/>
          <p:nvPr/>
        </p:nvSpPr>
        <p:spPr>
          <a:xfrm rot="5400000">
            <a:off x="4407408" y="-2317564"/>
            <a:ext cx="304800" cy="8558784"/>
          </a:xfrm>
          <a:prstGeom prst="rightBrac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457200" y="160020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 4                      +                                          13 bits</a:t>
            </a:r>
            <a:endParaRPr lang="en-US" dirty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04800" y="2971800"/>
            <a:ext cx="42663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</a:rPr>
              <a:t>Each Instruction is assigned a binary value, For Example </a:t>
            </a:r>
          </a:p>
          <a:p>
            <a:r>
              <a:rPr lang="en-US" sz="1400" dirty="0" smtClean="0">
                <a:latin typeface="+mj-lt"/>
              </a:rPr>
              <a:t>LDI  is assigned value of 14 </a:t>
            </a:r>
          </a:p>
          <a:p>
            <a:r>
              <a:rPr lang="en-US" sz="1400" dirty="0" smtClean="0">
                <a:latin typeface="+mj-lt"/>
              </a:rPr>
              <a:t>STA is assigned value 21 </a:t>
            </a:r>
          </a:p>
          <a:p>
            <a:r>
              <a:rPr lang="en-US" sz="1400" dirty="0" smtClean="0">
                <a:latin typeface="+mj-lt"/>
              </a:rPr>
              <a:t>Etc..</a:t>
            </a:r>
            <a:endParaRPr lang="en-US" sz="1400" dirty="0">
              <a:latin typeface="+mj-lt"/>
            </a:endParaRPr>
          </a:p>
        </p:txBody>
      </p:sp>
      <p:sp>
        <p:nvSpPr>
          <p:cNvPr id="12" name="Title 3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8001000" cy="609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 smtClean="0"/>
              <a:t>Microcode in Bravo</a:t>
            </a:r>
            <a:endParaRPr lang="en-US" sz="4400" dirty="0"/>
          </a:p>
        </p:txBody>
      </p:sp>
      <p:sp>
        <p:nvSpPr>
          <p:cNvPr id="13" name="Rounded Rectangle 12"/>
          <p:cNvSpPr/>
          <p:nvPr/>
        </p:nvSpPr>
        <p:spPr>
          <a:xfrm>
            <a:off x="228600" y="1143000"/>
            <a:ext cx="144780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+mj-lt"/>
              </a:rPr>
              <a:t>0000 (4 bits)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28600" y="4038600"/>
          <a:ext cx="8534397" cy="2529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90599"/>
                <a:gridCol w="1524000"/>
                <a:gridCol w="1219200"/>
                <a:gridCol w="1600201"/>
                <a:gridCol w="1143000"/>
                <a:gridCol w="685800"/>
                <a:gridCol w="1371597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Mnemonic</a:t>
                      </a:r>
                      <a:endParaRPr lang="en-US" sz="1400" dirty="0">
                        <a:latin typeface="+mj-lt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Filler Bits (4 Bits)</a:t>
                      </a:r>
                      <a:endParaRPr lang="en-US" sz="1400" dirty="0">
                        <a:latin typeface="+mj-lt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Flags (3 Bits)</a:t>
                      </a:r>
                      <a:endParaRPr lang="en-US" sz="1400" dirty="0">
                        <a:latin typeface="+mj-lt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Instruction (6</a:t>
                      </a:r>
                      <a:r>
                        <a:rPr lang="en-US" sz="1400" baseline="0" dirty="0" smtClean="0">
                          <a:latin typeface="+mj-lt"/>
                        </a:rPr>
                        <a:t> Bits)</a:t>
                      </a:r>
                      <a:endParaRPr lang="en-US" sz="1400" dirty="0">
                        <a:latin typeface="+mj-lt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Steps (4Bits)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Control Signal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j-lt"/>
                        </a:rPr>
                        <a:t>LDI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j-lt"/>
                        </a:rPr>
                        <a:t>0000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j-lt"/>
                        </a:rPr>
                        <a:t>000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j-lt"/>
                        </a:rPr>
                        <a:t>001110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j-lt"/>
                        </a:rPr>
                        <a:t>0000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j-lt"/>
                        </a:rPr>
                        <a:t>Step0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j-lt"/>
                        </a:rPr>
                        <a:t>CO, MI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j-lt"/>
                        </a:rPr>
                        <a:t>LDI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j-lt"/>
                        </a:rPr>
                        <a:t>0000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j-lt"/>
                        </a:rPr>
                        <a:t>000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j-lt"/>
                        </a:rPr>
                        <a:t>001110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j-lt"/>
                        </a:rPr>
                        <a:t>0001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j-lt"/>
                        </a:rPr>
                        <a:t>Step1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j-lt"/>
                        </a:rPr>
                        <a:t>CO,MI,HI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j-lt"/>
                        </a:rPr>
                        <a:t>LDI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j-lt"/>
                        </a:rPr>
                        <a:t>0000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j-lt"/>
                        </a:rPr>
                        <a:t>000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j-lt"/>
                        </a:rPr>
                        <a:t>001110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j-lt"/>
                        </a:rPr>
                        <a:t>0010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j-lt"/>
                        </a:rPr>
                        <a:t>Step2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j-lt"/>
                        </a:rPr>
                        <a:t>RO,HI,CEME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j-lt"/>
                        </a:rPr>
                        <a:t>LDI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j-lt"/>
                        </a:rPr>
                        <a:t>0000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j-lt"/>
                        </a:rPr>
                        <a:t>000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j-lt"/>
                        </a:rPr>
                        <a:t>001110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j-lt"/>
                        </a:rPr>
                        <a:t>0011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j-lt"/>
                        </a:rPr>
                        <a:t>Step3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j-lt"/>
                        </a:rPr>
                        <a:t>RO,AI,CEME,IC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j-lt"/>
                        </a:rPr>
                        <a:t>LDI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j-lt"/>
                        </a:rPr>
                        <a:t>0000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j-lt"/>
                        </a:rPr>
                        <a:t>000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j-lt"/>
                        </a:rPr>
                        <a:t>001110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j-lt"/>
                        </a:rPr>
                        <a:t>0100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j-lt"/>
                        </a:rPr>
                        <a:t>Step4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j-lt"/>
                        </a:rPr>
                        <a:t>-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j-lt"/>
                        </a:rPr>
                        <a:t>LDI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j-lt"/>
                        </a:rPr>
                        <a:t>0000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j-lt"/>
                        </a:rPr>
                        <a:t>000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j-lt"/>
                        </a:rPr>
                        <a:t>001110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j-lt"/>
                        </a:rPr>
                        <a:t>0101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j-lt"/>
                        </a:rPr>
                        <a:t>….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j-lt"/>
                        </a:rPr>
                        <a:t>-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828800" y="220980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Total of 17 bits , addressing ROMs using 17 address lines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/>
          <p:cNvSpPr/>
          <p:nvPr/>
        </p:nvSpPr>
        <p:spPr>
          <a:xfrm>
            <a:off x="457200" y="5257800"/>
            <a:ext cx="190500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+mj-lt"/>
              </a:rPr>
              <a:t>Flags (3 bits)</a:t>
            </a:r>
          </a:p>
          <a:p>
            <a:pPr algn="ctr"/>
            <a:r>
              <a:rPr lang="en-US" sz="1200" dirty="0" smtClean="0">
                <a:latin typeface="+mj-lt"/>
              </a:rPr>
              <a:t>8 possible combinations</a:t>
            </a:r>
            <a:endParaRPr lang="en-US" sz="1200" dirty="0">
              <a:latin typeface="+mj-lt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3200400" y="5181600"/>
            <a:ext cx="2514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+mj-lt"/>
              </a:rPr>
              <a:t>Instruction(6 bits)</a:t>
            </a:r>
          </a:p>
          <a:p>
            <a:pPr algn="ctr"/>
            <a:r>
              <a:rPr lang="en-US" sz="1200" dirty="0" smtClean="0">
                <a:latin typeface="+mj-lt"/>
              </a:rPr>
              <a:t>64 different instructions</a:t>
            </a:r>
            <a:endParaRPr lang="en-US" sz="1200" dirty="0">
              <a:latin typeface="+mj-lt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6324600" y="5181600"/>
            <a:ext cx="2590800" cy="457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+mj-lt"/>
              </a:rPr>
              <a:t>Micro Steps(4 bits)</a:t>
            </a:r>
          </a:p>
          <a:p>
            <a:pPr algn="ctr"/>
            <a:r>
              <a:rPr lang="en-US" sz="1200" dirty="0" smtClean="0">
                <a:latin typeface="+mj-lt"/>
              </a:rPr>
              <a:t>16 Micro steps</a:t>
            </a:r>
            <a:endParaRPr lang="en-US" sz="1200" dirty="0"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514600" y="5029200"/>
            <a:ext cx="4956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+mj-lt"/>
              </a:rPr>
              <a:t>x</a:t>
            </a:r>
            <a:endParaRPr lang="en-US" sz="4400" dirty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91200" y="5029200"/>
            <a:ext cx="4956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+mj-lt"/>
              </a:rPr>
              <a:t>x</a:t>
            </a:r>
            <a:endParaRPr lang="en-US" sz="4400" dirty="0">
              <a:latin typeface="+mj-lt"/>
            </a:endParaRPr>
          </a:p>
        </p:txBody>
      </p:sp>
      <p:sp>
        <p:nvSpPr>
          <p:cNvPr id="71" name="Right Brace 70"/>
          <p:cNvSpPr/>
          <p:nvPr/>
        </p:nvSpPr>
        <p:spPr>
          <a:xfrm rot="5400000">
            <a:off x="4572000" y="1885628"/>
            <a:ext cx="304800" cy="8229600"/>
          </a:xfrm>
          <a:prstGeom prst="rightBrac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3048000" y="6248400"/>
            <a:ext cx="3316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8192 Total Micro Instructions , 8K</a:t>
            </a:r>
            <a:endParaRPr lang="en-US" dirty="0">
              <a:latin typeface="+mj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581400" y="1143000"/>
            <a:ext cx="4800600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latin typeface="+mj-lt"/>
              </a:rPr>
              <a:t>LDA                          101001                       Step0  	0000	CO|MI</a:t>
            </a:r>
          </a:p>
          <a:p>
            <a:r>
              <a:rPr lang="en-US" sz="900" b="1" dirty="0" smtClean="0">
                <a:latin typeface="+mj-lt"/>
              </a:rPr>
              <a:t>LDA                          101001                       Step1	0001	CO|MI|HI</a:t>
            </a:r>
          </a:p>
          <a:p>
            <a:r>
              <a:rPr lang="en-US" sz="900" b="1" dirty="0" smtClean="0">
                <a:latin typeface="+mj-lt"/>
              </a:rPr>
              <a:t>LDA                          101001                       Step2    	0010	RO|HI|CEME</a:t>
            </a:r>
          </a:p>
          <a:p>
            <a:r>
              <a:rPr lang="en-US" sz="900" b="1" dirty="0" smtClean="0">
                <a:latin typeface="+mj-lt"/>
              </a:rPr>
              <a:t>LDA                          101001                       Step3       	0011	RO|BI|CEME</a:t>
            </a:r>
          </a:p>
          <a:p>
            <a:r>
              <a:rPr lang="en-US" sz="900" b="1" dirty="0" smtClean="0">
                <a:latin typeface="+mj-lt"/>
              </a:rPr>
              <a:t>.		.	.	.</a:t>
            </a:r>
          </a:p>
          <a:p>
            <a:r>
              <a:rPr lang="en-US" sz="900" b="1" dirty="0" smtClean="0">
                <a:latin typeface="+mj-lt"/>
              </a:rPr>
              <a:t>.		.	.	.	</a:t>
            </a:r>
          </a:p>
          <a:p>
            <a:r>
              <a:rPr lang="en-US" sz="900" b="1" dirty="0" smtClean="0">
                <a:latin typeface="+mj-lt"/>
              </a:rPr>
              <a:t>LDA                          101001                       Step15      	1111	.	</a:t>
            </a:r>
          </a:p>
          <a:p>
            <a:endParaRPr lang="en-US" sz="900" b="1" dirty="0" smtClean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81400" y="2438400"/>
            <a:ext cx="4800600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latin typeface="+mj-lt"/>
              </a:rPr>
              <a:t>LDA                          101001                       Step0  	0000	CO|MI</a:t>
            </a:r>
          </a:p>
          <a:p>
            <a:r>
              <a:rPr lang="en-US" sz="900" b="1" dirty="0" smtClean="0">
                <a:latin typeface="+mj-lt"/>
              </a:rPr>
              <a:t>LDA                          101001                       Step1	0001	CO|MI|HI</a:t>
            </a:r>
          </a:p>
          <a:p>
            <a:r>
              <a:rPr lang="en-US" sz="900" b="1" dirty="0" smtClean="0">
                <a:latin typeface="+mj-lt"/>
              </a:rPr>
              <a:t>LDA                          101001                       Step2    	0010	RO|HI|CEME</a:t>
            </a:r>
          </a:p>
          <a:p>
            <a:r>
              <a:rPr lang="en-US" sz="900" b="1" dirty="0" smtClean="0">
                <a:latin typeface="+mj-lt"/>
              </a:rPr>
              <a:t>LDA                          101001                       Step3       	0011	RO|BI|CEME</a:t>
            </a:r>
          </a:p>
          <a:p>
            <a:r>
              <a:rPr lang="en-US" sz="900" b="1" dirty="0" smtClean="0">
                <a:latin typeface="+mj-lt"/>
              </a:rPr>
              <a:t>.		.	.	.</a:t>
            </a:r>
          </a:p>
          <a:p>
            <a:r>
              <a:rPr lang="en-US" sz="900" b="1" dirty="0" smtClean="0">
                <a:latin typeface="+mj-lt"/>
              </a:rPr>
              <a:t>.		.	.	.	</a:t>
            </a:r>
          </a:p>
          <a:p>
            <a:r>
              <a:rPr lang="en-US" sz="900" b="1" dirty="0" smtClean="0">
                <a:latin typeface="+mj-lt"/>
              </a:rPr>
              <a:t>LDA                          101001                       Step15     	 1111	.</a:t>
            </a:r>
          </a:p>
          <a:p>
            <a:endParaRPr lang="en-US" sz="900" b="1" dirty="0" smtClean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81400" y="3733800"/>
            <a:ext cx="4800600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latin typeface="+mj-lt"/>
              </a:rPr>
              <a:t>LDA                          101001                       Step0  	0000	CO|MI</a:t>
            </a:r>
          </a:p>
          <a:p>
            <a:r>
              <a:rPr lang="en-US" sz="900" b="1" dirty="0" smtClean="0">
                <a:latin typeface="+mj-lt"/>
              </a:rPr>
              <a:t>LDA                          101001                       Step1	0001	CO|MI|HI</a:t>
            </a:r>
          </a:p>
          <a:p>
            <a:r>
              <a:rPr lang="en-US" sz="900" b="1" dirty="0" smtClean="0">
                <a:latin typeface="+mj-lt"/>
              </a:rPr>
              <a:t>LDA                          101001                       Step2    	0010	RO|HI|CEME</a:t>
            </a:r>
          </a:p>
          <a:p>
            <a:r>
              <a:rPr lang="en-US" sz="900" b="1" dirty="0" smtClean="0">
                <a:latin typeface="+mj-lt"/>
              </a:rPr>
              <a:t>LDA                          101001                       Step3       	0011	RO|BI|CEME</a:t>
            </a:r>
          </a:p>
          <a:p>
            <a:r>
              <a:rPr lang="en-US" sz="900" b="1" dirty="0" smtClean="0">
                <a:latin typeface="+mj-lt"/>
              </a:rPr>
              <a:t>.		.	.	.</a:t>
            </a:r>
          </a:p>
          <a:p>
            <a:r>
              <a:rPr lang="en-US" sz="900" b="1" dirty="0" smtClean="0">
                <a:latin typeface="+mj-lt"/>
              </a:rPr>
              <a:t>.		.	.	.	</a:t>
            </a:r>
          </a:p>
          <a:p>
            <a:r>
              <a:rPr lang="en-US" sz="900" b="1" dirty="0" smtClean="0">
                <a:latin typeface="+mj-lt"/>
              </a:rPr>
              <a:t>LDA                          101001                       Step15      	1111	.	</a:t>
            </a:r>
          </a:p>
          <a:p>
            <a:endParaRPr lang="en-US" sz="900" b="1" dirty="0" smtClean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96268" y="838200"/>
            <a:ext cx="1765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3 Flags </a:t>
            </a:r>
          </a:p>
          <a:p>
            <a:pPr algn="ctr"/>
            <a:r>
              <a:rPr lang="en-US" dirty="0" smtClean="0">
                <a:latin typeface="+mj-lt"/>
              </a:rPr>
              <a:t>(8 combinations)</a:t>
            </a:r>
            <a:endParaRPr lang="en-US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76400" y="1447800"/>
            <a:ext cx="535724" cy="36933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000</a:t>
            </a: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001</a:t>
            </a: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010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.</a:t>
            </a:r>
            <a:endParaRPr lang="en-US" dirty="0">
              <a:latin typeface="+mj-lt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2286000" y="1676400"/>
            <a:ext cx="762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2286000" y="2971800"/>
            <a:ext cx="762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2286000" y="4267200"/>
            <a:ext cx="762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3"/>
          <p:cNvSpPr>
            <a:spLocks noGrp="1"/>
          </p:cNvSpPr>
          <p:nvPr>
            <p:ph type="ctrTitle"/>
          </p:nvPr>
        </p:nvSpPr>
        <p:spPr>
          <a:xfrm>
            <a:off x="228600" y="152400"/>
            <a:ext cx="8001000" cy="609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 smtClean="0"/>
              <a:t>Microcode in Bravo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9629</TotalTime>
  <Words>614</Words>
  <Application>Microsoft Office PowerPoint</Application>
  <PresentationFormat>On-screen Show (4:3)</PresentationFormat>
  <Paragraphs>203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What is the Control Logic ?</vt:lpstr>
      <vt:lpstr>How a computer execute programs ?</vt:lpstr>
      <vt:lpstr>Control Logic in Bravo</vt:lpstr>
      <vt:lpstr>How Bravo execute programs ?</vt:lpstr>
      <vt:lpstr>What is a program ?</vt:lpstr>
      <vt:lpstr>Microcode in Bravo</vt:lpstr>
      <vt:lpstr>Microcode in Bravo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ana</dc:creator>
  <cp:lastModifiedBy>ana</cp:lastModifiedBy>
  <cp:revision>69</cp:revision>
  <dcterms:created xsi:type="dcterms:W3CDTF">2006-08-16T00:00:00Z</dcterms:created>
  <dcterms:modified xsi:type="dcterms:W3CDTF">2022-04-07T18:20:00Z</dcterms:modified>
</cp:coreProperties>
</file>