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59" r:id="rId2"/>
    <p:sldMasterId id="2147483669" r:id="rId3"/>
    <p:sldMasterId id="2147483674" r:id="rId4"/>
    <p:sldMasterId id="2147483715" r:id="rId5"/>
    <p:sldMasterId id="2147483720" r:id="rId6"/>
    <p:sldMasterId id="2147483725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8" r:id="rId9"/>
    <p:sldId id="260" r:id="rId10"/>
    <p:sldId id="257" r:id="rId11"/>
    <p:sldId id="261" r:id="rId12"/>
    <p:sldId id="265" r:id="rId13"/>
    <p:sldId id="263" r:id="rId14"/>
    <p:sldId id="267" r:id="rId15"/>
    <p:sldId id="266" r:id="rId16"/>
    <p:sldId id="268" r:id="rId17"/>
    <p:sldId id="262" r:id="rId1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0">
          <p15:clr>
            <a:srgbClr val="A4A3A4"/>
          </p15:clr>
        </p15:guide>
        <p15:guide id="2" orient="horz" pos="534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874">
          <p15:clr>
            <a:srgbClr val="A4A3A4"/>
          </p15:clr>
        </p15:guide>
        <p15:guide id="5" pos="3787">
          <p15:clr>
            <a:srgbClr val="A4A3A4"/>
          </p15:clr>
        </p15:guide>
        <p15:guide id="6" pos="387">
          <p15:clr>
            <a:srgbClr val="A4A3A4"/>
          </p15:clr>
        </p15:guide>
        <p15:guide id="7" pos="5371">
          <p15:clr>
            <a:srgbClr val="A4A3A4"/>
          </p15:clr>
        </p15:guide>
        <p15:guide id="8" pos="3675">
          <p15:clr>
            <a:srgbClr val="A4A3A4"/>
          </p15:clr>
        </p15:guide>
        <p15:guide id="9" pos="2090">
          <p15:clr>
            <a:srgbClr val="A4A3A4"/>
          </p15:clr>
        </p15:guide>
        <p15:guide id="10" pos="1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7357BE"/>
    <a:srgbClr val="A69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1446" y="120"/>
      </p:cViewPr>
      <p:guideLst>
        <p:guide orient="horz" pos="3900"/>
        <p:guide orient="horz" pos="534"/>
        <p:guide orient="horz" pos="274"/>
        <p:guide orient="horz" pos="874"/>
        <p:guide pos="3787"/>
        <p:guide pos="387"/>
        <p:guide pos="5371"/>
        <p:guide pos="3675"/>
        <p:guide pos="2090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0" d="100"/>
          <a:sy n="70" d="100"/>
        </p:scale>
        <p:origin x="-332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2424-6225-4BCA-BF99-60B38561AEE9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0349-694F-48CA-B50B-01FAF466B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34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5526E-9DB3-416B-8BCB-7BAAC57D4537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2E83D-36FA-457C-B35A-8F7B3F1A7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5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E83D-36FA-457C-B35A-8F7B3F1A7CB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0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2E83D-36FA-457C-B35A-8F7B3F1A7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39"/>
          <a:stretch/>
        </p:blipFill>
        <p:spPr>
          <a:xfrm>
            <a:off x="603249" y="370767"/>
            <a:ext cx="1063626" cy="27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3" y="1354952"/>
            <a:ext cx="7912100" cy="9836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93" y="2421540"/>
            <a:ext cx="7897827" cy="314283"/>
          </a:xfrm>
        </p:spPr>
        <p:txBody>
          <a:bodyPr/>
          <a:lstStyle>
            <a:lvl1pPr marL="0" indent="0" algn="l">
              <a:buNone/>
              <a:defRPr sz="17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9231156" y="0"/>
            <a:ext cx="1595437" cy="10772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GB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pitchFamily="34" charset="0"/>
              </a:rPr>
              <a:t>To view drawing guides:</a:t>
            </a:r>
          </a:p>
          <a:p>
            <a:pPr algn="l">
              <a:spcBef>
                <a:spcPts val="0"/>
              </a:spcBef>
              <a:defRPr/>
            </a:pPr>
            <a:endParaRPr lang="en-GB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pitchFamily="34" charset="0"/>
            </a:endParaRPr>
          </a:p>
          <a:p>
            <a:pPr marL="0" indent="0" algn="l">
              <a:spcBef>
                <a:spcPts val="0"/>
              </a:spcBef>
              <a:buFont typeface="+mj-lt"/>
              <a:buNone/>
              <a:defRPr/>
            </a:pP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pitchFamily="34" charset="0"/>
              </a:rPr>
              <a:t>Right-click on slide and select ’Grid and Guides...’</a:t>
            </a:r>
          </a:p>
          <a:p>
            <a:pPr marL="0" indent="0" algn="l">
              <a:spcBef>
                <a:spcPts val="0"/>
              </a:spcBef>
              <a:buFont typeface="+mj-lt"/>
              <a:buNone/>
              <a:defRPr/>
            </a:pP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pitchFamily="34" charset="0"/>
              </a:rPr>
              <a:t>Check ’Display drawing guides on screen’</a:t>
            </a:r>
          </a:p>
          <a:p>
            <a:pPr marL="0" indent="0" algn="l">
              <a:spcBef>
                <a:spcPts val="0"/>
              </a:spcBef>
              <a:buFont typeface="+mj-lt"/>
              <a:buNone/>
              <a:defRPr/>
            </a:pP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pitchFamily="34" charset="0"/>
              </a:rPr>
              <a:t>Select ’OK’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4362" y="2757935"/>
            <a:ext cx="7898457" cy="260391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4363" y="3131619"/>
            <a:ext cx="7912100" cy="305963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402" y="654995"/>
            <a:ext cx="0" cy="6923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925" y="2201661"/>
            <a:ext cx="1986373" cy="2360965"/>
          </a:xfrm>
          <a:prstGeom prst="rect">
            <a:avLst/>
          </a:prstGeom>
        </p:spPr>
      </p:pic>
      <p:sp>
        <p:nvSpPr>
          <p:cNvPr id="9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48B465C8-9C26-4832-B112-3F30CC5FD3CE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511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847725"/>
            <a:ext cx="7916942" cy="5397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grpSp>
        <p:nvGrpSpPr>
          <p:cNvPr id="14" name="Group 1"/>
          <p:cNvGrpSpPr>
            <a:grpSpLocks/>
          </p:cNvGrpSpPr>
          <p:nvPr userDrawn="1"/>
        </p:nvGrpSpPr>
        <p:grpSpPr bwMode="auto">
          <a:xfrm>
            <a:off x="-1808163" y="2290763"/>
            <a:ext cx="1727200" cy="1309688"/>
            <a:chOff x="-1792288" y="0"/>
            <a:chExt cx="1727200" cy="1309604"/>
          </a:xfrm>
        </p:grpSpPr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0" name="Rounded Rectangle 19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C2F6-1035-47A3-A0E8-E8D7DA8FABB2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75" y="863126"/>
            <a:ext cx="5208588" cy="9565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75" y="1819676"/>
            <a:ext cx="5208588" cy="437157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4363" y="859987"/>
            <a:ext cx="2227262" cy="3120806"/>
          </a:xfrm>
        </p:spPr>
        <p:txBody>
          <a:bodyPr/>
          <a:lstStyle/>
          <a:p>
            <a:endParaRPr lang="en-GB"/>
          </a:p>
        </p:txBody>
      </p:sp>
      <p:grpSp>
        <p:nvGrpSpPr>
          <p:cNvPr id="15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4994" y="4120950"/>
            <a:ext cx="2227262" cy="801112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C9EC2F6-1035-47A3-A0E8-E8D7DA8FABB2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10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arg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94" y="847361"/>
            <a:ext cx="2525081" cy="633065"/>
          </a:xfrm>
        </p:spPr>
        <p:txBody>
          <a:bodyPr/>
          <a:lstStyle>
            <a:lvl1pPr>
              <a:lnSpc>
                <a:spcPts val="2000"/>
              </a:lnSpc>
              <a:defRPr sz="16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4" y="1480426"/>
            <a:ext cx="2525081" cy="469193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17875" y="847724"/>
            <a:ext cx="5208588" cy="5324637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13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Rounded Rectangle 18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9EC2F6-1035-47A3-A0E8-E8D7DA8FABB2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06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06" y="2203443"/>
            <a:ext cx="1983210" cy="2357400"/>
          </a:xfrm>
          <a:prstGeom prst="rect">
            <a:avLst/>
          </a:prstGeom>
        </p:spPr>
      </p:pic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7CBC154C-EB47-4C65-87F3-48328955B803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818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94" y="850961"/>
            <a:ext cx="7911469" cy="52767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4" y="1495424"/>
            <a:ext cx="7911469" cy="469582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grpSp>
        <p:nvGrpSpPr>
          <p:cNvPr id="14" name="Group 1"/>
          <p:cNvGrpSpPr>
            <a:grpSpLocks/>
          </p:cNvGrpSpPr>
          <p:nvPr userDrawn="1"/>
        </p:nvGrpSpPr>
        <p:grpSpPr bwMode="auto">
          <a:xfrm>
            <a:off x="-1808163" y="2290763"/>
            <a:ext cx="1727200" cy="1309688"/>
            <a:chOff x="-1792288" y="0"/>
            <a:chExt cx="1727200" cy="1309604"/>
          </a:xfrm>
        </p:grpSpPr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0" name="Rounded Rectangle 19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D7C-B29A-489D-8EE1-18B800667E31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51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75" y="863126"/>
            <a:ext cx="5208588" cy="9565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75" y="1819676"/>
            <a:ext cx="5208588" cy="437157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4363" y="859987"/>
            <a:ext cx="2227262" cy="3120806"/>
          </a:xfrm>
        </p:spPr>
        <p:txBody>
          <a:bodyPr/>
          <a:lstStyle/>
          <a:p>
            <a:endParaRPr lang="en-GB"/>
          </a:p>
        </p:txBody>
      </p:sp>
      <p:grpSp>
        <p:nvGrpSpPr>
          <p:cNvPr id="15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4994" y="4120950"/>
            <a:ext cx="2227262" cy="801112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B623D7C-B29A-489D-8EE1-18B800667E31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arg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94" y="847361"/>
            <a:ext cx="2525081" cy="633065"/>
          </a:xfrm>
        </p:spPr>
        <p:txBody>
          <a:bodyPr/>
          <a:lstStyle>
            <a:lvl1pPr>
              <a:lnSpc>
                <a:spcPts val="2000"/>
              </a:lnSpc>
              <a:defRPr sz="16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4" y="1495424"/>
            <a:ext cx="2525081" cy="469582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17875" y="847724"/>
            <a:ext cx="5208588" cy="5343526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13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Rounded Rectangle 18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623D7C-B29A-489D-8EE1-18B800667E31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93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06" y="2205336"/>
            <a:ext cx="1983210" cy="2353614"/>
          </a:xfrm>
          <a:prstGeom prst="rect">
            <a:avLst/>
          </a:prstGeom>
        </p:spPr>
      </p:pic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1EAD51B1-6E25-43B2-BD03-C2781906C8F9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831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grpSp>
        <p:nvGrpSpPr>
          <p:cNvPr id="14" name="Group 1"/>
          <p:cNvGrpSpPr>
            <a:grpSpLocks/>
          </p:cNvGrpSpPr>
          <p:nvPr userDrawn="1"/>
        </p:nvGrpSpPr>
        <p:grpSpPr bwMode="auto">
          <a:xfrm>
            <a:off x="-1808163" y="2290763"/>
            <a:ext cx="1727200" cy="1309688"/>
            <a:chOff x="-1792288" y="0"/>
            <a:chExt cx="1727200" cy="1309604"/>
          </a:xfrm>
        </p:grpSpPr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0" name="Rounded Rectangle 19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51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9226781" y="0"/>
            <a:ext cx="16637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Date and Presentation title via &gt;Insert &gt;Header &amp; Footer: </a:t>
            </a:r>
          </a:p>
          <a:p>
            <a:pPr algn="r" eaLnBrk="1" hangingPunct="1">
              <a:spcBef>
                <a:spcPct val="50000"/>
              </a:spcBef>
            </a:pP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1. Check in Date &amp; Time </a:t>
            </a:r>
            <a:b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2. Type under &gt;Fixed</a:t>
            </a:r>
            <a:b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3. Check in Footer </a:t>
            </a:r>
            <a:b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4. Fill in field</a:t>
            </a:r>
            <a:b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5. Click Apply to All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8" name="Rounded Rectangle 17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75" y="863126"/>
            <a:ext cx="5208588" cy="9565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75" y="1819676"/>
            <a:ext cx="5208588" cy="4371573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4363" y="859987"/>
            <a:ext cx="2227262" cy="3120806"/>
          </a:xfrm>
        </p:spPr>
        <p:txBody>
          <a:bodyPr/>
          <a:lstStyle/>
          <a:p>
            <a:endParaRPr lang="en-GB"/>
          </a:p>
        </p:txBody>
      </p:sp>
      <p:grpSp>
        <p:nvGrpSpPr>
          <p:cNvPr id="15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4994" y="4120950"/>
            <a:ext cx="2227262" cy="801112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arg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94" y="847361"/>
            <a:ext cx="2525081" cy="633065"/>
          </a:xfrm>
        </p:spPr>
        <p:txBody>
          <a:bodyPr/>
          <a:lstStyle>
            <a:lvl1pPr>
              <a:lnSpc>
                <a:spcPts val="2000"/>
              </a:lnSpc>
              <a:defRPr sz="16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4" y="1480426"/>
            <a:ext cx="2525081" cy="471082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17875" y="847724"/>
            <a:ext cx="5208588" cy="5343526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13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Rounded Rectangle 18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93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60" y="2205336"/>
            <a:ext cx="1987849" cy="2353614"/>
          </a:xfrm>
          <a:prstGeom prst="rect">
            <a:avLst/>
          </a:prstGeom>
        </p:spPr>
      </p:pic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1EAD51B1-6E25-43B2-BD03-C2781906C8F9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06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grpSp>
        <p:nvGrpSpPr>
          <p:cNvPr id="14" name="Group 1"/>
          <p:cNvGrpSpPr>
            <a:grpSpLocks/>
          </p:cNvGrpSpPr>
          <p:nvPr userDrawn="1"/>
        </p:nvGrpSpPr>
        <p:grpSpPr bwMode="auto">
          <a:xfrm>
            <a:off x="-1808163" y="2290763"/>
            <a:ext cx="1727200" cy="1309688"/>
            <a:chOff x="-1792288" y="0"/>
            <a:chExt cx="1727200" cy="1309604"/>
          </a:xfrm>
        </p:grpSpPr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0" name="Rounded Rectangle 19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75" y="863126"/>
            <a:ext cx="5208588" cy="9565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75" y="1819676"/>
            <a:ext cx="5208588" cy="4371573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4363" y="859987"/>
            <a:ext cx="2227262" cy="3120806"/>
          </a:xfrm>
        </p:spPr>
        <p:txBody>
          <a:bodyPr/>
          <a:lstStyle/>
          <a:p>
            <a:endParaRPr lang="en-GB"/>
          </a:p>
        </p:txBody>
      </p:sp>
      <p:grpSp>
        <p:nvGrpSpPr>
          <p:cNvPr id="15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4994" y="4120950"/>
            <a:ext cx="2227262" cy="801112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860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arg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94" y="847361"/>
            <a:ext cx="2525081" cy="633065"/>
          </a:xfrm>
        </p:spPr>
        <p:txBody>
          <a:bodyPr/>
          <a:lstStyle>
            <a:lvl1pPr>
              <a:lnSpc>
                <a:spcPts val="2000"/>
              </a:lnSpc>
              <a:defRPr sz="16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4" y="1480426"/>
            <a:ext cx="2525081" cy="471082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17875" y="847724"/>
            <a:ext cx="5208588" cy="5343526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13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Rounded Rectangle 18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6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11" y="2205667"/>
            <a:ext cx="1980600" cy="2352952"/>
          </a:xfrm>
          <a:prstGeom prst="rect">
            <a:avLst/>
          </a:prstGeom>
        </p:spPr>
      </p:pic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1EAD51B1-6E25-43B2-BD03-C2781906C8F9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06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grpSp>
        <p:nvGrpSpPr>
          <p:cNvPr id="14" name="Group 1"/>
          <p:cNvGrpSpPr>
            <a:grpSpLocks/>
          </p:cNvGrpSpPr>
          <p:nvPr userDrawn="1"/>
        </p:nvGrpSpPr>
        <p:grpSpPr bwMode="auto">
          <a:xfrm>
            <a:off x="-1808163" y="2290763"/>
            <a:ext cx="1727200" cy="1309688"/>
            <a:chOff x="-1792288" y="0"/>
            <a:chExt cx="1727200" cy="1309604"/>
          </a:xfrm>
        </p:grpSpPr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0" name="Rounded Rectangle 19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62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75" y="863126"/>
            <a:ext cx="5208588" cy="9565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75" y="1819676"/>
            <a:ext cx="5208588" cy="4371573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4363" y="859987"/>
            <a:ext cx="2227262" cy="3120806"/>
          </a:xfrm>
        </p:spPr>
        <p:txBody>
          <a:bodyPr/>
          <a:lstStyle/>
          <a:p>
            <a:endParaRPr lang="en-GB"/>
          </a:p>
        </p:txBody>
      </p:sp>
      <p:grpSp>
        <p:nvGrpSpPr>
          <p:cNvPr id="15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4994" y="4120950"/>
            <a:ext cx="2227262" cy="801112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11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arg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94" y="847361"/>
            <a:ext cx="2525081" cy="633065"/>
          </a:xfrm>
        </p:spPr>
        <p:txBody>
          <a:bodyPr/>
          <a:lstStyle>
            <a:lvl1pPr>
              <a:lnSpc>
                <a:spcPts val="2000"/>
              </a:lnSpc>
              <a:defRPr sz="16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4" y="1480426"/>
            <a:ext cx="2525081" cy="471082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17875" y="847724"/>
            <a:ext cx="5208588" cy="5343526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13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Rounded Rectangle 18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07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75" y="362608"/>
            <a:ext cx="5208588" cy="9327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75" y="1371600"/>
            <a:ext cx="5208588" cy="481965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4363" y="434975"/>
            <a:ext cx="2227262" cy="354581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E8311C-D57B-461C-935D-9DBE2D3D3CB3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4994" y="4120950"/>
            <a:ext cx="2227262" cy="801112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37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10" y="2209842"/>
            <a:ext cx="2132189" cy="2362465"/>
          </a:xfrm>
          <a:prstGeom prst="rect">
            <a:avLst/>
          </a:prstGeom>
        </p:spPr>
      </p:pic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1EAD51B1-6E25-43B2-BD03-C2781906C8F9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6626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grpSp>
        <p:nvGrpSpPr>
          <p:cNvPr id="14" name="Group 1"/>
          <p:cNvGrpSpPr>
            <a:grpSpLocks/>
          </p:cNvGrpSpPr>
          <p:nvPr userDrawn="1"/>
        </p:nvGrpSpPr>
        <p:grpSpPr bwMode="auto">
          <a:xfrm>
            <a:off x="-1808163" y="2290763"/>
            <a:ext cx="1727200" cy="1309688"/>
            <a:chOff x="-1792288" y="0"/>
            <a:chExt cx="1727200" cy="1309604"/>
          </a:xfrm>
        </p:grpSpPr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0" name="Rounded Rectangle 19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7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75" y="863126"/>
            <a:ext cx="5208588" cy="9565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75" y="1819676"/>
            <a:ext cx="5208588" cy="4371573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4363" y="859987"/>
            <a:ext cx="2227262" cy="3120806"/>
          </a:xfrm>
        </p:spPr>
        <p:txBody>
          <a:bodyPr/>
          <a:lstStyle/>
          <a:p>
            <a:endParaRPr lang="en-GB"/>
          </a:p>
        </p:txBody>
      </p:sp>
      <p:grpSp>
        <p:nvGrpSpPr>
          <p:cNvPr id="15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Rounded Rectangle 20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4994" y="4120950"/>
            <a:ext cx="2227262" cy="801112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63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arg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94" y="847361"/>
            <a:ext cx="2525081" cy="633065"/>
          </a:xfrm>
        </p:spPr>
        <p:txBody>
          <a:bodyPr/>
          <a:lstStyle>
            <a:lvl1pPr>
              <a:lnSpc>
                <a:spcPts val="2000"/>
              </a:lnSpc>
              <a:defRPr sz="16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4" y="1480426"/>
            <a:ext cx="2525081" cy="471082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17875" y="847724"/>
            <a:ext cx="5208588" cy="5343526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13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Rounded Rectangle 18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9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rg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94" y="434976"/>
            <a:ext cx="2525081" cy="550370"/>
          </a:xfrm>
        </p:spPr>
        <p:txBody>
          <a:bodyPr/>
          <a:lstStyle>
            <a:lvl1pPr>
              <a:lnSpc>
                <a:spcPts val="2000"/>
              </a:lnSpc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4" y="1111470"/>
            <a:ext cx="2525081" cy="507978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17875" y="434976"/>
            <a:ext cx="5208588" cy="575627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FA753F-13EF-48C6-A44B-5BEF7166A1DF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oup 1"/>
          <p:cNvGrpSpPr>
            <a:grpSpLocks/>
          </p:cNvGrpSpPr>
          <p:nvPr userDrawn="1"/>
        </p:nvGrpSpPr>
        <p:grpSpPr bwMode="auto">
          <a:xfrm>
            <a:off x="-1808246" y="2290763"/>
            <a:ext cx="1727200" cy="1309688"/>
            <a:chOff x="-1792288" y="0"/>
            <a:chExt cx="1727200" cy="1309604"/>
          </a:xfrm>
        </p:grpSpPr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-1792288" y="0"/>
              <a:ext cx="172720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use preformatted </a:t>
              </a:r>
              <a:b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bullets and levels:</a:t>
              </a:r>
            </a:p>
            <a:p>
              <a:pPr algn="r" eaLnBrk="1" hangingPunct="1">
                <a:spcBef>
                  <a:spcPct val="50000"/>
                </a:spcBef>
              </a:pP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please use the “Increase/Decrease Indent” buttons found in the</a:t>
              </a:r>
              <a:b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GB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“Paragraph” menu </a:t>
              </a: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-814471" y="1084179"/>
              <a:ext cx="733425" cy="225425"/>
              <a:chOff x="-1044146" y="2739466"/>
              <a:chExt cx="922906" cy="282831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9390" y="2739466"/>
                <a:ext cx="438150" cy="279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-1044146" y="2742898"/>
                <a:ext cx="922906" cy="279399"/>
                <a:chOff x="-1055483" y="2739466"/>
                <a:chExt cx="934243" cy="282831"/>
              </a:xfrm>
            </p:grpSpPr>
            <p:pic>
              <p:nvPicPr>
                <p:cNvPr id="1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5483" y="2742897"/>
                  <a:ext cx="457200" cy="279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Rounded Rectangle 18"/>
                <p:cNvSpPr/>
                <p:nvPr/>
              </p:nvSpPr>
              <p:spPr>
                <a:xfrm>
                  <a:off x="-826871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-339529" y="2740041"/>
                  <a:ext cx="218394" cy="268142"/>
                </a:xfrm>
                <a:prstGeom prst="rect">
                  <a:avLst/>
                </a:prstGeom>
                <a:solidFill>
                  <a:srgbClr val="FFFFFF">
                    <a:alpha val="65882"/>
                  </a:srgbClr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53879" y="2744074"/>
                  <a:ext cx="214350" cy="274191"/>
                </a:xfrm>
                <a:prstGeom prst="roundRect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en-GB" sz="2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9980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1772815"/>
            <a:ext cx="7950907" cy="1982439"/>
          </a:xfrm>
        </p:spPr>
        <p:txBody>
          <a:bodyPr anchor="t"/>
          <a:lstStyle>
            <a:lvl1pPr algn="l">
              <a:lnSpc>
                <a:spcPts val="7000"/>
              </a:lnSpc>
              <a:defRPr sz="70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920" y="4059622"/>
            <a:ext cx="5212542" cy="2131627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9226781" y="0"/>
            <a:ext cx="16637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sz="1000" b="1" smtClean="0">
                <a:solidFill>
                  <a:srgbClr val="505050"/>
                </a:solidFill>
                <a:cs typeface="Arial" pitchFamily="34" charset="0"/>
              </a:rPr>
              <a:t>Add Date and Footer via &gt;Insert &gt;Header &amp; Footer </a:t>
            </a:r>
          </a:p>
          <a:p>
            <a:pPr algn="r" eaLnBrk="1" hangingPunct="1">
              <a:spcBef>
                <a:spcPct val="50000"/>
              </a:spcBef>
            </a:pPr>
            <a:r>
              <a:rPr lang="en-GB" sz="1000" smtClean="0">
                <a:solidFill>
                  <a:srgbClr val="505050"/>
                </a:solidFill>
                <a:cs typeface="Arial" pitchFamily="34" charset="0"/>
              </a:rPr>
              <a:t>1. Check in Date &amp; Time </a:t>
            </a:r>
            <a:br>
              <a:rPr lang="en-GB" sz="1000" smtClean="0">
                <a:solidFill>
                  <a:srgbClr val="505050"/>
                </a:solidFill>
                <a:cs typeface="Arial" pitchFamily="34" charset="0"/>
              </a:rPr>
            </a:br>
            <a:r>
              <a:rPr lang="en-GB" sz="1000" smtClean="0">
                <a:solidFill>
                  <a:srgbClr val="505050"/>
                </a:solidFill>
                <a:cs typeface="Arial" pitchFamily="34" charset="0"/>
              </a:rPr>
              <a:t>2. Type under &gt;Fixed</a:t>
            </a:r>
            <a:br>
              <a:rPr lang="en-GB" sz="1000" smtClean="0">
                <a:solidFill>
                  <a:srgbClr val="505050"/>
                </a:solidFill>
                <a:cs typeface="Arial" pitchFamily="34" charset="0"/>
              </a:rPr>
            </a:br>
            <a:r>
              <a:rPr lang="en-GB" sz="1000" smtClean="0">
                <a:solidFill>
                  <a:srgbClr val="505050"/>
                </a:solidFill>
                <a:cs typeface="Arial" pitchFamily="34" charset="0"/>
              </a:rPr>
              <a:t>3. Check in Footer </a:t>
            </a:r>
            <a:br>
              <a:rPr lang="en-GB" sz="1000" smtClean="0">
                <a:solidFill>
                  <a:srgbClr val="505050"/>
                </a:solidFill>
                <a:cs typeface="Arial" pitchFamily="34" charset="0"/>
              </a:rPr>
            </a:br>
            <a:r>
              <a:rPr lang="en-GB" sz="1000" smtClean="0">
                <a:solidFill>
                  <a:srgbClr val="505050"/>
                </a:solidFill>
                <a:cs typeface="Arial" pitchFamily="34" charset="0"/>
              </a:rPr>
              <a:t>4. Fill in field</a:t>
            </a:r>
            <a:br>
              <a:rPr lang="en-GB" sz="1000" smtClean="0">
                <a:solidFill>
                  <a:srgbClr val="505050"/>
                </a:solidFill>
                <a:cs typeface="Arial" pitchFamily="34" charset="0"/>
              </a:rPr>
            </a:br>
            <a:r>
              <a:rPr lang="en-GB" sz="1000" smtClean="0">
                <a:solidFill>
                  <a:srgbClr val="505050"/>
                </a:solidFill>
                <a:cs typeface="Arial" pitchFamily="34" charset="0"/>
              </a:rPr>
              <a:t>5. Click Apply to All</a:t>
            </a:r>
            <a:endParaRPr lang="en-GB" sz="1000" dirty="0">
              <a:solidFill>
                <a:srgbClr val="505050"/>
              </a:solidFill>
              <a:cs typeface="Arial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346B4125-91A8-4BA5-84E6-FD58463777ED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0519" y="654995"/>
            <a:ext cx="0" cy="110120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U:\etypes\Jobs\4286_Skabeloner til Configit\Received\ændringer 03062013\Configit_grey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9" y="370589"/>
            <a:ext cx="1134000" cy="2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70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reak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1772815"/>
            <a:ext cx="7919157" cy="1982439"/>
          </a:xfrm>
        </p:spPr>
        <p:txBody>
          <a:bodyPr anchor="t"/>
          <a:lstStyle>
            <a:lvl1pPr algn="l">
              <a:lnSpc>
                <a:spcPts val="7000"/>
              </a:lnSpc>
              <a:defRPr sz="70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3249" y="370800"/>
            <a:ext cx="1134000" cy="277200"/>
          </a:xfrm>
          <a:blipFill>
            <a:blip r:embed="rId2"/>
            <a:srcRect/>
            <a:stretch>
              <a:fillRect b="-378608"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238375" y="0"/>
            <a:ext cx="2159000" cy="9239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GB" sz="1000" b="1" dirty="0">
                <a:solidFill>
                  <a:srgbClr val="505050"/>
                </a:solidFill>
                <a:latin typeface="Arial" charset="0"/>
              </a:rPr>
              <a:t>To insert a picture:</a:t>
            </a:r>
          </a:p>
          <a:p>
            <a:pPr marL="228600" indent="-228600" algn="r">
              <a:defRPr/>
            </a:pPr>
            <a:r>
              <a:rPr lang="en-GB" sz="1000" dirty="0">
                <a:solidFill>
                  <a:srgbClr val="505050"/>
                </a:solidFill>
                <a:latin typeface="Arial" charset="0"/>
              </a:rPr>
              <a:t>1. Click on picture icon</a:t>
            </a:r>
            <a:br>
              <a:rPr lang="en-GB" sz="1000" dirty="0">
                <a:solidFill>
                  <a:srgbClr val="505050"/>
                </a:solidFill>
                <a:latin typeface="Arial" charset="0"/>
              </a:rPr>
            </a:br>
            <a:r>
              <a:rPr lang="en-GB" sz="1000" dirty="0">
                <a:solidFill>
                  <a:srgbClr val="505050"/>
                </a:solidFill>
                <a:latin typeface="Arial" charset="0"/>
              </a:rPr>
              <a:t>2. Select a picture </a:t>
            </a:r>
            <a:br>
              <a:rPr lang="en-GB" sz="1000" dirty="0">
                <a:solidFill>
                  <a:srgbClr val="505050"/>
                </a:solidFill>
                <a:latin typeface="Arial" charset="0"/>
              </a:rPr>
            </a:br>
            <a:r>
              <a:rPr lang="en-GB" sz="1000" dirty="0">
                <a:solidFill>
                  <a:srgbClr val="505050"/>
                </a:solidFill>
                <a:latin typeface="Arial" charset="0"/>
              </a:rPr>
              <a:t>	3. Insert</a:t>
            </a:r>
          </a:p>
          <a:p>
            <a:pPr marL="228600" indent="-228600" algn="r">
              <a:defRPr/>
            </a:pPr>
            <a:r>
              <a:rPr lang="en-GB" sz="1000" dirty="0">
                <a:solidFill>
                  <a:srgbClr val="505050"/>
                </a:solidFill>
                <a:latin typeface="Arial" charset="0"/>
              </a:rPr>
              <a:t>4. Right click on picture,</a:t>
            </a:r>
            <a:br>
              <a:rPr lang="en-GB" sz="1000" dirty="0">
                <a:solidFill>
                  <a:srgbClr val="505050"/>
                </a:solidFill>
                <a:latin typeface="Arial" charset="0"/>
              </a:rPr>
            </a:br>
            <a:r>
              <a:rPr lang="en-GB" sz="1000" b="1" dirty="0">
                <a:solidFill>
                  <a:srgbClr val="505050"/>
                </a:solidFill>
                <a:latin typeface="Arial" charset="0"/>
              </a:rPr>
              <a:t> ‘Send to Back’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FDA98B74-AB4D-4AE9-9ED4-BC059FAF5194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614363" y="654995"/>
            <a:ext cx="18000" cy="11016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dsfs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1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reak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614363" y="654995"/>
            <a:ext cx="18000" cy="1101600"/>
          </a:xfrm>
          <a:solidFill>
            <a:schemeClr val="bg2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dsfs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1772815"/>
            <a:ext cx="7919157" cy="3350978"/>
          </a:xfrm>
        </p:spPr>
        <p:txBody>
          <a:bodyPr anchor="t"/>
          <a:lstStyle>
            <a:lvl1pPr algn="l">
              <a:lnSpc>
                <a:spcPts val="7000"/>
              </a:lnSpc>
              <a:defRPr sz="70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-2238375" y="0"/>
            <a:ext cx="2159000" cy="9239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GB" sz="1000" b="1" dirty="0">
                <a:solidFill>
                  <a:srgbClr val="505050"/>
                </a:solidFill>
                <a:latin typeface="Arial" charset="0"/>
              </a:rPr>
              <a:t>To insert a picture:</a:t>
            </a:r>
          </a:p>
          <a:p>
            <a:pPr marL="228600" indent="-228600" algn="r">
              <a:defRPr/>
            </a:pPr>
            <a:r>
              <a:rPr lang="en-GB" sz="1000" dirty="0">
                <a:solidFill>
                  <a:srgbClr val="505050"/>
                </a:solidFill>
                <a:latin typeface="Arial" charset="0"/>
              </a:rPr>
              <a:t>1. Click on picture icon</a:t>
            </a:r>
            <a:br>
              <a:rPr lang="en-GB" sz="1000" dirty="0">
                <a:solidFill>
                  <a:srgbClr val="505050"/>
                </a:solidFill>
                <a:latin typeface="Arial" charset="0"/>
              </a:rPr>
            </a:br>
            <a:r>
              <a:rPr lang="en-GB" sz="1000" dirty="0">
                <a:solidFill>
                  <a:srgbClr val="505050"/>
                </a:solidFill>
                <a:latin typeface="Arial" charset="0"/>
              </a:rPr>
              <a:t>2. Select a picture </a:t>
            </a:r>
            <a:br>
              <a:rPr lang="en-GB" sz="1000" dirty="0">
                <a:solidFill>
                  <a:srgbClr val="505050"/>
                </a:solidFill>
                <a:latin typeface="Arial" charset="0"/>
              </a:rPr>
            </a:br>
            <a:r>
              <a:rPr lang="en-GB" sz="1000" dirty="0">
                <a:solidFill>
                  <a:srgbClr val="505050"/>
                </a:solidFill>
                <a:latin typeface="Arial" charset="0"/>
              </a:rPr>
              <a:t>	3. Insert</a:t>
            </a:r>
          </a:p>
          <a:p>
            <a:pPr marL="228600" indent="-228600" algn="r">
              <a:defRPr/>
            </a:pPr>
            <a:r>
              <a:rPr lang="en-GB" sz="1000" dirty="0">
                <a:solidFill>
                  <a:srgbClr val="505050"/>
                </a:solidFill>
                <a:latin typeface="Arial" charset="0"/>
              </a:rPr>
              <a:t>4. Right click on picture,</a:t>
            </a:r>
            <a:br>
              <a:rPr lang="en-GB" sz="1000" dirty="0">
                <a:solidFill>
                  <a:srgbClr val="505050"/>
                </a:solidFill>
                <a:latin typeface="Arial" charset="0"/>
              </a:rPr>
            </a:br>
            <a:r>
              <a:rPr lang="en-GB" sz="1000" b="1" dirty="0">
                <a:solidFill>
                  <a:srgbClr val="505050"/>
                </a:solidFill>
                <a:latin typeface="Arial" charset="0"/>
              </a:rPr>
              <a:t> ‘Send to Back’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-1395833" y="4072118"/>
            <a:ext cx="1316458" cy="170339"/>
          </a:xfrm>
        </p:spPr>
        <p:txBody>
          <a:bodyPr/>
          <a:lstStyle/>
          <a:p>
            <a:fld id="{FDA98B74-AB4D-4AE9-9ED4-BC059FAF5194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-2974975" y="4242457"/>
            <a:ext cx="2895600" cy="170339"/>
          </a:xfrm>
        </p:spPr>
        <p:txBody>
          <a:bodyPr/>
          <a:lstStyle/>
          <a:p>
            <a:r>
              <a:rPr lang="en-GB" dirty="0" err="1" smtClean="0"/>
              <a:t>Configit</a:t>
            </a:r>
            <a:r>
              <a:rPr lang="en-GB" dirty="0" smtClean="0"/>
              <a:t> presentation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755060" y="4412796"/>
            <a:ext cx="675685" cy="365125"/>
          </a:xfrm>
        </p:spPr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3249" y="370800"/>
            <a:ext cx="1134000" cy="2772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1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DDBD-F20C-4131-9830-D791F48FDA20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71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B29D-1892-4BD5-B1B0-6C9604FCC925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13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2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363" y="364028"/>
            <a:ext cx="7911469" cy="9230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94" y="1287087"/>
            <a:ext cx="7911469" cy="48929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500443" y="5831780"/>
            <a:ext cx="1316458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D303058-8B4E-49A0-AA65-F873122D93BC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631731" y="5601722"/>
            <a:ext cx="1529252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5070" y="6256781"/>
            <a:ext cx="1471394" cy="2093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2" descr="U:\etypes\Jobs\4286_Skabeloner til Configit\Received\ændringer 03062013\Configit_grey_RGB.e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9" y="6311394"/>
            <a:ext cx="900000" cy="2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1600200" y="6418878"/>
            <a:ext cx="62431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1" r:id="rId5"/>
    <p:sldLayoutId id="2147483658" r:id="rId6"/>
    <p:sldLayoutId id="2147483714" r:id="rId7"/>
    <p:sldLayoutId id="2147483654" r:id="rId8"/>
    <p:sldLayoutId id="2147483655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−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−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720725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−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847725"/>
            <a:ext cx="7916942" cy="539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94" y="1390810"/>
            <a:ext cx="7911469" cy="48004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721" y="370800"/>
            <a:ext cx="221701" cy="21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6" y="370800"/>
            <a:ext cx="2286175" cy="277200"/>
          </a:xfrm>
          <a:prstGeom prst="rect">
            <a:avLst/>
          </a:prstGeom>
        </p:spPr>
      </p:pic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-1360865" y="6010114"/>
            <a:ext cx="1275999" cy="1622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C9EC2F6-1035-47A3-A0E8-E8D7DA8FABB2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533859" y="5777236"/>
            <a:ext cx="1448993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5070" y="6256781"/>
            <a:ext cx="1471394" cy="2093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2" descr="U:\etypes\Jobs\4286_Skabeloner til Configit\Received\ændringer 03062013\Configit_grey_RGB.e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5" y="6311394"/>
            <a:ext cx="900000" cy="2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00200" y="6418878"/>
            <a:ext cx="62431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3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94" r:id="rId3"/>
    <p:sldLayoutId id="214748369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20725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9" y="370800"/>
            <a:ext cx="2233342" cy="27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778" y="847725"/>
            <a:ext cx="7909685" cy="527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94" y="1375398"/>
            <a:ext cx="7911469" cy="4815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23" y="358979"/>
            <a:ext cx="222123" cy="216000"/>
          </a:xfrm>
          <a:prstGeom prst="rect">
            <a:avLst/>
          </a:prstGeom>
        </p:spPr>
      </p:pic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-1659478" y="6138386"/>
            <a:ext cx="1510668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B623D7C-B29A-489D-8EE1-18B800667E31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367547" y="5807972"/>
            <a:ext cx="1158446" cy="1622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5070" y="6256781"/>
            <a:ext cx="1471394" cy="2093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2" descr="U:\etypes\Jobs\4286_Skabeloner til Configit\Received\ændringer 03062013\Configit_grey_RGB.e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5" y="6311394"/>
            <a:ext cx="900000" cy="2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00200" y="6418878"/>
            <a:ext cx="62431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99" r:id="rId2"/>
    <p:sldLayoutId id="2147483700" r:id="rId3"/>
    <p:sldLayoutId id="2147483701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20725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46" y="369709"/>
            <a:ext cx="1982466" cy="277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995" y="847725"/>
            <a:ext cx="7911468" cy="5195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94" y="1387475"/>
            <a:ext cx="7911469" cy="4803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77" y="370800"/>
            <a:ext cx="222387" cy="216000"/>
          </a:xfrm>
          <a:prstGeom prst="rect">
            <a:avLst/>
          </a:prstGeom>
        </p:spPr>
      </p:pic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-1433694" y="5801711"/>
            <a:ext cx="1348828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533859" y="5631239"/>
            <a:ext cx="1448993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5070" y="6256781"/>
            <a:ext cx="1471394" cy="2093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2" descr="U:\etypes\Jobs\4286_Skabeloner til Configit\Received\ændringer 03062013\Configit_grey_RGB.e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9" y="6311394"/>
            <a:ext cx="900000" cy="2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00200" y="6418878"/>
            <a:ext cx="62431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2" r:id="rId2"/>
    <p:sldLayoutId id="2147483703" r:id="rId3"/>
    <p:sldLayoutId id="2147483704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20725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995" y="847725"/>
            <a:ext cx="7911468" cy="5195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94" y="1387475"/>
            <a:ext cx="7911469" cy="4803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70" y="370800"/>
            <a:ext cx="216000" cy="216000"/>
          </a:xfrm>
          <a:prstGeom prst="rect">
            <a:avLst/>
          </a:prstGeom>
        </p:spPr>
      </p:pic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-1433694" y="5801711"/>
            <a:ext cx="1348828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533859" y="5631239"/>
            <a:ext cx="1448993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5070" y="6256781"/>
            <a:ext cx="1471394" cy="2093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2" descr="U:\etypes\Jobs\4286_Skabeloner til Configit\Received\ændringer 03062013\Configit_grey_RGB.e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9" y="6311394"/>
            <a:ext cx="900000" cy="2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00200" y="6418878"/>
            <a:ext cx="62431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4" y="306608"/>
            <a:ext cx="2198642" cy="3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20725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995" y="847725"/>
            <a:ext cx="7911468" cy="5195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94" y="1387475"/>
            <a:ext cx="7911469" cy="4803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71" y="370800"/>
            <a:ext cx="221999" cy="216000"/>
          </a:xfrm>
          <a:prstGeom prst="rect">
            <a:avLst/>
          </a:prstGeom>
        </p:spPr>
      </p:pic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-1433694" y="5801711"/>
            <a:ext cx="1348828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533859" y="5631239"/>
            <a:ext cx="1448993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5070" y="6256781"/>
            <a:ext cx="1471394" cy="2093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2" descr="U:\etypes\Jobs\4286_Skabeloner til Configit\Received\ændringer 03062013\Configit_grey_RGB.e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9" y="6311394"/>
            <a:ext cx="900000" cy="2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00200" y="6418878"/>
            <a:ext cx="62431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2" y="267044"/>
            <a:ext cx="2655248" cy="4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20725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995" y="847725"/>
            <a:ext cx="7911468" cy="5195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94" y="1387475"/>
            <a:ext cx="7911469" cy="4803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70" y="370800"/>
            <a:ext cx="216000" cy="216000"/>
          </a:xfrm>
          <a:prstGeom prst="rect">
            <a:avLst/>
          </a:prstGeom>
        </p:spPr>
      </p:pic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-1433694" y="5801711"/>
            <a:ext cx="1348828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F2528E85-10D1-446E-A4BA-51196B993DAA}" type="datetime3">
              <a:rPr lang="en-US" smtClean="0"/>
              <a:pPr/>
              <a:t>12 February 2016</a:t>
            </a:fld>
            <a:endParaRPr lang="en-GB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533859" y="5631239"/>
            <a:ext cx="1448993" cy="1703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5070" y="6256781"/>
            <a:ext cx="1471394" cy="2093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2" descr="U:\etypes\Jobs\4286_Skabeloner til Configit\Received\ændringer 03062013\Configit_grey_RGB.e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9" y="6311394"/>
            <a:ext cx="900000" cy="22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00200" y="6418878"/>
            <a:ext cx="62431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7" y="362921"/>
            <a:ext cx="2549678" cy="3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20725" indent="-1800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─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graphq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adira.io/blog/graphql/why-we-built-the-learn-graphql-project" TargetMode="External"/><Relationship Id="rId4" Type="http://schemas.openxmlformats.org/officeDocument/2006/relationships/hyperlink" Target="https://crater.io/posts/h9NauSSsNeJAcqCMW/react-s-graphql-seems-likes-a-overly-complexed-solu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users/5236211/jafar-husain" TargetMode="External"/><Relationship Id="rId2" Type="http://schemas.openxmlformats.org/officeDocument/2006/relationships/hyperlink" Target="https://www.youtube.com/watch?v=WL54eYbTJUw&amp;feature=youtu.be&amp;t=53m55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tflix/Falcor" TargetMode="External"/><Relationship Id="rId4" Type="http://schemas.openxmlformats.org/officeDocument/2006/relationships/hyperlink" Target="https://github.com/facebook/graphq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 smtClean="0"/>
              <a:t>GraphQL</a:t>
            </a:r>
            <a:r>
              <a:rPr lang="en-US" b="0" dirty="0" smtClean="0"/>
              <a:t> @lunch.js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14992" y="2338598"/>
            <a:ext cx="6403645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We(I</a:t>
            </a:r>
            <a:r>
              <a:rPr lang="en-US" sz="1600" b="1" dirty="0">
                <a:solidFill>
                  <a:schemeClr val="accent1"/>
                </a:solidFill>
              </a:rPr>
              <a:t>) hated </a:t>
            </a:r>
            <a:r>
              <a:rPr lang="en-US" sz="1600" b="1" dirty="0" err="1" smtClean="0">
                <a:solidFill>
                  <a:schemeClr val="accent1"/>
                </a:solidFill>
              </a:rPr>
              <a:t>GraphQL</a:t>
            </a:r>
            <a:endParaRPr lang="en-US" sz="1600" b="1" dirty="0" smtClean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When the </a:t>
            </a:r>
            <a:r>
              <a:rPr lang="en-US" sz="1600" dirty="0" err="1">
                <a:solidFill>
                  <a:schemeClr val="accent1"/>
                </a:solidFill>
              </a:rPr>
              <a:t>GraphQL</a:t>
            </a:r>
            <a:r>
              <a:rPr lang="en-US" sz="1600" dirty="0">
                <a:solidFill>
                  <a:schemeClr val="accent1"/>
                </a:solidFill>
              </a:rPr>
              <a:t> </a:t>
            </a:r>
            <a:r>
              <a:rPr lang="en-US" sz="1600" dirty="0">
                <a:solidFill>
                  <a:schemeClr val="accent1"/>
                </a:solidFill>
                <a:hlinkClick r:id="rId3"/>
              </a:rPr>
              <a:t>spec</a:t>
            </a:r>
            <a:r>
              <a:rPr lang="en-US" sz="1600" dirty="0">
                <a:solidFill>
                  <a:schemeClr val="accent1"/>
                </a:solidFill>
              </a:rPr>
              <a:t> launched back in July, I hated it. I even said so publicly on the </a:t>
            </a:r>
            <a:r>
              <a:rPr lang="en-US" sz="1600" dirty="0">
                <a:solidFill>
                  <a:schemeClr val="accent1"/>
                </a:solidFill>
                <a:hlinkClick r:id="rId4"/>
              </a:rPr>
              <a:t>crater.io</a:t>
            </a:r>
            <a:r>
              <a:rPr lang="en-US" sz="1600" dirty="0" smtClean="0">
                <a:solidFill>
                  <a:schemeClr val="accent1"/>
                </a:solidFill>
              </a:rPr>
              <a:t>.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That was my reaction by just looking at the spec. At that time, it was very hard to find tutorials and there was no official documentation</a:t>
            </a:r>
            <a:r>
              <a:rPr lang="en-US" sz="1600" dirty="0" smtClean="0">
                <a:solidFill>
                  <a:schemeClr val="accent1"/>
                </a:solidFill>
              </a:rPr>
              <a:t>.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Eventually everyone at </a:t>
            </a:r>
            <a:r>
              <a:rPr lang="en-US" sz="1600" dirty="0" err="1">
                <a:solidFill>
                  <a:schemeClr val="accent1"/>
                </a:solidFill>
              </a:rPr>
              <a:t>Kadira</a:t>
            </a:r>
            <a:r>
              <a:rPr lang="en-US" sz="1600" dirty="0">
                <a:solidFill>
                  <a:schemeClr val="accent1"/>
                </a:solidFill>
              </a:rPr>
              <a:t> grew to love </a:t>
            </a:r>
            <a:r>
              <a:rPr lang="en-US" sz="1600" dirty="0" err="1">
                <a:solidFill>
                  <a:schemeClr val="accent1"/>
                </a:solidFill>
              </a:rPr>
              <a:t>GraphQL</a:t>
            </a:r>
            <a:r>
              <a:rPr lang="en-US" sz="1600" dirty="0">
                <a:solidFill>
                  <a:schemeClr val="accent1"/>
                </a:solidFill>
              </a:rPr>
              <a:t> as we learnt to understand it. We now believe that this is the future of APIs</a:t>
            </a:r>
            <a:r>
              <a:rPr lang="en-US" sz="1600" dirty="0" smtClean="0">
                <a:solidFill>
                  <a:schemeClr val="accent1"/>
                </a:solidFill>
              </a:rPr>
              <a:t>.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400" i="1" dirty="0" err="1" smtClean="0">
                <a:solidFill>
                  <a:schemeClr val="accent1"/>
                </a:solidFill>
              </a:rPr>
              <a:t>Kadira</a:t>
            </a:r>
            <a:r>
              <a:rPr lang="en-US" sz="1400" i="1" dirty="0" smtClean="0">
                <a:solidFill>
                  <a:schemeClr val="accent1"/>
                </a:solidFill>
              </a:rPr>
              <a:t> is the creator of learngraphql.com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  <a:hlinkClick r:id="rId5"/>
              </a:rPr>
              <a:t>https</a:t>
            </a:r>
            <a:r>
              <a:rPr lang="en-US" sz="1400" dirty="0">
                <a:solidFill>
                  <a:schemeClr val="accent1"/>
                </a:solidFill>
                <a:hlinkClick r:id="rId5"/>
              </a:rPr>
              <a:t>://</a:t>
            </a:r>
            <a:r>
              <a:rPr lang="en-US" sz="1400" dirty="0" smtClean="0">
                <a:solidFill>
                  <a:schemeClr val="accent1"/>
                </a:solidFill>
                <a:hlinkClick r:id="rId5"/>
              </a:rPr>
              <a:t>kadira.io/blog/graphql/why-we-built-the-learn-graphql-project</a:t>
            </a:r>
            <a:endParaRPr lang="en-US" sz="1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sz="1400" dirty="0" smtClean="0"/>
          </a:p>
          <a:p>
            <a:pPr marL="0" lvl="1" indent="0">
              <a:buNone/>
            </a:pPr>
            <a:r>
              <a:rPr lang="en-US" sz="1400" dirty="0" smtClean="0"/>
              <a:t>I </a:t>
            </a:r>
            <a:r>
              <a:rPr lang="en-US" sz="1400" dirty="0"/>
              <a:t>have viewed the </a:t>
            </a:r>
            <a:r>
              <a:rPr lang="en-US" sz="1400" dirty="0">
                <a:hlinkClick r:id="rId2"/>
              </a:rPr>
              <a:t>Angular Air Episode 26: </a:t>
            </a:r>
            <a:r>
              <a:rPr lang="en-US" sz="1400" dirty="0" err="1">
                <a:hlinkClick r:id="rId2"/>
              </a:rPr>
              <a:t>FalcorJS</a:t>
            </a:r>
            <a:r>
              <a:rPr lang="en-US" sz="1400" dirty="0">
                <a:hlinkClick r:id="rId2"/>
              </a:rPr>
              <a:t> and Angular 2</a:t>
            </a:r>
            <a:r>
              <a:rPr lang="en-US" sz="1400" dirty="0"/>
              <a:t> where </a:t>
            </a:r>
            <a:r>
              <a:rPr lang="en-US" sz="1400" dirty="0" err="1">
                <a:hlinkClick r:id="rId3"/>
              </a:rPr>
              <a:t>Jafar</a:t>
            </a:r>
            <a:r>
              <a:rPr lang="en-US" sz="1400" dirty="0">
                <a:hlinkClick r:id="rId3"/>
              </a:rPr>
              <a:t> Husain</a:t>
            </a:r>
            <a:r>
              <a:rPr lang="en-US" sz="1400" dirty="0"/>
              <a:t> answers </a:t>
            </a:r>
            <a:r>
              <a:rPr lang="en-US" sz="1400" dirty="0" err="1"/>
              <a:t>how</a:t>
            </a:r>
            <a:r>
              <a:rPr lang="en-US" sz="1400" dirty="0" err="1">
                <a:hlinkClick r:id="rId4"/>
              </a:rPr>
              <a:t>GraphQL</a:t>
            </a:r>
            <a:r>
              <a:rPr lang="en-US" sz="1400" dirty="0"/>
              <a:t> compares to </a:t>
            </a:r>
            <a:r>
              <a:rPr lang="en-US" sz="1400" dirty="0" err="1">
                <a:hlinkClick r:id="rId5"/>
              </a:rPr>
              <a:t>FalcorJS</a:t>
            </a:r>
            <a:r>
              <a:rPr lang="en-US" sz="1400" dirty="0"/>
              <a:t>. This is the summary (paraphrasing):</a:t>
            </a:r>
            <a:endParaRPr lang="en-US" sz="1400" dirty="0" smtClean="0"/>
          </a:p>
          <a:p>
            <a:pPr lvl="1"/>
            <a:r>
              <a:rPr lang="en-US" sz="1400" dirty="0" err="1" smtClean="0"/>
              <a:t>FalcorJS</a:t>
            </a:r>
            <a:r>
              <a:rPr lang="en-US" sz="1400" dirty="0" smtClean="0"/>
              <a:t> and </a:t>
            </a:r>
            <a:r>
              <a:rPr lang="en-US" sz="1400" dirty="0" err="1" smtClean="0"/>
              <a:t>GraphQL</a:t>
            </a:r>
            <a:r>
              <a:rPr lang="en-US" sz="1400" dirty="0" smtClean="0"/>
              <a:t> are tackling the same problem (querying data, managing data)</a:t>
            </a:r>
          </a:p>
          <a:p>
            <a:pPr lvl="1"/>
            <a:r>
              <a:rPr lang="en-US" sz="1400" dirty="0" smtClean="0"/>
              <a:t>The important distinction is that </a:t>
            </a:r>
            <a:r>
              <a:rPr lang="en-US" sz="1400" dirty="0" err="1" smtClean="0"/>
              <a:t>GraphQL</a:t>
            </a:r>
            <a:r>
              <a:rPr lang="en-US" sz="1400" dirty="0" smtClean="0"/>
              <a:t> is a query language and </a:t>
            </a:r>
            <a:r>
              <a:rPr lang="en-US" sz="1400" dirty="0" err="1" smtClean="0"/>
              <a:t>FalcorJS</a:t>
            </a:r>
            <a:r>
              <a:rPr lang="en-US" sz="1400" dirty="0" smtClean="0"/>
              <a:t> is not.</a:t>
            </a:r>
          </a:p>
          <a:p>
            <a:pPr lvl="1"/>
            <a:r>
              <a:rPr lang="en-US" sz="1400" dirty="0" smtClean="0"/>
              <a:t>When you are asking </a:t>
            </a:r>
            <a:r>
              <a:rPr lang="en-US" sz="1400" dirty="0" err="1" smtClean="0"/>
              <a:t>FalcorJS</a:t>
            </a:r>
            <a:r>
              <a:rPr lang="en-US" sz="1400" dirty="0" smtClean="0"/>
              <a:t> for resources, you are very explicitly asking for finite series of values. </a:t>
            </a:r>
            <a:r>
              <a:rPr lang="en-US" sz="1400" dirty="0" err="1" smtClean="0"/>
              <a:t>FalcorJS</a:t>
            </a:r>
            <a:r>
              <a:rPr lang="en-US" sz="1400" dirty="0" smtClean="0"/>
              <a:t> does support things like ranges, e.g. genres[0..10]. But it does not support open-ended queries, e.g. genres[0..*].</a:t>
            </a:r>
          </a:p>
          <a:p>
            <a:pPr lvl="1"/>
            <a:r>
              <a:rPr lang="en-US" sz="1400" dirty="0" err="1" smtClean="0"/>
              <a:t>GraphQL</a:t>
            </a:r>
            <a:r>
              <a:rPr lang="en-US" sz="1400" dirty="0" smtClean="0"/>
              <a:t> is set based: give me all records where true, order by this, etc. In this sense, </a:t>
            </a:r>
            <a:r>
              <a:rPr lang="en-US" sz="1400" dirty="0" err="1" smtClean="0"/>
              <a:t>GraphQL</a:t>
            </a:r>
            <a:r>
              <a:rPr lang="en-US" sz="1400" dirty="0" smtClean="0"/>
              <a:t> query language is more powerful than </a:t>
            </a:r>
            <a:r>
              <a:rPr lang="en-US" sz="1400" dirty="0" err="1" smtClean="0"/>
              <a:t>FalcorJS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With </a:t>
            </a:r>
            <a:r>
              <a:rPr lang="en-US" sz="1400" dirty="0" err="1" smtClean="0"/>
              <a:t>GraphQL</a:t>
            </a:r>
            <a:r>
              <a:rPr lang="en-US" sz="1400" dirty="0" smtClean="0"/>
              <a:t> you have a powerful query language, but you have to interpret that query language on the server.</a:t>
            </a:r>
          </a:p>
          <a:p>
            <a:r>
              <a:rPr lang="en-US" sz="1400" dirty="0" err="1"/>
              <a:t>Jafar</a:t>
            </a:r>
            <a:r>
              <a:rPr lang="en-US" sz="1400" dirty="0"/>
              <a:t> argues that in most applications, the types of the queries that go from client to server share the same shape. Therefore, having a specific and predictable operations like get and set exposes more opportunities to leverage cache. Furthermore, a lot of the developers are familiar with mapping the requests using a simple router in REST architecture.</a:t>
            </a:r>
          </a:p>
          <a:p>
            <a:r>
              <a:rPr lang="en-US" sz="1400" dirty="0"/>
              <a:t>The end discussion resolves around whether the power that comes with </a:t>
            </a:r>
            <a:r>
              <a:rPr lang="en-US" sz="1400" dirty="0" err="1"/>
              <a:t>GraphQL</a:t>
            </a:r>
            <a:r>
              <a:rPr lang="en-US" sz="1400" dirty="0"/>
              <a:t> outweighs the complexity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0" dirty="0" err="1" smtClean="0"/>
              <a:t>GraphQL</a:t>
            </a:r>
            <a:r>
              <a:rPr lang="en-US" b="0" dirty="0" smtClean="0"/>
              <a:t> vs </a:t>
            </a:r>
            <a:r>
              <a:rPr lang="en-US" b="0" dirty="0" err="1" smtClean="0"/>
              <a:t>Falcor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100" dirty="0" err="1" smtClean="0">
                <a:solidFill>
                  <a:schemeClr val="tx2"/>
                </a:solidFill>
              </a:rPr>
              <a:t>Gajus</a:t>
            </a:r>
            <a:r>
              <a:rPr lang="en-US" sz="1100" dirty="0" smtClean="0">
                <a:solidFill>
                  <a:schemeClr val="tx2"/>
                </a:solidFill>
              </a:rPr>
              <a:t> </a:t>
            </a:r>
            <a:r>
              <a:rPr lang="en-US" sz="1100" dirty="0" err="1" smtClean="0">
                <a:solidFill>
                  <a:schemeClr val="tx2"/>
                </a:solidFill>
              </a:rPr>
              <a:t>Kuizinas</a:t>
            </a:r>
            <a:r>
              <a:rPr lang="en-US" sz="1100" dirty="0" smtClean="0">
                <a:solidFill>
                  <a:schemeClr val="tx2"/>
                </a:solidFill>
              </a:rPr>
              <a:t> on </a:t>
            </a:r>
            <a:r>
              <a:rPr lang="en-US" sz="1100" dirty="0" err="1" smtClean="0">
                <a:solidFill>
                  <a:schemeClr val="tx2"/>
                </a:solidFill>
              </a:rPr>
              <a:t>StackOverflow</a:t>
            </a:r>
            <a:r>
              <a:rPr lang="en-US" sz="1100" dirty="0" smtClean="0">
                <a:solidFill>
                  <a:schemeClr val="tx2"/>
                </a:solidFill>
              </a:rPr>
              <a:t/>
            </a:r>
            <a:br>
              <a:rPr lang="en-US" sz="1100" dirty="0" smtClean="0">
                <a:solidFill>
                  <a:schemeClr val="tx2"/>
                </a:solidFill>
              </a:rPr>
            </a:br>
            <a:r>
              <a:rPr lang="en-US" sz="1100" dirty="0" smtClean="0">
                <a:solidFill>
                  <a:schemeClr val="tx2"/>
                </a:solidFill>
              </a:rPr>
              <a:t>http://stackoverflow.com/questions/32057785/what-is-the-difference-between-falcor-and-graphql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6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GraphQL</a:t>
            </a:r>
            <a:endParaRPr lang="en-US" dirty="0" smtClean="0"/>
          </a:p>
          <a:p>
            <a:pPr lvl="2"/>
            <a:r>
              <a:rPr lang="en-US" dirty="0"/>
              <a:t>https://facebook.github.io/react/blog/2015/05/01/graphql-introduction.html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Learn </a:t>
            </a:r>
            <a:r>
              <a:rPr lang="en-US" dirty="0" err="1"/>
              <a:t>GraphQL</a:t>
            </a:r>
            <a:r>
              <a:rPr lang="en-US" dirty="0"/>
              <a:t> (impressively good training resource)</a:t>
            </a:r>
          </a:p>
          <a:p>
            <a:pPr lvl="2"/>
            <a:r>
              <a:rPr lang="en-US" dirty="0"/>
              <a:t>https://learngraphql.com/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graphql-dotnet</a:t>
            </a:r>
            <a:r>
              <a:rPr lang="en-US" dirty="0" smtClean="0"/>
              <a:t> (a fairly immature </a:t>
            </a:r>
            <a:r>
              <a:rPr lang="en-US" dirty="0" err="1" smtClean="0"/>
              <a:t>GraphQL</a:t>
            </a:r>
            <a:r>
              <a:rPr lang="en-US" dirty="0" smtClean="0"/>
              <a:t> implementation in C#)</a:t>
            </a:r>
          </a:p>
          <a:p>
            <a:pPr lvl="2"/>
            <a:r>
              <a:rPr lang="en-US" dirty="0"/>
              <a:t>https://github.com/graphql-dotnet/graphql-dotnet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graphql-relay.js (integration between React/Relay and </a:t>
            </a:r>
            <a:r>
              <a:rPr lang="en-US" dirty="0" err="1" smtClean="0"/>
              <a:t>GraphQL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/>
              <a:t>https://</a:t>
            </a:r>
            <a:r>
              <a:rPr lang="en-US" dirty="0" smtClean="0"/>
              <a:t>github.com/graphql/graphql-relay-js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Falcor</a:t>
            </a:r>
            <a:r>
              <a:rPr lang="en-US" dirty="0" smtClean="0"/>
              <a:t> (Netflix’ competitor to </a:t>
            </a:r>
            <a:r>
              <a:rPr lang="en-US" dirty="0" err="1" smtClean="0"/>
              <a:t>GraphQL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http://netflix.github.io/falcor/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Resources</a:t>
            </a:r>
            <a:endParaRPr lang="en-US" b="0" dirty="0"/>
          </a:p>
        </p:txBody>
      </p:sp>
      <p:pic>
        <p:nvPicPr>
          <p:cNvPr id="2050" name="Picture 2" descr="http://iconshow.me/media/images/xmas/christmas-icon15/7/christmas-tre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970">
            <a:off x="5691287" y="3391700"/>
            <a:ext cx="339381" cy="3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All entities are considered resources which can be accessed via a URL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/quotes/42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/partners/1000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the HTTP protocol to express your intend</a:t>
            </a:r>
          </a:p>
          <a:p>
            <a:pPr lvl="2"/>
            <a:r>
              <a:rPr lang="en-US" dirty="0" smtClean="0"/>
              <a:t>Clean URI based expressions such as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GET 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/quotes/42</a:t>
            </a:r>
            <a:endParaRPr lang="en-US" dirty="0" smtClean="0"/>
          </a:p>
          <a:p>
            <a:pPr lvl="2"/>
            <a:r>
              <a:rPr lang="en-US" dirty="0" smtClean="0"/>
              <a:t>Focuses on your resources (e.g. the quote)</a:t>
            </a:r>
          </a:p>
          <a:p>
            <a:pPr lvl="2"/>
            <a:r>
              <a:rPr lang="en-US" dirty="0" smtClean="0"/>
              <a:t>Related resources are (hyper) linked</a:t>
            </a:r>
          </a:p>
          <a:p>
            <a:pPr lvl="2"/>
            <a:r>
              <a:rPr lang="en-US" dirty="0" smtClean="0"/>
              <a:t>Codes success or failure by using native HTTP Status Codes in server response</a:t>
            </a:r>
          </a:p>
          <a:p>
            <a:pPr lvl="3"/>
            <a:r>
              <a:rPr lang="en-US" dirty="0" smtClean="0"/>
              <a:t>e.g.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404 NOT FOUND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Ideal for CRUD scenario’s</a:t>
            </a:r>
          </a:p>
          <a:p>
            <a:pPr lvl="2"/>
            <a:r>
              <a:rPr lang="en-US" dirty="0" smtClean="0"/>
              <a:t>HTTP POST creates a new resource, e.g.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POST 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/quotes</a:t>
            </a:r>
          </a:p>
          <a:p>
            <a:pPr lvl="2"/>
            <a:r>
              <a:rPr lang="en-US" dirty="0" smtClean="0"/>
              <a:t>HTTP GET reads an existing resource, e.g.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GET 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/quotes/42</a:t>
            </a:r>
          </a:p>
          <a:p>
            <a:pPr lvl="2"/>
            <a:r>
              <a:rPr lang="en-US" dirty="0" smtClean="0"/>
              <a:t>HTTP PUT updates an existing resource, e.g.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PUT 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/quotes/42</a:t>
            </a:r>
          </a:p>
          <a:p>
            <a:pPr lvl="2"/>
            <a:r>
              <a:rPr lang="en-US" dirty="0" smtClean="0"/>
              <a:t>HTTP DELETE deletes an existing resource, e.g.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DELETE 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/quotes/42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REST</a:t>
            </a:r>
            <a:endParaRPr lang="en-US" b="0" dirty="0"/>
          </a:p>
        </p:txBody>
      </p:sp>
      <p:pic>
        <p:nvPicPr>
          <p:cNvPr id="1028" name="Picture 4" descr="https://upload.wikimedia.org/wikipedia/commons/thumb/f/f1/Heart_coraz%C3%B3n.svg/2000px-Heart_coraz%C3%B3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2897" flipH="1">
            <a:off x="1904073" y="215057"/>
            <a:ext cx="732295" cy="73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GET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/quotes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 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quotes?user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 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quotes?user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luke&amp;expiration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=2016-10-10&amp;isDeleted=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true&amp;netValueMin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=10000000&amp;salesOrganization=1000&amp;distributionChannel=10&amp;division=10&amp;customer=1000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/quotes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"user":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"expiration": "2016-10-10",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isDeleted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minNetValue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100000000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salesOrganization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1000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distributionChannel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"division": 10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"customer": 1000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Does REST requests Scale?</a:t>
            </a:r>
            <a:endParaRPr lang="en-US" b="0" dirty="0"/>
          </a:p>
        </p:txBody>
      </p:sp>
      <p:pic>
        <p:nvPicPr>
          <p:cNvPr id="7" name="Picture 2" descr="https://upload.wikimedia.org/wikipedia/commons/thumb/b/bb/Broken_heart.svg/1250px-Broken_hear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4390">
            <a:off x="5574562" y="677067"/>
            <a:ext cx="813394" cy="6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Configit 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196E573-6B66-4745-8E2E-47076C8FBE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API Design with REST</a:t>
            </a:r>
            <a:endParaRPr lang="en-US" b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70882" y="2454876"/>
            <a:ext cx="699739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7401" y="2519519"/>
            <a:ext cx="4873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401" y="2907956"/>
            <a:ext cx="263134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“REST Strategy”: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Serve the data that represents the resource you are asking for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6936" y="2907956"/>
            <a:ext cx="263134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“Ad hoc Strategy”: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Serves the data that represents the screen the user is visiting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8293" y="2514141"/>
            <a:ext cx="14939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Application Screen</a:t>
            </a:r>
          </a:p>
        </p:txBody>
      </p:sp>
    </p:spTree>
    <p:extLst>
      <p:ext uri="{BB962C8B-B14F-4D97-AF65-F5344CB8AC3E}">
        <p14:creationId xmlns:p14="http://schemas.microsoft.com/office/powerpoint/2010/main" val="5394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quotes ( 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expiration: "2016-10-10"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customer,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totalNetValue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GraphQL</a:t>
            </a:r>
            <a:r>
              <a:rPr lang="en-US" b="0" dirty="0" smtClean="0"/>
              <a:t> query</a:t>
            </a:r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614363" y="1738184"/>
            <a:ext cx="3191518" cy="77435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27435" y="2512541"/>
            <a:ext cx="8784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Selection 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6466" y="1491049"/>
            <a:ext cx="4753232" cy="24713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897507" y="1748557"/>
            <a:ext cx="7421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Arguments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9224" y="1776533"/>
            <a:ext cx="1264949" cy="284911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149109" y="1849813"/>
            <a:ext cx="3318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28807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The query response looks as the client would expect</a:t>
            </a:r>
            <a:endParaRPr lang="en-US" b="0" dirty="0"/>
          </a:p>
        </p:txBody>
      </p:sp>
      <p:pic>
        <p:nvPicPr>
          <p:cNvPr id="1026" name="Picture 2" descr="https://scontent-arn2-1.xx.fbcdn.net/hphotos-xft1/t39.2365-6/11891339_452528061601395_1389717909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" y="1812230"/>
            <a:ext cx="70104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Hierarchical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 centric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Backwards compatible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Technology agnostic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Transport agnostic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Strongly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Introspective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Some </a:t>
            </a:r>
            <a:r>
              <a:rPr lang="en-US" b="0" dirty="0" err="1"/>
              <a:t>GraphQL</a:t>
            </a:r>
            <a:r>
              <a:rPr lang="en-US" b="0" dirty="0"/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36955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Demo – Type Hierarchy</a:t>
            </a:r>
            <a:endParaRPr lang="en-US" b="0" dirty="0"/>
          </a:p>
        </p:txBody>
      </p:sp>
      <p:pic>
        <p:nvPicPr>
          <p:cNvPr id="2050" name="Picture 2" descr="http://www.createacake.com.au/media/catalog/product/cache/1/image/494x494/9df78eab33525d08d6e5fb8d27136e95/s/t/starwars_a4_character_shee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7" y="1287087"/>
            <a:ext cx="47053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15697" y="1449859"/>
            <a:ext cx="268503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id : string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: string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friends : Character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appearsIn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EpisodeEnum</a:t>
            </a:r>
            <a:endParaRPr lang="en-US" sz="1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3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A3FC-98EF-4B96-9322-F7BB12DB694A}" type="datetime3">
              <a:rPr lang="en-US" smtClean="0"/>
              <a:t>12 February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Configit 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E196E573-6B66-4745-8E2E-47076C8FBE9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Demo – Type Hierarchy cont’d</a:t>
            </a:r>
            <a:endParaRPr lang="en-US" b="0" dirty="0"/>
          </a:p>
        </p:txBody>
      </p:sp>
      <p:pic>
        <p:nvPicPr>
          <p:cNvPr id="1026" name="Picture 2" descr="http://img.lum.dolimg.com/v1/images/Luke-Skywalker_dd9c9f9b.jpeg?region=0%2C0%2C1536%2C864&amp;width=7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287087"/>
            <a:ext cx="2046459" cy="115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vignette2.wikia.nocookie.net/lego/images/b/bb/81r2wmJ1JxL_SL1500_.jpg/revision/latest?cb=201405181350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10" y="1287087"/>
            <a:ext cx="2139851" cy="16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tarwars/images/e/eb/ArtooTFA2-Fathead.png/revision/latest?cb=201509090223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39" y="1287087"/>
            <a:ext cx="1406977" cy="20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sideshowtoy.com/wp-content/uploads/2013/06/901838-product-silo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94" y="1287087"/>
            <a:ext cx="1388456" cy="21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8453" y="3694230"/>
            <a:ext cx="27924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implements Character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homePlanet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string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5804" y="3694231"/>
            <a:ext cx="27924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Droid implements Character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primaryFunction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string</a:t>
            </a:r>
          </a:p>
        </p:txBody>
      </p:sp>
    </p:spTree>
    <p:extLst>
      <p:ext uri="{BB962C8B-B14F-4D97-AF65-F5344CB8AC3E}">
        <p14:creationId xmlns:p14="http://schemas.microsoft.com/office/powerpoint/2010/main" val="1141831151"/>
      </p:ext>
    </p:extLst>
  </p:cSld>
  <p:clrMapOvr>
    <a:masterClrMapping/>
  </p:clrMapOvr>
</p:sld>
</file>

<file path=ppt/theme/theme1.xml><?xml version="1.0" encoding="utf-8"?>
<a:theme xmlns:a="http://schemas.openxmlformats.org/drawingml/2006/main" name="Configit 4;3 w disclaimer">
  <a:themeElements>
    <a:clrScheme name="Configit">
      <a:dk1>
        <a:sysClr val="windowText" lastClr="000000"/>
      </a:dk1>
      <a:lt1>
        <a:sysClr val="window" lastClr="FFFFFF"/>
      </a:lt1>
      <a:dk2>
        <a:srgbClr val="646464"/>
      </a:dk2>
      <a:lt2>
        <a:srgbClr val="D2D2D2"/>
      </a:lt2>
      <a:accent1>
        <a:srgbClr val="00205B"/>
      </a:accent1>
      <a:accent2>
        <a:srgbClr val="00D2FF"/>
      </a:accent2>
      <a:accent3>
        <a:srgbClr val="00BE66"/>
      </a:accent3>
      <a:accent4>
        <a:srgbClr val="D34136"/>
      </a:accent4>
      <a:accent5>
        <a:srgbClr val="FF7FAA"/>
      </a:accent5>
      <a:accent6>
        <a:srgbClr val="FF97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del">
  <a:themeElements>
    <a:clrScheme name="Configit">
      <a:dk1>
        <a:sysClr val="windowText" lastClr="000000"/>
      </a:dk1>
      <a:lt1>
        <a:sysClr val="window" lastClr="FFFFFF"/>
      </a:lt1>
      <a:dk2>
        <a:srgbClr val="646464"/>
      </a:dk2>
      <a:lt2>
        <a:srgbClr val="D2D2D2"/>
      </a:lt2>
      <a:accent1>
        <a:srgbClr val="00205B"/>
      </a:accent1>
      <a:accent2>
        <a:srgbClr val="00D2FF"/>
      </a:accent2>
      <a:accent3>
        <a:srgbClr val="00BE66"/>
      </a:accent3>
      <a:accent4>
        <a:srgbClr val="D34136"/>
      </a:accent4>
      <a:accent5>
        <a:srgbClr val="FF7FAA"/>
      </a:accent5>
      <a:accent6>
        <a:srgbClr val="FF97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Quote">
  <a:themeElements>
    <a:clrScheme name="Configit">
      <a:dk1>
        <a:sysClr val="windowText" lastClr="000000"/>
      </a:dk1>
      <a:lt1>
        <a:sysClr val="window" lastClr="FFFFFF"/>
      </a:lt1>
      <a:dk2>
        <a:srgbClr val="646464"/>
      </a:dk2>
      <a:lt2>
        <a:srgbClr val="D2D2D2"/>
      </a:lt2>
      <a:accent1>
        <a:srgbClr val="00205B"/>
      </a:accent1>
      <a:accent2>
        <a:srgbClr val="00D2FF"/>
      </a:accent2>
      <a:accent3>
        <a:srgbClr val="00BE66"/>
      </a:accent3>
      <a:accent4>
        <a:srgbClr val="D34136"/>
      </a:accent4>
      <a:accent5>
        <a:srgbClr val="FF7FAA"/>
      </a:accent5>
      <a:accent6>
        <a:srgbClr val="FF97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Ace">
  <a:themeElements>
    <a:clrScheme name="Configit">
      <a:dk1>
        <a:sysClr val="windowText" lastClr="000000"/>
      </a:dk1>
      <a:lt1>
        <a:sysClr val="window" lastClr="FFFFFF"/>
      </a:lt1>
      <a:dk2>
        <a:srgbClr val="646464"/>
      </a:dk2>
      <a:lt2>
        <a:srgbClr val="D2D2D2"/>
      </a:lt2>
      <a:accent1>
        <a:srgbClr val="00205B"/>
      </a:accent1>
      <a:accent2>
        <a:srgbClr val="00D2FF"/>
      </a:accent2>
      <a:accent3>
        <a:srgbClr val="00BE66"/>
      </a:accent3>
      <a:accent4>
        <a:srgbClr val="D34136"/>
      </a:accent4>
      <a:accent5>
        <a:srgbClr val="FF7FAA"/>
      </a:accent5>
      <a:accent6>
        <a:srgbClr val="FF97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Build">
  <a:themeElements>
    <a:clrScheme name="Configit">
      <a:dk1>
        <a:sysClr val="windowText" lastClr="000000"/>
      </a:dk1>
      <a:lt1>
        <a:sysClr val="window" lastClr="FFFFFF"/>
      </a:lt1>
      <a:dk2>
        <a:srgbClr val="646464"/>
      </a:dk2>
      <a:lt2>
        <a:srgbClr val="D2D2D2"/>
      </a:lt2>
      <a:accent1>
        <a:srgbClr val="00205B"/>
      </a:accent1>
      <a:accent2>
        <a:srgbClr val="00D2FF"/>
      </a:accent2>
      <a:accent3>
        <a:srgbClr val="00BE66"/>
      </a:accent3>
      <a:accent4>
        <a:srgbClr val="D34136"/>
      </a:accent4>
      <a:accent5>
        <a:srgbClr val="FF7FAA"/>
      </a:accent5>
      <a:accent6>
        <a:srgbClr val="FF97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Server">
  <a:themeElements>
    <a:clrScheme name="Configit">
      <a:dk1>
        <a:sysClr val="windowText" lastClr="000000"/>
      </a:dk1>
      <a:lt1>
        <a:sysClr val="window" lastClr="FFFFFF"/>
      </a:lt1>
      <a:dk2>
        <a:srgbClr val="646464"/>
      </a:dk2>
      <a:lt2>
        <a:srgbClr val="D2D2D2"/>
      </a:lt2>
      <a:accent1>
        <a:srgbClr val="00205B"/>
      </a:accent1>
      <a:accent2>
        <a:srgbClr val="00D2FF"/>
      </a:accent2>
      <a:accent3>
        <a:srgbClr val="00BE66"/>
      </a:accent3>
      <a:accent4>
        <a:srgbClr val="D34136"/>
      </a:accent4>
      <a:accent5>
        <a:srgbClr val="FF7FAA"/>
      </a:accent5>
      <a:accent6>
        <a:srgbClr val="FF97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untime">
  <a:themeElements>
    <a:clrScheme name="Configit">
      <a:dk1>
        <a:sysClr val="windowText" lastClr="000000"/>
      </a:dk1>
      <a:lt1>
        <a:sysClr val="window" lastClr="FFFFFF"/>
      </a:lt1>
      <a:dk2>
        <a:srgbClr val="646464"/>
      </a:dk2>
      <a:lt2>
        <a:srgbClr val="D2D2D2"/>
      </a:lt2>
      <a:accent1>
        <a:srgbClr val="00205B"/>
      </a:accent1>
      <a:accent2>
        <a:srgbClr val="00D2FF"/>
      </a:accent2>
      <a:accent3>
        <a:srgbClr val="00BE66"/>
      </a:accent3>
      <a:accent4>
        <a:srgbClr val="D34136"/>
      </a:accent4>
      <a:accent5>
        <a:srgbClr val="FF7FAA"/>
      </a:accent5>
      <a:accent6>
        <a:srgbClr val="FF97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Configit 4;3</Template>
  <TotalTime>0</TotalTime>
  <Words>392</Words>
  <Application>Microsoft Office PowerPoint</Application>
  <PresentationFormat>On-screen Show (4:3)</PresentationFormat>
  <Paragraphs>127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Configit 4;3 w disclaimer</vt:lpstr>
      <vt:lpstr>Model</vt:lpstr>
      <vt:lpstr>Quote</vt:lpstr>
      <vt:lpstr>Ace</vt:lpstr>
      <vt:lpstr>Build</vt:lpstr>
      <vt:lpstr>Server</vt:lpstr>
      <vt:lpstr>Runtime</vt:lpstr>
      <vt:lpstr>GraphQL @lunch.js</vt:lpstr>
      <vt:lpstr>REST</vt:lpstr>
      <vt:lpstr>Does REST requests Scale?</vt:lpstr>
      <vt:lpstr>API Design with REST</vt:lpstr>
      <vt:lpstr>GraphQL query</vt:lpstr>
      <vt:lpstr>The query response looks as the client would expect</vt:lpstr>
      <vt:lpstr>Some GraphQL goals</vt:lpstr>
      <vt:lpstr>Demo – Type Hierarchy</vt:lpstr>
      <vt:lpstr>Demo – Type Hierarchy cont’d</vt:lpstr>
      <vt:lpstr>GraphQL vs Falcor Gajus Kuizinas on StackOverflow http://stackoverflow.com/questions/32057785/what-is-the-difference-between-falcor-and-graphql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2016-02-04T12:14:48Z</dcterms:created>
  <dcterms:modified xsi:type="dcterms:W3CDTF">2016-02-12T14:26:03Z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