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2" r:id="rId4"/>
    <p:sldId id="273" r:id="rId5"/>
    <p:sldId id="274" r:id="rId6"/>
    <p:sldId id="276" r:id="rId7"/>
    <p:sldId id="278" r:id="rId8"/>
    <p:sldId id="281" r:id="rId9"/>
    <p:sldId id="280" r:id="rId10"/>
    <p:sldId id="275" r:id="rId11"/>
    <p:sldId id="283" r:id="rId12"/>
    <p:sldId id="279" r:id="rId13"/>
    <p:sldId id="284" r:id="rId14"/>
    <p:sldId id="291" r:id="rId15"/>
    <p:sldId id="290" r:id="rId16"/>
    <p:sldId id="287" r:id="rId17"/>
    <p:sldId id="288" r:id="rId18"/>
    <p:sldId id="292" r:id="rId19"/>
    <p:sldId id="277" r:id="rId20"/>
    <p:sldId id="289" r:id="rId21"/>
    <p:sldId id="286" r:id="rId22"/>
    <p:sldId id="293" r:id="rId23"/>
    <p:sldId id="285" r:id="rId24"/>
    <p:sldId id="27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9" autoAdjust="0"/>
  </p:normalViewPr>
  <p:slideViewPr>
    <p:cSldViewPr>
      <p:cViewPr varScale="1">
        <p:scale>
          <a:sx n="79" d="100"/>
          <a:sy n="79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2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162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梅克尔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-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帕特里夏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树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smtClean="0"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Merkel-Patricia Tree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MPT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帕特里夏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树（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Patricia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Tree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lnSpcReduction="10000"/>
          </a:bodyPr>
          <a:lstStyle/>
          <a:p>
            <a:pPr marL="360000">
              <a:lnSpc>
                <a:spcPct val="150000"/>
              </a:lnSpc>
            </a:pPr>
            <a:r>
              <a:rPr lang="zh-CN" altLang="en-US" sz="2400" smtClean="0"/>
              <a:t>如果一个基数树的“基数”（</a:t>
            </a:r>
            <a:r>
              <a:rPr lang="en-US" altLang="zh-CN" sz="2400" smtClean="0"/>
              <a:t>radix</a:t>
            </a:r>
            <a:r>
              <a:rPr lang="zh-CN" altLang="en-US" sz="2400" smtClean="0"/>
              <a:t>）为</a:t>
            </a:r>
            <a:r>
              <a:rPr lang="en-US" altLang="zh-CN" sz="2400" smtClean="0"/>
              <a:t>2</a:t>
            </a:r>
            <a:r>
              <a:rPr lang="zh-CN" altLang="en-US" sz="2400" smtClean="0"/>
              <a:t>或</a:t>
            </a:r>
            <a:r>
              <a:rPr lang="en-US" altLang="zh-CN" sz="2400" smtClean="0"/>
              <a:t>2</a:t>
            </a:r>
            <a:r>
              <a:rPr lang="zh-CN" altLang="en-US" sz="2400" smtClean="0"/>
              <a:t>的整数次幂，就被称为“帕特里夏树”，有时也直接认为帕特里夏树就是基数树</a:t>
            </a:r>
            <a:endParaRPr lang="en-US" altLang="zh-CN" sz="2400" smtClean="0"/>
          </a:p>
          <a:p>
            <a:pPr marL="360000">
              <a:lnSpc>
                <a:spcPct val="150000"/>
              </a:lnSpc>
            </a:pPr>
            <a:r>
              <a:rPr lang="zh-CN" altLang="en-US" sz="2400"/>
              <a:t>以太</a:t>
            </a:r>
            <a:r>
              <a:rPr lang="zh-CN" altLang="en-US" sz="2400" smtClean="0"/>
              <a:t>坊中采用 </a:t>
            </a:r>
            <a:r>
              <a:rPr lang="en-US" altLang="zh-CN" sz="2400" smtClean="0"/>
              <a:t>Hex </a:t>
            </a:r>
            <a:r>
              <a:rPr lang="zh-CN" altLang="en-US" sz="2400" smtClean="0"/>
              <a:t>字符作为 </a:t>
            </a:r>
            <a:r>
              <a:rPr lang="en-US" altLang="zh-CN" sz="2400" smtClean="0"/>
              <a:t>key </a:t>
            </a:r>
            <a:r>
              <a:rPr lang="zh-CN" altLang="en-US" sz="2400" smtClean="0"/>
              <a:t>的字符集，也就是基数为 </a:t>
            </a:r>
            <a:r>
              <a:rPr lang="en-US" altLang="zh-CN" sz="2400" smtClean="0"/>
              <a:t>16 </a:t>
            </a:r>
            <a:r>
              <a:rPr lang="zh-CN" altLang="en-US" sz="2400" smtClean="0"/>
              <a:t>的帕特里夏树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以太坊中的树结构，每个节点可以有最多 </a:t>
            </a:r>
            <a:r>
              <a:rPr lang="en-US" altLang="zh-CN" sz="2400"/>
              <a:t>16 </a:t>
            </a:r>
            <a:r>
              <a:rPr lang="zh-CN" altLang="en-US" sz="2400"/>
              <a:t>个子节点，再加上 </a:t>
            </a:r>
            <a:r>
              <a:rPr lang="en-US" altLang="zh-CN" sz="2400"/>
              <a:t>value</a:t>
            </a:r>
            <a:r>
              <a:rPr lang="zh-CN" altLang="en-US" sz="2400"/>
              <a:t>，所以共有 </a:t>
            </a:r>
            <a:r>
              <a:rPr lang="en-US" altLang="zh-CN" sz="2400"/>
              <a:t>17 </a:t>
            </a:r>
            <a:r>
              <a:rPr lang="zh-CN" altLang="en-US" sz="2400"/>
              <a:t>个“插槽”（</a:t>
            </a:r>
            <a:r>
              <a:rPr lang="en-US" altLang="zh-CN" sz="2400"/>
              <a:t>slot</a:t>
            </a:r>
            <a:r>
              <a:rPr lang="zh-CN" altLang="en-US" sz="2400"/>
              <a:t>）</a:t>
            </a:r>
            <a:r>
              <a:rPr lang="zh-CN" altLang="en-US" sz="2400" smtClean="0"/>
              <a:t>位置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以太</a:t>
            </a:r>
            <a:r>
              <a:rPr lang="zh-CN" altLang="en-US" sz="2400" smtClean="0"/>
              <a:t>坊中的帕特里夏树加入了一些额外的数据结构，主要是为了解决效率问题</a:t>
            </a:r>
            <a:endParaRPr lang="en-US" altLang="zh-CN" sz="2400"/>
          </a:p>
          <a:p>
            <a:pPr marL="360000">
              <a:lnSpc>
                <a:spcPct val="20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166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MPT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Merkel Patricia Tree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200" smtClean="0"/>
              <a:t>梅克尔</a:t>
            </a:r>
            <a:r>
              <a:rPr lang="en-US" altLang="zh-CN" sz="2200" smtClean="0"/>
              <a:t>-</a:t>
            </a:r>
            <a:r>
              <a:rPr lang="zh-CN" altLang="en-US" sz="2200" smtClean="0"/>
              <a:t>帕特里夏树是梅克尔树和帕特里夏树的结合</a:t>
            </a:r>
            <a:endParaRPr lang="en-US" altLang="zh-CN" sz="2200" smtClean="0"/>
          </a:p>
          <a:p>
            <a:pPr>
              <a:lnSpc>
                <a:spcPct val="130000"/>
              </a:lnSpc>
            </a:pPr>
            <a:r>
              <a:rPr lang="zh-CN" altLang="en-US" sz="2200" smtClean="0"/>
              <a:t>以太坊中的实现，对 </a:t>
            </a:r>
            <a:r>
              <a:rPr lang="en-US" altLang="zh-CN" sz="2200" smtClean="0"/>
              <a:t>key </a:t>
            </a:r>
            <a:r>
              <a:rPr lang="zh-CN" altLang="en-US" sz="2200" smtClean="0"/>
              <a:t>采用 </a:t>
            </a:r>
            <a:r>
              <a:rPr lang="en-US" altLang="zh-CN" sz="2200" smtClean="0"/>
              <a:t>Hex </a:t>
            </a:r>
            <a:r>
              <a:rPr lang="zh-CN" altLang="en-US" sz="2200" smtClean="0"/>
              <a:t>编码</a:t>
            </a:r>
            <a:r>
              <a:rPr lang="zh-CN" altLang="en-US" sz="2200"/>
              <a:t>，</a:t>
            </a:r>
            <a:r>
              <a:rPr lang="zh-CN" altLang="en-US" sz="2200" smtClean="0"/>
              <a:t>每个 </a:t>
            </a:r>
            <a:r>
              <a:rPr lang="en-US" altLang="zh-CN" sz="2200" smtClean="0"/>
              <a:t>Hex </a:t>
            </a:r>
            <a:r>
              <a:rPr lang="zh-CN" altLang="en-US" sz="2200" smtClean="0"/>
              <a:t>字符就是一个 </a:t>
            </a:r>
            <a:r>
              <a:rPr lang="en-US" altLang="zh-CN" sz="2200" smtClean="0"/>
              <a:t>nibble</a:t>
            </a:r>
            <a:r>
              <a:rPr lang="zh-CN" altLang="en-US" sz="2200"/>
              <a:t>（</a:t>
            </a:r>
            <a:r>
              <a:rPr lang="zh-CN" altLang="en-US" sz="2200" smtClean="0"/>
              <a:t>半字节）</a:t>
            </a:r>
            <a:endParaRPr lang="en-US" altLang="zh-CN" sz="2200" smtClean="0"/>
          </a:p>
          <a:p>
            <a:pPr>
              <a:lnSpc>
                <a:spcPct val="130000"/>
              </a:lnSpc>
            </a:pPr>
            <a:r>
              <a:rPr lang="zh-CN" altLang="en-US" sz="2200" smtClean="0"/>
              <a:t>遍历路径时对一个节点只访问它的一个 </a:t>
            </a:r>
            <a:r>
              <a:rPr lang="en-US" altLang="zh-CN" sz="2200" smtClean="0"/>
              <a:t>nibble </a:t>
            </a:r>
            <a:r>
              <a:rPr lang="zh-CN" altLang="en-US" sz="2200" smtClean="0"/>
              <a:t>，大多数节点是一个包含</a:t>
            </a:r>
            <a:r>
              <a:rPr lang="en-US" altLang="zh-CN" sz="2200" smtClean="0"/>
              <a:t>17</a:t>
            </a:r>
            <a:r>
              <a:rPr lang="zh-CN" altLang="en-US" sz="2200" smtClean="0"/>
              <a:t>个元素的数组；其中</a:t>
            </a:r>
            <a:r>
              <a:rPr lang="en-US" altLang="zh-CN" sz="2200" smtClean="0"/>
              <a:t>16</a:t>
            </a:r>
            <a:r>
              <a:rPr lang="zh-CN" altLang="en-US" sz="2200" smtClean="0"/>
              <a:t>个分别以 </a:t>
            </a:r>
            <a:r>
              <a:rPr lang="en-US" altLang="zh-CN" sz="2200"/>
              <a:t>hex</a:t>
            </a:r>
            <a:r>
              <a:rPr lang="zh-CN" altLang="en-US" sz="2200" smtClean="0"/>
              <a:t>字符作为索引值，存储路径中下一个 </a:t>
            </a:r>
            <a:r>
              <a:rPr lang="en-US" altLang="zh-CN" sz="2200" smtClean="0"/>
              <a:t>nibble </a:t>
            </a:r>
            <a:r>
              <a:rPr lang="zh-CN" altLang="en-US" sz="2200" smtClean="0"/>
              <a:t>的指针；另一个存储如果路径到此已遍历结束，需要返回的最终值。这样的节点叫做“分支节点”（</a:t>
            </a:r>
            <a:r>
              <a:rPr lang="en-US" altLang="zh-CN" sz="2200" smtClean="0"/>
              <a:t>branch node</a:t>
            </a:r>
            <a:r>
              <a:rPr lang="zh-CN" altLang="en-US" sz="2200" smtClean="0"/>
              <a:t>）</a:t>
            </a:r>
            <a:endParaRPr lang="en-US" altLang="zh-CN" sz="2200" smtClean="0"/>
          </a:p>
          <a:p>
            <a:pPr>
              <a:lnSpc>
                <a:spcPct val="130000"/>
              </a:lnSpc>
            </a:pPr>
            <a:r>
              <a:rPr lang="zh-CN" altLang="en-US" sz="2200" smtClean="0"/>
              <a:t>分支节点的每个元素存储</a:t>
            </a:r>
            <a:r>
              <a:rPr lang="zh-CN" altLang="en-US" sz="2200"/>
              <a:t>的是指向下一级节点的指针</a:t>
            </a:r>
            <a:r>
              <a:rPr lang="zh-CN" altLang="en-US" sz="2200" smtClean="0"/>
              <a:t>。与传统做法不同，</a:t>
            </a:r>
            <a:r>
              <a:rPr lang="en-US" altLang="zh-CN" sz="2200" smtClean="0"/>
              <a:t>MPT </a:t>
            </a:r>
            <a:r>
              <a:rPr lang="zh-CN" altLang="en-US" sz="2200" smtClean="0"/>
              <a:t>是用所指向节点的 </a:t>
            </a:r>
            <a:r>
              <a:rPr lang="en-US" altLang="zh-CN" sz="2200" smtClean="0"/>
              <a:t>hash </a:t>
            </a:r>
            <a:r>
              <a:rPr lang="zh-CN" altLang="en-US" sz="2200" smtClean="0"/>
              <a:t>来代表这个指针的；每个节点将下个节点的 </a:t>
            </a:r>
            <a:r>
              <a:rPr lang="en-US" altLang="zh-CN" sz="2200" smtClean="0"/>
              <a:t>hash </a:t>
            </a:r>
            <a:r>
              <a:rPr lang="zh-CN" altLang="en-US" sz="2200" smtClean="0"/>
              <a:t>作为自己存储内容的一部分，这样就实现了 </a:t>
            </a:r>
            <a:r>
              <a:rPr lang="en-US" altLang="zh-CN" sz="2200" smtClean="0"/>
              <a:t>Merkel </a:t>
            </a:r>
            <a:r>
              <a:rPr lang="zh-CN" altLang="en-US" sz="2200" smtClean="0"/>
              <a:t>树结构，保证了数据校验的有效性</a:t>
            </a:r>
            <a:endParaRPr lang="en-US" altLang="zh-CN" sz="2200" smtClean="0"/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041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MPT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节点分类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 marL="360000" indent="0">
              <a:lnSpc>
                <a:spcPct val="130000"/>
              </a:lnSpc>
              <a:buNone/>
            </a:pPr>
            <a:r>
              <a:rPr lang="en-US" altLang="zh-CN" sz="2800" smtClean="0"/>
              <a:t>MPT </a:t>
            </a:r>
            <a:r>
              <a:rPr lang="zh-CN" altLang="en-US" sz="2800" smtClean="0"/>
              <a:t>中的节点有以下几类：</a:t>
            </a:r>
            <a:endParaRPr lang="en-US" altLang="zh-CN" sz="28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空节点（</a:t>
            </a:r>
            <a:r>
              <a:rPr lang="en-US" altLang="zh-CN" sz="2400" smtClean="0"/>
              <a:t>NULL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表示空字符串</a:t>
            </a:r>
            <a:endParaRPr lang="en-US" altLang="zh-CN" sz="200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分支节点（</a:t>
            </a:r>
            <a:r>
              <a:rPr lang="en-US" altLang="zh-CN" sz="2400" smtClean="0"/>
              <a:t>branch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17 </a:t>
            </a:r>
            <a:r>
              <a:rPr lang="zh-CN" altLang="en-US" sz="2000" smtClean="0"/>
              <a:t>个元素的节点，结构为 </a:t>
            </a:r>
            <a:r>
              <a:rPr lang="en-US" altLang="zh-CN" sz="2000" smtClean="0"/>
              <a:t>[ </a:t>
            </a:r>
            <a:r>
              <a:rPr lang="en-US" altLang="zh-CN" sz="2000"/>
              <a:t>v0 ... v15, vt ]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叶子节点（</a:t>
            </a:r>
            <a:r>
              <a:rPr lang="en-US" altLang="zh-CN" sz="2400" smtClean="0"/>
              <a:t>leaf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拥有两个元素，编码路径 </a:t>
            </a:r>
            <a:r>
              <a:rPr lang="en-US" altLang="zh-CN" sz="2000" smtClean="0"/>
              <a:t>encodedPath </a:t>
            </a:r>
            <a:r>
              <a:rPr lang="zh-CN" altLang="en-US" sz="2000" smtClean="0"/>
              <a:t>和值 </a:t>
            </a:r>
            <a:r>
              <a:rPr lang="en-US" altLang="zh-CN" sz="2000" smtClean="0"/>
              <a:t>value</a:t>
            </a:r>
          </a:p>
          <a:p>
            <a:pPr>
              <a:lnSpc>
                <a:spcPct val="130000"/>
              </a:lnSpc>
            </a:pPr>
            <a:r>
              <a:rPr lang="zh-CN" altLang="en-US" sz="2400" smtClean="0"/>
              <a:t>扩展节点（</a:t>
            </a:r>
            <a:r>
              <a:rPr lang="en-US" altLang="zh-CN" sz="2400" smtClean="0"/>
              <a:t>extension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/>
              <a:t>拥有两个元素，编码路径 </a:t>
            </a:r>
            <a:r>
              <a:rPr lang="en-US" altLang="zh-CN" sz="2000"/>
              <a:t>encodedPath </a:t>
            </a:r>
            <a:r>
              <a:rPr lang="zh-CN" altLang="en-US" sz="2000" smtClean="0"/>
              <a:t>和键 </a:t>
            </a:r>
            <a:r>
              <a:rPr lang="en-US" altLang="zh-CN" sz="2000" smtClean="0"/>
              <a:t>key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8150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MPT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中数据结构的优化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/>
              <a:t>对于</a:t>
            </a:r>
            <a:r>
              <a:rPr lang="en-US" altLang="zh-CN" sz="2400" smtClean="0"/>
              <a:t>64</a:t>
            </a:r>
            <a:r>
              <a:rPr lang="zh-CN" altLang="en-US" sz="2400" smtClean="0"/>
              <a:t>个字符的路径长度，很有可能在某个节点处会发现，下面至少有一段路径没有分叉；这很难避免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我们当然可以依然用标准的分支节点来表示，强制要求这个节点必须有完整的</a:t>
            </a:r>
            <a:r>
              <a:rPr lang="en-US" altLang="zh-CN" sz="2400" smtClean="0"/>
              <a:t>16</a:t>
            </a:r>
            <a:r>
              <a:rPr lang="zh-CN" altLang="en-US" sz="2400" smtClean="0"/>
              <a:t>个索引，并给没有用到的那</a:t>
            </a:r>
            <a:r>
              <a:rPr lang="en-US" altLang="zh-CN" sz="2400" smtClean="0"/>
              <a:t>15</a:t>
            </a:r>
            <a:r>
              <a:rPr lang="zh-CN" altLang="en-US" sz="2400" smtClean="0"/>
              <a:t>个位置全部赋空值；但这样有点蠢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通过设置“扩展节点”，就可以有效地缩短访问路径，将冗长的层级关系压缩成一个键值对，避免不必要的空间浪费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扩展节点（</a:t>
            </a:r>
            <a:r>
              <a:rPr lang="en-US" altLang="zh-CN" sz="2400" smtClean="0"/>
              <a:t>extension node</a:t>
            </a:r>
            <a:r>
              <a:rPr lang="zh-CN" altLang="en-US" sz="2400" smtClean="0"/>
              <a:t>）的内容形式是 </a:t>
            </a:r>
            <a:r>
              <a:rPr lang="en-US" altLang="zh-CN" sz="2400" smtClean="0"/>
              <a:t>[encodedPath, key]</a:t>
            </a:r>
            <a:r>
              <a:rPr lang="zh-CN" altLang="en-US" sz="2400" smtClean="0"/>
              <a:t>，其中</a:t>
            </a:r>
            <a:r>
              <a:rPr lang="en-US" altLang="zh-CN" sz="2400"/>
              <a:t> </a:t>
            </a:r>
            <a:r>
              <a:rPr lang="en-US" altLang="zh-CN" sz="2400" smtClean="0"/>
              <a:t>encodedPath </a:t>
            </a:r>
            <a:r>
              <a:rPr lang="zh-CN" altLang="en-US" sz="2400" smtClean="0"/>
              <a:t>包含了下面不分叉的那部分路径，</a:t>
            </a:r>
            <a:r>
              <a:rPr lang="en-US" altLang="zh-CN" sz="2400" smtClean="0"/>
              <a:t>key </a:t>
            </a:r>
            <a:r>
              <a:rPr lang="zh-CN" altLang="en-US" sz="2400" smtClean="0"/>
              <a:t>是指向下一个节点的指针（</a:t>
            </a:r>
            <a:r>
              <a:rPr lang="en-US" altLang="zh-CN" sz="2400" smtClean="0"/>
              <a:t>hash</a:t>
            </a:r>
            <a:r>
              <a:rPr lang="zh-CN" altLang="en-US" sz="2400" smtClean="0"/>
              <a:t>，也即在底层</a:t>
            </a:r>
            <a:r>
              <a:rPr lang="en-US" altLang="zh-CN" sz="2400" smtClean="0"/>
              <a:t>db</a:t>
            </a:r>
            <a:r>
              <a:rPr lang="zh-CN" altLang="en-US" sz="2400" smtClean="0"/>
              <a:t>中的存储位置）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叶子节点（</a:t>
            </a:r>
            <a:r>
              <a:rPr lang="en-US" altLang="zh-CN" sz="2400" smtClean="0"/>
              <a:t>leaf node</a:t>
            </a:r>
            <a:r>
              <a:rPr lang="zh-CN" altLang="en-US" sz="2400" smtClean="0"/>
              <a:t>）：如果在某节点后就没有了分叉路径，那这是一个叶子节点，它的第二个元素就是自己的 </a:t>
            </a:r>
            <a:r>
              <a:rPr lang="en-US" altLang="zh-CN" sz="2400" smtClean="0"/>
              <a:t>value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5530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2220793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root</a:t>
            </a:r>
            <a:endParaRPr lang="zh-CN" altLang="en-US" sz="2000" i="1"/>
          </a:p>
        </p:txBody>
      </p:sp>
      <p:graphicFrame>
        <p:nvGraphicFramePr>
          <p:cNvPr id="1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737334"/>
              </p:ext>
            </p:extLst>
          </p:nvPr>
        </p:nvGraphicFramePr>
        <p:xfrm>
          <a:off x="3680900" y="3948985"/>
          <a:ext cx="211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838"/>
                <a:gridCol w="922398"/>
              </a:tblGrid>
              <a:tr h="14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46f67</a:t>
                      </a:r>
                      <a:endParaRPr lang="zh-CN" altLang="en-US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puppy</a:t>
                      </a:r>
                      <a:endParaRPr lang="zh-CN" altLang="en-US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829998" y="3948985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leaf</a:t>
            </a:r>
            <a:endParaRPr lang="zh-CN" altLang="en-US" sz="2000" i="1"/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z="3200" smtClean="0">
                <a:latin typeface="微软雅黑 Light" pitchFamily="34" charset="-122"/>
                <a:ea typeface="微软雅黑 Light" pitchFamily="34" charset="-122"/>
              </a:rPr>
              <a:t>压缩之后的 </a:t>
            </a:r>
            <a:r>
              <a:rPr lang="en-US" altLang="zh-CN" sz="3200" smtClean="0">
                <a:latin typeface="微软雅黑 Light" pitchFamily="34" charset="-122"/>
                <a:ea typeface="微软雅黑 Light" pitchFamily="34" charset="-122"/>
              </a:rPr>
              <a:t>”dog” </a:t>
            </a:r>
            <a:r>
              <a:rPr lang="zh-CN" altLang="en-US" sz="3200" smtClean="0">
                <a:latin typeface="微软雅黑 Light" pitchFamily="34" charset="-122"/>
                <a:ea typeface="微软雅黑 Light" pitchFamily="34" charset="-122"/>
              </a:rPr>
              <a:t>路径</a:t>
            </a:r>
            <a:endParaRPr lang="zh-CN" altLang="en-US" sz="3200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33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612242"/>
              </p:ext>
            </p:extLst>
          </p:nvPr>
        </p:nvGraphicFramePr>
        <p:xfrm>
          <a:off x="2051720" y="1988840"/>
          <a:ext cx="55446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328356" y="3090446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mtClean="0"/>
              <a:t>6</a:t>
            </a:r>
            <a:endParaRPr lang="zh-CN" altLang="en-US" sz="1600" b="1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995936" y="2492896"/>
            <a:ext cx="866418" cy="145608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紧凑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编码（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compact coding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/>
              <a:t>路径压缩的处理相当于实现了压缩前缀树的功能；不过路径表示是 </a:t>
            </a:r>
            <a:r>
              <a:rPr lang="en-US" altLang="zh-CN" sz="2400" smtClean="0"/>
              <a:t>Hex </a:t>
            </a:r>
            <a:r>
              <a:rPr lang="zh-CN" altLang="en-US" sz="2400" smtClean="0"/>
              <a:t>字符串（</a:t>
            </a:r>
            <a:r>
              <a:rPr lang="en-US" altLang="zh-CN" sz="2400" smtClean="0"/>
              <a:t>nibbles</a:t>
            </a:r>
            <a:r>
              <a:rPr lang="zh-CN" altLang="en-US" sz="2400" smtClean="0"/>
              <a:t>），而存储却是以字节（</a:t>
            </a:r>
            <a:r>
              <a:rPr lang="en-US" altLang="zh-CN" sz="2400" smtClean="0"/>
              <a:t>byte</a:t>
            </a:r>
            <a:r>
              <a:rPr lang="zh-CN" altLang="en-US" sz="2400" smtClean="0"/>
              <a:t>）为单位的，这相当于浪费了一倍的存储空间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我们可以采用一种紧凑编码（</a:t>
            </a:r>
            <a:r>
              <a:rPr lang="en-US" altLang="zh-CN" sz="2400" smtClean="0"/>
              <a:t>compact coding</a:t>
            </a:r>
            <a:r>
              <a:rPr lang="zh-CN" altLang="en-US" sz="2400" smtClean="0"/>
              <a:t>）方式，将两个 </a:t>
            </a:r>
            <a:r>
              <a:rPr lang="en-US" altLang="zh-CN" sz="2400" smtClean="0"/>
              <a:t>nibble </a:t>
            </a:r>
            <a:r>
              <a:rPr lang="zh-CN" altLang="en-US" sz="2400" smtClean="0"/>
              <a:t>整合在一个字节中保存，这就避免了不必要的浪费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这里就会带来一个问题：有可能 </a:t>
            </a:r>
            <a:r>
              <a:rPr lang="en-US" altLang="zh-CN" sz="2400" smtClean="0"/>
              <a:t>nibble </a:t>
            </a:r>
            <a:r>
              <a:rPr lang="zh-CN" altLang="en-US" sz="2400" smtClean="0"/>
              <a:t>总数是一个奇数，而数据总是以字节形式存储的，所以无法区分 </a:t>
            </a:r>
            <a:r>
              <a:rPr lang="en-US" altLang="zh-CN" sz="2400" smtClean="0"/>
              <a:t>nibble 1 </a:t>
            </a:r>
            <a:r>
              <a:rPr lang="zh-CN" altLang="en-US" sz="2400" smtClean="0"/>
              <a:t>和 </a:t>
            </a:r>
            <a:r>
              <a:rPr lang="en-US" altLang="zh-CN" sz="2400" smtClean="0"/>
              <a:t>nibbles 01</a:t>
            </a:r>
            <a:r>
              <a:rPr lang="zh-CN" altLang="en-US" sz="2400" smtClean="0"/>
              <a:t>；这就使我们必须分别处理奇偶两种情况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为了区分路径长度的奇偶性，我们在 </a:t>
            </a:r>
            <a:r>
              <a:rPr lang="en-US" altLang="zh-CN" sz="2400" smtClean="0"/>
              <a:t>encodedPath </a:t>
            </a:r>
            <a:r>
              <a:rPr lang="zh-CN" altLang="en-US" sz="2400" smtClean="0"/>
              <a:t>中引入标识位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33486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Hex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序列的压缩编码规则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/>
              <a:t>我们在 </a:t>
            </a:r>
            <a:r>
              <a:rPr lang="en-US" altLang="zh-CN" sz="2400" smtClean="0"/>
              <a:t>encodedPath </a:t>
            </a:r>
            <a:r>
              <a:rPr lang="zh-CN" altLang="en-US" sz="2400" smtClean="0"/>
              <a:t>中，加入一个 </a:t>
            </a:r>
            <a:r>
              <a:rPr lang="en-US" altLang="zh-CN" sz="2400" smtClean="0"/>
              <a:t>nibble </a:t>
            </a:r>
            <a:r>
              <a:rPr lang="zh-CN" altLang="en-US" sz="2400" smtClean="0"/>
              <a:t>作为前缀，它的后两位用来标识节点类型和路径长度的奇偶性</a:t>
            </a:r>
            <a:endParaRPr lang="en-US" altLang="zh-CN" sz="240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MPT </a:t>
            </a:r>
            <a:r>
              <a:rPr lang="zh-CN" altLang="en-US" sz="2400" smtClean="0"/>
              <a:t>中还有一个可选的“结束标记”（用</a:t>
            </a:r>
            <a:r>
              <a:rPr lang="en-US" altLang="zh-CN" sz="2400" smtClean="0"/>
              <a:t>T</a:t>
            </a:r>
            <a:r>
              <a:rPr lang="zh-CN" altLang="en-US" sz="2400" smtClean="0"/>
              <a:t>表示），值为 </a:t>
            </a:r>
            <a:r>
              <a:rPr lang="en-US" altLang="zh-CN" sz="2400" smtClean="0"/>
              <a:t>0x10 (</a:t>
            </a:r>
            <a:r>
              <a:rPr lang="zh-CN" altLang="en-US" sz="2400" smtClean="0"/>
              <a:t>十进制的</a:t>
            </a:r>
            <a:r>
              <a:rPr lang="en-US" altLang="zh-CN" sz="2400" smtClean="0"/>
              <a:t>16)</a:t>
            </a:r>
            <a:r>
              <a:rPr lang="zh-CN" altLang="en-US" sz="2400" smtClean="0"/>
              <a:t>，它仅能在路径末尾出现，代表节点是一个最终节点（叶子节点）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如果路径是奇数，就与前缀 </a:t>
            </a:r>
            <a:r>
              <a:rPr lang="en-US" altLang="zh-CN" sz="2400" smtClean="0"/>
              <a:t>nibble</a:t>
            </a:r>
            <a:r>
              <a:rPr lang="zh-CN" altLang="en-US" sz="2400"/>
              <a:t> </a:t>
            </a:r>
            <a:r>
              <a:rPr lang="zh-CN" altLang="en-US" sz="2400" smtClean="0"/>
              <a:t>凑成整字节；如果是偶数，则前缀 </a:t>
            </a:r>
            <a:r>
              <a:rPr lang="en-US" altLang="zh-CN" sz="2400" smtClean="0"/>
              <a:t>nibble </a:t>
            </a:r>
            <a:r>
              <a:rPr lang="zh-CN" altLang="en-US" sz="2400" smtClean="0"/>
              <a:t>后补 </a:t>
            </a:r>
            <a:r>
              <a:rPr lang="en-US" altLang="zh-CN" sz="2400" smtClean="0"/>
              <a:t>0000 </a:t>
            </a:r>
            <a:r>
              <a:rPr lang="zh-CN" altLang="en-US" sz="2400" smtClean="0"/>
              <a:t>构成整字节</a:t>
            </a:r>
            <a:endParaRPr lang="en-US" altLang="zh-CN" sz="240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46763"/>
              </p:ext>
            </p:extLst>
          </p:nvPr>
        </p:nvGraphicFramePr>
        <p:xfrm>
          <a:off x="1524000" y="222287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  <a:gridCol w="1944216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Hex </a:t>
                      </a:r>
                      <a:r>
                        <a:rPr lang="zh-CN" altLang="en-US" smtClean="0"/>
                        <a:t>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二进制位（</a:t>
                      </a:r>
                      <a:r>
                        <a:rPr lang="en-US" altLang="zh-CN" smtClean="0"/>
                        <a:t>bits</a:t>
                      </a:r>
                      <a:r>
                        <a:rPr lang="zh-CN" altLang="en-US" smtClean="0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节点类型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路径长度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扩展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偶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扩展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奇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叶子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偶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0011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叶子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奇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编码示例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&gt; [ 1, 2, 3, 4, 5, ...] </a:t>
            </a:r>
            <a:r>
              <a:rPr lang="zh-CN" altLang="en-US" sz="2400" smtClean="0"/>
              <a:t>不带结束位，奇路径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'11 </a:t>
            </a:r>
            <a:r>
              <a:rPr lang="en-US" altLang="zh-CN" sz="2000"/>
              <a:t>23 45' 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&gt; </a:t>
            </a:r>
            <a:r>
              <a:rPr lang="en-US" altLang="zh-CN" sz="2400"/>
              <a:t>[ 0, 1, 2, 3, 4, 5, ...] </a:t>
            </a:r>
            <a:r>
              <a:rPr lang="en-US" altLang="zh-CN" sz="2400" smtClean="0"/>
              <a:t> </a:t>
            </a:r>
            <a:r>
              <a:rPr lang="zh-CN" altLang="en-US" sz="2400" smtClean="0"/>
              <a:t>不带结束位，偶路径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'00 </a:t>
            </a:r>
            <a:r>
              <a:rPr lang="en-US" altLang="zh-CN" sz="2000"/>
              <a:t>01 23 45' 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&gt; </a:t>
            </a:r>
            <a:r>
              <a:rPr lang="en-US" altLang="zh-CN" sz="2400"/>
              <a:t>[ 0, f, 1, c, b, 8, 10] </a:t>
            </a:r>
            <a:r>
              <a:rPr lang="en-US" altLang="zh-CN" sz="2400" smtClean="0"/>
              <a:t> </a:t>
            </a:r>
            <a:r>
              <a:rPr lang="zh-CN" altLang="en-US" sz="2400" smtClean="0"/>
              <a:t>带结束位 </a:t>
            </a:r>
            <a:r>
              <a:rPr lang="en-US" altLang="zh-CN" sz="2400" smtClean="0"/>
              <a:t>T </a:t>
            </a:r>
            <a:r>
              <a:rPr lang="zh-CN" altLang="en-US" sz="2400" smtClean="0"/>
              <a:t>的偶路径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'20 </a:t>
            </a:r>
            <a:r>
              <a:rPr lang="en-US" altLang="zh-CN" sz="2000"/>
              <a:t>0f 1c b8' 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&gt; </a:t>
            </a:r>
            <a:r>
              <a:rPr lang="en-US" altLang="zh-CN" sz="2400"/>
              <a:t>[ f, 1, c, b, 8, 10] </a:t>
            </a:r>
            <a:r>
              <a:rPr lang="en-US" altLang="zh-CN" sz="2400" smtClean="0"/>
              <a:t> </a:t>
            </a:r>
            <a:r>
              <a:rPr lang="zh-CN" altLang="en-US" sz="2400" smtClean="0"/>
              <a:t>带结束位 </a:t>
            </a:r>
            <a:r>
              <a:rPr lang="en-US" altLang="zh-CN" sz="2400" smtClean="0"/>
              <a:t>T </a:t>
            </a:r>
            <a:r>
              <a:rPr lang="zh-CN" altLang="en-US" sz="2400" smtClean="0"/>
              <a:t>的奇路径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en-US" altLang="zh-CN" sz="2000" smtClean="0"/>
              <a:t>'3f </a:t>
            </a:r>
            <a:r>
              <a:rPr lang="en-US" altLang="zh-CN" sz="2000"/>
              <a:t>1c b8'</a:t>
            </a:r>
          </a:p>
        </p:txBody>
      </p:sp>
    </p:spTree>
    <p:extLst>
      <p:ext uri="{BB962C8B-B14F-4D97-AF65-F5344CB8AC3E}">
        <p14:creationId xmlns:p14="http://schemas.microsoft.com/office/powerpoint/2010/main" val="4274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MPT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树结构示例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2100"/>
              <a:t>假设我们现在要构建一个存储了以下键值对的 </a:t>
            </a:r>
            <a:r>
              <a:rPr lang="en-US" altLang="zh-CN" sz="2100"/>
              <a:t>MPT </a:t>
            </a:r>
            <a:r>
              <a:rPr lang="zh-CN" altLang="en-US" sz="2100"/>
              <a:t>树：</a:t>
            </a:r>
            <a:endParaRPr lang="en-US" altLang="zh-CN" sz="210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('do</a:t>
            </a:r>
            <a:r>
              <a:rPr lang="en-US" altLang="zh-CN" sz="1600"/>
              <a:t>', 'verb'), ('dog', 'puppy'), ('doge', 'coin'), ('horse', 'stallion</a:t>
            </a:r>
            <a:r>
              <a:rPr lang="en-US" altLang="zh-CN" sz="1600" smtClean="0"/>
              <a:t>')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2100"/>
              <a:t>首先我们会把所有的路径（</a:t>
            </a:r>
            <a:r>
              <a:rPr lang="en-US" altLang="zh-CN" sz="2100"/>
              <a:t>path</a:t>
            </a:r>
            <a:r>
              <a:rPr lang="zh-CN" altLang="en-US" sz="2100"/>
              <a:t>）转成 </a:t>
            </a:r>
            <a:r>
              <a:rPr lang="en-US" altLang="zh-CN" sz="2100"/>
              <a:t>ASCII </a:t>
            </a:r>
            <a:r>
              <a:rPr lang="zh-CN" altLang="en-US" sz="2100"/>
              <a:t>码表示的 </a:t>
            </a:r>
            <a:r>
              <a:rPr lang="en-US" altLang="zh-CN" sz="2100"/>
              <a:t>bytes</a:t>
            </a:r>
            <a:r>
              <a:rPr lang="zh-CN" altLang="en-US" sz="2100"/>
              <a:t>：</a:t>
            </a:r>
            <a:endParaRPr lang="en-US" altLang="zh-CN" sz="2100"/>
          </a:p>
          <a:p>
            <a:pPr lvl="1">
              <a:lnSpc>
                <a:spcPct val="130000"/>
              </a:lnSpc>
            </a:pPr>
            <a:r>
              <a:rPr lang="en-US" altLang="zh-CN" sz="1600"/>
              <a:t>&lt;64 6f&gt; : 'verb'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&lt;</a:t>
            </a:r>
            <a:r>
              <a:rPr lang="en-US" altLang="zh-CN" sz="1600"/>
              <a:t>64 6f 67&gt; : 'puppy'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&lt;</a:t>
            </a:r>
            <a:r>
              <a:rPr lang="en-US" altLang="zh-CN" sz="1600"/>
              <a:t>64 6f 67 65&gt; : 'coin'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&lt;</a:t>
            </a:r>
            <a:r>
              <a:rPr lang="en-US" altLang="zh-CN" sz="1600"/>
              <a:t>68 6f 72 73 65&gt; </a:t>
            </a:r>
            <a:r>
              <a:rPr lang="en-US" altLang="zh-CN" sz="1600" smtClean="0"/>
              <a:t>: 'stallion‘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2000" smtClean="0"/>
              <a:t>然后我们就可以用在底层</a:t>
            </a:r>
            <a:r>
              <a:rPr lang="en-US" altLang="zh-CN" sz="2000" smtClean="0"/>
              <a:t>db</a:t>
            </a:r>
            <a:r>
              <a:rPr lang="zh-CN" altLang="en-US" sz="2000" smtClean="0"/>
              <a:t>中存储的以下键值对，构建出 </a:t>
            </a:r>
            <a:r>
              <a:rPr lang="en-US" altLang="zh-CN" sz="2000" smtClean="0"/>
              <a:t>MPT </a:t>
            </a:r>
            <a:r>
              <a:rPr lang="zh-CN" altLang="en-US" sz="2000" smtClean="0"/>
              <a:t>树：</a:t>
            </a:r>
            <a:endParaRPr lang="en-US" altLang="zh-CN" sz="2000" smtClean="0"/>
          </a:p>
          <a:p>
            <a:pPr lvl="1">
              <a:lnSpc>
                <a:spcPct val="130000"/>
              </a:lnSpc>
            </a:pPr>
            <a:r>
              <a:rPr lang="en-US" altLang="zh-CN" sz="1600"/>
              <a:t>rootHash: [ &lt;16&gt;, hashA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hashA</a:t>
            </a:r>
            <a:r>
              <a:rPr lang="en-US" altLang="zh-CN" sz="1600"/>
              <a:t>: [ &lt;&gt;, &lt;&gt;, &lt;&gt;, &lt;&gt;, hashB, &lt;&gt;, &lt;&gt;, &lt;&gt;, hashC, &lt;&gt;, &lt;&gt;, &lt;&gt;, &lt;&gt;, &lt;&gt;, &lt;&gt;, &lt;&gt;, &lt;&gt;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hashC</a:t>
            </a:r>
            <a:r>
              <a:rPr lang="en-US" altLang="zh-CN" sz="1600"/>
              <a:t>: [ &lt;20 6f 72 73 65&gt;, 'stallion'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hashB</a:t>
            </a:r>
            <a:r>
              <a:rPr lang="en-US" altLang="zh-CN" sz="1600"/>
              <a:t>: [ &lt;00 6f&gt;, hashD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hashD</a:t>
            </a:r>
            <a:r>
              <a:rPr lang="en-US" altLang="zh-CN" sz="1600"/>
              <a:t>: [ &lt;&gt;, &lt;&gt;, &lt;&gt;, &lt;&gt;, &lt;&gt;, &lt;&gt;, hashE, &lt;&gt;, &lt;&gt;, &lt;&gt;, &lt;&gt;, &lt;&gt;, &lt;&gt;, &lt;&gt;, &lt;&gt;, &lt;&gt;, 'verb'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hashE</a:t>
            </a:r>
            <a:r>
              <a:rPr lang="en-US" altLang="zh-CN" sz="1600"/>
              <a:t>: [ &lt;17&gt;, hashF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hashF</a:t>
            </a:r>
            <a:r>
              <a:rPr lang="en-US" altLang="zh-CN" sz="1600"/>
              <a:t>: [ &lt;&gt;, &lt;&gt;, &lt;&gt;, &lt;&gt;, &lt;&gt;, &lt;&gt;, hashG, &lt;&gt;, &lt;&gt;, &lt;&gt;, &lt;&gt;, &lt;&gt;, &lt;&gt;, &lt;&gt;, &lt;&gt;, &lt;&gt;, 'puppy' ] </a:t>
            </a:r>
            <a:endParaRPr lang="en-US" altLang="zh-CN" sz="1600" smtClean="0"/>
          </a:p>
          <a:p>
            <a:pPr lvl="1">
              <a:lnSpc>
                <a:spcPct val="130000"/>
              </a:lnSpc>
            </a:pPr>
            <a:r>
              <a:rPr lang="en-US" altLang="zh-CN" sz="1600" smtClean="0"/>
              <a:t>hashG</a:t>
            </a:r>
            <a:r>
              <a:rPr lang="en-US" altLang="zh-CN" sz="1600"/>
              <a:t>: [ &lt;35&gt;, 'coin' ]</a:t>
            </a:r>
          </a:p>
        </p:txBody>
      </p:sp>
    </p:spTree>
    <p:extLst>
      <p:ext uri="{BB962C8B-B14F-4D97-AF65-F5344CB8AC3E}">
        <p14:creationId xmlns:p14="http://schemas.microsoft.com/office/powerpoint/2010/main" val="14342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s://img-blog.csdn.net/20170217104927023?watermark/2/text/aHR0cDovL2Jsb2cuY3Nkbi5uZXQvcXFfMzM5MzUyNTQ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68"/>
            <a:ext cx="9144000" cy="646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MPT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mtClean="0"/>
              <a:t>Merkel Patricia Tree (MPT)</a:t>
            </a:r>
            <a:r>
              <a:rPr lang="zh-CN" altLang="en-US" sz="2400" smtClean="0"/>
              <a:t>，翻译为梅克尔</a:t>
            </a:r>
            <a:r>
              <a:rPr lang="en-US" altLang="zh-CN" sz="2400" smtClean="0"/>
              <a:t>-</a:t>
            </a:r>
            <a:r>
              <a:rPr lang="zh-CN" altLang="en-US" sz="2400" smtClean="0"/>
              <a:t>帕特里夏树</a:t>
            </a:r>
            <a:endParaRPr lang="zh-CN" altLang="en-US" sz="2400" dirty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MPT </a:t>
            </a:r>
            <a:r>
              <a:rPr lang="zh-CN" altLang="en-US" sz="2400" smtClean="0"/>
              <a:t>提供了一个基于密码学验证的底层数据结构，用来存储键值对（</a:t>
            </a:r>
            <a:r>
              <a:rPr lang="en-US" altLang="zh-CN" sz="2400" smtClean="0"/>
              <a:t>key-value</a:t>
            </a:r>
            <a:r>
              <a:rPr lang="zh-CN" altLang="en-US" sz="2400" smtClean="0"/>
              <a:t>）关系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MPT </a:t>
            </a:r>
            <a:r>
              <a:rPr lang="zh-CN" altLang="en-US" sz="2400" smtClean="0"/>
              <a:t>是完全确定性的，这是指在一颗 </a:t>
            </a:r>
            <a:r>
              <a:rPr lang="en-US" altLang="zh-CN" sz="2400" smtClean="0"/>
              <a:t>MPT </a:t>
            </a:r>
            <a:r>
              <a:rPr lang="zh-CN" altLang="en-US" sz="2400" smtClean="0"/>
              <a:t>上一组键值对是唯一确定的，相同内容的键可以保证找到同样的值，并且有同样的根哈希（</a:t>
            </a:r>
            <a:r>
              <a:rPr lang="en-US" altLang="zh-CN" sz="2400" smtClean="0"/>
              <a:t>root hash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en-US" altLang="zh-CN" sz="2400" smtClean="0"/>
              <a:t>MPT </a:t>
            </a:r>
            <a:r>
              <a:rPr lang="zh-CN" altLang="en-US" sz="2400" smtClean="0"/>
              <a:t>的插入、查找、删除操作的事件复杂度都是</a:t>
            </a:r>
            <a:r>
              <a:rPr lang="en-US" altLang="zh-CN" sz="2400" smtClean="0"/>
              <a:t>O(log(n))</a:t>
            </a:r>
            <a:r>
              <a:rPr lang="zh-CN" altLang="en-US" sz="2400" smtClean="0"/>
              <a:t>，相对于其它基于复杂比较的树结构（比如红黑树），</a:t>
            </a:r>
            <a:r>
              <a:rPr lang="en-US" altLang="zh-CN" sz="2400" smtClean="0"/>
              <a:t>MPT </a:t>
            </a:r>
            <a:r>
              <a:rPr lang="zh-CN" altLang="en-US" sz="2400" smtClean="0"/>
              <a:t>更容易理解，也更易于编码实现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94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以太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坊中树结构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以太坊中所有的 </a:t>
            </a:r>
            <a:r>
              <a:rPr lang="en-US" altLang="zh-CN" sz="2400" smtClean="0"/>
              <a:t>merkel </a:t>
            </a:r>
            <a:r>
              <a:rPr lang="zh-CN" altLang="en-US" sz="2400" smtClean="0"/>
              <a:t>树都是 </a:t>
            </a:r>
            <a:r>
              <a:rPr lang="en-US" altLang="zh-CN" sz="2400" smtClean="0"/>
              <a:t>MPT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/>
              <a:t>在一个区块的头部（</a:t>
            </a:r>
            <a:r>
              <a:rPr lang="en-US" altLang="zh-CN" sz="2400" smtClean="0"/>
              <a:t>block head</a:t>
            </a:r>
            <a:r>
              <a:rPr lang="zh-CN" altLang="en-US" sz="2400" smtClean="0"/>
              <a:t>）中，有三颗 </a:t>
            </a:r>
            <a:r>
              <a:rPr lang="en-US" altLang="zh-CN" sz="2400" smtClean="0"/>
              <a:t>MPT </a:t>
            </a:r>
            <a:r>
              <a:rPr lang="zh-CN" altLang="en-US" sz="2400" smtClean="0"/>
              <a:t>的树根：</a:t>
            </a:r>
            <a:endParaRPr lang="en-US" altLang="zh-CN" sz="2400" smtClean="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stateRoot</a:t>
            </a:r>
          </a:p>
          <a:p>
            <a:pPr lvl="2">
              <a:lnSpc>
                <a:spcPct val="150000"/>
              </a:lnSpc>
            </a:pPr>
            <a:r>
              <a:rPr lang="zh-CN" altLang="en-US" sz="2000" smtClean="0"/>
              <a:t>状态树的树根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transactionRoot</a:t>
            </a:r>
          </a:p>
          <a:p>
            <a:pPr lvl="2">
              <a:lnSpc>
                <a:spcPct val="150000"/>
              </a:lnSpc>
            </a:pPr>
            <a:r>
              <a:rPr lang="zh-CN" altLang="en-US" sz="2000" smtClean="0"/>
              <a:t>交易树的树根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en-US" altLang="zh-CN" sz="2000" smtClean="0"/>
              <a:t>receiptsRoot</a:t>
            </a:r>
          </a:p>
          <a:p>
            <a:pPr lvl="2">
              <a:lnSpc>
                <a:spcPct val="150000"/>
              </a:lnSpc>
            </a:pPr>
            <a:r>
              <a:rPr lang="zh-CN" altLang="en-US" sz="2000" smtClean="0"/>
              <a:t>收据树的树根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8162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1.7234.cn/system/redactor_assets/pictures_3/000/051/945/51945/2017/004c38b792a3f36231852f19255cdd6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6200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3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以太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坊中树结构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/>
              <a:t>状态树（</a:t>
            </a:r>
            <a:r>
              <a:rPr lang="en-US" altLang="zh-CN" sz="2400" smtClean="0"/>
              <a:t>state trie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世界状态树，随时更新；它</a:t>
            </a:r>
            <a:r>
              <a:rPr lang="zh-CN" altLang="en-US" sz="2000"/>
              <a:t>存储</a:t>
            </a:r>
            <a:r>
              <a:rPr lang="zh-CN" altLang="en-US" sz="2000" smtClean="0"/>
              <a:t>的键值对 </a:t>
            </a:r>
            <a:r>
              <a:rPr lang="en-US" altLang="zh-CN" sz="2000" smtClean="0"/>
              <a:t>(path, value) </a:t>
            </a:r>
            <a:r>
              <a:rPr lang="zh-CN" altLang="en-US" sz="2000" smtClean="0"/>
              <a:t>可以表示为 </a:t>
            </a:r>
            <a:r>
              <a:rPr lang="en-US" altLang="zh-CN" sz="2000" smtClean="0"/>
              <a:t>(</a:t>
            </a:r>
            <a:r>
              <a:rPr lang="en-US" altLang="zh-CN" sz="2000"/>
              <a:t>sha3(ethereumAddress</a:t>
            </a:r>
            <a:r>
              <a:rPr lang="en-US" altLang="zh-CN" sz="2000" smtClean="0"/>
              <a:t>), </a:t>
            </a:r>
            <a:r>
              <a:rPr lang="en-US" altLang="zh-CN" sz="2000"/>
              <a:t>rlp(ethereumAccount)</a:t>
            </a:r>
            <a:r>
              <a:rPr lang="en-US" altLang="zh-CN" sz="2000" smtClean="0"/>
              <a:t> )</a:t>
            </a:r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这里的 </a:t>
            </a:r>
            <a:r>
              <a:rPr lang="en-US" altLang="zh-CN" sz="2000" smtClean="0"/>
              <a:t>account </a:t>
            </a:r>
            <a:r>
              <a:rPr lang="zh-CN" altLang="en-US" sz="2000" smtClean="0"/>
              <a:t>是</a:t>
            </a:r>
            <a:r>
              <a:rPr lang="en-US" altLang="zh-CN" sz="2000" smtClean="0"/>
              <a:t>4</a:t>
            </a:r>
            <a:r>
              <a:rPr lang="zh-CN" altLang="en-US" sz="2000" smtClean="0"/>
              <a:t>个元素构成的数组：</a:t>
            </a:r>
            <a:r>
              <a:rPr lang="en-US" altLang="zh-CN" sz="2000"/>
              <a:t>[nonce</a:t>
            </a:r>
            <a:r>
              <a:rPr lang="en-US" altLang="zh-CN" sz="2000" smtClean="0"/>
              <a:t>, balance, storageRoot, codeHash]</a:t>
            </a:r>
          </a:p>
          <a:p>
            <a:pPr>
              <a:lnSpc>
                <a:spcPct val="130000"/>
              </a:lnSpc>
            </a:pPr>
            <a:r>
              <a:rPr lang="zh-CN" altLang="en-US" sz="2400" smtClean="0"/>
              <a:t>存储树（</a:t>
            </a:r>
            <a:r>
              <a:rPr lang="en-US" altLang="zh-CN" sz="2400" smtClean="0"/>
              <a:t>storage trie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存储树是保存所有合约数据的地方；每个合约账户都有一个独立隔离的存储空间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交易树（</a:t>
            </a:r>
            <a:r>
              <a:rPr lang="en-US" altLang="zh-CN" sz="2400" smtClean="0"/>
              <a:t>transaction trie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每个区块都会有单独的交易树；它的路径（</a:t>
            </a:r>
            <a:r>
              <a:rPr lang="en-US" altLang="zh-CN" sz="2000" smtClean="0"/>
              <a:t>path</a:t>
            </a:r>
            <a:r>
              <a:rPr lang="zh-CN" altLang="en-US" sz="2000" smtClean="0"/>
              <a:t>）是 </a:t>
            </a:r>
            <a:r>
              <a:rPr lang="en-US" altLang="zh-CN" sz="2000"/>
              <a:t>rlp(transactionIndex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，只有在挖矿时才能确定；一旦出块，不再更改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收据树（</a:t>
            </a:r>
            <a:r>
              <a:rPr lang="en-US" altLang="zh-CN" sz="2400" smtClean="0"/>
              <a:t>receipts trie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每个区块也有自己的收据树；路径也表示为 </a:t>
            </a:r>
            <a:r>
              <a:rPr lang="en-US" altLang="zh-CN" sz="2000" smtClean="0"/>
              <a:t>rlp(transactionIndex</a:t>
            </a:r>
            <a:r>
              <a:rPr lang="en-US" altLang="zh-CN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32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.7234.cn/system/redactor_assets/pictures_3/000/051/944/51944/2017/27178ec9b4e972a2b3b38d22f3a38f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1" y="332656"/>
            <a:ext cx="7620000" cy="62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从字典树（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Trie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）说起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838059" y="1628800"/>
            <a:ext cx="3466728" cy="4785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字典树（</a:t>
            </a:r>
            <a:r>
              <a:rPr lang="en-US" altLang="zh-CN" sz="2400" smtClean="0"/>
              <a:t>Trie</a:t>
            </a:r>
            <a:r>
              <a:rPr lang="zh-CN" altLang="en-US" sz="2400" smtClean="0"/>
              <a:t>）也称前缀树（</a:t>
            </a:r>
            <a:r>
              <a:rPr lang="en-US" altLang="zh-CN" sz="2400" smtClean="0"/>
              <a:t>prefix tree</a:t>
            </a:r>
            <a:r>
              <a:rPr lang="zh-CN" altLang="en-US" sz="2400" smtClean="0"/>
              <a:t>），属于搜索树，是一种有序的树数据结构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字典树</a:t>
            </a:r>
            <a:r>
              <a:rPr lang="zh-CN" altLang="en-US" sz="2400" smtClean="0"/>
              <a:t>用于存储动态的集合或映射，其中的键通常是字符串</a:t>
            </a:r>
            <a:endParaRPr lang="zh-CN" alt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4001112" cy="382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基数树（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Radix Tree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58417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/>
              <a:t>基数树又叫压缩前缀树（</a:t>
            </a:r>
            <a:r>
              <a:rPr lang="en-US" altLang="zh-CN" sz="2400" smtClean="0"/>
              <a:t>compact prefix tree</a:t>
            </a:r>
            <a:r>
              <a:rPr lang="zh-CN" altLang="en-US" sz="2400" smtClean="0"/>
              <a:t>），是一种空间优化后的字典树，其中如果一个节点只有唯一的子节点，那么这个子节点就会与父节点合并存储</a:t>
            </a: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98" y="2937794"/>
            <a:ext cx="6473862" cy="387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8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基数树节点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pPr marL="360000" indent="0">
              <a:lnSpc>
                <a:spcPct val="130000"/>
              </a:lnSpc>
              <a:buNone/>
            </a:pPr>
            <a:r>
              <a:rPr lang="zh-CN" altLang="en-US" sz="2400"/>
              <a:t>在一个标准的基数树里</a:t>
            </a:r>
            <a:r>
              <a:rPr lang="zh-CN" altLang="en-US" sz="2400" smtClean="0"/>
              <a:t>，每个节点存储</a:t>
            </a:r>
            <a:r>
              <a:rPr lang="zh-CN" altLang="en-US" sz="2400"/>
              <a:t>的</a:t>
            </a:r>
            <a:r>
              <a:rPr lang="zh-CN" altLang="en-US" sz="2400" smtClean="0"/>
              <a:t>数据如下：</a:t>
            </a:r>
            <a:endParaRPr lang="en-US" altLang="zh-CN" sz="2400" smtClean="0"/>
          </a:p>
          <a:p>
            <a:pPr marL="360000" indent="0">
              <a:lnSpc>
                <a:spcPct val="130000"/>
              </a:lnSpc>
              <a:buNone/>
            </a:pPr>
            <a:r>
              <a:rPr lang="en-US" altLang="zh-CN" sz="2400"/>
              <a:t>[i0, i1, ... </a:t>
            </a:r>
            <a:r>
              <a:rPr lang="en-US" altLang="zh-CN" sz="2400" smtClean="0"/>
              <a:t>in, </a:t>
            </a:r>
            <a:r>
              <a:rPr lang="en-US" altLang="zh-CN" sz="2400"/>
              <a:t>value</a:t>
            </a:r>
            <a:r>
              <a:rPr lang="en-US" altLang="zh-CN" sz="2400" smtClean="0"/>
              <a:t>]</a:t>
            </a:r>
          </a:p>
          <a:p>
            <a:pPr>
              <a:lnSpc>
                <a:spcPct val="130000"/>
              </a:lnSpc>
            </a:pPr>
            <a:r>
              <a:rPr lang="zh-CN" altLang="en-US" sz="2400" smtClean="0"/>
              <a:t>这里的 </a:t>
            </a:r>
            <a:r>
              <a:rPr lang="en-US" altLang="zh-CN" sz="2400" smtClean="0"/>
              <a:t>i0,i1,...,in </a:t>
            </a:r>
            <a:r>
              <a:rPr lang="zh-CN" altLang="en-US" sz="2400" smtClean="0"/>
              <a:t>表示定义好的字母表中的字符，字母表中一共有</a:t>
            </a:r>
            <a:r>
              <a:rPr lang="en-US" altLang="zh-CN" sz="2400" smtClean="0"/>
              <a:t>n+1</a:t>
            </a:r>
            <a:r>
              <a:rPr lang="zh-CN" altLang="en-US" sz="2400" smtClean="0"/>
              <a:t>个字符，这颗树的基数（</a:t>
            </a:r>
            <a:r>
              <a:rPr lang="en-US" altLang="zh-CN" sz="2400" smtClean="0"/>
              <a:t>radix</a:t>
            </a:r>
            <a:r>
              <a:rPr lang="zh-CN" altLang="en-US" sz="2400" smtClean="0"/>
              <a:t>）就是 </a:t>
            </a:r>
            <a:r>
              <a:rPr lang="en-US" altLang="zh-CN" sz="2400" smtClean="0"/>
              <a:t>n+1</a:t>
            </a:r>
          </a:p>
          <a:p>
            <a:pPr>
              <a:lnSpc>
                <a:spcPct val="130000"/>
              </a:lnSpc>
            </a:pPr>
            <a:r>
              <a:rPr lang="en-US" altLang="zh-CN" sz="2400" smtClean="0"/>
              <a:t>value </a:t>
            </a:r>
            <a:r>
              <a:rPr lang="zh-CN" altLang="en-US" sz="2400" smtClean="0"/>
              <a:t>表示这个节点中最终存储的值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/>
              <a:t>每一</a:t>
            </a:r>
            <a:r>
              <a:rPr lang="zh-CN" altLang="en-US" sz="2400" smtClean="0"/>
              <a:t>个 </a:t>
            </a:r>
            <a:r>
              <a:rPr lang="en-US" altLang="zh-CN" sz="2400" smtClean="0"/>
              <a:t>i0 </a:t>
            </a:r>
            <a:r>
              <a:rPr lang="zh-CN" altLang="en-US" sz="2400" smtClean="0"/>
              <a:t>到 </a:t>
            </a:r>
            <a:r>
              <a:rPr lang="en-US" altLang="zh-CN" sz="2400" smtClean="0"/>
              <a:t>in </a:t>
            </a:r>
            <a:r>
              <a:rPr lang="zh-CN" altLang="en-US" sz="2400" smtClean="0"/>
              <a:t>的“槽位”，存储的或者是</a:t>
            </a:r>
            <a:r>
              <a:rPr lang="en-US" altLang="zh-CN" sz="2400" smtClean="0"/>
              <a:t>null</a:t>
            </a:r>
            <a:r>
              <a:rPr lang="zh-CN" altLang="en-US" sz="2400" smtClean="0"/>
              <a:t>，或者是指向另一节点的指针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用节点的访问路径表示 </a:t>
            </a:r>
            <a:r>
              <a:rPr lang="en-US" altLang="zh-CN" sz="2400" smtClean="0"/>
              <a:t>key</a:t>
            </a:r>
            <a:r>
              <a:rPr lang="zh-CN" altLang="en-US" sz="2400" smtClean="0"/>
              <a:t>，用节点的最末位置存储 </a:t>
            </a:r>
            <a:r>
              <a:rPr lang="en-US" altLang="zh-CN" sz="2400" smtClean="0"/>
              <a:t>value</a:t>
            </a:r>
            <a:r>
              <a:rPr lang="zh-CN" altLang="en-US" sz="2400" smtClean="0"/>
              <a:t>，这就实现了一个基本的键值对存储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0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示例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/>
              <a:t>我们有一个键值对</a:t>
            </a:r>
            <a:r>
              <a:rPr lang="en-US" altLang="zh-CN" sz="2400" smtClean="0"/>
              <a:t>{ “dog”: “</a:t>
            </a:r>
            <a:r>
              <a:rPr lang="en-US" altLang="zh-CN" sz="2400"/>
              <a:t>puppy</a:t>
            </a:r>
            <a:r>
              <a:rPr lang="en-US" altLang="zh-CN" sz="2400" smtClean="0"/>
              <a:t>” }</a:t>
            </a:r>
            <a:r>
              <a:rPr lang="zh-CN" altLang="en-US" sz="2400" smtClean="0"/>
              <a:t>，现在希望通过键 </a:t>
            </a:r>
            <a:r>
              <a:rPr lang="en-US" altLang="zh-CN" sz="2400" smtClean="0"/>
              <a:t>dog </a:t>
            </a:r>
            <a:r>
              <a:rPr lang="zh-CN" altLang="en-US" sz="2400" smtClean="0"/>
              <a:t>访问它的值；我们采用</a:t>
            </a:r>
            <a:r>
              <a:rPr lang="en-US" altLang="zh-CN" sz="2400" smtClean="0"/>
              <a:t>16</a:t>
            </a:r>
            <a:r>
              <a:rPr lang="zh-CN" altLang="en-US" sz="2400" smtClean="0"/>
              <a:t>进制的 </a:t>
            </a:r>
            <a:r>
              <a:rPr lang="en-US" altLang="zh-CN" sz="2400" smtClean="0"/>
              <a:t>Hex </a:t>
            </a:r>
            <a:r>
              <a:rPr lang="zh-CN" altLang="en-US" sz="2400" smtClean="0"/>
              <a:t>字符作为字符集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首先我们将 </a:t>
            </a:r>
            <a:r>
              <a:rPr lang="en-US" altLang="zh-CN" sz="2400" smtClean="0"/>
              <a:t>“dog” </a:t>
            </a:r>
            <a:r>
              <a:rPr lang="zh-CN" altLang="en-US" sz="2400" smtClean="0"/>
              <a:t>转换成 </a:t>
            </a:r>
            <a:r>
              <a:rPr lang="en-US" altLang="zh-CN" sz="2400" smtClean="0"/>
              <a:t>ASCII </a:t>
            </a:r>
            <a:r>
              <a:rPr lang="zh-CN" altLang="en-US" sz="2400" smtClean="0"/>
              <a:t>码，这样就得到了字符集中的表示 </a:t>
            </a:r>
            <a:r>
              <a:rPr lang="en-US" altLang="zh-CN" sz="2400" smtClean="0"/>
              <a:t>64 6f 67</a:t>
            </a:r>
            <a:r>
              <a:rPr lang="zh-CN" altLang="en-US" sz="2400" smtClean="0"/>
              <a:t>，这就是树结构中对应的键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按照键的字母序，即 </a:t>
            </a:r>
            <a:r>
              <a:rPr lang="en-US" altLang="zh-CN" sz="2400" smtClean="0"/>
              <a:t>6-&gt;4-&gt;6-&gt;f-&gt;6-&gt;7</a:t>
            </a:r>
            <a:r>
              <a:rPr lang="zh-CN" altLang="en-US" sz="2400" smtClean="0"/>
              <a:t>，构建树中的访问路径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从树的根节点（</a:t>
            </a:r>
            <a:r>
              <a:rPr lang="en-US" altLang="zh-CN" sz="2400" smtClean="0"/>
              <a:t>root</a:t>
            </a:r>
            <a:r>
              <a:rPr lang="zh-CN" altLang="en-US" sz="2400" smtClean="0"/>
              <a:t>）出发，首先读取索引值（</a:t>
            </a:r>
            <a:r>
              <a:rPr lang="en-US" altLang="zh-CN" sz="2400" smtClean="0"/>
              <a:t>index</a:t>
            </a:r>
            <a:r>
              <a:rPr lang="zh-CN" altLang="en-US" sz="2400" smtClean="0"/>
              <a:t>）为 </a:t>
            </a:r>
            <a:r>
              <a:rPr lang="en-US" altLang="zh-CN" sz="2400" smtClean="0"/>
              <a:t>6 </a:t>
            </a:r>
            <a:r>
              <a:rPr lang="zh-CN" altLang="en-US" sz="2400" smtClean="0"/>
              <a:t>的插槽中存储的值，以它为键访问到对应的子节点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然后取出子节点索引值为 </a:t>
            </a:r>
            <a:r>
              <a:rPr lang="en-US" altLang="zh-CN" sz="2400" smtClean="0"/>
              <a:t>4 </a:t>
            </a:r>
            <a:r>
              <a:rPr lang="zh-CN" altLang="en-US" sz="2400" smtClean="0"/>
              <a:t>的插槽中的值，以它为键访问下一层节点，直到访问完所需要的路径</a:t>
            </a:r>
            <a:endParaRPr lang="en-US" altLang="zh-CN" sz="2400" smtClean="0"/>
          </a:p>
          <a:p>
            <a:pPr>
              <a:lnSpc>
                <a:spcPct val="130000"/>
              </a:lnSpc>
            </a:pPr>
            <a:r>
              <a:rPr lang="zh-CN" altLang="en-US" sz="2400" smtClean="0"/>
              <a:t>最终访问到的叶子节点，就存储了我们想要查找的值，即</a:t>
            </a:r>
            <a:r>
              <a:rPr lang="en-US" altLang="zh-CN" sz="2400" smtClean="0"/>
              <a:t>“</a:t>
            </a:r>
            <a:r>
              <a:rPr lang="en-US" altLang="zh-CN" sz="2400"/>
              <a:t>puppy</a:t>
            </a:r>
            <a:r>
              <a:rPr lang="en-US" altLang="zh-CN" sz="2400" smtClean="0"/>
              <a:t>” </a:t>
            </a:r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329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93298"/>
              </p:ext>
            </p:extLst>
          </p:nvPr>
        </p:nvGraphicFramePr>
        <p:xfrm>
          <a:off x="1763688" y="220578"/>
          <a:ext cx="55446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535588"/>
              </p:ext>
            </p:extLst>
          </p:nvPr>
        </p:nvGraphicFramePr>
        <p:xfrm>
          <a:off x="3131840" y="1206167"/>
          <a:ext cx="554461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29258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root</a:t>
            </a:r>
            <a:endParaRPr lang="zh-CN" altLang="en-US" sz="2000" i="1"/>
          </a:p>
        </p:txBody>
      </p:sp>
      <p:cxnSp>
        <p:nvCxnSpPr>
          <p:cNvPr id="10" name="直接箭头连接符 9"/>
          <p:cNvCxnSpPr>
            <a:endCxn id="6" idx="0"/>
          </p:cNvCxnSpPr>
          <p:nvPr/>
        </p:nvCxnSpPr>
        <p:spPr>
          <a:xfrm>
            <a:off x="3680901" y="796642"/>
            <a:ext cx="2223247" cy="40952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515748"/>
              </p:ext>
            </p:extLst>
          </p:nvPr>
        </p:nvGraphicFramePr>
        <p:xfrm>
          <a:off x="89502" y="2186676"/>
          <a:ext cx="554461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直接箭头连接符 11"/>
          <p:cNvCxnSpPr>
            <a:endCxn id="11" idx="0"/>
          </p:cNvCxnSpPr>
          <p:nvPr/>
        </p:nvCxnSpPr>
        <p:spPr>
          <a:xfrm flipH="1">
            <a:off x="2861810" y="1732746"/>
            <a:ext cx="1638182" cy="45393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614929"/>
              </p:ext>
            </p:extLst>
          </p:nvPr>
        </p:nvGraphicFramePr>
        <p:xfrm>
          <a:off x="1067881" y="3167185"/>
          <a:ext cx="554461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endCxn id="13" idx="0"/>
          </p:cNvCxnSpPr>
          <p:nvPr/>
        </p:nvCxnSpPr>
        <p:spPr>
          <a:xfrm>
            <a:off x="2051720" y="2735443"/>
            <a:ext cx="1788469" cy="4317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555578"/>
              </p:ext>
            </p:extLst>
          </p:nvPr>
        </p:nvGraphicFramePr>
        <p:xfrm>
          <a:off x="3419872" y="4147694"/>
          <a:ext cx="554461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endCxn id="15" idx="0"/>
          </p:cNvCxnSpPr>
          <p:nvPr/>
        </p:nvCxnSpPr>
        <p:spPr>
          <a:xfrm>
            <a:off x="5724128" y="3820978"/>
            <a:ext cx="468052" cy="3267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700729"/>
              </p:ext>
            </p:extLst>
          </p:nvPr>
        </p:nvGraphicFramePr>
        <p:xfrm>
          <a:off x="1187624" y="5128203"/>
          <a:ext cx="554461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300836"/>
                <a:gridCol w="7312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4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5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6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7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8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9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a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b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d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f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value</a:t>
                      </a:r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endCxn id="17" idx="0"/>
          </p:cNvCxnSpPr>
          <p:nvPr/>
        </p:nvCxnSpPr>
        <p:spPr>
          <a:xfrm flipH="1">
            <a:off x="3959932" y="4685074"/>
            <a:ext cx="1404156" cy="4431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9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54315"/>
              </p:ext>
            </p:extLst>
          </p:nvPr>
        </p:nvGraphicFramePr>
        <p:xfrm>
          <a:off x="3995936" y="6269250"/>
          <a:ext cx="8640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14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puppy</a:t>
                      </a:r>
                      <a:endParaRPr lang="zh-CN" altLang="en-US" b="1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0" name="直接箭头连接符 19"/>
          <p:cNvCxnSpPr>
            <a:endCxn id="19" idx="0"/>
          </p:cNvCxnSpPr>
          <p:nvPr/>
        </p:nvCxnSpPr>
        <p:spPr>
          <a:xfrm>
            <a:off x="3419872" y="5693186"/>
            <a:ext cx="1008112" cy="57606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00364" y="900588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mtClean="0"/>
              <a:t>6</a:t>
            </a:r>
            <a:endParaRPr lang="zh-CN" altLang="en-US" sz="1600" b="1"/>
          </a:p>
        </p:txBody>
      </p:sp>
      <p:sp>
        <p:nvSpPr>
          <p:cNvPr id="36" name="TextBox 35"/>
          <p:cNvSpPr txBox="1"/>
          <p:nvPr/>
        </p:nvSpPr>
        <p:spPr>
          <a:xfrm>
            <a:off x="2528156" y="2884874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mtClean="0"/>
              <a:t>6</a:t>
            </a:r>
            <a:endParaRPr lang="zh-CN" altLang="en-US" sz="1600" b="1"/>
          </a:p>
        </p:txBody>
      </p:sp>
      <p:sp>
        <p:nvSpPr>
          <p:cNvPr id="37" name="TextBox 36"/>
          <p:cNvSpPr txBox="1"/>
          <p:nvPr/>
        </p:nvSpPr>
        <p:spPr>
          <a:xfrm>
            <a:off x="4544380" y="4824072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mtClean="0"/>
              <a:t>6</a:t>
            </a:r>
            <a:endParaRPr lang="zh-CN" altLang="en-US" sz="1600" b="1"/>
          </a:p>
        </p:txBody>
      </p:sp>
      <p:sp>
        <p:nvSpPr>
          <p:cNvPr id="38" name="TextBox 37"/>
          <p:cNvSpPr txBox="1"/>
          <p:nvPr/>
        </p:nvSpPr>
        <p:spPr>
          <a:xfrm>
            <a:off x="3491880" y="1898248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4</a:t>
            </a:r>
            <a:endParaRPr lang="zh-CN" altLang="en-US" sz="1600" b="1"/>
          </a:p>
        </p:txBody>
      </p:sp>
      <p:sp>
        <p:nvSpPr>
          <p:cNvPr id="39" name="TextBox 38"/>
          <p:cNvSpPr txBox="1"/>
          <p:nvPr/>
        </p:nvSpPr>
        <p:spPr>
          <a:xfrm>
            <a:off x="5506988" y="3855716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mtClean="0"/>
              <a:t>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72676" y="5826436"/>
            <a:ext cx="4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7</a:t>
            </a:r>
            <a:endParaRPr lang="zh-CN" altLang="en-US" sz="1600" b="1"/>
          </a:p>
        </p:txBody>
      </p:sp>
      <p:sp>
        <p:nvSpPr>
          <p:cNvPr id="42" name="TextBox 41"/>
          <p:cNvSpPr txBox="1"/>
          <p:nvPr/>
        </p:nvSpPr>
        <p:spPr>
          <a:xfrm>
            <a:off x="2757990" y="626925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/>
              <a:t>leaf</a:t>
            </a:r>
            <a:endParaRPr lang="zh-CN" altLang="en-US" sz="2000" i="1"/>
          </a:p>
        </p:txBody>
      </p:sp>
    </p:spTree>
    <p:extLst>
      <p:ext uri="{BB962C8B-B14F-4D97-AF65-F5344CB8AC3E}">
        <p14:creationId xmlns:p14="http://schemas.microsoft.com/office/powerpoint/2010/main" val="39433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基数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树的问题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pPr marL="360000" indent="0">
              <a:lnSpc>
                <a:spcPct val="130000"/>
              </a:lnSpc>
              <a:spcBef>
                <a:spcPts val="1800"/>
              </a:spcBef>
              <a:buNone/>
            </a:pPr>
            <a:r>
              <a:rPr lang="zh-CN" altLang="en-US" sz="2200" smtClean="0"/>
              <a:t>数据校验</a:t>
            </a:r>
            <a:endParaRPr lang="en-US" altLang="zh-CN" sz="2200" smtClean="0"/>
          </a:p>
          <a:p>
            <a:pPr>
              <a:lnSpc>
                <a:spcPct val="130000"/>
              </a:lnSpc>
            </a:pPr>
            <a:r>
              <a:rPr lang="zh-CN" altLang="en-US" sz="2200" smtClean="0"/>
              <a:t>基数树节点之间的连接方式是指针，一般是用</a:t>
            </a:r>
            <a:r>
              <a:rPr lang="en-US" altLang="zh-CN" sz="2200" smtClean="0"/>
              <a:t>32</a:t>
            </a:r>
            <a:r>
              <a:rPr lang="zh-CN" altLang="en-US" sz="2200" smtClean="0"/>
              <a:t>位或</a:t>
            </a:r>
            <a:r>
              <a:rPr lang="en-US" altLang="zh-CN" sz="2200" smtClean="0"/>
              <a:t>64</a:t>
            </a:r>
            <a:r>
              <a:rPr lang="zh-CN" altLang="en-US" sz="2200" smtClean="0"/>
              <a:t>位的内存地址作为指针的值，比如</a:t>
            </a:r>
            <a:r>
              <a:rPr lang="en-US" altLang="zh-CN" sz="2200" smtClean="0"/>
              <a:t>C</a:t>
            </a:r>
            <a:r>
              <a:rPr lang="zh-CN" altLang="en-US" sz="2200" smtClean="0"/>
              <a:t>语言就是这么做的。但这种直接存地址的方式无法提供对数据内容的校验，而这在区块链这样的分布式系统中非常重要。</a:t>
            </a:r>
            <a:endParaRPr lang="en-US" altLang="zh-CN" sz="2200" smtClean="0"/>
          </a:p>
          <a:p>
            <a:pPr marL="360000" indent="0">
              <a:lnSpc>
                <a:spcPct val="130000"/>
              </a:lnSpc>
              <a:spcBef>
                <a:spcPts val="1800"/>
              </a:spcBef>
              <a:buNone/>
            </a:pPr>
            <a:r>
              <a:rPr lang="zh-CN" altLang="en-US" sz="2200" smtClean="0"/>
              <a:t>访问效率</a:t>
            </a:r>
            <a:endParaRPr lang="en-US" altLang="zh-CN" sz="2200"/>
          </a:p>
          <a:p>
            <a:pPr>
              <a:lnSpc>
                <a:spcPct val="130000"/>
              </a:lnSpc>
            </a:pPr>
            <a:r>
              <a:rPr lang="zh-CN" altLang="en-US" sz="2200"/>
              <a:t>基数</a:t>
            </a:r>
            <a:r>
              <a:rPr lang="zh-CN" altLang="en-US" sz="2200" smtClean="0"/>
              <a:t>树的另一个问题是低效。如果我们只想存一个 </a:t>
            </a:r>
            <a:r>
              <a:rPr lang="en-US" altLang="zh-CN" sz="2200" smtClean="0"/>
              <a:t>bytes32 </a:t>
            </a:r>
            <a:r>
              <a:rPr lang="zh-CN" altLang="en-US" sz="2200" smtClean="0"/>
              <a:t>类型的键值对，访问路径长度就是</a:t>
            </a:r>
            <a:r>
              <a:rPr lang="en-US" altLang="zh-CN" sz="2200" smtClean="0"/>
              <a:t>64</a:t>
            </a:r>
            <a:r>
              <a:rPr lang="zh-CN" altLang="en-US" sz="2200" smtClean="0"/>
              <a:t>（在以太坊定义的 </a:t>
            </a:r>
            <a:r>
              <a:rPr lang="en-US" altLang="zh-CN" sz="2200" smtClean="0"/>
              <a:t>Hex </a:t>
            </a:r>
            <a:r>
              <a:rPr lang="zh-CN" altLang="en-US" sz="2200" smtClean="0"/>
              <a:t>字符集下）；每一级访问的节点都至少需要存储 </a:t>
            </a:r>
            <a:r>
              <a:rPr lang="en-US" altLang="zh-CN" sz="2200" smtClean="0"/>
              <a:t>16 </a:t>
            </a:r>
            <a:r>
              <a:rPr lang="zh-CN" altLang="en-US" sz="2200" smtClean="0"/>
              <a:t>个字节，这样就需要至少 </a:t>
            </a:r>
            <a:r>
              <a:rPr lang="en-US" altLang="zh-CN" sz="2200" smtClean="0"/>
              <a:t>1k </a:t>
            </a:r>
            <a:r>
              <a:rPr lang="zh-CN" altLang="en-US" sz="2200" smtClean="0"/>
              <a:t>字节的额外空间，而且每次查找和删除都必须完整地执行 </a:t>
            </a:r>
            <a:r>
              <a:rPr lang="en-US" altLang="zh-CN" sz="2200" smtClean="0"/>
              <a:t>64 </a:t>
            </a:r>
            <a:r>
              <a:rPr lang="zh-CN" altLang="en-US" sz="2200" smtClean="0"/>
              <a:t>次下探访问。</a:t>
            </a:r>
            <a:endParaRPr lang="en-US" altLang="zh-CN" sz="2200" smtClean="0"/>
          </a:p>
        </p:txBody>
      </p:sp>
    </p:spTree>
    <p:extLst>
      <p:ext uri="{BB962C8B-B14F-4D97-AF65-F5344CB8AC3E}">
        <p14:creationId xmlns:p14="http://schemas.microsoft.com/office/powerpoint/2010/main" val="29986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梅克尔树（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Merkel</a:t>
            </a:r>
            <a:r>
              <a:rPr lang="en-US" altLang="zh-CN" smtClean="0">
                <a:latin typeface="微软雅黑 Light" pitchFamily="34" charset="-122"/>
                <a:ea typeface="微软雅黑 Light" pitchFamily="34" charset="-122"/>
              </a:rPr>
              <a:t> Tree</a:t>
            </a:r>
            <a:r>
              <a:rPr lang="zh-CN" altLang="en-US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mtClean="0"/>
              <a:t>也被称作哈希树（</a:t>
            </a:r>
            <a:r>
              <a:rPr lang="en-US" altLang="zh-CN" sz="2000" smtClean="0"/>
              <a:t>Hash Tree</a:t>
            </a:r>
            <a:r>
              <a:rPr lang="zh-CN" altLang="en-US" sz="2000" smtClean="0"/>
              <a:t>），以数据块的 </a:t>
            </a:r>
            <a:r>
              <a:rPr lang="en-US" altLang="zh-CN" sz="2000" smtClean="0"/>
              <a:t>hash </a:t>
            </a:r>
            <a:r>
              <a:rPr lang="zh-CN" altLang="en-US" sz="2000" smtClean="0"/>
              <a:t>值作为叶子节点存储值。梅克尔树的非叶子节点存储其子节点内容串联拼接后的 </a:t>
            </a:r>
            <a:r>
              <a:rPr lang="en-US" altLang="zh-CN" sz="2000" smtClean="0"/>
              <a:t>hash </a:t>
            </a:r>
            <a:r>
              <a:rPr lang="zh-CN" altLang="en-US" sz="2000" smtClean="0"/>
              <a:t>值。</a:t>
            </a:r>
            <a:endParaRPr lang="en-US" altLang="zh-CN" sz="2000" smtClean="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smtClean="0"/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924" y="2420888"/>
            <a:ext cx="70485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7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5867</TotalTime>
  <Words>2036</Words>
  <Application>Microsoft Office PowerPoint</Application>
  <PresentationFormat>全屏显示(4:3)</PresentationFormat>
  <Paragraphs>297</Paragraphs>
  <Slides>24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梅克尔-帕特里夏树 Merkel-Patricia Tree（MPT）</vt:lpstr>
      <vt:lpstr>  MPT是什么</vt:lpstr>
      <vt:lpstr>  从字典树（Trie）说起</vt:lpstr>
      <vt:lpstr>  基数树（Radix Tree）</vt:lpstr>
      <vt:lpstr>  基数树节点</vt:lpstr>
      <vt:lpstr>  示例</vt:lpstr>
      <vt:lpstr>PowerPoint 演示文稿</vt:lpstr>
      <vt:lpstr>  基数树的问题</vt:lpstr>
      <vt:lpstr>  梅克尔树（Merkel Tree）</vt:lpstr>
      <vt:lpstr>  帕特里夏树（Patricia Tree）</vt:lpstr>
      <vt:lpstr>  MPT（Merkel Patricia Tree）</vt:lpstr>
      <vt:lpstr>  MPT 节点分类</vt:lpstr>
      <vt:lpstr>  MPT 中数据结构的优化</vt:lpstr>
      <vt:lpstr>  压缩之后的 ”dog” 路径</vt:lpstr>
      <vt:lpstr>  紧凑编码（compact coding）</vt:lpstr>
      <vt:lpstr>  Hex 序列的压缩编码规则</vt:lpstr>
      <vt:lpstr>  编码示例</vt:lpstr>
      <vt:lpstr>  MPT 树结构示例</vt:lpstr>
      <vt:lpstr>PowerPoint 演示文稿</vt:lpstr>
      <vt:lpstr>  以太坊中树结构</vt:lpstr>
      <vt:lpstr>PowerPoint 演示文稿</vt:lpstr>
      <vt:lpstr>  以太坊中树结构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428</cp:revision>
  <dcterms:created xsi:type="dcterms:W3CDTF">2018-08-15T07:17:26Z</dcterms:created>
  <dcterms:modified xsi:type="dcterms:W3CDTF">2018-11-02T20:58:03Z</dcterms:modified>
</cp:coreProperties>
</file>