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16" r:id="rId4"/>
    <p:sldId id="275" r:id="rId5"/>
    <p:sldId id="290" r:id="rId6"/>
    <p:sldId id="276" r:id="rId7"/>
    <p:sldId id="268" r:id="rId8"/>
    <p:sldId id="272" r:id="rId9"/>
    <p:sldId id="318" r:id="rId10"/>
    <p:sldId id="324" r:id="rId11"/>
    <p:sldId id="273" r:id="rId12"/>
    <p:sldId id="274" r:id="rId13"/>
    <p:sldId id="277" r:id="rId14"/>
    <p:sldId id="278" r:id="rId15"/>
    <p:sldId id="279" r:id="rId16"/>
    <p:sldId id="306" r:id="rId17"/>
    <p:sldId id="271"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13" autoAdjust="0"/>
  </p:normalViewPr>
  <p:slideViewPr>
    <p:cSldViewPr>
      <p:cViewPr varScale="1">
        <p:scale>
          <a:sx n="88" d="100"/>
          <a:sy n="88" d="100"/>
        </p:scale>
        <p:origin x="-14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12</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13</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buNone/>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14</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15</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buNone/>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16</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17</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232431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emix.ethereum.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latin typeface="微软雅黑 Light" pitchFamily="34" charset="-122"/>
                <a:ea typeface="微软雅黑 Light" pitchFamily="34" charset="-122"/>
              </a:rPr>
              <a:t>Solidity </a:t>
            </a:r>
            <a:r>
              <a:rPr lang="zh-CN" altLang="en-US" sz="6000" dirty="0" smtClean="0">
                <a:latin typeface="微软雅黑 Light" pitchFamily="34" charset="-122"/>
                <a:ea typeface="微软雅黑 Light" pitchFamily="34" charset="-122"/>
              </a:rPr>
              <a:t>简介</a:t>
            </a:r>
            <a:endParaRPr lang="zh-CN" altLang="en-US" sz="6000" dirty="0">
              <a:latin typeface="微软雅黑 Light" pitchFamily="34" charset="-122"/>
              <a:ea typeface="微软雅黑 Light" pitchFamily="34" charset="-122"/>
            </a:endParaRPr>
          </a:p>
        </p:txBody>
      </p:sp>
      <p:sp>
        <p:nvSpPr>
          <p:cNvPr id="3" name="副标题 2"/>
          <p:cNvSpPr>
            <a:spLocks noGrp="1"/>
          </p:cNvSpPr>
          <p:nvPr>
            <p:ph type="subTitle" idx="1"/>
          </p:nvPr>
        </p:nvSpPr>
        <p:spPr>
          <a:xfrm>
            <a:off x="1371600" y="4484712"/>
            <a:ext cx="6400800" cy="1752600"/>
          </a:xfrm>
        </p:spPr>
        <p:txBody>
          <a:bodyPr/>
          <a:lstStyle/>
          <a:p>
            <a:r>
              <a:rPr lang="en-US" altLang="zh-CN" dirty="0" smtClean="0"/>
              <a:t>2018.10</a:t>
            </a:r>
            <a:endParaRPr lang="zh-CN" altLang="en-US" dirty="0"/>
          </a:p>
        </p:txBody>
      </p:sp>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0622"/>
            <a:ext cx="8229600" cy="1143000"/>
          </a:xfrm>
        </p:spPr>
        <p:txBody>
          <a:bodyPr/>
          <a:lstStyle/>
          <a:p>
            <a:pPr algn="l"/>
            <a:r>
              <a:rPr lang="zh-CN" altLang="en-US" dirty="0" smtClean="0">
                <a:latin typeface="微软雅黑 Light" pitchFamily="34" charset="-122"/>
                <a:ea typeface="微软雅黑 Light" pitchFamily="34" charset="-122"/>
              </a:rPr>
              <a:t>   智能合约练习</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971600" y="1124744"/>
            <a:ext cx="7067128" cy="5040560"/>
          </a:xfrm>
        </p:spPr>
        <p:txBody>
          <a:bodyPr>
            <a:noAutofit/>
          </a:bodyPr>
          <a:lstStyle/>
          <a:p>
            <a:pPr marL="0" indent="0">
              <a:buNone/>
            </a:pPr>
            <a:r>
              <a:rPr lang="en-US" altLang="zh-CN" sz="2000" b="1" dirty="0" smtClean="0"/>
              <a:t>pragma</a:t>
            </a:r>
            <a:r>
              <a:rPr lang="en-US" altLang="zh-CN" sz="2000" dirty="0" smtClean="0"/>
              <a:t> solidity &gt;0.4.22;</a:t>
            </a:r>
          </a:p>
          <a:p>
            <a:pPr marL="0" indent="0">
              <a:buNone/>
            </a:pPr>
            <a:r>
              <a:rPr lang="en-US" altLang="zh-CN" sz="2000" b="1" dirty="0" smtClean="0"/>
              <a:t>contract</a:t>
            </a:r>
            <a:r>
              <a:rPr lang="en-US" altLang="zh-CN" sz="2000" dirty="0" smtClean="0"/>
              <a:t> Car { </a:t>
            </a:r>
          </a:p>
          <a:p>
            <a:pPr marL="0" indent="0">
              <a:buNone/>
            </a:pPr>
            <a:r>
              <a:rPr lang="en-US" altLang="zh-CN" sz="2000" dirty="0" smtClean="0"/>
              <a:t>	</a:t>
            </a:r>
            <a:r>
              <a:rPr lang="en-US" altLang="zh-CN" sz="2000" i="1" dirty="0" smtClean="0"/>
              <a:t>string</a:t>
            </a:r>
            <a:r>
              <a:rPr lang="en-US" altLang="zh-CN" sz="2000" dirty="0" smtClean="0"/>
              <a:t> </a:t>
            </a:r>
            <a:r>
              <a:rPr lang="en-US" altLang="zh-CN" sz="2000" b="1" dirty="0" smtClean="0"/>
              <a:t>public</a:t>
            </a:r>
            <a:r>
              <a:rPr lang="en-US" altLang="zh-CN" sz="2000" dirty="0" smtClean="0"/>
              <a:t> brand;</a:t>
            </a:r>
          </a:p>
          <a:p>
            <a:pPr marL="0" indent="0">
              <a:buNone/>
            </a:pPr>
            <a:r>
              <a:rPr lang="en-US" altLang="zh-CN" sz="2000" i="1" dirty="0" smtClean="0"/>
              <a:t>	uint</a:t>
            </a:r>
            <a:r>
              <a:rPr lang="en-US" altLang="zh-CN" sz="2000" dirty="0" smtClean="0"/>
              <a:t> </a:t>
            </a:r>
            <a:r>
              <a:rPr lang="en-US" altLang="zh-CN" sz="2000" b="1" dirty="0" smtClean="0"/>
              <a:t>public</a:t>
            </a:r>
            <a:r>
              <a:rPr lang="en-US" altLang="zh-CN" sz="2000" dirty="0" smtClean="0"/>
              <a:t> price;</a:t>
            </a:r>
          </a:p>
          <a:p>
            <a:pPr marL="0" indent="0">
              <a:buNone/>
            </a:pPr>
            <a:r>
              <a:rPr lang="en-US" altLang="zh-CN" sz="2000" dirty="0" smtClean="0"/>
              <a:t>	constructor(</a:t>
            </a:r>
            <a:r>
              <a:rPr lang="en-US" altLang="zh-CN" sz="2000" i="1" dirty="0" smtClean="0"/>
              <a:t>string</a:t>
            </a:r>
            <a:r>
              <a:rPr lang="en-US" altLang="zh-CN" sz="2000" dirty="0" smtClean="0"/>
              <a:t> initBrand, uint initPrice){</a:t>
            </a:r>
          </a:p>
          <a:p>
            <a:pPr marL="0" indent="0">
              <a:buNone/>
            </a:pPr>
            <a:r>
              <a:rPr lang="en-US" altLang="zh-CN" sz="2000" dirty="0" smtClean="0"/>
              <a:t>		brand = initBrand;</a:t>
            </a:r>
          </a:p>
          <a:p>
            <a:pPr marL="0" indent="0">
              <a:buNone/>
            </a:pPr>
            <a:r>
              <a:rPr lang="en-US" altLang="zh-CN" sz="2000" dirty="0"/>
              <a:t>	</a:t>
            </a:r>
            <a:r>
              <a:rPr lang="en-US" altLang="zh-CN" sz="2000" dirty="0" smtClean="0"/>
              <a:t>	price = initPrice;</a:t>
            </a:r>
          </a:p>
          <a:p>
            <a:pPr marL="0" indent="0">
              <a:buNone/>
            </a:pPr>
            <a:r>
              <a:rPr lang="en-US" altLang="zh-CN" sz="2000" dirty="0"/>
              <a:t>	</a:t>
            </a:r>
            <a:r>
              <a:rPr lang="en-US" altLang="zh-CN" sz="2000" dirty="0" smtClean="0"/>
              <a:t>}; </a:t>
            </a:r>
          </a:p>
          <a:p>
            <a:pPr marL="0" indent="0">
              <a:buNone/>
            </a:pPr>
            <a:r>
              <a:rPr lang="en-US" altLang="zh-CN" sz="2000" b="1" dirty="0" smtClean="0"/>
              <a:t>	function</a:t>
            </a:r>
            <a:r>
              <a:rPr lang="en-US" altLang="zh-CN" sz="2000" dirty="0" smtClean="0"/>
              <a:t> setBrand(</a:t>
            </a:r>
            <a:r>
              <a:rPr lang="en-US" altLang="zh-CN" sz="2000" i="1" dirty="0" smtClean="0"/>
              <a:t>string</a:t>
            </a:r>
            <a:r>
              <a:rPr lang="en-US" altLang="zh-CN" sz="2000" dirty="0" smtClean="0"/>
              <a:t> newBrand) </a:t>
            </a:r>
            <a:r>
              <a:rPr lang="en-US" altLang="zh-CN" sz="2000" b="1" dirty="0" smtClean="0"/>
              <a:t>public</a:t>
            </a:r>
            <a:r>
              <a:rPr lang="en-US" altLang="zh-CN" sz="2000" dirty="0" smtClean="0"/>
              <a:t> { </a:t>
            </a:r>
          </a:p>
          <a:p>
            <a:pPr marL="0" indent="0">
              <a:buNone/>
            </a:pPr>
            <a:r>
              <a:rPr lang="en-US" altLang="zh-CN" sz="2000" dirty="0" smtClean="0"/>
              <a:t>		brand = newBrand; </a:t>
            </a:r>
          </a:p>
          <a:p>
            <a:pPr marL="0" indent="0">
              <a:buNone/>
            </a:pPr>
            <a:r>
              <a:rPr lang="en-US" altLang="zh-CN" sz="2000" dirty="0" smtClean="0"/>
              <a:t>	} </a:t>
            </a:r>
          </a:p>
          <a:p>
            <a:pPr marL="0" indent="0">
              <a:buNone/>
            </a:pPr>
            <a:r>
              <a:rPr lang="en-US" altLang="zh-CN" sz="2000" b="1" dirty="0" smtClean="0"/>
              <a:t>	function</a:t>
            </a:r>
            <a:r>
              <a:rPr lang="en-US" altLang="zh-CN" sz="2000" dirty="0" smtClean="0"/>
              <a:t> setPrice(</a:t>
            </a:r>
            <a:r>
              <a:rPr lang="en-US" altLang="zh-CN" sz="2000" i="1" dirty="0" smtClean="0"/>
              <a:t>uint</a:t>
            </a:r>
            <a:r>
              <a:rPr lang="en-US" altLang="zh-CN" sz="2000" dirty="0" smtClean="0"/>
              <a:t> newPrice)(</a:t>
            </a:r>
            <a:r>
              <a:rPr lang="en-US" altLang="zh-CN" sz="2000" i="1" dirty="0" smtClean="0"/>
              <a:t>uint</a:t>
            </a:r>
            <a:r>
              <a:rPr lang="en-US" altLang="zh-CN" sz="2000" dirty="0" smtClean="0"/>
              <a:t>) { </a:t>
            </a:r>
          </a:p>
          <a:p>
            <a:pPr marL="0" indent="0">
              <a:buNone/>
            </a:pPr>
            <a:r>
              <a:rPr lang="en-US" altLang="zh-CN" sz="2000" b="1" dirty="0" smtClean="0"/>
              <a:t>		</a:t>
            </a:r>
            <a:r>
              <a:rPr lang="en-US" altLang="zh-CN" sz="2000" dirty="0" smtClean="0"/>
              <a:t>price = newPrice; </a:t>
            </a:r>
          </a:p>
          <a:p>
            <a:pPr marL="0" indent="0">
              <a:buNone/>
            </a:pPr>
            <a:r>
              <a:rPr lang="en-US" altLang="zh-CN" sz="2000" dirty="0" smtClean="0"/>
              <a:t>	}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403378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2696"/>
          </a:xfrm>
        </p:spPr>
        <p:txBody>
          <a:bodyPr>
            <a:normAutofit/>
          </a:bodyPr>
          <a:lstStyle/>
          <a:p>
            <a:pPr algn="l"/>
            <a:r>
              <a:rPr lang="zh-CN" altLang="en-US" sz="2800" dirty="0" smtClean="0">
                <a:latin typeface="微软雅黑 Light" pitchFamily="34" charset="-122"/>
                <a:ea typeface="微软雅黑 Light" pitchFamily="34" charset="-122"/>
              </a:rPr>
              <a:t>   另一个例子 </a:t>
            </a:r>
            <a:r>
              <a:rPr lang="en-US" altLang="zh-CN" sz="2800" dirty="0" smtClean="0">
                <a:latin typeface="微软雅黑 Light" pitchFamily="34" charset="-122"/>
                <a:ea typeface="微软雅黑 Light" pitchFamily="34" charset="-122"/>
              </a:rPr>
              <a:t>—— </a:t>
            </a:r>
            <a:r>
              <a:rPr lang="zh-CN" altLang="en-US" sz="2800" dirty="0" smtClean="0">
                <a:latin typeface="微软雅黑 Light" pitchFamily="34" charset="-122"/>
                <a:ea typeface="微软雅黑 Light" pitchFamily="34" charset="-122"/>
              </a:rPr>
              <a:t>子货币</a:t>
            </a:r>
            <a:endParaRPr lang="zh-CN" altLang="en-US" sz="2800" dirty="0">
              <a:latin typeface="微软雅黑 Light" pitchFamily="34" charset="-122"/>
              <a:ea typeface="微软雅黑 Light" pitchFamily="34" charset="-122"/>
            </a:endParaRPr>
          </a:p>
        </p:txBody>
      </p:sp>
      <p:sp>
        <p:nvSpPr>
          <p:cNvPr id="3" name="内容占位符 2"/>
          <p:cNvSpPr>
            <a:spLocks noGrp="1"/>
          </p:cNvSpPr>
          <p:nvPr>
            <p:ph idx="1"/>
          </p:nvPr>
        </p:nvSpPr>
        <p:spPr>
          <a:xfrm>
            <a:off x="827584" y="620688"/>
            <a:ext cx="7571184" cy="6237312"/>
          </a:xfrm>
        </p:spPr>
        <p:txBody>
          <a:bodyPr>
            <a:noAutofit/>
          </a:bodyPr>
          <a:lstStyle/>
          <a:p>
            <a:pPr marL="0" indent="0">
              <a:buNone/>
            </a:pPr>
            <a:r>
              <a:rPr lang="en-US" altLang="zh-CN" sz="2000" b="1" dirty="0"/>
              <a:t>pragma</a:t>
            </a:r>
            <a:r>
              <a:rPr lang="en-US" altLang="zh-CN" sz="2000" dirty="0"/>
              <a:t> solidity &gt;</a:t>
            </a:r>
            <a:r>
              <a:rPr lang="en-US" altLang="zh-CN" sz="2000" dirty="0" smtClean="0"/>
              <a:t>0.4.22</a:t>
            </a:r>
            <a:r>
              <a:rPr lang="zh-CN" altLang="en-US" sz="2000" dirty="0" smtClean="0"/>
              <a:t>  </a:t>
            </a:r>
            <a:r>
              <a:rPr lang="en-US" altLang="zh-CN" sz="2000" dirty="0" smtClean="0"/>
              <a:t>&lt;0.6.0; </a:t>
            </a:r>
          </a:p>
          <a:p>
            <a:pPr marL="0" indent="0">
              <a:buNone/>
            </a:pPr>
            <a:r>
              <a:rPr lang="en-US" altLang="zh-CN" sz="2000" b="1" dirty="0" smtClean="0"/>
              <a:t>contract</a:t>
            </a:r>
            <a:r>
              <a:rPr lang="en-US" altLang="zh-CN" sz="2000" dirty="0" smtClean="0"/>
              <a:t> </a:t>
            </a:r>
            <a:r>
              <a:rPr lang="en-US" altLang="zh-CN" sz="2000" dirty="0"/>
              <a:t>Coin { </a:t>
            </a:r>
            <a:endParaRPr lang="en-US" altLang="zh-CN" sz="2000" dirty="0" smtClean="0"/>
          </a:p>
          <a:p>
            <a:pPr marL="0" indent="0">
              <a:buNone/>
            </a:pPr>
            <a:r>
              <a:rPr lang="en-US" altLang="zh-CN" sz="2000" b="1" dirty="0"/>
              <a:t>	</a:t>
            </a:r>
            <a:r>
              <a:rPr lang="en-US" altLang="zh-CN" sz="2000" i="1" dirty="0" smtClean="0"/>
              <a:t>address</a:t>
            </a:r>
            <a:r>
              <a:rPr lang="en-US" altLang="zh-CN" sz="2000" dirty="0" smtClean="0"/>
              <a:t> </a:t>
            </a:r>
            <a:r>
              <a:rPr lang="en-US" altLang="zh-CN" sz="2000" b="1" dirty="0" smtClean="0"/>
              <a:t>public</a:t>
            </a:r>
            <a:r>
              <a:rPr lang="en-US" altLang="zh-CN" sz="2000" dirty="0" smtClean="0"/>
              <a:t> </a:t>
            </a:r>
            <a:r>
              <a:rPr lang="en-US" altLang="zh-CN" sz="2000" dirty="0"/>
              <a:t>minter; </a:t>
            </a:r>
            <a:endParaRPr lang="en-US" altLang="zh-CN" sz="2000" dirty="0" smtClean="0"/>
          </a:p>
          <a:p>
            <a:pPr marL="0" indent="0">
              <a:buNone/>
            </a:pPr>
            <a:r>
              <a:rPr lang="en-US" altLang="zh-CN" sz="2000" b="1" dirty="0"/>
              <a:t>	</a:t>
            </a:r>
            <a:r>
              <a:rPr lang="en-US" altLang="zh-CN" sz="2000" b="1" dirty="0" smtClean="0"/>
              <a:t>mapping</a:t>
            </a:r>
            <a:r>
              <a:rPr lang="en-US" altLang="zh-CN" sz="2000" dirty="0" smtClean="0"/>
              <a:t> </a:t>
            </a:r>
            <a:r>
              <a:rPr lang="en-US" altLang="zh-CN" sz="2000" dirty="0"/>
              <a:t>(</a:t>
            </a:r>
            <a:r>
              <a:rPr lang="en-US" altLang="zh-CN" sz="2000" i="1" dirty="0"/>
              <a:t>address</a:t>
            </a:r>
            <a:r>
              <a:rPr lang="en-US" altLang="zh-CN" sz="2000" dirty="0"/>
              <a:t> =&gt; </a:t>
            </a:r>
            <a:r>
              <a:rPr lang="en-US" altLang="zh-CN" sz="2000" i="1" dirty="0"/>
              <a:t>uint</a:t>
            </a:r>
            <a:r>
              <a:rPr lang="en-US" altLang="zh-CN" sz="2000" dirty="0"/>
              <a:t>) </a:t>
            </a:r>
            <a:r>
              <a:rPr lang="en-US" altLang="zh-CN" sz="2000" b="1" dirty="0" smtClean="0"/>
              <a:t>public</a:t>
            </a:r>
            <a:r>
              <a:rPr lang="en-US" altLang="zh-CN" sz="2000" dirty="0" smtClean="0"/>
              <a:t> </a:t>
            </a:r>
            <a:r>
              <a:rPr lang="en-US" altLang="zh-CN" sz="2000" dirty="0"/>
              <a:t>balances; </a:t>
            </a:r>
            <a:endParaRPr lang="en-US" altLang="zh-CN" sz="2000" dirty="0" smtClean="0"/>
          </a:p>
          <a:p>
            <a:pPr marL="0" indent="0">
              <a:buNone/>
            </a:pPr>
            <a:r>
              <a:rPr lang="en-US" altLang="zh-CN" sz="2000" i="1" dirty="0"/>
              <a:t>	</a:t>
            </a:r>
            <a:r>
              <a:rPr lang="en-US" altLang="zh-CN" sz="2000" b="1" dirty="0" smtClean="0"/>
              <a:t>event</a:t>
            </a:r>
            <a:r>
              <a:rPr lang="en-US" altLang="zh-CN" sz="2000" dirty="0" smtClean="0"/>
              <a:t> Sent(</a:t>
            </a:r>
            <a:r>
              <a:rPr lang="en-US" altLang="zh-CN" sz="2000" i="1" dirty="0" smtClean="0"/>
              <a:t>address</a:t>
            </a:r>
            <a:r>
              <a:rPr lang="en-US" altLang="zh-CN" sz="2000" dirty="0" smtClean="0"/>
              <a:t> </a:t>
            </a:r>
            <a:r>
              <a:rPr lang="en-US" altLang="zh-CN" sz="2000" dirty="0"/>
              <a:t>from, </a:t>
            </a:r>
            <a:r>
              <a:rPr lang="en-US" altLang="zh-CN" sz="2000" i="1" dirty="0"/>
              <a:t>address</a:t>
            </a:r>
            <a:r>
              <a:rPr lang="en-US" altLang="zh-CN" sz="2000" dirty="0"/>
              <a:t> to, </a:t>
            </a:r>
            <a:r>
              <a:rPr lang="en-US" altLang="zh-CN" sz="2000" i="1" dirty="0"/>
              <a:t>uint</a:t>
            </a:r>
            <a:r>
              <a:rPr lang="en-US" altLang="zh-CN" sz="2000" dirty="0"/>
              <a:t> </a:t>
            </a:r>
            <a:r>
              <a:rPr lang="en-US" altLang="zh-CN" sz="2000" dirty="0" smtClean="0"/>
              <a:t>amount); </a:t>
            </a:r>
          </a:p>
          <a:p>
            <a:pPr marL="0" indent="0">
              <a:buNone/>
            </a:pPr>
            <a:r>
              <a:rPr lang="en-US" altLang="zh-CN" sz="2000" b="1" dirty="0"/>
              <a:t>	</a:t>
            </a:r>
            <a:r>
              <a:rPr lang="en-US" altLang="zh-CN" sz="2000" b="1" dirty="0" smtClean="0"/>
              <a:t>constructor</a:t>
            </a:r>
            <a:r>
              <a:rPr lang="en-US" altLang="zh-CN" sz="2000" dirty="0" smtClean="0"/>
              <a:t>()</a:t>
            </a:r>
            <a:r>
              <a:rPr lang="en-US" altLang="zh-CN" sz="2000" b="1" dirty="0" smtClean="0"/>
              <a:t> public</a:t>
            </a:r>
            <a:r>
              <a:rPr lang="en-US" altLang="zh-CN" sz="2000" dirty="0" smtClean="0"/>
              <a:t> </a:t>
            </a:r>
            <a:r>
              <a:rPr lang="en-US" altLang="zh-CN" sz="2000" dirty="0"/>
              <a:t>{ minter = msg.sender; } </a:t>
            </a:r>
            <a:endParaRPr lang="en-US" altLang="zh-CN" sz="2000" dirty="0" smtClean="0"/>
          </a:p>
          <a:p>
            <a:pPr marL="0" indent="0">
              <a:buNone/>
            </a:pPr>
            <a:r>
              <a:rPr lang="en-US" altLang="zh-CN" sz="2000" b="1" dirty="0"/>
              <a:t>	</a:t>
            </a:r>
            <a:r>
              <a:rPr lang="en-US" altLang="zh-CN" sz="2000" b="1" dirty="0" smtClean="0"/>
              <a:t>function</a:t>
            </a:r>
            <a:r>
              <a:rPr lang="en-US" altLang="zh-CN" sz="2000" dirty="0" smtClean="0"/>
              <a:t> </a:t>
            </a:r>
            <a:r>
              <a:rPr lang="en-US" altLang="zh-CN" sz="2000" dirty="0"/>
              <a:t>mint(</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a:t>
            </a:r>
            <a:r>
              <a:rPr lang="en-US" altLang="zh-CN" sz="2000" dirty="0" smtClean="0"/>
              <a:t>{ </a:t>
            </a:r>
          </a:p>
          <a:p>
            <a:pPr marL="0" indent="0">
              <a:buNone/>
            </a:pPr>
            <a:r>
              <a:rPr lang="en-US" altLang="zh-CN" sz="2000" b="1" dirty="0"/>
              <a:t>	</a:t>
            </a:r>
            <a:r>
              <a:rPr lang="en-US" altLang="zh-CN" sz="2000" b="1" dirty="0" smtClean="0"/>
              <a:t>	</a:t>
            </a:r>
            <a:r>
              <a:rPr lang="en-US" altLang="zh-CN" sz="2000" dirty="0" smtClean="0"/>
              <a:t>require(msg.sender == minter);</a:t>
            </a:r>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b="1" dirty="0"/>
              <a:t>	</a:t>
            </a:r>
            <a:r>
              <a:rPr lang="en-US" altLang="zh-CN" sz="2000" b="1" dirty="0" smtClean="0"/>
              <a:t>function</a:t>
            </a:r>
            <a:r>
              <a:rPr lang="en-US" altLang="zh-CN" sz="2000" dirty="0" smtClean="0"/>
              <a:t> </a:t>
            </a:r>
            <a:r>
              <a:rPr lang="en-US" altLang="zh-CN" sz="2000" dirty="0"/>
              <a:t>send(</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 </a:t>
            </a:r>
            <a:endParaRPr lang="en-US" altLang="zh-CN" sz="2000" dirty="0" smtClean="0"/>
          </a:p>
          <a:p>
            <a:pPr marL="0" indent="0">
              <a:buNone/>
            </a:pPr>
            <a:r>
              <a:rPr lang="en-US" altLang="zh-CN" sz="2000" b="1" dirty="0"/>
              <a:t>	</a:t>
            </a:r>
            <a:r>
              <a:rPr lang="en-US" altLang="zh-CN" sz="2000" b="1" dirty="0" smtClean="0"/>
              <a:t>	</a:t>
            </a:r>
            <a:r>
              <a:rPr lang="en-US" altLang="zh-CN" sz="2000" dirty="0" smtClean="0"/>
              <a:t>require(amount &lt;= balances[msg.sender]);</a:t>
            </a:r>
          </a:p>
          <a:p>
            <a:pPr marL="0" indent="0">
              <a:buNone/>
            </a:pPr>
            <a:r>
              <a:rPr lang="en-US" altLang="zh-CN" sz="2000" dirty="0"/>
              <a:t>	</a:t>
            </a:r>
            <a:r>
              <a:rPr lang="en-US" altLang="zh-CN" sz="2000" dirty="0" smtClean="0"/>
              <a:t>	balances[msg.sender</a:t>
            </a:r>
            <a:r>
              <a:rPr lang="en-US" altLang="zh-CN" sz="2000" dirty="0"/>
              <a:t>] -= amount; </a:t>
            </a:r>
            <a:endParaRPr lang="en-US" altLang="zh-CN" sz="2000" dirty="0" smtClean="0"/>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emit </a:t>
            </a:r>
            <a:r>
              <a:rPr lang="en-US" altLang="zh-CN" sz="2000" dirty="0"/>
              <a:t>Sent(msg.sender, receiver,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184662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合约代码解读</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84784"/>
            <a:ext cx="8229600" cy="4641379"/>
          </a:xfrm>
        </p:spPr>
        <p:txBody>
          <a:bodyPr>
            <a:noAutofit/>
          </a:bodyPr>
          <a:lstStyle/>
          <a:p>
            <a:pPr marL="360000" indent="0">
              <a:buNone/>
            </a:pPr>
            <a:r>
              <a:rPr lang="en-US" altLang="zh-CN" sz="2400" i="1" dirty="0"/>
              <a:t>address</a:t>
            </a:r>
            <a:r>
              <a:rPr lang="en-US" altLang="zh-CN" sz="2400" dirty="0"/>
              <a:t> </a:t>
            </a:r>
            <a:r>
              <a:rPr lang="en-US" altLang="zh-CN" sz="2400" b="1" dirty="0"/>
              <a:t>public</a:t>
            </a:r>
            <a:r>
              <a:rPr lang="en-US" altLang="zh-CN" sz="2400" dirty="0"/>
              <a:t> minter; </a:t>
            </a:r>
            <a:endParaRPr lang="en-US" altLang="zh-CN" sz="2400" dirty="0" smtClean="0"/>
          </a:p>
          <a:p>
            <a:r>
              <a:rPr lang="zh-CN" altLang="en-US" sz="2400" dirty="0" smtClean="0"/>
              <a:t>这</a:t>
            </a:r>
            <a:r>
              <a:rPr lang="zh-CN" altLang="en-US" sz="2400" dirty="0"/>
              <a:t>一行声明了一个可以被公开访问的 </a:t>
            </a:r>
            <a:r>
              <a:rPr lang="en-US" altLang="zh-CN" sz="2400" dirty="0"/>
              <a:t>address </a:t>
            </a:r>
            <a:r>
              <a:rPr lang="zh-CN" altLang="en-US" sz="2400" dirty="0"/>
              <a:t>类型的状态变量</a:t>
            </a:r>
            <a:r>
              <a:rPr lang="zh-CN" altLang="en-US" sz="2400" dirty="0" smtClean="0"/>
              <a:t>。</a:t>
            </a:r>
            <a:endParaRPr lang="en-US" altLang="zh-CN" sz="2400" dirty="0"/>
          </a:p>
          <a:p>
            <a:r>
              <a:rPr lang="zh-CN" altLang="en-US" sz="2400" dirty="0" smtClean="0"/>
              <a:t>关键字</a:t>
            </a:r>
            <a:r>
              <a:rPr lang="zh-CN" altLang="en-US" sz="2400" dirty="0"/>
              <a:t> </a:t>
            </a:r>
            <a:r>
              <a:rPr lang="en-US" altLang="zh-CN" sz="2400" dirty="0"/>
              <a:t>public </a:t>
            </a:r>
            <a:r>
              <a:rPr lang="zh-CN" altLang="en-US" sz="2400" dirty="0"/>
              <a:t>自动生成一个函数，允许你在这个合约之外</a:t>
            </a:r>
            <a:r>
              <a:rPr lang="zh-CN" altLang="en-US" sz="2400" dirty="0" smtClean="0"/>
              <a:t>访问这个</a:t>
            </a:r>
            <a:r>
              <a:rPr lang="zh-CN" altLang="en-US" sz="2400" dirty="0"/>
              <a:t>状态变量的当前值</a:t>
            </a:r>
            <a:r>
              <a:rPr lang="zh-CN" altLang="en-US" sz="2400" dirty="0" smtClean="0"/>
              <a:t>。</a:t>
            </a:r>
            <a:endParaRPr lang="en-US" altLang="zh-CN" sz="2400" dirty="0" smtClean="0"/>
          </a:p>
          <a:p>
            <a:pPr marL="0" indent="0">
              <a:buNone/>
            </a:pPr>
            <a:endParaRPr lang="en-US" altLang="zh-CN" sz="2400" b="1" dirty="0" smtClean="0"/>
          </a:p>
          <a:p>
            <a:pPr marL="360000" indent="0">
              <a:buNone/>
            </a:pPr>
            <a:r>
              <a:rPr lang="en-US" altLang="zh-CN" sz="2400" i="1" dirty="0"/>
              <a:t>mapping(address =&gt; uint) public balances;</a:t>
            </a:r>
          </a:p>
          <a:p>
            <a:r>
              <a:rPr lang="zh-CN" altLang="en-US" sz="2400" dirty="0"/>
              <a:t>也创建一个公共状态变量，但它是一个更复杂的</a:t>
            </a:r>
            <a:r>
              <a:rPr lang="zh-CN" altLang="en-US" sz="2400" dirty="0" smtClean="0"/>
              <a:t>数据类型，该</a:t>
            </a:r>
            <a:r>
              <a:rPr lang="zh-CN" altLang="en-US" sz="2400" dirty="0"/>
              <a:t>类型</a:t>
            </a:r>
            <a:r>
              <a:rPr lang="zh-CN" altLang="en-US" sz="2400" dirty="0" smtClean="0"/>
              <a:t>将 </a:t>
            </a:r>
            <a:r>
              <a:rPr lang="en-US" altLang="zh-CN" sz="2400" i="1" dirty="0" smtClean="0"/>
              <a:t>address</a:t>
            </a:r>
            <a:r>
              <a:rPr lang="en-US" altLang="zh-CN" sz="2400" dirty="0" smtClean="0"/>
              <a:t> </a:t>
            </a:r>
            <a:r>
              <a:rPr lang="zh-CN" altLang="en-US" sz="2400" dirty="0" smtClean="0"/>
              <a:t>映射</a:t>
            </a:r>
            <a:r>
              <a:rPr lang="zh-CN" altLang="en-US" sz="2400" dirty="0"/>
              <a:t>为无符号整数。 </a:t>
            </a:r>
            <a:endParaRPr lang="en-US" altLang="zh-CN" sz="2400" dirty="0" smtClean="0"/>
          </a:p>
          <a:p>
            <a:r>
              <a:rPr lang="en-US" altLang="zh-CN" sz="2400" i="1" dirty="0"/>
              <a:t>m</a:t>
            </a:r>
            <a:r>
              <a:rPr lang="en-US" altLang="zh-CN" sz="2400" i="1" dirty="0" smtClean="0"/>
              <a:t>appings</a:t>
            </a:r>
            <a:r>
              <a:rPr lang="en-US" altLang="zh-CN" sz="2400" dirty="0" smtClean="0"/>
              <a:t> </a:t>
            </a:r>
            <a:r>
              <a:rPr lang="zh-CN" altLang="en-US" sz="2400" dirty="0"/>
              <a:t>可以看作是一</a:t>
            </a:r>
            <a:r>
              <a:rPr lang="zh-CN" altLang="en-US" sz="2400" dirty="0" smtClean="0"/>
              <a:t>个</a:t>
            </a:r>
            <a:r>
              <a:rPr lang="zh-CN" altLang="en-US" sz="2400" b="1" dirty="0"/>
              <a:t>哈希</a:t>
            </a:r>
            <a:r>
              <a:rPr lang="zh-CN" altLang="en-US" sz="2400" b="1" dirty="0" smtClean="0"/>
              <a:t>表</a:t>
            </a:r>
            <a:r>
              <a:rPr lang="zh-CN" altLang="en-US" sz="2400" dirty="0"/>
              <a:t>，</a:t>
            </a:r>
            <a:r>
              <a:rPr lang="zh-CN" altLang="en-US" sz="2400" dirty="0" smtClean="0"/>
              <a:t>它</a:t>
            </a:r>
            <a:r>
              <a:rPr lang="zh-CN" altLang="en-US" sz="2400" dirty="0"/>
              <a:t>会执行虚拟初始化</a:t>
            </a:r>
            <a:r>
              <a:rPr lang="zh-CN" altLang="en-US" sz="2400" dirty="0" smtClean="0"/>
              <a:t>，</a:t>
            </a:r>
            <a:r>
              <a:rPr lang="zh-CN" altLang="en-US" sz="2400" dirty="0"/>
              <a:t>把</a:t>
            </a:r>
            <a:r>
              <a:rPr lang="zh-CN" altLang="en-US" sz="2400" dirty="0" smtClean="0"/>
              <a:t>所有</a:t>
            </a:r>
            <a:r>
              <a:rPr lang="zh-CN" altLang="en-US" sz="2400" dirty="0"/>
              <a:t>可能存在的键都映射到一个字节表示为全零的值。</a:t>
            </a:r>
            <a:endParaRPr lang="en-US" altLang="zh-CN" sz="2400" dirty="0" smtClean="0"/>
          </a:p>
        </p:txBody>
      </p:sp>
    </p:spTree>
    <p:extLst>
      <p:ext uri="{BB962C8B-B14F-4D97-AF65-F5344CB8AC3E}">
        <p14:creationId xmlns:p14="http://schemas.microsoft.com/office/powerpoint/2010/main" val="134542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合约代码解读</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12776"/>
            <a:ext cx="8229600" cy="5373216"/>
          </a:xfrm>
        </p:spPr>
        <p:txBody>
          <a:bodyPr>
            <a:noAutofit/>
          </a:bodyPr>
          <a:lstStyle/>
          <a:p>
            <a:pPr marL="360000" indent="0">
              <a:lnSpc>
                <a:spcPct val="120000"/>
              </a:lnSpc>
              <a:buNone/>
            </a:pPr>
            <a:r>
              <a:rPr lang="en-US" altLang="zh-CN" sz="2400" b="1" dirty="0"/>
              <a:t>event</a:t>
            </a:r>
            <a:r>
              <a:rPr lang="en-US" altLang="zh-CN" sz="2400" i="1" dirty="0"/>
              <a:t> </a:t>
            </a:r>
            <a:r>
              <a:rPr lang="en-US" altLang="zh-CN" sz="2400" dirty="0"/>
              <a:t>Sent(</a:t>
            </a:r>
            <a:r>
              <a:rPr lang="en-US" altLang="zh-CN" sz="2400" i="1" dirty="0"/>
              <a:t>address </a:t>
            </a:r>
            <a:r>
              <a:rPr lang="en-US" altLang="zh-CN" sz="2400" dirty="0"/>
              <a:t>from,</a:t>
            </a:r>
            <a:r>
              <a:rPr lang="en-US" altLang="zh-CN" sz="2400" i="1" dirty="0"/>
              <a:t> address </a:t>
            </a:r>
            <a:r>
              <a:rPr lang="en-US" altLang="zh-CN" sz="2400" dirty="0"/>
              <a:t>to,</a:t>
            </a:r>
            <a:r>
              <a:rPr lang="en-US" altLang="zh-CN" sz="2400" i="1" dirty="0"/>
              <a:t> uint </a:t>
            </a:r>
            <a:r>
              <a:rPr lang="en-US" altLang="zh-CN" sz="2400" dirty="0"/>
              <a:t>amount);</a:t>
            </a:r>
            <a:r>
              <a:rPr lang="en-US" altLang="zh-CN" sz="2400" i="1" dirty="0"/>
              <a:t> </a:t>
            </a:r>
          </a:p>
          <a:p>
            <a:pPr>
              <a:lnSpc>
                <a:spcPct val="120000"/>
              </a:lnSpc>
            </a:pPr>
            <a:r>
              <a:rPr lang="zh-CN" altLang="en-US" sz="2400" dirty="0"/>
              <a:t>声明了</a:t>
            </a:r>
            <a:r>
              <a:rPr lang="zh-CN" altLang="en-US" sz="2400" dirty="0" smtClean="0"/>
              <a:t>一个“事件”（</a:t>
            </a:r>
            <a:r>
              <a:rPr lang="en-US" altLang="zh-CN" sz="2400" dirty="0"/>
              <a:t>event</a:t>
            </a:r>
            <a:r>
              <a:rPr lang="zh-CN" altLang="en-US" sz="2400" dirty="0" smtClean="0"/>
              <a:t>），</a:t>
            </a:r>
            <a:r>
              <a:rPr lang="zh-CN" altLang="en-US" sz="2400" dirty="0"/>
              <a:t>它会在 </a:t>
            </a:r>
            <a:r>
              <a:rPr lang="en-US" altLang="zh-CN" sz="2400" dirty="0"/>
              <a:t>send</a:t>
            </a:r>
            <a:r>
              <a:rPr lang="zh-CN" altLang="en-US" sz="2400" dirty="0"/>
              <a:t> 函数的最后</a:t>
            </a:r>
            <a:r>
              <a:rPr lang="zh-CN" altLang="en-US" sz="2400" dirty="0" smtClean="0"/>
              <a:t>一行触发</a:t>
            </a:r>
            <a:endParaRPr lang="en-US" altLang="zh-CN" sz="2400" dirty="0" smtClean="0"/>
          </a:p>
          <a:p>
            <a:pPr>
              <a:lnSpc>
                <a:spcPct val="120000"/>
              </a:lnSpc>
            </a:pPr>
            <a:r>
              <a:rPr lang="zh-CN" altLang="en-US" sz="2400" dirty="0" smtClean="0"/>
              <a:t>用户可以</a:t>
            </a:r>
            <a:r>
              <a:rPr lang="zh-CN" altLang="en-US" sz="2400" dirty="0"/>
              <a:t>监听区块链上正在发送的事件，而不会花费太多成本。一旦它被发出，监听该事件的</a:t>
            </a:r>
            <a:r>
              <a:rPr lang="en-US" altLang="zh-CN" sz="2400" dirty="0"/>
              <a:t>listener</a:t>
            </a:r>
            <a:r>
              <a:rPr lang="zh-CN" altLang="en-US" sz="2400" dirty="0"/>
              <a:t>都将收到</a:t>
            </a:r>
            <a:r>
              <a:rPr lang="zh-CN" altLang="en-US" sz="2400" dirty="0" smtClean="0"/>
              <a:t>通知</a:t>
            </a:r>
            <a:endParaRPr lang="en-US" altLang="zh-CN" sz="2400" dirty="0" smtClean="0"/>
          </a:p>
          <a:p>
            <a:pPr>
              <a:lnSpc>
                <a:spcPct val="120000"/>
              </a:lnSpc>
            </a:pPr>
            <a:r>
              <a:rPr lang="zh-CN" altLang="en-US" sz="2400" dirty="0" smtClean="0"/>
              <a:t>所有</a:t>
            </a:r>
            <a:r>
              <a:rPr lang="zh-CN" altLang="en-US" sz="2400" dirty="0"/>
              <a:t>的事件都包含了 </a:t>
            </a:r>
            <a:r>
              <a:rPr lang="en-US" altLang="zh-CN" sz="2400" dirty="0"/>
              <a:t>from</a:t>
            </a:r>
            <a:r>
              <a:rPr lang="zh-CN" altLang="en-US" sz="2400" dirty="0"/>
              <a:t> ， </a:t>
            </a:r>
            <a:r>
              <a:rPr lang="en-US" altLang="zh-CN" sz="2400" dirty="0"/>
              <a:t>to</a:t>
            </a:r>
            <a:r>
              <a:rPr lang="zh-CN" altLang="en-US" sz="2400" dirty="0"/>
              <a:t> 和 </a:t>
            </a:r>
            <a:r>
              <a:rPr lang="en-US" altLang="zh-CN" sz="2400" dirty="0"/>
              <a:t>amount</a:t>
            </a:r>
            <a:r>
              <a:rPr lang="zh-CN" altLang="en-US" sz="2400" dirty="0"/>
              <a:t> 三个参数，可方便追踪</a:t>
            </a:r>
            <a:r>
              <a:rPr lang="zh-CN" altLang="en-US" sz="2400" dirty="0" smtClean="0"/>
              <a:t>事务</a:t>
            </a:r>
            <a:endParaRPr lang="en-US" altLang="zh-CN" sz="2400" i="1" dirty="0" smtClean="0"/>
          </a:p>
          <a:p>
            <a:pPr marL="360000" indent="0">
              <a:lnSpc>
                <a:spcPct val="120000"/>
              </a:lnSpc>
              <a:spcBef>
                <a:spcPts val="1200"/>
              </a:spcBef>
              <a:buNone/>
            </a:pPr>
            <a:r>
              <a:rPr lang="en-US" altLang="zh-CN" sz="2400" b="1" dirty="0" smtClean="0"/>
              <a:t>emit</a:t>
            </a:r>
            <a:r>
              <a:rPr lang="en-US" altLang="zh-CN" sz="2400" i="1" dirty="0" smtClean="0"/>
              <a:t> </a:t>
            </a:r>
            <a:r>
              <a:rPr lang="en-US" altLang="zh-CN" sz="2400" dirty="0"/>
              <a:t>Sent(msg.sender, receiver, amount);</a:t>
            </a:r>
          </a:p>
          <a:p>
            <a:pPr>
              <a:lnSpc>
                <a:spcPct val="120000"/>
              </a:lnSpc>
            </a:pPr>
            <a:r>
              <a:rPr lang="zh-CN" altLang="en-US" sz="2400" dirty="0" smtClean="0"/>
              <a:t>触发</a:t>
            </a:r>
            <a:r>
              <a:rPr lang="en-US" altLang="zh-CN" sz="2400" dirty="0" smtClean="0"/>
              <a:t>Sent</a:t>
            </a:r>
            <a:r>
              <a:rPr lang="zh-CN" altLang="en-US" sz="2400" dirty="0" smtClean="0"/>
              <a:t>事件，并将参数传入</a:t>
            </a:r>
            <a:endParaRPr lang="en-US" altLang="zh-CN" sz="2400" dirty="0" smtClean="0"/>
          </a:p>
        </p:txBody>
      </p:sp>
    </p:spTree>
    <p:extLst>
      <p:ext uri="{BB962C8B-B14F-4D97-AF65-F5344CB8AC3E}">
        <p14:creationId xmlns:p14="http://schemas.microsoft.com/office/powerpoint/2010/main" val="555564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事件的监听</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734888" y="1296144"/>
            <a:ext cx="8229600" cy="5373216"/>
          </a:xfrm>
        </p:spPr>
        <p:txBody>
          <a:bodyPr>
            <a:noAutofit/>
          </a:bodyPr>
          <a:lstStyle/>
          <a:p>
            <a:pPr marL="0" indent="0">
              <a:lnSpc>
                <a:spcPct val="120000"/>
              </a:lnSpc>
              <a:buNone/>
            </a:pPr>
            <a:r>
              <a:rPr lang="en-US" altLang="zh-CN" sz="2400" dirty="0"/>
              <a:t>Coin.Sent().watch({}, '', </a:t>
            </a:r>
            <a:r>
              <a:rPr lang="en-US" altLang="zh-CN" sz="2400" b="1" dirty="0"/>
              <a:t>function</a:t>
            </a:r>
            <a:r>
              <a:rPr lang="en-US" altLang="zh-CN" sz="2400" dirty="0"/>
              <a:t>(error, result) { </a:t>
            </a:r>
            <a:endParaRPr lang="en-US" altLang="zh-CN" sz="2400" dirty="0" smtClean="0"/>
          </a:p>
          <a:p>
            <a:pPr marL="0" indent="0">
              <a:lnSpc>
                <a:spcPct val="120000"/>
              </a:lnSpc>
              <a:buNone/>
            </a:pPr>
            <a:r>
              <a:rPr lang="en-US" altLang="zh-CN" sz="2400" b="1" dirty="0"/>
              <a:t>	</a:t>
            </a:r>
            <a:r>
              <a:rPr lang="en-US" altLang="zh-CN" sz="2400" b="1" dirty="0" smtClean="0"/>
              <a:t>if</a:t>
            </a:r>
            <a:r>
              <a:rPr lang="en-US" altLang="zh-CN" sz="2400" dirty="0" smtClean="0"/>
              <a:t> </a:t>
            </a:r>
            <a:r>
              <a:rPr lang="en-US" altLang="zh-CN" sz="2400" dirty="0"/>
              <a:t>(!error) { </a:t>
            </a:r>
            <a:endParaRPr lang="en-US" altLang="zh-CN" sz="2400" dirty="0" smtClean="0"/>
          </a:p>
          <a:p>
            <a:pPr marL="0" indent="0">
              <a:lnSpc>
                <a:spcPct val="120000"/>
              </a:lnSpc>
              <a:buNone/>
            </a:pPr>
            <a:r>
              <a:rPr lang="en-US" altLang="zh-CN" sz="2400" dirty="0"/>
              <a:t>	</a:t>
            </a:r>
            <a:r>
              <a:rPr lang="en-US" altLang="zh-CN" sz="2400" dirty="0" smtClean="0"/>
              <a:t>console.log</a:t>
            </a:r>
            <a:r>
              <a:rPr lang="en-US" altLang="zh-CN" sz="2400" dirty="0"/>
              <a:t>("Coin transfer: " + result.args.amount + </a:t>
            </a:r>
            <a:endParaRPr lang="en-US" altLang="zh-CN" sz="2400" dirty="0" smtClean="0"/>
          </a:p>
          <a:p>
            <a:pPr marL="0" indent="0">
              <a:lnSpc>
                <a:spcPct val="120000"/>
              </a:lnSpc>
              <a:buNone/>
            </a:pPr>
            <a:r>
              <a:rPr lang="en-US" altLang="zh-CN" sz="2400" dirty="0"/>
              <a:t>	</a:t>
            </a:r>
            <a:r>
              <a:rPr lang="en-US" altLang="zh-CN" sz="2400" dirty="0" smtClean="0"/>
              <a:t>	"coins </a:t>
            </a:r>
            <a:r>
              <a:rPr lang="en-US" altLang="zh-CN" sz="2400" dirty="0"/>
              <a:t>were sent from " + result.args.</a:t>
            </a:r>
            <a:r>
              <a:rPr lang="en-US" altLang="zh-CN" sz="2400" b="1" dirty="0"/>
              <a:t>from</a:t>
            </a:r>
            <a:r>
              <a:rPr lang="en-US" altLang="zh-CN" sz="2400" dirty="0"/>
              <a:t> + </a:t>
            </a:r>
            <a:endParaRPr lang="en-US" altLang="zh-CN" sz="2400" dirty="0" smtClean="0"/>
          </a:p>
          <a:p>
            <a:pPr marL="0" indent="0">
              <a:lnSpc>
                <a:spcPct val="120000"/>
              </a:lnSpc>
              <a:buNone/>
            </a:pPr>
            <a:r>
              <a:rPr lang="en-US" altLang="zh-CN" sz="2400" dirty="0"/>
              <a:t>	</a:t>
            </a:r>
            <a:r>
              <a:rPr lang="en-US" altLang="zh-CN" sz="2400" dirty="0" smtClean="0"/>
              <a:t>	" </a:t>
            </a:r>
            <a:r>
              <a:rPr lang="en-US" altLang="zh-CN" sz="2400" dirty="0"/>
              <a:t>to " + result.args.to + "."); </a:t>
            </a:r>
            <a:endParaRPr lang="en-US" altLang="zh-CN" sz="2400" dirty="0" smtClean="0"/>
          </a:p>
          <a:p>
            <a:pPr marL="0" indent="0">
              <a:lnSpc>
                <a:spcPct val="120000"/>
              </a:lnSpc>
              <a:buNone/>
            </a:pPr>
            <a:r>
              <a:rPr lang="en-US" altLang="zh-CN" sz="2400" dirty="0"/>
              <a:t>	</a:t>
            </a:r>
            <a:r>
              <a:rPr lang="en-US" altLang="zh-CN" sz="2400" dirty="0" smtClean="0"/>
              <a:t>console.log</a:t>
            </a:r>
            <a:r>
              <a:rPr lang="en-US" altLang="zh-CN" sz="2400" dirty="0"/>
              <a:t>("Balances now:</a:t>
            </a:r>
            <a:r>
              <a:rPr lang="en-US" altLang="zh-CN" sz="2400" b="1" dirty="0"/>
              <a:t>\n</a:t>
            </a:r>
            <a:r>
              <a:rPr lang="en-US" altLang="zh-CN" sz="2400" dirty="0"/>
              <a:t>" + </a:t>
            </a:r>
            <a:endParaRPr lang="en-US" altLang="zh-CN" sz="2400" dirty="0" smtClean="0"/>
          </a:p>
          <a:p>
            <a:pPr marL="0" indent="0">
              <a:lnSpc>
                <a:spcPct val="120000"/>
              </a:lnSpc>
              <a:buNone/>
            </a:pPr>
            <a:r>
              <a:rPr lang="en-US" altLang="zh-CN" sz="2400" dirty="0"/>
              <a:t>	</a:t>
            </a:r>
            <a:r>
              <a:rPr lang="en-US" altLang="zh-CN" sz="2400" dirty="0" smtClean="0"/>
              <a:t>	"</a:t>
            </a:r>
            <a:r>
              <a:rPr lang="en-US" altLang="zh-CN" sz="2400" dirty="0"/>
              <a:t>Sender: " </a:t>
            </a:r>
            <a:r>
              <a:rPr lang="en-US" altLang="zh-CN" sz="2400" dirty="0" smtClean="0"/>
              <a:t>+ Coin.balances.call(result.args.</a:t>
            </a:r>
            <a:r>
              <a:rPr lang="en-US" altLang="zh-CN" sz="2400" b="1" dirty="0" smtClean="0"/>
              <a:t>from</a:t>
            </a:r>
            <a:r>
              <a:rPr lang="en-US" altLang="zh-CN" sz="2400" dirty="0"/>
              <a:t>) + </a:t>
            </a:r>
            <a:endParaRPr lang="en-US" altLang="zh-CN" sz="2400" dirty="0" smtClean="0"/>
          </a:p>
          <a:p>
            <a:pPr marL="0" indent="0">
              <a:lnSpc>
                <a:spcPct val="120000"/>
              </a:lnSpc>
              <a:buNone/>
            </a:pPr>
            <a:r>
              <a:rPr lang="en-US" altLang="zh-CN" sz="2400" dirty="0"/>
              <a:t>	</a:t>
            </a:r>
            <a:r>
              <a:rPr lang="en-US" altLang="zh-CN" sz="2400" dirty="0" smtClean="0"/>
              <a:t>	"</a:t>
            </a:r>
            <a:r>
              <a:rPr lang="en-US" altLang="zh-CN" sz="2400" dirty="0"/>
              <a:t>Receiver: " </a:t>
            </a:r>
            <a:r>
              <a:rPr lang="en-US" altLang="zh-CN" sz="2400" dirty="0" smtClean="0"/>
              <a:t>+ Coin.balances.call(result.args.to</a:t>
            </a:r>
            <a:r>
              <a:rPr lang="en-US" altLang="zh-CN" sz="2400" dirty="0"/>
              <a:t>)); </a:t>
            </a:r>
            <a:endParaRPr lang="en-US" altLang="zh-CN" sz="2400" dirty="0" smtClean="0"/>
          </a:p>
          <a:p>
            <a:pPr marL="0" indent="0">
              <a:lnSpc>
                <a:spcPct val="120000"/>
              </a:lnSpc>
              <a:buNone/>
            </a:pPr>
            <a:r>
              <a:rPr lang="en-US" altLang="zh-CN" sz="2400" dirty="0" smtClean="0"/>
              <a:t>	}</a:t>
            </a:r>
          </a:p>
          <a:p>
            <a:pPr marL="0" indent="0">
              <a:lnSpc>
                <a:spcPct val="120000"/>
              </a:lnSpc>
              <a:buNone/>
            </a:pPr>
            <a:r>
              <a:rPr lang="en-US" altLang="zh-CN" sz="2400" dirty="0" smtClean="0"/>
              <a:t>})</a:t>
            </a:r>
            <a:r>
              <a:rPr lang="en-US" altLang="zh-CN" sz="2400" dirty="0"/>
              <a:t>;</a:t>
            </a:r>
            <a:endParaRPr lang="en-US" altLang="zh-CN" sz="2400" dirty="0" smtClean="0"/>
          </a:p>
        </p:txBody>
      </p:sp>
    </p:spTree>
    <p:extLst>
      <p:ext uri="{BB962C8B-B14F-4D97-AF65-F5344CB8AC3E}">
        <p14:creationId xmlns:p14="http://schemas.microsoft.com/office/powerpoint/2010/main" val="1774575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260648"/>
            <a:ext cx="7571184" cy="6237312"/>
          </a:xfrm>
        </p:spPr>
        <p:txBody>
          <a:bodyPr>
            <a:noAutofit/>
          </a:bodyPr>
          <a:lstStyle/>
          <a:p>
            <a:pPr marL="0" indent="0">
              <a:buNone/>
            </a:pPr>
            <a:r>
              <a:rPr lang="en-US" altLang="zh-CN" sz="2000" b="1" dirty="0"/>
              <a:t>pragma</a:t>
            </a:r>
            <a:r>
              <a:rPr lang="en-US" altLang="zh-CN" sz="2000" dirty="0"/>
              <a:t> solidity &gt;</a:t>
            </a:r>
            <a:r>
              <a:rPr lang="en-US" altLang="zh-CN" sz="2000" dirty="0" smtClean="0"/>
              <a:t>0.4.22</a:t>
            </a:r>
            <a:r>
              <a:rPr lang="zh-CN" altLang="en-US" sz="2000" dirty="0" smtClean="0"/>
              <a:t>  </a:t>
            </a:r>
            <a:r>
              <a:rPr lang="en-US" altLang="zh-CN" sz="2000" dirty="0"/>
              <a:t>&lt;0.6.0; </a:t>
            </a:r>
            <a:endParaRPr lang="en-US" altLang="zh-CN" sz="2000" dirty="0" smtClean="0"/>
          </a:p>
          <a:p>
            <a:pPr marL="0" indent="0">
              <a:buNone/>
            </a:pPr>
            <a:r>
              <a:rPr lang="en-US" altLang="zh-CN" sz="2000" b="1" dirty="0" smtClean="0"/>
              <a:t>contract</a:t>
            </a:r>
            <a:r>
              <a:rPr lang="en-US" altLang="zh-CN" sz="2000" dirty="0" smtClean="0"/>
              <a:t> </a:t>
            </a:r>
            <a:r>
              <a:rPr lang="en-US" altLang="zh-CN" sz="2000" dirty="0"/>
              <a:t>Coin { </a:t>
            </a:r>
            <a:endParaRPr lang="en-US" altLang="zh-CN" sz="2000" dirty="0" smtClean="0"/>
          </a:p>
          <a:p>
            <a:pPr marL="0" indent="0">
              <a:buNone/>
            </a:pPr>
            <a:r>
              <a:rPr lang="en-US" altLang="zh-CN" sz="2000" b="1" dirty="0"/>
              <a:t>	</a:t>
            </a:r>
            <a:r>
              <a:rPr lang="en-US" altLang="zh-CN" sz="2000" i="1" dirty="0" smtClean="0"/>
              <a:t>address</a:t>
            </a:r>
            <a:r>
              <a:rPr lang="en-US" altLang="zh-CN" sz="2000" dirty="0" smtClean="0"/>
              <a:t> </a:t>
            </a:r>
            <a:r>
              <a:rPr lang="en-US" altLang="zh-CN" sz="2000" b="1" dirty="0" smtClean="0"/>
              <a:t>public</a:t>
            </a:r>
            <a:r>
              <a:rPr lang="en-US" altLang="zh-CN" sz="2000" dirty="0" smtClean="0"/>
              <a:t> </a:t>
            </a:r>
            <a:r>
              <a:rPr lang="en-US" altLang="zh-CN" sz="2000" dirty="0"/>
              <a:t>minter; </a:t>
            </a:r>
            <a:endParaRPr lang="en-US" altLang="zh-CN" sz="2000" dirty="0" smtClean="0"/>
          </a:p>
          <a:p>
            <a:pPr marL="0" indent="0">
              <a:buNone/>
            </a:pPr>
            <a:r>
              <a:rPr lang="en-US" altLang="zh-CN" sz="2000" b="1" dirty="0"/>
              <a:t>	</a:t>
            </a:r>
            <a:r>
              <a:rPr lang="en-US" altLang="zh-CN" sz="2000" b="1" dirty="0" smtClean="0"/>
              <a:t>mapping</a:t>
            </a:r>
            <a:r>
              <a:rPr lang="en-US" altLang="zh-CN" sz="2000" dirty="0" smtClean="0"/>
              <a:t> </a:t>
            </a:r>
            <a:r>
              <a:rPr lang="en-US" altLang="zh-CN" sz="2000" dirty="0"/>
              <a:t>(</a:t>
            </a:r>
            <a:r>
              <a:rPr lang="en-US" altLang="zh-CN" sz="2000" i="1" dirty="0"/>
              <a:t>address</a:t>
            </a:r>
            <a:r>
              <a:rPr lang="en-US" altLang="zh-CN" sz="2000" dirty="0"/>
              <a:t> =&gt; </a:t>
            </a:r>
            <a:r>
              <a:rPr lang="en-US" altLang="zh-CN" sz="2000" i="1" dirty="0"/>
              <a:t>uint</a:t>
            </a:r>
            <a:r>
              <a:rPr lang="en-US" altLang="zh-CN" sz="2000" dirty="0"/>
              <a:t>) </a:t>
            </a:r>
            <a:r>
              <a:rPr lang="en-US" altLang="zh-CN" sz="2000" b="1" dirty="0" smtClean="0"/>
              <a:t>public</a:t>
            </a:r>
            <a:r>
              <a:rPr lang="en-US" altLang="zh-CN" sz="2000" dirty="0" smtClean="0"/>
              <a:t> </a:t>
            </a:r>
            <a:r>
              <a:rPr lang="en-US" altLang="zh-CN" sz="2000" dirty="0"/>
              <a:t>balances; </a:t>
            </a:r>
            <a:endParaRPr lang="en-US" altLang="zh-CN" sz="2000" dirty="0" smtClean="0"/>
          </a:p>
          <a:p>
            <a:pPr marL="0" indent="0">
              <a:buNone/>
            </a:pPr>
            <a:r>
              <a:rPr lang="en-US" altLang="zh-CN" sz="2000" i="1" dirty="0"/>
              <a:t>	</a:t>
            </a:r>
            <a:r>
              <a:rPr lang="en-US" altLang="zh-CN" sz="2000" b="1" dirty="0" smtClean="0"/>
              <a:t>event</a:t>
            </a:r>
            <a:r>
              <a:rPr lang="en-US" altLang="zh-CN" sz="2000" dirty="0" smtClean="0"/>
              <a:t> Sent(</a:t>
            </a:r>
            <a:r>
              <a:rPr lang="en-US" altLang="zh-CN" sz="2000" i="1" dirty="0" smtClean="0"/>
              <a:t>address</a:t>
            </a:r>
            <a:r>
              <a:rPr lang="en-US" altLang="zh-CN" sz="2000" dirty="0" smtClean="0"/>
              <a:t> </a:t>
            </a:r>
            <a:r>
              <a:rPr lang="en-US" altLang="zh-CN" sz="2000" dirty="0"/>
              <a:t>from, </a:t>
            </a:r>
            <a:r>
              <a:rPr lang="en-US" altLang="zh-CN" sz="2000" i="1" dirty="0"/>
              <a:t>address</a:t>
            </a:r>
            <a:r>
              <a:rPr lang="en-US" altLang="zh-CN" sz="2000" dirty="0"/>
              <a:t> to, </a:t>
            </a:r>
            <a:r>
              <a:rPr lang="en-US" altLang="zh-CN" sz="2000" i="1" dirty="0"/>
              <a:t>uint</a:t>
            </a:r>
            <a:r>
              <a:rPr lang="en-US" altLang="zh-CN" sz="2000" dirty="0"/>
              <a:t> </a:t>
            </a:r>
            <a:r>
              <a:rPr lang="en-US" altLang="zh-CN" sz="2000" dirty="0" smtClean="0"/>
              <a:t>amount); </a:t>
            </a:r>
          </a:p>
          <a:p>
            <a:pPr marL="0" indent="0">
              <a:buNone/>
            </a:pPr>
            <a:r>
              <a:rPr lang="en-US" altLang="zh-CN" sz="2000" b="1" dirty="0"/>
              <a:t>	</a:t>
            </a:r>
            <a:r>
              <a:rPr lang="en-US" altLang="zh-CN" sz="2000" b="1" dirty="0" smtClean="0"/>
              <a:t>constructor</a:t>
            </a:r>
            <a:r>
              <a:rPr lang="en-US" altLang="zh-CN" sz="2000" dirty="0" smtClean="0"/>
              <a:t>()</a:t>
            </a:r>
            <a:r>
              <a:rPr lang="en-US" altLang="zh-CN" sz="2000" b="1" dirty="0" smtClean="0"/>
              <a:t> public</a:t>
            </a:r>
            <a:r>
              <a:rPr lang="en-US" altLang="zh-CN" sz="2000" dirty="0" smtClean="0"/>
              <a:t> </a:t>
            </a:r>
            <a:r>
              <a:rPr lang="en-US" altLang="zh-CN" sz="2000" dirty="0"/>
              <a:t>{ minter = msg.sender; } </a:t>
            </a:r>
            <a:endParaRPr lang="en-US" altLang="zh-CN" sz="2000" dirty="0" smtClean="0"/>
          </a:p>
          <a:p>
            <a:pPr marL="0" indent="0">
              <a:buNone/>
            </a:pPr>
            <a:r>
              <a:rPr lang="en-US" altLang="zh-CN" sz="2000" b="1" dirty="0"/>
              <a:t>	</a:t>
            </a:r>
            <a:r>
              <a:rPr lang="en-US" altLang="zh-CN" sz="2000" b="1" dirty="0" smtClean="0"/>
              <a:t>function</a:t>
            </a:r>
            <a:r>
              <a:rPr lang="en-US" altLang="zh-CN" sz="2000" dirty="0" smtClean="0"/>
              <a:t> </a:t>
            </a:r>
            <a:r>
              <a:rPr lang="en-US" altLang="zh-CN" sz="2000" dirty="0"/>
              <a:t>mint(</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 </a:t>
            </a:r>
            <a:endParaRPr lang="en-US" altLang="zh-CN" sz="2000" dirty="0" smtClean="0"/>
          </a:p>
          <a:p>
            <a:pPr marL="0" indent="0">
              <a:buNone/>
            </a:pPr>
            <a:r>
              <a:rPr lang="en-US" altLang="zh-CN" sz="2000" b="1" dirty="0"/>
              <a:t>	</a:t>
            </a:r>
            <a:r>
              <a:rPr lang="en-US" altLang="zh-CN" sz="2000" b="1" dirty="0" smtClean="0"/>
              <a:t>	</a:t>
            </a:r>
            <a:r>
              <a:rPr lang="en-US" altLang="zh-CN" sz="2000" dirty="0" smtClean="0"/>
              <a:t>require(msg.sender == minter);	</a:t>
            </a:r>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b="1" dirty="0"/>
              <a:t>	</a:t>
            </a:r>
            <a:r>
              <a:rPr lang="en-US" altLang="zh-CN" sz="2000" b="1" dirty="0" smtClean="0"/>
              <a:t>function</a:t>
            </a:r>
            <a:r>
              <a:rPr lang="en-US" altLang="zh-CN" sz="2000" dirty="0" smtClean="0"/>
              <a:t> </a:t>
            </a:r>
            <a:r>
              <a:rPr lang="en-US" altLang="zh-CN" sz="2000" dirty="0"/>
              <a:t>send(</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 </a:t>
            </a:r>
            <a:endParaRPr lang="en-US" altLang="zh-CN" sz="2000" dirty="0" smtClean="0"/>
          </a:p>
          <a:p>
            <a:pPr marL="0" indent="0">
              <a:buNone/>
            </a:pPr>
            <a:r>
              <a:rPr lang="en-US" altLang="zh-CN" sz="2000" b="1" dirty="0"/>
              <a:t>	</a:t>
            </a:r>
            <a:r>
              <a:rPr lang="en-US" altLang="zh-CN" sz="2000" b="1" dirty="0" smtClean="0"/>
              <a:t>	</a:t>
            </a:r>
            <a:r>
              <a:rPr lang="en-US" altLang="zh-CN" sz="2000" dirty="0" smtClean="0"/>
              <a:t>require(amount &lt;= balances[msg.sender]);</a:t>
            </a:r>
          </a:p>
          <a:p>
            <a:pPr marL="0" indent="0">
              <a:buNone/>
            </a:pPr>
            <a:r>
              <a:rPr lang="en-US" altLang="zh-CN" sz="2000" dirty="0"/>
              <a:t>	</a:t>
            </a:r>
            <a:r>
              <a:rPr lang="en-US" altLang="zh-CN" sz="2000" dirty="0" smtClean="0"/>
              <a:t>	balances[msg.sender</a:t>
            </a:r>
            <a:r>
              <a:rPr lang="en-US" altLang="zh-CN" sz="2000" dirty="0"/>
              <a:t>] -= amount; </a:t>
            </a:r>
            <a:endParaRPr lang="en-US" altLang="zh-CN" sz="2000" dirty="0" smtClean="0"/>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emit </a:t>
            </a:r>
            <a:r>
              <a:rPr lang="en-US" altLang="zh-CN" sz="2000" dirty="0"/>
              <a:t>Sent(msg.sender, receiver,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19683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lgn="l">
              <a:lnSpc>
                <a:spcPct val="120000"/>
              </a:lnSpc>
            </a:pPr>
            <a:r>
              <a:rPr lang="en-US" altLang="zh-CN" dirty="0" smtClean="0">
                <a:latin typeface="微软雅黑 Light" pitchFamily="34" charset="-122"/>
                <a:ea typeface="微软雅黑 Light" pitchFamily="34" charset="-122"/>
              </a:rPr>
              <a:t>  Ballot </a:t>
            </a:r>
            <a:r>
              <a:rPr lang="en-US" altLang="zh-CN" dirty="0">
                <a:latin typeface="微软雅黑 Light" pitchFamily="34" charset="-122"/>
                <a:ea typeface="微软雅黑 Light" pitchFamily="34" charset="-122"/>
              </a:rPr>
              <a:t>-- </a:t>
            </a:r>
            <a:r>
              <a:rPr lang="zh-CN" altLang="en-US" dirty="0">
                <a:latin typeface="微软雅黑 Light" pitchFamily="34" charset="-122"/>
                <a:ea typeface="微软雅黑 Light" pitchFamily="34" charset="-122"/>
              </a:rPr>
              <a:t>一个简单的投票合约</a:t>
            </a:r>
            <a:endParaRPr lang="en-US" altLang="zh-CN"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40160"/>
            <a:ext cx="8229600" cy="5373216"/>
          </a:xfrm>
        </p:spPr>
        <p:txBody>
          <a:bodyPr>
            <a:noAutofit/>
          </a:bodyPr>
          <a:lstStyle/>
          <a:p>
            <a:pPr>
              <a:lnSpc>
                <a:spcPct val="120000"/>
              </a:lnSpc>
            </a:pPr>
            <a:r>
              <a:rPr lang="zh-CN" altLang="en-US" sz="2400" dirty="0" smtClean="0"/>
              <a:t>电子</a:t>
            </a:r>
            <a:r>
              <a:rPr lang="zh-CN" altLang="en-US" sz="2400" dirty="0"/>
              <a:t>投票的主要问题是如何将投票权分配给正确的人员以及如何防止被操纵。 </a:t>
            </a:r>
            <a:r>
              <a:rPr lang="zh-CN" altLang="en-US" sz="2400" dirty="0" smtClean="0"/>
              <a:t>这个合约展示了如何</a:t>
            </a:r>
            <a:r>
              <a:rPr lang="zh-CN" altLang="en-US" sz="2400" dirty="0"/>
              <a:t>进行委托投票，同时，计票又是 </a:t>
            </a:r>
            <a:r>
              <a:rPr lang="zh-CN" altLang="en-US" sz="2400" b="1" dirty="0"/>
              <a:t>自动和完全透明的</a:t>
            </a:r>
            <a:r>
              <a:rPr lang="zh-CN" altLang="en-US" sz="2400" dirty="0"/>
              <a:t> </a:t>
            </a:r>
            <a:endParaRPr lang="en-US" altLang="zh-CN" sz="2400" dirty="0" smtClean="0"/>
          </a:p>
          <a:p>
            <a:pPr>
              <a:lnSpc>
                <a:spcPct val="120000"/>
              </a:lnSpc>
            </a:pPr>
            <a:r>
              <a:rPr lang="zh-CN" altLang="en-US" sz="2400" dirty="0"/>
              <a:t>为每个（投票）表决创建一份</a:t>
            </a:r>
            <a:r>
              <a:rPr lang="zh-CN" altLang="en-US" sz="2400" dirty="0" smtClean="0"/>
              <a:t>合约，</a:t>
            </a:r>
            <a:r>
              <a:rPr lang="zh-CN" altLang="en-US" sz="2400" dirty="0"/>
              <a:t>然后作为合约的创造者</a:t>
            </a:r>
            <a:r>
              <a:rPr lang="en-US" altLang="zh-CN" sz="2400" dirty="0"/>
              <a:t>——</a:t>
            </a:r>
            <a:r>
              <a:rPr lang="zh-CN" altLang="en-US" sz="2400" dirty="0"/>
              <a:t>即主席，将给予每个独立的地址以</a:t>
            </a:r>
            <a:r>
              <a:rPr lang="zh-CN" altLang="en-US" sz="2400" dirty="0" smtClean="0"/>
              <a:t>投票权</a:t>
            </a:r>
            <a:endParaRPr lang="en-US" altLang="zh-CN" sz="2400" dirty="0" smtClean="0"/>
          </a:p>
          <a:p>
            <a:pPr>
              <a:lnSpc>
                <a:spcPct val="120000"/>
              </a:lnSpc>
            </a:pPr>
            <a:r>
              <a:rPr lang="zh-CN" altLang="en-US" sz="2400" dirty="0"/>
              <a:t>地址后面的人可以选择自己投票，或者委托给他们信任的人来</a:t>
            </a:r>
            <a:r>
              <a:rPr lang="zh-CN" altLang="en-US" sz="2400" dirty="0" smtClean="0"/>
              <a:t>投票</a:t>
            </a:r>
            <a:endParaRPr lang="en-US" altLang="zh-CN" sz="2400" dirty="0" smtClean="0"/>
          </a:p>
          <a:p>
            <a:pPr>
              <a:lnSpc>
                <a:spcPct val="120000"/>
              </a:lnSpc>
            </a:pPr>
            <a:r>
              <a:rPr lang="zh-CN" altLang="en-US" sz="2400" dirty="0"/>
              <a:t>在投票时间结束时，</a:t>
            </a:r>
            <a:r>
              <a:rPr lang="en-US" altLang="zh-CN" sz="2400" dirty="0"/>
              <a:t>winningProposal() </a:t>
            </a:r>
            <a:r>
              <a:rPr lang="zh-CN" altLang="en-US" sz="2400" dirty="0"/>
              <a:t>将返回获得最多投票的提案</a:t>
            </a:r>
            <a:endParaRPr lang="en-US" altLang="zh-CN" sz="2400" dirty="0" smtClean="0"/>
          </a:p>
        </p:txBody>
      </p:sp>
    </p:spTree>
    <p:extLst>
      <p:ext uri="{BB962C8B-B14F-4D97-AF65-F5344CB8AC3E}">
        <p14:creationId xmlns:p14="http://schemas.microsoft.com/office/powerpoint/2010/main" val="3297433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Solidity</a:t>
            </a:r>
            <a:r>
              <a:rPr lang="zh-CN" altLang="en-US" dirty="0" smtClean="0">
                <a:latin typeface="微软雅黑 Light" pitchFamily="34" charset="-122"/>
                <a:ea typeface="微软雅黑 Light" pitchFamily="34" charset="-122"/>
              </a:rPr>
              <a:t>是什么</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340768"/>
            <a:ext cx="8229600" cy="5256584"/>
          </a:xfrm>
        </p:spPr>
        <p:txBody>
          <a:bodyPr>
            <a:normAutofit lnSpcReduction="10000"/>
          </a:bodyPr>
          <a:lstStyle/>
          <a:p>
            <a:pPr>
              <a:lnSpc>
                <a:spcPct val="130000"/>
              </a:lnSpc>
            </a:pPr>
            <a:r>
              <a:rPr lang="en-US" altLang="zh-CN" sz="2400" dirty="0"/>
              <a:t>Solidity </a:t>
            </a:r>
            <a:r>
              <a:rPr lang="zh-CN" altLang="en-US" sz="2400" dirty="0"/>
              <a:t>是一门面向合约的、为实现智能合约而创建的高级编程语言。这门语言受到了 </a:t>
            </a:r>
            <a:r>
              <a:rPr lang="en-US" altLang="zh-CN" sz="2400" dirty="0"/>
              <a:t>C++</a:t>
            </a:r>
            <a:r>
              <a:rPr lang="zh-CN" altLang="en-US" sz="2400" dirty="0"/>
              <a:t>，</a:t>
            </a:r>
            <a:r>
              <a:rPr lang="en-US" altLang="zh-CN" sz="2400" dirty="0"/>
              <a:t>Python </a:t>
            </a:r>
            <a:r>
              <a:rPr lang="zh-CN" altLang="en-US" sz="2400" dirty="0"/>
              <a:t>和 </a:t>
            </a:r>
            <a:r>
              <a:rPr lang="en-US" altLang="zh-CN" sz="2400" dirty="0"/>
              <a:t>Javascript </a:t>
            </a:r>
            <a:r>
              <a:rPr lang="zh-CN" altLang="en-US" sz="2400" dirty="0"/>
              <a:t>语言的影响，设计的目的是能在以太坊虚拟机（</a:t>
            </a:r>
            <a:r>
              <a:rPr lang="en-US" altLang="zh-CN" sz="2400" dirty="0"/>
              <a:t>EVM</a:t>
            </a:r>
            <a:r>
              <a:rPr lang="zh-CN" altLang="en-US" sz="2400" dirty="0"/>
              <a:t>）上运行。</a:t>
            </a:r>
          </a:p>
          <a:p>
            <a:pPr>
              <a:lnSpc>
                <a:spcPct val="130000"/>
              </a:lnSpc>
            </a:pPr>
            <a:r>
              <a:rPr lang="en-US" altLang="zh-CN" sz="2400" dirty="0"/>
              <a:t>Solidity </a:t>
            </a:r>
            <a:r>
              <a:rPr lang="zh-CN" altLang="en-US" sz="2400" dirty="0"/>
              <a:t>是静态类型语言，支持继承、库和复杂的用户定义类型等特性。</a:t>
            </a:r>
          </a:p>
          <a:p>
            <a:pPr>
              <a:lnSpc>
                <a:spcPct val="130000"/>
              </a:lnSpc>
            </a:pPr>
            <a:r>
              <a:rPr lang="zh-CN" altLang="en-US" sz="2400" dirty="0" smtClean="0"/>
              <a:t>内含</a:t>
            </a:r>
            <a:r>
              <a:rPr lang="zh-CN" altLang="en-US" sz="2400" dirty="0"/>
              <a:t>的类型除了常见编程语言中的标准类型，还包括 </a:t>
            </a:r>
            <a:r>
              <a:rPr lang="en-US" altLang="zh-CN" sz="2400" dirty="0"/>
              <a:t>address </a:t>
            </a:r>
            <a:r>
              <a:rPr lang="zh-CN" altLang="en-US" sz="2400" dirty="0"/>
              <a:t>等以太坊独有的类型，</a:t>
            </a:r>
            <a:r>
              <a:rPr lang="en-US" altLang="zh-CN" sz="2400" dirty="0"/>
              <a:t>Solidity </a:t>
            </a:r>
            <a:r>
              <a:rPr lang="zh-CN" altLang="en-US" sz="2400" dirty="0"/>
              <a:t>源码文件通常以 </a:t>
            </a:r>
            <a:r>
              <a:rPr lang="en-US" altLang="zh-CN" sz="2400" dirty="0"/>
              <a:t>.sol </a:t>
            </a:r>
            <a:r>
              <a:rPr lang="zh-CN" altLang="en-US" sz="2400" dirty="0"/>
              <a:t>作为</a:t>
            </a:r>
            <a:r>
              <a:rPr lang="zh-CN" altLang="en-US" sz="2400" dirty="0" smtClean="0"/>
              <a:t>扩展名</a:t>
            </a:r>
            <a:endParaRPr lang="en-US" altLang="zh-CN" sz="2400" dirty="0" smtClean="0"/>
          </a:p>
          <a:p>
            <a:pPr>
              <a:lnSpc>
                <a:spcPct val="130000"/>
              </a:lnSpc>
            </a:pPr>
            <a:r>
              <a:rPr lang="zh-CN" altLang="en-US" sz="2400" dirty="0"/>
              <a:t>目前尝试 </a:t>
            </a:r>
            <a:r>
              <a:rPr lang="en-US" altLang="zh-CN" sz="2400" dirty="0"/>
              <a:t>Solidity </a:t>
            </a:r>
            <a:r>
              <a:rPr lang="zh-CN" altLang="en-US" sz="2400" dirty="0"/>
              <a:t>编程的最好的方式是使用 </a:t>
            </a:r>
            <a:r>
              <a:rPr lang="en-US" altLang="zh-CN" sz="2400" dirty="0">
                <a:hlinkClick r:id="rId3"/>
              </a:rPr>
              <a:t>Remix</a:t>
            </a:r>
            <a:r>
              <a:rPr lang="zh-CN" altLang="en-US" sz="2400" dirty="0"/>
              <a:t>。</a:t>
            </a:r>
            <a:r>
              <a:rPr lang="en-US" altLang="zh-CN" sz="2400" dirty="0"/>
              <a:t>Remix </a:t>
            </a:r>
            <a:r>
              <a:rPr lang="zh-CN" altLang="en-US" sz="2400" dirty="0"/>
              <a:t>是一个基于 </a:t>
            </a:r>
            <a:r>
              <a:rPr lang="en-US" altLang="zh-CN" sz="2400" dirty="0"/>
              <a:t>Web </a:t>
            </a:r>
            <a:r>
              <a:rPr lang="zh-CN" altLang="en-US" sz="2400" dirty="0"/>
              <a:t>浏览器的 </a:t>
            </a:r>
            <a:r>
              <a:rPr lang="en-US" altLang="zh-CN" sz="2400" dirty="0"/>
              <a:t>IDE</a:t>
            </a:r>
            <a:r>
              <a:rPr lang="zh-CN" altLang="en-US" sz="2400" dirty="0"/>
              <a:t>，它可以让你编写 </a:t>
            </a:r>
            <a:r>
              <a:rPr lang="en-US" altLang="zh-CN" sz="2400" dirty="0"/>
              <a:t>Solidity </a:t>
            </a:r>
            <a:r>
              <a:rPr lang="zh-CN" altLang="en-US" sz="2400" dirty="0"/>
              <a:t>智能合约，然后部署并运行该智能合约。</a:t>
            </a:r>
            <a:endParaRPr lang="en-US" altLang="zh-CN" sz="2400" dirty="0"/>
          </a:p>
          <a:p>
            <a:pPr>
              <a:lnSpc>
                <a:spcPct val="130000"/>
              </a:lnSpc>
            </a:pPr>
            <a:endParaRPr lang="en-US" altLang="zh-CN" sz="2400" dirty="0"/>
          </a:p>
        </p:txBody>
      </p:sp>
    </p:spTree>
    <p:extLst>
      <p:ext uri="{BB962C8B-B14F-4D97-AF65-F5344CB8AC3E}">
        <p14:creationId xmlns:p14="http://schemas.microsoft.com/office/powerpoint/2010/main" val="2294399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Solidity</a:t>
            </a:r>
            <a:r>
              <a:rPr lang="zh-CN" altLang="en-US" dirty="0" smtClean="0">
                <a:latin typeface="微软雅黑 Light" pitchFamily="34" charset="-122"/>
                <a:ea typeface="微软雅黑 Light" pitchFamily="34" charset="-122"/>
              </a:rPr>
              <a:t>语言特性</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340768"/>
            <a:ext cx="8229600" cy="5256584"/>
          </a:xfrm>
        </p:spPr>
        <p:txBody>
          <a:bodyPr>
            <a:normAutofit/>
          </a:bodyPr>
          <a:lstStyle/>
          <a:p>
            <a:pPr marL="360000" indent="0">
              <a:lnSpc>
                <a:spcPct val="160000"/>
              </a:lnSpc>
              <a:spcBef>
                <a:spcPts val="0"/>
              </a:spcBef>
              <a:spcAft>
                <a:spcPts val="600"/>
              </a:spcAft>
              <a:buNone/>
            </a:pPr>
            <a:r>
              <a:rPr lang="en-US" altLang="zh-CN" sz="2000" dirty="0"/>
              <a:t>Solidity</a:t>
            </a:r>
            <a:r>
              <a:rPr lang="zh-CN" altLang="en-US" sz="2000" dirty="0"/>
              <a:t>的语法接近于</a:t>
            </a:r>
            <a:r>
              <a:rPr lang="en-US" altLang="zh-CN" sz="2000" dirty="0" smtClean="0"/>
              <a:t>JavaScript</a:t>
            </a:r>
            <a:r>
              <a:rPr lang="zh-CN" altLang="en-US" sz="2000" dirty="0"/>
              <a:t>，是一种面向对象的语言</a:t>
            </a:r>
            <a:r>
              <a:rPr lang="zh-CN" altLang="en-US" sz="2000" dirty="0" smtClean="0"/>
              <a:t>。但</a:t>
            </a:r>
            <a:r>
              <a:rPr lang="zh-CN" altLang="en-US" sz="2000" dirty="0"/>
              <a:t>作为一种真正意义上运行在网络上的去中心合约，它又有很多的</a:t>
            </a:r>
            <a:r>
              <a:rPr lang="zh-CN" altLang="en-US" sz="2000" dirty="0" smtClean="0"/>
              <a:t>不同</a:t>
            </a:r>
            <a:r>
              <a:rPr lang="zh-CN" altLang="en-US" sz="2000" dirty="0"/>
              <a:t>：</a:t>
            </a:r>
          </a:p>
          <a:p>
            <a:pPr>
              <a:lnSpc>
                <a:spcPct val="120000"/>
              </a:lnSpc>
            </a:pPr>
            <a:r>
              <a:rPr lang="zh-CN" altLang="en-US" sz="2000" dirty="0"/>
              <a:t>以太坊</a:t>
            </a:r>
            <a:r>
              <a:rPr lang="zh-CN" altLang="en-US" sz="2000" dirty="0" smtClean="0"/>
              <a:t>底层基于</a:t>
            </a:r>
            <a:r>
              <a:rPr lang="zh-CN" altLang="en-US" sz="2000" dirty="0"/>
              <a:t>帐户，</a:t>
            </a:r>
            <a:r>
              <a:rPr lang="zh-CN" altLang="en-US" sz="2000" dirty="0" smtClean="0"/>
              <a:t>而</a:t>
            </a:r>
            <a:r>
              <a:rPr lang="zh-CN" altLang="en-US" sz="2000" dirty="0"/>
              <a:t>不是</a:t>
            </a:r>
            <a:r>
              <a:rPr lang="zh-CN" altLang="en-US" sz="2000" dirty="0" smtClean="0"/>
              <a:t> </a:t>
            </a:r>
            <a:r>
              <a:rPr lang="en-US" altLang="zh-CN" sz="2000" dirty="0" smtClean="0"/>
              <a:t>UTXO</a:t>
            </a:r>
            <a:r>
              <a:rPr lang="zh-CN" altLang="en-US" sz="2000" dirty="0" smtClean="0"/>
              <a:t>，所以增加了一</a:t>
            </a:r>
            <a:r>
              <a:rPr lang="zh-CN" altLang="en-US" sz="2000" dirty="0"/>
              <a:t>个特殊</a:t>
            </a:r>
            <a:r>
              <a:rPr lang="zh-CN" altLang="en-US" sz="2000" dirty="0" smtClean="0"/>
              <a:t>的 </a:t>
            </a:r>
            <a:r>
              <a:rPr lang="en-US" altLang="zh-CN" sz="2000" dirty="0" smtClean="0"/>
              <a:t>address </a:t>
            </a:r>
            <a:r>
              <a:rPr lang="zh-CN" altLang="en-US" sz="2000" dirty="0" smtClean="0"/>
              <a:t>的</a:t>
            </a:r>
            <a:r>
              <a:rPr lang="zh-CN" altLang="en-US" sz="2000" dirty="0"/>
              <a:t>数据类型用于定位</a:t>
            </a:r>
            <a:r>
              <a:rPr lang="zh-CN" altLang="en-US" sz="2000" dirty="0" smtClean="0"/>
              <a:t>用户和合约账户。</a:t>
            </a:r>
            <a:endParaRPr lang="en-US" altLang="zh-CN" sz="2000" dirty="0"/>
          </a:p>
          <a:p>
            <a:pPr>
              <a:lnSpc>
                <a:spcPct val="120000"/>
              </a:lnSpc>
            </a:pPr>
            <a:r>
              <a:rPr lang="zh-CN" altLang="en-US" sz="2000" dirty="0" smtClean="0"/>
              <a:t>语言</a:t>
            </a:r>
            <a:r>
              <a:rPr lang="zh-CN" altLang="en-US" sz="2000" dirty="0"/>
              <a:t>内嵌</a:t>
            </a:r>
            <a:r>
              <a:rPr lang="zh-CN" altLang="en-US" sz="2000" dirty="0" smtClean="0"/>
              <a:t>框架支持支付。提供了 </a:t>
            </a:r>
            <a:r>
              <a:rPr lang="en-US" altLang="zh-CN" sz="2000" dirty="0" smtClean="0"/>
              <a:t>payable </a:t>
            </a:r>
            <a:r>
              <a:rPr lang="zh-CN" altLang="en-US" sz="2000" dirty="0" smtClean="0"/>
              <a:t>等关键字，</a:t>
            </a:r>
            <a:r>
              <a:rPr lang="zh-CN" altLang="en-US" sz="2000" dirty="0"/>
              <a:t>可以在语言层面直接支持</a:t>
            </a:r>
            <a:r>
              <a:rPr lang="zh-CN" altLang="en-US" sz="2000" dirty="0" smtClean="0"/>
              <a:t>支付。</a:t>
            </a:r>
            <a:endParaRPr lang="en-US" altLang="zh-CN" sz="2000" dirty="0"/>
          </a:p>
          <a:p>
            <a:pPr>
              <a:lnSpc>
                <a:spcPct val="120000"/>
              </a:lnSpc>
            </a:pPr>
            <a:r>
              <a:rPr lang="zh-CN" altLang="en-US" sz="2000" dirty="0" smtClean="0"/>
              <a:t>使用区块链进行数据存储。数据</a:t>
            </a:r>
            <a:r>
              <a:rPr lang="zh-CN" altLang="en-US" sz="2000" dirty="0"/>
              <a:t>的每一个状态都可以永久存储，</a:t>
            </a:r>
            <a:r>
              <a:rPr lang="zh-CN" altLang="en-US" sz="2000" dirty="0" smtClean="0"/>
              <a:t>所以在使用时需要</a:t>
            </a:r>
            <a:r>
              <a:rPr lang="zh-CN" altLang="en-US" sz="2000" dirty="0"/>
              <a:t>确定变量使用内存，还是区</a:t>
            </a:r>
            <a:r>
              <a:rPr lang="zh-CN" altLang="en-US" sz="2000" dirty="0" smtClean="0"/>
              <a:t>块链存储。</a:t>
            </a:r>
            <a:endParaRPr lang="en-US" altLang="zh-CN" sz="2000" dirty="0"/>
          </a:p>
          <a:p>
            <a:pPr>
              <a:lnSpc>
                <a:spcPct val="120000"/>
              </a:lnSpc>
            </a:pPr>
            <a:r>
              <a:rPr lang="zh-CN" altLang="en-US" sz="2000" dirty="0"/>
              <a:t>运行环境是在去中心化的网络上</a:t>
            </a:r>
            <a:r>
              <a:rPr lang="zh-CN" altLang="en-US" sz="2000" dirty="0" smtClean="0"/>
              <a:t>，所以需要强调</a:t>
            </a:r>
            <a:r>
              <a:rPr lang="zh-CN" altLang="en-US" sz="2000" dirty="0"/>
              <a:t>合约或函数执行的调用的</a:t>
            </a:r>
            <a:r>
              <a:rPr lang="zh-CN" altLang="en-US" sz="2000" dirty="0" smtClean="0"/>
              <a:t>方式。</a:t>
            </a:r>
            <a:endParaRPr lang="en-US" altLang="zh-CN" sz="2000" dirty="0"/>
          </a:p>
          <a:p>
            <a:pPr>
              <a:lnSpc>
                <a:spcPct val="120000"/>
              </a:lnSpc>
            </a:pPr>
            <a:r>
              <a:rPr lang="zh-CN" altLang="en-US" sz="2000" dirty="0" smtClean="0"/>
              <a:t>不同的异常机制。一旦</a:t>
            </a:r>
            <a:r>
              <a:rPr lang="zh-CN" altLang="en-US" sz="2000" dirty="0"/>
              <a:t>出现异常，所有的执行都将会被回撤，这主要是为了保证合约执行的原子性，以避免中间状态出现的数据不一致</a:t>
            </a:r>
            <a:r>
              <a:rPr lang="zh-CN" altLang="en-US" sz="2000" dirty="0" smtClean="0"/>
              <a:t>。</a:t>
            </a:r>
            <a:endParaRPr lang="zh-CN" altLang="en-US" sz="2000" dirty="0"/>
          </a:p>
        </p:txBody>
      </p:sp>
    </p:spTree>
    <p:extLst>
      <p:ext uri="{BB962C8B-B14F-4D97-AF65-F5344CB8AC3E}">
        <p14:creationId xmlns:p14="http://schemas.microsoft.com/office/powerpoint/2010/main" val="3993977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Solidity</a:t>
            </a:r>
            <a:r>
              <a:rPr lang="zh-CN" altLang="en-US" dirty="0" smtClean="0">
                <a:latin typeface="微软雅黑 Light" pitchFamily="34" charset="-122"/>
                <a:ea typeface="微软雅黑 Light" pitchFamily="34" charset="-122"/>
              </a:rPr>
              <a:t>源码和智能合约</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84784"/>
            <a:ext cx="8229600" cy="4857403"/>
          </a:xfrm>
        </p:spPr>
        <p:txBody>
          <a:bodyPr>
            <a:normAutofit fontScale="92500"/>
          </a:bodyPr>
          <a:lstStyle/>
          <a:p>
            <a:pPr>
              <a:lnSpc>
                <a:spcPct val="150000"/>
              </a:lnSpc>
            </a:pPr>
            <a:r>
              <a:rPr lang="en-US" altLang="zh-CN" sz="2400" dirty="0"/>
              <a:t>Solidity </a:t>
            </a:r>
            <a:r>
              <a:rPr lang="zh-CN" altLang="en-US" sz="2400" dirty="0"/>
              <a:t>源代码要成为可以运行在以太坊上的智能合约需要经历如下的步骤： </a:t>
            </a:r>
            <a:endParaRPr lang="en-US" altLang="zh-CN" sz="2400" dirty="0"/>
          </a:p>
          <a:p>
            <a:pPr marL="457200" indent="-457200">
              <a:lnSpc>
                <a:spcPct val="150000"/>
              </a:lnSpc>
              <a:buFont typeface="+mj-lt"/>
              <a:buAutoNum type="arabicPeriod"/>
            </a:pPr>
            <a:r>
              <a:rPr lang="zh-CN" altLang="en-US" sz="2400" dirty="0"/>
              <a:t>用 </a:t>
            </a:r>
            <a:r>
              <a:rPr lang="en-US" altLang="zh-CN" sz="2400" dirty="0"/>
              <a:t>Solidity </a:t>
            </a:r>
            <a:r>
              <a:rPr lang="zh-CN" altLang="en-US" sz="2400" dirty="0"/>
              <a:t>编写的智能合约源代码需要先使用编译器编译为字节码（</a:t>
            </a:r>
            <a:r>
              <a:rPr lang="en-US" altLang="zh-CN" sz="2400" dirty="0"/>
              <a:t>Bytecode</a:t>
            </a:r>
            <a:r>
              <a:rPr lang="zh-CN" altLang="en-US" sz="2400" dirty="0"/>
              <a:t>），编译过程中会同时产生智能合约的二进制接口规范（</a:t>
            </a:r>
            <a:r>
              <a:rPr lang="en-US" altLang="zh-CN" sz="2400" dirty="0"/>
              <a:t>Application Binary Interface</a:t>
            </a:r>
            <a:r>
              <a:rPr lang="zh-CN" altLang="en-US" sz="2400" dirty="0"/>
              <a:t>，简称为 </a:t>
            </a:r>
            <a:r>
              <a:rPr lang="en-US" altLang="zh-CN" sz="2400" dirty="0"/>
              <a:t>ABI</a:t>
            </a:r>
            <a:r>
              <a:rPr lang="zh-CN" altLang="en-US" sz="2400" dirty="0"/>
              <a:t>）； </a:t>
            </a:r>
            <a:endParaRPr lang="en-US" altLang="zh-CN" sz="2400" dirty="0"/>
          </a:p>
          <a:p>
            <a:pPr marL="457200" indent="-457200">
              <a:lnSpc>
                <a:spcPct val="150000"/>
              </a:lnSpc>
              <a:buFont typeface="+mj-lt"/>
              <a:buAutoNum type="arabicPeriod"/>
            </a:pPr>
            <a:r>
              <a:rPr lang="zh-CN" altLang="en-US" sz="2400" dirty="0"/>
              <a:t>通过交易（</a:t>
            </a:r>
            <a:r>
              <a:rPr lang="en-US" altLang="zh-CN" sz="2400" dirty="0"/>
              <a:t>Transaction</a:t>
            </a:r>
            <a:r>
              <a:rPr lang="zh-CN" altLang="en-US" sz="2400" dirty="0"/>
              <a:t>）的方式将字节码部署到以太坊网络，每次成功部署都会产生一个新的智能合约账户； </a:t>
            </a:r>
            <a:endParaRPr lang="en-US" altLang="zh-CN" sz="2400" dirty="0"/>
          </a:p>
          <a:p>
            <a:pPr marL="457200" indent="-457200">
              <a:lnSpc>
                <a:spcPct val="150000"/>
              </a:lnSpc>
              <a:buFont typeface="+mj-lt"/>
              <a:buAutoNum type="arabicPeriod"/>
            </a:pPr>
            <a:r>
              <a:rPr lang="zh-CN" altLang="en-US" sz="2400" dirty="0" smtClean="0"/>
              <a:t>使用 </a:t>
            </a:r>
            <a:r>
              <a:rPr lang="en-US" altLang="zh-CN" sz="2400" dirty="0"/>
              <a:t>Javascript </a:t>
            </a:r>
            <a:r>
              <a:rPr lang="zh-CN" altLang="en-US" sz="2400" dirty="0"/>
              <a:t>编写的 </a:t>
            </a:r>
            <a:r>
              <a:rPr lang="en-US" altLang="zh-CN" sz="2400" dirty="0"/>
              <a:t>DApp </a:t>
            </a:r>
            <a:r>
              <a:rPr lang="zh-CN" altLang="en-US" sz="2400" dirty="0"/>
              <a:t>通常通过 </a:t>
            </a:r>
            <a:r>
              <a:rPr lang="en-US" altLang="zh-CN" sz="2400" dirty="0"/>
              <a:t>web3.js + ABI</a:t>
            </a:r>
            <a:r>
              <a:rPr lang="zh-CN" altLang="en-US" sz="2400" dirty="0"/>
              <a:t>去调用智能合约中的函数来实现数据的读取和修改</a:t>
            </a:r>
            <a:r>
              <a:rPr lang="zh-CN" altLang="en-US" sz="2400" dirty="0" smtClean="0"/>
              <a:t>。</a:t>
            </a:r>
            <a:endParaRPr lang="en-US" altLang="zh-CN" sz="2400" dirty="0"/>
          </a:p>
        </p:txBody>
      </p:sp>
    </p:spTree>
    <p:extLst>
      <p:ext uri="{BB962C8B-B14F-4D97-AF65-F5344CB8AC3E}">
        <p14:creationId xmlns:p14="http://schemas.microsoft.com/office/powerpoint/2010/main" val="2571855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latin typeface="微软雅黑 Light" pitchFamily="34" charset="-122"/>
                <a:ea typeface="微软雅黑 Light" pitchFamily="34" charset="-122"/>
              </a:rPr>
              <a:t>Solidity</a:t>
            </a:r>
            <a:r>
              <a:rPr lang="zh-CN" altLang="en-US" dirty="0" smtClean="0">
                <a:latin typeface="微软雅黑 Light" pitchFamily="34" charset="-122"/>
                <a:ea typeface="微软雅黑 Light" pitchFamily="34" charset="-122"/>
              </a:rPr>
              <a:t>编译器</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412776"/>
            <a:ext cx="8229600" cy="4464496"/>
          </a:xfrm>
        </p:spPr>
        <p:txBody>
          <a:bodyPr>
            <a:normAutofit fontScale="92500" lnSpcReduction="20000"/>
          </a:bodyPr>
          <a:lstStyle/>
          <a:p>
            <a:pPr marL="0" indent="0">
              <a:lnSpc>
                <a:spcPct val="150000"/>
              </a:lnSpc>
              <a:buNone/>
            </a:pPr>
            <a:r>
              <a:rPr lang="en-US" altLang="zh-CN" sz="2400" b="1" dirty="0" smtClean="0"/>
              <a:t>Remix</a:t>
            </a:r>
          </a:p>
          <a:p>
            <a:pPr>
              <a:lnSpc>
                <a:spcPct val="150000"/>
              </a:lnSpc>
            </a:pPr>
            <a:r>
              <a:rPr lang="en-US" altLang="zh-CN" sz="2400" dirty="0" smtClean="0"/>
              <a:t>Remix</a:t>
            </a:r>
            <a:r>
              <a:rPr lang="zh-CN" altLang="en-US" sz="2400" dirty="0"/>
              <a:t> 是一</a:t>
            </a:r>
            <a:r>
              <a:rPr lang="zh-CN" altLang="en-US" sz="2400" dirty="0" smtClean="0"/>
              <a:t>个</a:t>
            </a:r>
            <a:r>
              <a:rPr lang="zh-CN" altLang="en-US" sz="2400" dirty="0"/>
              <a:t>基于 </a:t>
            </a:r>
            <a:r>
              <a:rPr lang="en-US" altLang="zh-CN" sz="2400" dirty="0"/>
              <a:t>Web </a:t>
            </a:r>
            <a:r>
              <a:rPr lang="zh-CN" altLang="en-US" sz="2400" dirty="0" smtClean="0"/>
              <a:t>浏览器的 </a:t>
            </a:r>
            <a:r>
              <a:rPr lang="en-US" altLang="zh-CN" sz="2400" dirty="0" smtClean="0"/>
              <a:t>Solidity</a:t>
            </a:r>
            <a:r>
              <a:rPr lang="zh-CN" altLang="en-US" sz="2400" dirty="0" smtClean="0"/>
              <a:t> </a:t>
            </a:r>
            <a:r>
              <a:rPr lang="en-US" altLang="zh-CN" sz="2400" dirty="0" smtClean="0"/>
              <a:t>IDE</a:t>
            </a:r>
            <a:r>
              <a:rPr lang="zh-CN" altLang="en-US" sz="2400" dirty="0" smtClean="0"/>
              <a:t>；可在线使用而</a:t>
            </a:r>
            <a:r>
              <a:rPr lang="zh-CN" altLang="en-US" sz="2400" dirty="0"/>
              <a:t>无需安装任何</a:t>
            </a:r>
            <a:r>
              <a:rPr lang="zh-CN" altLang="en-US" sz="2400" dirty="0" smtClean="0"/>
              <a:t>东西</a:t>
            </a:r>
            <a:endParaRPr lang="en-US" altLang="zh-CN" sz="2400" dirty="0" smtClean="0"/>
          </a:p>
          <a:p>
            <a:pPr>
              <a:lnSpc>
                <a:spcPct val="150000"/>
              </a:lnSpc>
            </a:pPr>
            <a:r>
              <a:rPr lang="en-US" altLang="zh-CN" sz="2400" dirty="0">
                <a:hlinkClick r:id="rId3"/>
              </a:rPr>
              <a:t>http://remix.ethereum.org</a:t>
            </a:r>
            <a:endParaRPr lang="en-US" altLang="zh-CN" sz="2400" dirty="0" smtClean="0"/>
          </a:p>
          <a:p>
            <a:pPr marL="0" indent="0">
              <a:lnSpc>
                <a:spcPct val="150000"/>
              </a:lnSpc>
              <a:buNone/>
            </a:pPr>
            <a:r>
              <a:rPr lang="en-US" altLang="zh-CN" sz="2400" b="1" dirty="0"/>
              <a:t>solcjs</a:t>
            </a:r>
          </a:p>
          <a:p>
            <a:pPr>
              <a:lnSpc>
                <a:spcPct val="150000"/>
              </a:lnSpc>
            </a:pPr>
            <a:r>
              <a:rPr lang="en-US" altLang="zh-CN" sz="2400" dirty="0" smtClean="0"/>
              <a:t>solc</a:t>
            </a:r>
            <a:r>
              <a:rPr lang="en-US" altLang="zh-CN" sz="2400" dirty="0"/>
              <a:t> </a:t>
            </a:r>
            <a:r>
              <a:rPr lang="zh-CN" altLang="en-US" sz="2400" dirty="0"/>
              <a:t>是 </a:t>
            </a:r>
            <a:r>
              <a:rPr lang="en-US" altLang="zh-CN" sz="2400" dirty="0"/>
              <a:t>Solidity </a:t>
            </a:r>
            <a:r>
              <a:rPr lang="zh-CN" altLang="en-US" sz="2400" dirty="0"/>
              <a:t>源码库的构建目标之一，它是 </a:t>
            </a:r>
            <a:r>
              <a:rPr lang="en-US" altLang="zh-CN" sz="2400" dirty="0"/>
              <a:t>Solidity </a:t>
            </a:r>
            <a:r>
              <a:rPr lang="zh-CN" altLang="en-US" sz="2400" dirty="0"/>
              <a:t>的命令行</a:t>
            </a:r>
            <a:r>
              <a:rPr lang="zh-CN" altLang="en-US" sz="2400" dirty="0" smtClean="0"/>
              <a:t>编译器</a:t>
            </a:r>
            <a:endParaRPr lang="en-US" altLang="zh-CN" sz="2400" dirty="0" smtClean="0"/>
          </a:p>
          <a:p>
            <a:pPr>
              <a:lnSpc>
                <a:spcPct val="150000"/>
              </a:lnSpc>
            </a:pPr>
            <a:r>
              <a:rPr lang="zh-CN" altLang="en-US" sz="2400" dirty="0"/>
              <a:t>使用 </a:t>
            </a:r>
            <a:r>
              <a:rPr lang="en-US" altLang="zh-CN" sz="2400" i="1" dirty="0"/>
              <a:t>npm</a:t>
            </a:r>
            <a:r>
              <a:rPr lang="zh-CN" altLang="en-US" sz="2400" dirty="0"/>
              <a:t> 可以便捷地</a:t>
            </a:r>
            <a:r>
              <a:rPr lang="zh-CN" altLang="en-US" sz="2400" dirty="0" smtClean="0"/>
              <a:t>安装 </a:t>
            </a:r>
            <a:r>
              <a:rPr lang="en-US" altLang="zh-CN" sz="2400" dirty="0" smtClean="0"/>
              <a:t>Solidity </a:t>
            </a:r>
            <a:r>
              <a:rPr lang="zh-CN" altLang="en-US" sz="2400" dirty="0" smtClean="0"/>
              <a:t>编译器 </a:t>
            </a:r>
            <a:r>
              <a:rPr lang="en-US" altLang="zh-CN" sz="2400" dirty="0" smtClean="0"/>
              <a:t>solcjs</a:t>
            </a:r>
            <a:endParaRPr lang="en-US" altLang="zh-CN" sz="2400" dirty="0"/>
          </a:p>
          <a:p>
            <a:pPr>
              <a:lnSpc>
                <a:spcPct val="150000"/>
              </a:lnSpc>
            </a:pPr>
            <a:r>
              <a:rPr lang="en-US" altLang="zh-CN" sz="2400" i="1" dirty="0" smtClean="0"/>
              <a:t>npm install -g solc</a:t>
            </a:r>
          </a:p>
        </p:txBody>
      </p:sp>
    </p:spTree>
    <p:extLst>
      <p:ext uri="{BB962C8B-B14F-4D97-AF65-F5344CB8AC3E}">
        <p14:creationId xmlns:p14="http://schemas.microsoft.com/office/powerpoint/2010/main" val="3074748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https://user-gold-cdn.xitu.io/2018/5/7/16337a043f3ccdae?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60648"/>
            <a:ext cx="9037512" cy="636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1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一个简单的智能合约</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1033264" y="1700808"/>
            <a:ext cx="7067128" cy="4281339"/>
          </a:xfrm>
        </p:spPr>
        <p:txBody>
          <a:bodyPr>
            <a:noAutofit/>
          </a:bodyPr>
          <a:lstStyle/>
          <a:p>
            <a:pPr marL="0" indent="0">
              <a:lnSpc>
                <a:spcPct val="125000"/>
              </a:lnSpc>
              <a:buNone/>
            </a:pPr>
            <a:r>
              <a:rPr lang="en-US" altLang="zh-CN" sz="2000" b="1" dirty="0"/>
              <a:t>pragma</a:t>
            </a:r>
            <a:r>
              <a:rPr lang="en-US" altLang="zh-CN" sz="2000" dirty="0"/>
              <a:t> solidity ^</a:t>
            </a:r>
            <a:r>
              <a:rPr lang="en-US" altLang="zh-CN" sz="2000" dirty="0" smtClean="0"/>
              <a:t>0.4.0;</a:t>
            </a:r>
          </a:p>
          <a:p>
            <a:pPr marL="0" indent="0">
              <a:lnSpc>
                <a:spcPct val="125000"/>
              </a:lnSpc>
              <a:buNone/>
            </a:pPr>
            <a:r>
              <a:rPr lang="en-US" altLang="zh-CN" sz="2000" b="1" dirty="0" smtClean="0"/>
              <a:t>contract</a:t>
            </a:r>
            <a:r>
              <a:rPr lang="en-US" altLang="zh-CN" sz="2000" dirty="0" smtClean="0"/>
              <a:t> </a:t>
            </a:r>
            <a:r>
              <a:rPr lang="en-US" altLang="zh-CN" sz="2000" dirty="0"/>
              <a:t>SimpleStorage { </a:t>
            </a:r>
            <a:endParaRPr lang="en-US" altLang="zh-CN" sz="2000" dirty="0" smtClean="0"/>
          </a:p>
          <a:p>
            <a:pPr marL="0" indent="0">
              <a:lnSpc>
                <a:spcPct val="125000"/>
              </a:lnSpc>
              <a:buNone/>
            </a:pPr>
            <a:r>
              <a:rPr lang="en-US" altLang="zh-CN" sz="2000" dirty="0"/>
              <a:t>	</a:t>
            </a:r>
            <a:r>
              <a:rPr lang="en-US" altLang="zh-CN" sz="2000" i="1" dirty="0" smtClean="0"/>
              <a:t>uint</a:t>
            </a:r>
            <a:r>
              <a:rPr lang="en-US" altLang="zh-CN" sz="2000" dirty="0" smtClean="0"/>
              <a:t> </a:t>
            </a:r>
            <a:r>
              <a:rPr lang="en-US" altLang="zh-CN" sz="2000" dirty="0"/>
              <a:t>storedData; </a:t>
            </a:r>
            <a:endParaRPr lang="en-US" altLang="zh-CN" sz="2000" dirty="0" smtClean="0"/>
          </a:p>
          <a:p>
            <a:pPr marL="0" indent="0">
              <a:lnSpc>
                <a:spcPct val="125000"/>
              </a:lnSpc>
              <a:buNone/>
            </a:pPr>
            <a:r>
              <a:rPr lang="en-US" altLang="zh-CN" sz="2000" b="1" dirty="0"/>
              <a:t>	</a:t>
            </a:r>
            <a:r>
              <a:rPr lang="en-US" altLang="zh-CN" sz="2000" b="1" dirty="0" smtClean="0"/>
              <a:t>function</a:t>
            </a:r>
            <a:r>
              <a:rPr lang="en-US" altLang="zh-CN" sz="2000" dirty="0" smtClean="0"/>
              <a:t> </a:t>
            </a:r>
            <a:r>
              <a:rPr lang="en-US" altLang="zh-CN" sz="2000" dirty="0"/>
              <a:t>set(</a:t>
            </a:r>
            <a:r>
              <a:rPr lang="en-US" altLang="zh-CN" sz="2000" i="1" dirty="0"/>
              <a:t>uint</a:t>
            </a:r>
            <a:r>
              <a:rPr lang="en-US" altLang="zh-CN" sz="2000" dirty="0"/>
              <a:t> x) </a:t>
            </a:r>
            <a:r>
              <a:rPr lang="en-US" altLang="zh-CN" sz="2000" b="1" dirty="0"/>
              <a:t>public</a:t>
            </a:r>
            <a:r>
              <a:rPr lang="en-US" altLang="zh-CN" sz="2000" dirty="0"/>
              <a:t> { </a:t>
            </a:r>
            <a:endParaRPr lang="en-US" altLang="zh-CN" sz="2000" dirty="0" smtClean="0"/>
          </a:p>
          <a:p>
            <a:pPr marL="0" indent="0">
              <a:lnSpc>
                <a:spcPct val="125000"/>
              </a:lnSpc>
              <a:buNone/>
            </a:pPr>
            <a:r>
              <a:rPr lang="en-US" altLang="zh-CN" sz="2000" dirty="0"/>
              <a:t>	</a:t>
            </a:r>
            <a:r>
              <a:rPr lang="en-US" altLang="zh-CN" sz="2000" dirty="0" smtClean="0"/>
              <a:t>	storedData </a:t>
            </a:r>
            <a:r>
              <a:rPr lang="en-US" altLang="zh-CN" sz="2000" dirty="0"/>
              <a:t>= x; </a:t>
            </a:r>
            <a:endParaRPr lang="en-US" altLang="zh-CN" sz="2000" dirty="0" smtClean="0"/>
          </a:p>
          <a:p>
            <a:pPr marL="0" indent="0">
              <a:lnSpc>
                <a:spcPct val="125000"/>
              </a:lnSpc>
              <a:buNone/>
            </a:pPr>
            <a:r>
              <a:rPr lang="en-US" altLang="zh-CN" sz="2000" dirty="0"/>
              <a:t>	</a:t>
            </a:r>
            <a:r>
              <a:rPr lang="en-US" altLang="zh-CN" sz="2000" dirty="0" smtClean="0"/>
              <a:t>} </a:t>
            </a:r>
          </a:p>
          <a:p>
            <a:pPr marL="0" indent="0">
              <a:lnSpc>
                <a:spcPct val="125000"/>
              </a:lnSpc>
              <a:buNone/>
            </a:pPr>
            <a:r>
              <a:rPr lang="en-US" altLang="zh-CN" sz="2000" b="1" dirty="0"/>
              <a:t>	</a:t>
            </a:r>
            <a:r>
              <a:rPr lang="en-US" altLang="zh-CN" sz="2000" b="1" dirty="0" smtClean="0"/>
              <a:t>function</a:t>
            </a:r>
            <a:r>
              <a:rPr lang="en-US" altLang="zh-CN" sz="2000" dirty="0" smtClean="0"/>
              <a:t> </a:t>
            </a:r>
            <a:r>
              <a:rPr lang="en-US" altLang="zh-CN" sz="2000" dirty="0"/>
              <a:t>get() </a:t>
            </a:r>
            <a:r>
              <a:rPr lang="en-US" altLang="zh-CN" sz="2000" b="1" dirty="0"/>
              <a:t>public</a:t>
            </a:r>
            <a:r>
              <a:rPr lang="en-US" altLang="zh-CN" sz="2000" dirty="0"/>
              <a:t> </a:t>
            </a:r>
            <a:r>
              <a:rPr lang="en-US" altLang="zh-CN" sz="2000" b="1" dirty="0"/>
              <a:t>view</a:t>
            </a:r>
            <a:r>
              <a:rPr lang="en-US" altLang="zh-CN" sz="2000" dirty="0"/>
              <a:t> </a:t>
            </a:r>
            <a:r>
              <a:rPr lang="en-US" altLang="zh-CN" sz="2000" b="1" dirty="0"/>
              <a:t>returns</a:t>
            </a:r>
            <a:r>
              <a:rPr lang="en-US" altLang="zh-CN" sz="2000" dirty="0"/>
              <a:t> (</a:t>
            </a:r>
            <a:r>
              <a:rPr lang="en-US" altLang="zh-CN" sz="2000" i="1" dirty="0"/>
              <a:t>uint</a:t>
            </a:r>
            <a:r>
              <a:rPr lang="en-US" altLang="zh-CN" sz="2000" dirty="0"/>
              <a:t>) { </a:t>
            </a:r>
            <a:endParaRPr lang="en-US" altLang="zh-CN" sz="2000" dirty="0" smtClean="0"/>
          </a:p>
          <a:p>
            <a:pPr marL="0" indent="0">
              <a:lnSpc>
                <a:spcPct val="125000"/>
              </a:lnSpc>
              <a:buNone/>
            </a:pPr>
            <a:r>
              <a:rPr lang="en-US" altLang="zh-CN" sz="2000" b="1" dirty="0" smtClean="0"/>
              <a:t>		return</a:t>
            </a:r>
            <a:r>
              <a:rPr lang="en-US" altLang="zh-CN" sz="2000" dirty="0" smtClean="0"/>
              <a:t> </a:t>
            </a:r>
            <a:r>
              <a:rPr lang="en-US" altLang="zh-CN" sz="2000" dirty="0"/>
              <a:t>storedData; </a:t>
            </a:r>
            <a:endParaRPr lang="en-US" altLang="zh-CN" sz="2000" dirty="0" smtClean="0"/>
          </a:p>
          <a:p>
            <a:pPr marL="0" indent="0">
              <a:lnSpc>
                <a:spcPct val="125000"/>
              </a:lnSpc>
              <a:buNone/>
            </a:pPr>
            <a:r>
              <a:rPr lang="en-US" altLang="zh-CN" sz="2000" dirty="0"/>
              <a:t>	</a:t>
            </a:r>
            <a:r>
              <a:rPr lang="en-US" altLang="zh-CN" sz="2000" dirty="0" smtClean="0"/>
              <a:t>} </a:t>
            </a:r>
          </a:p>
          <a:p>
            <a:pPr marL="0" indent="0">
              <a:lnSpc>
                <a:spcPct val="125000"/>
              </a:lnSpc>
              <a:buNone/>
            </a:pPr>
            <a:r>
              <a:rPr lang="en-US" altLang="zh-CN" sz="2000" dirty="0" smtClean="0"/>
              <a:t>}</a:t>
            </a:r>
            <a:endParaRPr lang="zh-CN" altLang="en-US" sz="2000" dirty="0"/>
          </a:p>
        </p:txBody>
      </p:sp>
    </p:spTree>
    <p:extLst>
      <p:ext uri="{BB962C8B-B14F-4D97-AF65-F5344CB8AC3E}">
        <p14:creationId xmlns:p14="http://schemas.microsoft.com/office/powerpoint/2010/main" val="3513189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智能合约概述</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84784"/>
            <a:ext cx="8229600" cy="4641379"/>
          </a:xfrm>
        </p:spPr>
        <p:txBody>
          <a:bodyPr>
            <a:noAutofit/>
          </a:bodyPr>
          <a:lstStyle/>
          <a:p>
            <a:pPr marL="360000" indent="0">
              <a:lnSpc>
                <a:spcPct val="150000"/>
              </a:lnSpc>
              <a:buNone/>
            </a:pPr>
            <a:r>
              <a:rPr lang="en-US" altLang="zh-CN" sz="2400" dirty="0"/>
              <a:t>Solidity</a:t>
            </a:r>
            <a:r>
              <a:rPr lang="zh-CN" altLang="en-US" sz="2400" dirty="0"/>
              <a:t>中</a:t>
            </a:r>
            <a:r>
              <a:rPr lang="zh-CN" altLang="en-US" sz="2400" dirty="0" smtClean="0"/>
              <a:t>合约</a:t>
            </a:r>
            <a:endParaRPr lang="en-US" altLang="zh-CN" sz="2400" dirty="0"/>
          </a:p>
          <a:p>
            <a:pPr>
              <a:lnSpc>
                <a:spcPct val="150000"/>
              </a:lnSpc>
            </a:pPr>
            <a:r>
              <a:rPr lang="zh-CN" altLang="en-US" sz="2400" dirty="0" smtClean="0"/>
              <a:t>一组代码（合约的</a:t>
            </a:r>
            <a:r>
              <a:rPr lang="zh-CN" altLang="en-US" sz="2400" i="1" dirty="0" smtClean="0"/>
              <a:t>函数</a:t>
            </a:r>
            <a:r>
              <a:rPr lang="zh-CN" altLang="en-US" sz="2400" dirty="0"/>
              <a:t> </a:t>
            </a:r>
            <a:r>
              <a:rPr lang="en-US" altLang="zh-CN" sz="2400" dirty="0"/>
              <a:t>)</a:t>
            </a:r>
            <a:r>
              <a:rPr lang="zh-CN" altLang="en-US" sz="2400" dirty="0"/>
              <a:t>和数据</a:t>
            </a:r>
            <a:r>
              <a:rPr lang="zh-CN" altLang="en-US" sz="2400" dirty="0" smtClean="0"/>
              <a:t>（合约的</a:t>
            </a:r>
            <a:r>
              <a:rPr lang="zh-CN" altLang="en-US" sz="2400" i="1" dirty="0" smtClean="0"/>
              <a:t>状态</a:t>
            </a:r>
            <a:r>
              <a:rPr lang="zh-CN" altLang="en-US" sz="2400" dirty="0"/>
              <a:t> ），它们位于以太坊区块链的一个特定地址</a:t>
            </a:r>
            <a:r>
              <a:rPr lang="zh-CN" altLang="en-US" sz="2400" dirty="0" smtClean="0"/>
              <a:t>上</a:t>
            </a:r>
            <a:endParaRPr lang="en-US" altLang="zh-CN" sz="2400" dirty="0" smtClean="0"/>
          </a:p>
          <a:p>
            <a:pPr>
              <a:lnSpc>
                <a:spcPct val="150000"/>
              </a:lnSpc>
            </a:pPr>
            <a:r>
              <a:rPr lang="zh-CN" altLang="en-US" sz="2400" dirty="0" smtClean="0"/>
              <a:t>代码</a:t>
            </a:r>
            <a:r>
              <a:rPr lang="zh-CN" altLang="en-US" sz="2400" dirty="0"/>
              <a:t>行 </a:t>
            </a:r>
            <a:r>
              <a:rPr lang="en-US" altLang="zh-CN" sz="2400" dirty="0"/>
              <a:t>uint</a:t>
            </a:r>
            <a:r>
              <a:rPr lang="zh-CN" altLang="en-US" sz="2400" dirty="0"/>
              <a:t> </a:t>
            </a:r>
            <a:r>
              <a:rPr lang="en-US" altLang="zh-CN" sz="2400" dirty="0"/>
              <a:t>storedData;</a:t>
            </a:r>
            <a:r>
              <a:rPr lang="zh-CN" altLang="en-US" sz="2400" dirty="0"/>
              <a:t> 声明一个类型为 </a:t>
            </a:r>
            <a:r>
              <a:rPr lang="en-US" altLang="zh-CN" sz="2400" dirty="0"/>
              <a:t>uint</a:t>
            </a:r>
            <a:r>
              <a:rPr lang="zh-CN" altLang="en-US" sz="2400" dirty="0"/>
              <a:t> </a:t>
            </a:r>
            <a:r>
              <a:rPr lang="en-US" altLang="zh-CN" sz="2400" dirty="0"/>
              <a:t>(256</a:t>
            </a:r>
            <a:r>
              <a:rPr lang="zh-CN" altLang="en-US" sz="2400" dirty="0"/>
              <a:t>位无符号整数）的状态变量，叫做 </a:t>
            </a:r>
            <a:r>
              <a:rPr lang="en-US" altLang="zh-CN" sz="2400" dirty="0"/>
              <a:t>storedData</a:t>
            </a:r>
            <a:r>
              <a:rPr lang="zh-CN" altLang="en-US" sz="2400" dirty="0"/>
              <a:t> </a:t>
            </a:r>
            <a:endParaRPr lang="en-US" altLang="zh-CN" sz="2400" dirty="0" smtClean="0"/>
          </a:p>
          <a:p>
            <a:pPr>
              <a:lnSpc>
                <a:spcPct val="150000"/>
              </a:lnSpc>
            </a:pPr>
            <a:r>
              <a:rPr lang="zh-CN" altLang="en-US" sz="2400" dirty="0" smtClean="0"/>
              <a:t>函数</a:t>
            </a:r>
            <a:r>
              <a:rPr lang="zh-CN" altLang="en-US" sz="2400" dirty="0"/>
              <a:t> </a:t>
            </a:r>
            <a:r>
              <a:rPr lang="en-US" altLang="zh-CN" sz="2400" dirty="0"/>
              <a:t>set</a:t>
            </a:r>
            <a:r>
              <a:rPr lang="zh-CN" altLang="en-US" sz="2400" dirty="0"/>
              <a:t> 和 </a:t>
            </a:r>
            <a:r>
              <a:rPr lang="en-US" altLang="zh-CN" sz="2400" dirty="0"/>
              <a:t>get</a:t>
            </a:r>
            <a:r>
              <a:rPr lang="zh-CN" altLang="en-US" sz="2400" dirty="0"/>
              <a:t> 可以用来变更或取出变量的</a:t>
            </a:r>
            <a:r>
              <a:rPr lang="zh-CN" altLang="en-US" sz="2400" dirty="0" smtClean="0"/>
              <a:t>值</a:t>
            </a:r>
            <a:endParaRPr lang="zh-CN" altLang="en-US" sz="2400" dirty="0"/>
          </a:p>
        </p:txBody>
      </p:sp>
    </p:spTree>
    <p:extLst>
      <p:ext uri="{BB962C8B-B14F-4D97-AF65-F5344CB8AC3E}">
        <p14:creationId xmlns:p14="http://schemas.microsoft.com/office/powerpoint/2010/main" val="677367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776"/>
            <a:ext cx="8229600" cy="1143000"/>
          </a:xfrm>
        </p:spPr>
        <p:txBody>
          <a:bodyPr/>
          <a:lstStyle/>
          <a:p>
            <a:pPr algn="l"/>
            <a:r>
              <a:rPr lang="en-US" altLang="zh-CN" dirty="0" smtClean="0">
                <a:latin typeface="微软雅黑 Light" pitchFamily="34" charset="-122"/>
                <a:ea typeface="微软雅黑 Light" pitchFamily="34" charset="-122"/>
              </a:rPr>
              <a:t>  </a:t>
            </a:r>
            <a:r>
              <a:rPr lang="zh-CN" altLang="en-US" dirty="0" smtClean="0">
                <a:latin typeface="微软雅黑 Light" pitchFamily="34" charset="-122"/>
                <a:ea typeface="微软雅黑 Light" pitchFamily="34" charset="-122"/>
              </a:rPr>
              <a:t>合约结构</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539552" y="1412776"/>
            <a:ext cx="8147248" cy="5040560"/>
          </a:xfrm>
        </p:spPr>
        <p:txBody>
          <a:bodyPr>
            <a:noAutofit/>
          </a:bodyPr>
          <a:lstStyle/>
          <a:p>
            <a:pPr>
              <a:lnSpc>
                <a:spcPct val="140000"/>
              </a:lnSpc>
            </a:pPr>
            <a:r>
              <a:rPr lang="zh-CN" altLang="en-US" sz="2400" dirty="0" smtClean="0"/>
              <a:t>状态变量（</a:t>
            </a:r>
            <a:r>
              <a:rPr lang="en-US" altLang="zh-CN" sz="2400" dirty="0"/>
              <a:t>S</a:t>
            </a:r>
            <a:r>
              <a:rPr lang="en-US" altLang="zh-CN" sz="2400" dirty="0" smtClean="0"/>
              <a:t>tate </a:t>
            </a:r>
            <a:r>
              <a:rPr lang="en-US" altLang="zh-CN" sz="2400" dirty="0"/>
              <a:t>V</a:t>
            </a:r>
            <a:r>
              <a:rPr lang="en-US" altLang="zh-CN" sz="2400" dirty="0" smtClean="0"/>
              <a:t>ariables</a:t>
            </a:r>
            <a:r>
              <a:rPr lang="zh-CN" altLang="en-US" sz="2400" dirty="0" smtClean="0"/>
              <a:t>）</a:t>
            </a:r>
            <a:endParaRPr lang="en-US" altLang="zh-CN" sz="2400" dirty="0" smtClean="0"/>
          </a:p>
          <a:p>
            <a:pPr marL="360000" indent="0">
              <a:lnSpc>
                <a:spcPct val="140000"/>
              </a:lnSpc>
              <a:spcBef>
                <a:spcPts val="0"/>
              </a:spcBef>
              <a:buNone/>
            </a:pPr>
            <a:r>
              <a:rPr lang="zh-CN" altLang="en-US" sz="2400" dirty="0" smtClean="0"/>
              <a:t>作为合约状态的一部分，值会永久保存在存储空间内。</a:t>
            </a:r>
            <a:endParaRPr lang="en-US" altLang="zh-CN" sz="2400" dirty="0" smtClean="0"/>
          </a:p>
          <a:p>
            <a:pPr>
              <a:lnSpc>
                <a:spcPct val="140000"/>
              </a:lnSpc>
            </a:pPr>
            <a:r>
              <a:rPr lang="zh-CN" altLang="en-US" sz="2400" dirty="0" smtClean="0"/>
              <a:t>函数（</a:t>
            </a:r>
            <a:r>
              <a:rPr lang="en-US" altLang="zh-CN" sz="2400" dirty="0" smtClean="0"/>
              <a:t>Functions</a:t>
            </a:r>
            <a:r>
              <a:rPr lang="zh-CN" altLang="en-US" sz="2400" dirty="0" smtClean="0"/>
              <a:t>）</a:t>
            </a:r>
            <a:endParaRPr lang="en-US" altLang="zh-CN" sz="2400" dirty="0"/>
          </a:p>
          <a:p>
            <a:pPr marL="360000" indent="0">
              <a:lnSpc>
                <a:spcPct val="140000"/>
              </a:lnSpc>
              <a:spcBef>
                <a:spcPts val="0"/>
              </a:spcBef>
              <a:buNone/>
            </a:pPr>
            <a:r>
              <a:rPr lang="zh-CN" altLang="en-US" sz="2400" dirty="0"/>
              <a:t>合约中可执行的代码块。</a:t>
            </a:r>
            <a:endParaRPr lang="en-US" altLang="zh-CN" sz="2400" dirty="0"/>
          </a:p>
          <a:p>
            <a:pPr>
              <a:lnSpc>
                <a:spcPct val="140000"/>
              </a:lnSpc>
            </a:pPr>
            <a:r>
              <a:rPr lang="zh-CN" altLang="en-US" sz="2400" dirty="0" smtClean="0"/>
              <a:t>函数修饰器（</a:t>
            </a:r>
            <a:r>
              <a:rPr lang="en-US" altLang="zh-CN" sz="2400" dirty="0"/>
              <a:t>F</a:t>
            </a:r>
            <a:r>
              <a:rPr lang="en-US" altLang="zh-CN" sz="2400" dirty="0" smtClean="0"/>
              <a:t>unction Modifiers</a:t>
            </a:r>
            <a:r>
              <a:rPr lang="zh-CN" altLang="en-US" sz="2400" dirty="0" smtClean="0"/>
              <a:t>）</a:t>
            </a:r>
            <a:endParaRPr lang="en-US" altLang="zh-CN" sz="2400" dirty="0" smtClean="0"/>
          </a:p>
          <a:p>
            <a:pPr marL="360000" indent="0">
              <a:lnSpc>
                <a:spcPct val="140000"/>
              </a:lnSpc>
              <a:spcBef>
                <a:spcPts val="0"/>
              </a:spcBef>
              <a:buNone/>
            </a:pPr>
            <a:r>
              <a:rPr lang="zh-CN" altLang="en-US" sz="2400" dirty="0"/>
              <a:t>用在函数声明中，用来补充修饰函数的语义。</a:t>
            </a:r>
            <a:endParaRPr lang="en-US" altLang="zh-CN" sz="2400" dirty="0"/>
          </a:p>
          <a:p>
            <a:pPr>
              <a:lnSpc>
                <a:spcPct val="140000"/>
              </a:lnSpc>
            </a:pPr>
            <a:r>
              <a:rPr lang="zh-CN" altLang="en-US" sz="2400" dirty="0" smtClean="0"/>
              <a:t>事件（</a:t>
            </a:r>
            <a:r>
              <a:rPr lang="en-US" altLang="zh-CN" sz="2400" dirty="0" smtClean="0"/>
              <a:t>Events</a:t>
            </a:r>
            <a:r>
              <a:rPr lang="zh-CN" altLang="en-US" sz="2400" dirty="0" smtClean="0"/>
              <a:t>）</a:t>
            </a:r>
            <a:endParaRPr lang="en-US" altLang="zh-CN" sz="2400" dirty="0" smtClean="0"/>
          </a:p>
          <a:p>
            <a:pPr marL="360000" indent="0">
              <a:lnSpc>
                <a:spcPct val="140000"/>
              </a:lnSpc>
              <a:spcBef>
                <a:spcPts val="0"/>
              </a:spcBef>
              <a:buNone/>
            </a:pPr>
            <a:r>
              <a:rPr lang="zh-CN" altLang="en-US" sz="2400" dirty="0"/>
              <a:t>非常方便的 </a:t>
            </a:r>
            <a:r>
              <a:rPr lang="en-US" altLang="zh-CN" sz="2400" dirty="0"/>
              <a:t>EVM </a:t>
            </a:r>
            <a:r>
              <a:rPr lang="zh-CN" altLang="en-US" sz="2400" dirty="0"/>
              <a:t>日志工具接口。</a:t>
            </a:r>
            <a:endParaRPr lang="en-US" altLang="zh-CN" sz="2400" dirty="0"/>
          </a:p>
          <a:p>
            <a:pPr>
              <a:lnSpc>
                <a:spcPct val="140000"/>
              </a:lnSpc>
            </a:pPr>
            <a:endParaRPr lang="en-US" altLang="zh-CN" sz="2000" dirty="0" smtClean="0"/>
          </a:p>
        </p:txBody>
      </p:sp>
    </p:spTree>
    <p:extLst>
      <p:ext uri="{BB962C8B-B14F-4D97-AF65-F5344CB8AC3E}">
        <p14:creationId xmlns:p14="http://schemas.microsoft.com/office/powerpoint/2010/main" val="3305506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4960</TotalTime>
  <Words>670</Words>
  <Application>Microsoft Office PowerPoint</Application>
  <PresentationFormat>全屏显示(4:3)</PresentationFormat>
  <Paragraphs>152</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Solidity 简介</vt:lpstr>
      <vt:lpstr>  Solidity是什么</vt:lpstr>
      <vt:lpstr>  Solidity语言特性</vt:lpstr>
      <vt:lpstr>  Solidity源码和智能合约</vt:lpstr>
      <vt:lpstr>Solidity编译器</vt:lpstr>
      <vt:lpstr>PowerPoint 演示文稿</vt:lpstr>
      <vt:lpstr>   一个简单的智能合约</vt:lpstr>
      <vt:lpstr>  智能合约概述</vt:lpstr>
      <vt:lpstr>  合约结构</vt:lpstr>
      <vt:lpstr>   智能合约练习</vt:lpstr>
      <vt:lpstr>   另一个例子 —— 子货币</vt:lpstr>
      <vt:lpstr>  合约代码解读</vt:lpstr>
      <vt:lpstr>  合约代码解读</vt:lpstr>
      <vt:lpstr>  事件的监听</vt:lpstr>
      <vt:lpstr>PowerPoint 演示文稿</vt:lpstr>
      <vt:lpstr>  Ballot -- 一个简单的投票合约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401</cp:revision>
  <dcterms:created xsi:type="dcterms:W3CDTF">2018-08-15T07:17:26Z</dcterms:created>
  <dcterms:modified xsi:type="dcterms:W3CDTF">2018-10-25T18:55:23Z</dcterms:modified>
</cp:coreProperties>
</file>