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73" r:id="rId4"/>
    <p:sldId id="274" r:id="rId5"/>
    <p:sldId id="275" r:id="rId6"/>
    <p:sldId id="257" r:id="rId7"/>
    <p:sldId id="268" r:id="rId8"/>
    <p:sldId id="258" r:id="rId9"/>
    <p:sldId id="259" r:id="rId10"/>
    <p:sldId id="269" r:id="rId11"/>
    <p:sldId id="260" r:id="rId12"/>
    <p:sldId id="261" r:id="rId13"/>
    <p:sldId id="263" r:id="rId14"/>
    <p:sldId id="264" r:id="rId15"/>
    <p:sldId id="270" r:id="rId16"/>
    <p:sldId id="266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65" autoAdjust="0"/>
  </p:normalViewPr>
  <p:slideViewPr>
    <p:cSldViewPr>
      <p:cViewPr varScale="1">
        <p:scale>
          <a:sx n="88" d="100"/>
          <a:sy n="88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A103-01E9-406E-AEF1-210DF53BAA37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4B78-6BA6-4780-8DA5-404794C7F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96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4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04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6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0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4B78-6BA6-4780-8DA5-404794C7F3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3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以太坊账户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/>
            </a:r>
            <a:b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</a:b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Ethereum Accounts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84712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2018.10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28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68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以太坊交易（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Transaction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签名的数据包，由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EOA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发送到另一个账户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消息的接收方地址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方签名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金额（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数据（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DATA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，可选）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START GAS 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GAS PRICE 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消息（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Message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合约可以向其它合约发送“消息”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消息是不会被序列化的虚拟对象，只存在于以太坊执行环境（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EVM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）中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-- 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可以看作函数调用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消息发送方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消息接收方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金额（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VALUE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数据（</a:t>
            </a:r>
            <a:r>
              <a:rPr lang="en-US" altLang="zh-CN" dirty="0">
                <a:latin typeface="微软雅黑 Light" pitchFamily="34" charset="-122"/>
                <a:ea typeface="微软雅黑 Light" pitchFamily="34" charset="-122"/>
              </a:rPr>
              <a:t>DATA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，可选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START GAS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5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合约（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Contract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可以读</a:t>
            </a:r>
            <a:r>
              <a:rPr lang="en-US" altLang="zh-CN" sz="2800" dirty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写自己的内部存储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32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字节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key-value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的数据库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可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向其他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合约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消息，依次触发执行</a:t>
            </a:r>
            <a:endParaRPr lang="en-US" altLang="zh-CN" sz="2800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一旦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合约运行结束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，并且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由它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发送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的消息触发的所有子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执行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sub-execution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）结束，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EVM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就会中止运行</a:t>
            </a:r>
            <a:r>
              <a:rPr lang="zh-CN" altLang="zh-CN" sz="2800" dirty="0" smtClean="0"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2800" dirty="0">
                <a:latin typeface="微软雅黑 Light" pitchFamily="34" charset="-122"/>
                <a:ea typeface="微软雅黑 Light" pitchFamily="34" charset="-122"/>
              </a:rPr>
              <a:t>直到下次交易被唤醒</a:t>
            </a:r>
            <a:endParaRPr lang="zh-CN" altLang="en-US" sz="28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8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合约应用一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维护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一个数据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存储（账本），存放对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其他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合约或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外部世界有用的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内容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最典型的例子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是模拟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货币的合约（代币）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2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合约应用二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通过合约实现一种具有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更复杂的访问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策略的普通账户（</a:t>
            </a:r>
            <a:r>
              <a:rPr lang="en-US" altLang="zh-CN" sz="2800" dirty="0" smtClean="0">
                <a:latin typeface="微软雅黑 Light" pitchFamily="34" charset="-122"/>
                <a:ea typeface="微软雅黑 Light" pitchFamily="34" charset="-122"/>
              </a:rPr>
              <a:t>EOA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），这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被称为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“转发合同”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只有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在满足某些条件时才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会将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传入的消息重新发送到某个所需的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目的地址；例如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，一个人可以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拥有一份转发合约，该合约会等待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直到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给定三</a:t>
            </a:r>
            <a:r>
              <a:rPr lang="zh-CN" altLang="en-US" sz="2800" dirty="0">
                <a:latin typeface="微软雅黑 Light" pitchFamily="34" charset="-122"/>
                <a:ea typeface="微软雅黑 Light" pitchFamily="34" charset="-122"/>
              </a:rPr>
              <a:t>个私钥中的两</a:t>
            </a: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个确认之后，再重新发送特定消息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 Light" pitchFamily="34" charset="-122"/>
                <a:ea typeface="微软雅黑 Light" pitchFamily="34" charset="-122"/>
              </a:rPr>
              <a:t>钱包合约是这类应用中很好的例子</a:t>
            </a:r>
            <a:endParaRPr lang="en-US" altLang="zh-CN" sz="28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8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合约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应用三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管理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多个用户之间的持续合同或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关系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这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方面的例子包括金融合同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，以及某些特定的托管合同或</a:t>
            </a: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某种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保险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0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2276872"/>
            <a:ext cx="8229600" cy="13247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altLang="zh-CN" sz="6600" dirty="0" smtClean="0">
                <a:latin typeface="微软雅黑 Light" pitchFamily="34" charset="-122"/>
                <a:ea typeface="微软雅黑 Light" pitchFamily="34" charset="-122"/>
              </a:rPr>
              <a:t>Q&amp;A</a:t>
            </a:r>
            <a:endParaRPr lang="en-US" altLang="zh-CN" sz="6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从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UTXO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谈起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/>
              <a:t>比特币在基于UTX</a:t>
            </a:r>
            <a:r>
              <a:rPr lang="en-US" altLang="zh-CN" sz="2000" dirty="0" smtClean="0"/>
              <a:t>O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结构中存储有关用户余额的数据：系统的整个</a:t>
            </a:r>
            <a:r>
              <a:rPr lang="zh-CN" altLang="zh-CN" sz="2000" dirty="0" smtClean="0"/>
              <a:t>状态</a:t>
            </a:r>
            <a:r>
              <a:rPr lang="zh-CN" altLang="en-US" sz="2000" dirty="0" smtClean="0"/>
              <a:t>就是</a:t>
            </a:r>
            <a:r>
              <a:rPr lang="zh-CN" altLang="zh-CN" sz="2000" dirty="0" smtClean="0"/>
              <a:t>一组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的集合</a:t>
            </a:r>
            <a:r>
              <a:rPr lang="zh-CN" altLang="zh-CN" sz="2000" dirty="0" smtClean="0"/>
              <a:t>，每个</a:t>
            </a:r>
            <a:r>
              <a:rPr lang="en-US" altLang="zh-CN" sz="2000" dirty="0" smtClean="0"/>
              <a:t>UTXO</a:t>
            </a:r>
            <a:r>
              <a:rPr lang="zh-CN" altLang="zh-CN" sz="2000" dirty="0" smtClean="0"/>
              <a:t>都</a:t>
            </a:r>
            <a:r>
              <a:rPr lang="zh-CN" altLang="zh-CN" sz="2000" dirty="0"/>
              <a:t>有一个所有者和一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面值（就像不同的硬币）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而</a:t>
            </a:r>
            <a:r>
              <a:rPr lang="zh-CN" altLang="zh-CN" sz="2000" dirty="0" smtClean="0"/>
              <a:t>交易</a:t>
            </a:r>
            <a:r>
              <a:rPr lang="zh-CN" altLang="en-US" sz="2000" dirty="0" smtClean="0"/>
              <a:t>会</a:t>
            </a:r>
            <a:r>
              <a:rPr lang="zh-CN" altLang="zh-CN" sz="2000" dirty="0" smtClean="0"/>
              <a:t>花费</a:t>
            </a:r>
            <a:r>
              <a:rPr lang="zh-CN" altLang="en-US" sz="2000" dirty="0" smtClean="0"/>
              <a:t>若干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输入的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并根据</a:t>
            </a:r>
            <a:r>
              <a:rPr lang="zh-CN" altLang="en-US" sz="2000" dirty="0" smtClean="0"/>
              <a:t>规则</a:t>
            </a:r>
            <a:r>
              <a:rPr lang="zh-CN" altLang="zh-CN" sz="2000" dirty="0" smtClean="0"/>
              <a:t>创建</a:t>
            </a:r>
            <a:r>
              <a:rPr lang="zh-CN" altLang="en-US" sz="2000" dirty="0" smtClean="0"/>
              <a:t>若干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新的</a:t>
            </a:r>
            <a:r>
              <a:rPr lang="en-US" altLang="zh-CN" sz="2000" dirty="0" smtClean="0"/>
              <a:t>UTXO</a:t>
            </a:r>
            <a:r>
              <a:rPr lang="zh-CN" altLang="zh-CN" sz="2000" dirty="0" smtClean="0"/>
              <a:t>：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 smtClean="0"/>
              <a:t>每个</a:t>
            </a:r>
            <a:r>
              <a:rPr lang="zh-CN" altLang="zh-CN" sz="2000" dirty="0"/>
              <a:t>引用的输入必须有效且</a:t>
            </a:r>
            <a:r>
              <a:rPr lang="zh-CN" altLang="zh-CN" sz="2000" dirty="0" smtClean="0"/>
              <a:t>尚未</a:t>
            </a:r>
            <a:r>
              <a:rPr lang="zh-CN" altLang="en-US" sz="2000" dirty="0" smtClean="0"/>
              <a:t>花费；对于一个交易，</a:t>
            </a:r>
            <a:r>
              <a:rPr lang="zh-CN" altLang="zh-CN" sz="2000" dirty="0" smtClean="0"/>
              <a:t>必须</a:t>
            </a:r>
            <a:r>
              <a:rPr lang="zh-CN" altLang="en-US" sz="2000" dirty="0" smtClean="0"/>
              <a:t>包含有</a:t>
            </a:r>
            <a:r>
              <a:rPr lang="zh-CN" altLang="zh-CN" sz="2000" dirty="0" smtClean="0"/>
              <a:t>与</a:t>
            </a:r>
            <a:r>
              <a:rPr lang="zh-CN" altLang="zh-CN" sz="2000" dirty="0"/>
              <a:t>每个输入</a:t>
            </a:r>
            <a:r>
              <a:rPr lang="zh-CN" altLang="zh-CN" sz="2000" dirty="0" smtClean="0"/>
              <a:t>的所有者</a:t>
            </a:r>
            <a:r>
              <a:rPr lang="zh-CN" altLang="zh-CN" sz="2000" dirty="0"/>
              <a:t>匹配的</a:t>
            </a:r>
            <a:r>
              <a:rPr lang="zh-CN" altLang="zh-CN" sz="2000" dirty="0" smtClean="0"/>
              <a:t>签名</a:t>
            </a:r>
            <a:r>
              <a:rPr lang="zh-CN" altLang="en-US" sz="2000" dirty="0" smtClean="0"/>
              <a:t>；总</a:t>
            </a:r>
            <a:r>
              <a:rPr lang="zh-CN" altLang="zh-CN" sz="2000" dirty="0" smtClean="0"/>
              <a:t>输入必须大于</a:t>
            </a:r>
            <a:r>
              <a:rPr lang="zh-CN" altLang="en-US" sz="2000" dirty="0" smtClean="0"/>
              <a:t>等于总</a:t>
            </a:r>
            <a:r>
              <a:rPr lang="zh-CN" altLang="zh-CN" sz="2000" dirty="0" smtClean="0"/>
              <a:t>输出值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所以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系统中用户</a:t>
            </a:r>
            <a:r>
              <a:rPr lang="zh-CN" altLang="zh-CN" sz="2000" dirty="0" smtClean="0"/>
              <a:t>的余额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balance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用户</a:t>
            </a:r>
            <a:r>
              <a:rPr lang="zh-CN" altLang="zh-CN" sz="2000" dirty="0" smtClean="0"/>
              <a:t>具有私</a:t>
            </a:r>
            <a:r>
              <a:rPr lang="zh-CN" altLang="zh-CN" sz="2000" dirty="0"/>
              <a:t>钥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 UTXO 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总值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54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以太坊的做法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以太坊的“状态”，就是系统中所有帐户的列表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每个账户都包括了一个余额（</a:t>
            </a:r>
            <a:r>
              <a:rPr lang="en-US" altLang="zh-CN" sz="2000" dirty="0" smtClean="0"/>
              <a:t>balance</a:t>
            </a:r>
            <a:r>
              <a:rPr lang="zh-CN" altLang="en-US" sz="2000" dirty="0" smtClean="0"/>
              <a:t>），和以太坊特殊定义的数据</a:t>
            </a:r>
            <a:r>
              <a:rPr lang="zh-CN" altLang="en-US" sz="2000" dirty="0"/>
              <a:t>（代码和内部存储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发送帐户有足够的余额来支付，则交易</a:t>
            </a:r>
            <a:r>
              <a:rPr lang="zh-CN" altLang="en-US" sz="2000" dirty="0" smtClean="0"/>
              <a:t>有效；在</a:t>
            </a:r>
            <a:r>
              <a:rPr lang="zh-CN" altLang="en-US" sz="2000" dirty="0"/>
              <a:t>这种情况下发送</a:t>
            </a:r>
            <a:r>
              <a:rPr lang="zh-CN" altLang="en-US" sz="2000" dirty="0" smtClean="0"/>
              <a:t>帐户先扣</a:t>
            </a:r>
            <a:r>
              <a:rPr lang="zh-CN" altLang="en-US" sz="2000" dirty="0"/>
              <a:t>款</a:t>
            </a:r>
            <a:r>
              <a:rPr lang="zh-CN" altLang="en-US" sz="2000" dirty="0" smtClean="0"/>
              <a:t>，而收款</a:t>
            </a:r>
            <a:r>
              <a:rPr lang="zh-CN" altLang="en-US" sz="2000" dirty="0"/>
              <a:t>帐户将记</a:t>
            </a:r>
            <a:r>
              <a:rPr lang="zh-CN" altLang="en-US" sz="2000" dirty="0" smtClean="0"/>
              <a:t>入</a:t>
            </a:r>
            <a:r>
              <a:rPr lang="zh-CN" altLang="en-US" sz="2000" dirty="0"/>
              <a:t>这</a:t>
            </a:r>
            <a:r>
              <a:rPr lang="zh-CN" altLang="en-US" sz="2000" dirty="0" smtClean="0"/>
              <a:t>笔收入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接收</a:t>
            </a:r>
            <a:r>
              <a:rPr lang="zh-CN" altLang="en-US" sz="2000" dirty="0" smtClean="0"/>
              <a:t>帐户有相关代码</a:t>
            </a:r>
            <a:r>
              <a:rPr lang="zh-CN" altLang="en-US" sz="2000" dirty="0"/>
              <a:t>，则</a:t>
            </a:r>
            <a:r>
              <a:rPr lang="zh-CN" altLang="en-US" sz="2000" dirty="0" smtClean="0"/>
              <a:t>代码会自动运行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并且它的内部</a:t>
            </a:r>
            <a:r>
              <a:rPr lang="zh-CN" altLang="en-US" sz="2000" dirty="0"/>
              <a:t>存储也可能被更改，或者</a:t>
            </a:r>
            <a:r>
              <a:rPr lang="zh-CN" altLang="en-US" sz="2000" dirty="0" smtClean="0"/>
              <a:t>代码还可能</a:t>
            </a:r>
            <a:r>
              <a:rPr lang="zh-CN" altLang="en-US" sz="2000" dirty="0"/>
              <a:t>向其他</a:t>
            </a:r>
            <a:r>
              <a:rPr lang="zh-CN" altLang="en-US" sz="2000" dirty="0" smtClean="0"/>
              <a:t>帐户</a:t>
            </a:r>
            <a:r>
              <a:rPr lang="zh-CN" altLang="en-US" sz="2000" dirty="0"/>
              <a:t>发送</a:t>
            </a:r>
            <a:r>
              <a:rPr lang="zh-CN" altLang="en-US" sz="2000" dirty="0" smtClean="0"/>
              <a:t>额外</a:t>
            </a:r>
            <a:r>
              <a:rPr lang="zh-CN" altLang="en-US" sz="2000" dirty="0"/>
              <a:t>的消息，</a:t>
            </a:r>
            <a:r>
              <a:rPr lang="zh-CN" altLang="en-US" sz="2000" dirty="0" smtClean="0"/>
              <a:t>这就会导致</a:t>
            </a:r>
            <a:r>
              <a:rPr lang="zh-CN" altLang="en-US" sz="2000" dirty="0"/>
              <a:t>进一步</a:t>
            </a:r>
            <a:r>
              <a:rPr lang="zh-CN" altLang="en-US" sz="2000" dirty="0" smtClean="0"/>
              <a:t>的借贷资金关系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47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优缺点比较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比特币 </a:t>
            </a:r>
            <a:r>
              <a:rPr lang="en-US" altLang="zh-CN" sz="2000" dirty="0" smtClean="0"/>
              <a:t>UTXO </a:t>
            </a:r>
            <a:r>
              <a:rPr lang="zh-CN" altLang="en-US" sz="2000" dirty="0" smtClean="0"/>
              <a:t>模式优点：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000" dirty="0" smtClean="0"/>
              <a:t>更</a:t>
            </a:r>
            <a:r>
              <a:rPr lang="zh-CN" altLang="zh-CN" sz="2000" dirty="0"/>
              <a:t>高程度的隐私：如果用户为他们收到的每笔交易使用新地址，那么通常很难将帐户相互链接。这很大程度上适用于货币，但不太适用于任意dapps，</a:t>
            </a:r>
            <a:r>
              <a:rPr lang="zh-CN" altLang="zh-CN" sz="2000" dirty="0" smtClean="0"/>
              <a:t>因为dapps通常涉及跟踪</a:t>
            </a:r>
            <a:r>
              <a:rPr lang="zh-CN" altLang="en-US" sz="2000" dirty="0" smtClean="0"/>
              <a:t>和用户绑定的复杂</a:t>
            </a:r>
            <a:r>
              <a:rPr lang="zh-CN" altLang="zh-CN" sz="2000" dirty="0" smtClean="0"/>
              <a:t>状态，可能</a:t>
            </a:r>
            <a:r>
              <a:rPr lang="zh-CN" altLang="zh-CN" sz="2000" dirty="0"/>
              <a:t>不</a:t>
            </a:r>
            <a:r>
              <a:rPr lang="zh-CN" altLang="zh-CN" sz="2000" dirty="0" smtClean="0"/>
              <a:t>存在</a:t>
            </a:r>
            <a:r>
              <a:rPr lang="zh-CN" altLang="en-US" sz="2000" dirty="0"/>
              <a:t>像</a:t>
            </a:r>
            <a:r>
              <a:rPr lang="zh-CN" altLang="zh-CN" sz="2000" dirty="0" smtClean="0"/>
              <a:t>货币</a:t>
            </a:r>
            <a:r>
              <a:rPr lang="zh-CN" altLang="zh-CN" sz="2000" dirty="0"/>
              <a:t>那样简单的用户</a:t>
            </a:r>
            <a:r>
              <a:rPr lang="zh-CN" altLang="zh-CN" sz="2000" dirty="0" smtClean="0"/>
              <a:t>状态</a:t>
            </a:r>
            <a:r>
              <a:rPr lang="zh-CN" altLang="en-US" sz="2000" dirty="0"/>
              <a:t>划分</a:t>
            </a:r>
            <a:r>
              <a:rPr lang="zh-CN" altLang="zh-CN" sz="2000" dirty="0" smtClean="0"/>
              <a:t>方案。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zh-CN" sz="2000" dirty="0" smtClean="0"/>
              <a:t>潜在</a:t>
            </a:r>
            <a:r>
              <a:rPr lang="zh-CN" altLang="zh-CN" sz="2000" dirty="0"/>
              <a:t>的可</a:t>
            </a:r>
            <a:r>
              <a:rPr lang="zh-CN" altLang="zh-CN" sz="2000" dirty="0" smtClean="0"/>
              <a:t>扩展性：</a:t>
            </a:r>
            <a:r>
              <a:rPr lang="zh-CN" altLang="zh-CN" sz="2000" dirty="0"/>
              <a:t>UTXO在理论上更</a:t>
            </a:r>
            <a:r>
              <a:rPr lang="zh-CN" altLang="zh-CN" sz="2000" dirty="0" smtClean="0"/>
              <a:t>符合可扩展性</a:t>
            </a:r>
            <a:r>
              <a:rPr lang="zh-CN" altLang="en-US" sz="2000" dirty="0"/>
              <a:t>要求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因为</a:t>
            </a:r>
            <a:r>
              <a:rPr lang="zh-CN" altLang="zh-CN" sz="2000" dirty="0"/>
              <a:t>我们</a:t>
            </a:r>
            <a:r>
              <a:rPr lang="zh-CN" altLang="zh-CN" sz="2000" dirty="0" smtClean="0"/>
              <a:t>只</a:t>
            </a:r>
            <a:r>
              <a:rPr lang="zh-CN" altLang="en-US" sz="2000" dirty="0" smtClean="0"/>
              <a:t>需要</a:t>
            </a:r>
            <a:r>
              <a:rPr lang="zh-CN" altLang="zh-CN" sz="2000" dirty="0" smtClean="0"/>
              <a:t>依赖</a:t>
            </a:r>
            <a:r>
              <a:rPr lang="zh-CN" altLang="en-US" sz="2000" dirty="0" smtClean="0"/>
              <a:t>拥有 </a:t>
            </a:r>
            <a:r>
              <a:rPr lang="en-US" altLang="zh-CN" sz="2000" dirty="0" smtClean="0"/>
              <a:t>UTXO 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那些人去</a:t>
            </a:r>
            <a:r>
              <a:rPr lang="zh-CN" altLang="zh-CN" sz="2000" dirty="0" smtClean="0"/>
              <a:t>维护</a:t>
            </a:r>
            <a:r>
              <a:rPr lang="zh-CN" altLang="en-US" sz="2000" dirty="0" smtClean="0"/>
              <a:t>基于</a:t>
            </a:r>
            <a:r>
              <a:rPr lang="zh-CN" altLang="zh-CN" sz="2000" dirty="0" smtClean="0"/>
              <a:t>Merkle</a:t>
            </a:r>
            <a:r>
              <a:rPr lang="zh-CN" altLang="en-US" sz="2000" dirty="0"/>
              <a:t>树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所有权</a:t>
            </a:r>
            <a:r>
              <a:rPr lang="zh-CN" altLang="zh-CN" sz="2000" dirty="0" smtClean="0"/>
              <a:t>证明</a:t>
            </a:r>
            <a:r>
              <a:rPr lang="zh-CN" altLang="en-US" sz="2000" dirty="0" smtClean="0"/>
              <a:t>就够了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即使包括所有者在内的每个人都决定忘记该数据，</a:t>
            </a:r>
            <a:r>
              <a:rPr lang="zh-CN" altLang="zh-CN" sz="2000" dirty="0" smtClean="0"/>
              <a:t>那么</a:t>
            </a:r>
            <a:r>
              <a:rPr lang="zh-CN" altLang="en-US" sz="2000" dirty="0" smtClean="0"/>
              <a:t>也</a:t>
            </a:r>
            <a:r>
              <a:rPr lang="zh-CN" altLang="zh-CN" sz="2000" dirty="0" smtClean="0"/>
              <a:t>只有</a:t>
            </a:r>
            <a:r>
              <a:rPr lang="zh-CN" altLang="zh-CN" sz="2000" dirty="0"/>
              <a:t>所有者</a:t>
            </a:r>
            <a:r>
              <a:rPr lang="zh-CN" altLang="zh-CN" sz="2000" dirty="0" smtClean="0"/>
              <a:t>受到</a:t>
            </a:r>
            <a:r>
              <a:rPr lang="zh-CN" altLang="en-US" sz="2000" dirty="0" smtClean="0"/>
              <a:t>对应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的损失，不影响接下来的交易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而</a:t>
            </a:r>
            <a:r>
              <a:rPr lang="zh-CN" altLang="zh-CN" sz="2000" dirty="0" smtClean="0"/>
              <a:t>在帐户</a:t>
            </a:r>
            <a:r>
              <a:rPr lang="zh-CN" altLang="en-US" sz="2000" dirty="0"/>
              <a:t>模式</a:t>
            </a:r>
            <a:r>
              <a:rPr lang="zh-CN" altLang="zh-CN" sz="2000" dirty="0" smtClean="0"/>
              <a:t>中，</a:t>
            </a:r>
            <a:r>
              <a:rPr lang="zh-CN" altLang="en-US" sz="2000" dirty="0" smtClean="0"/>
              <a:t>如果</a:t>
            </a:r>
            <a:r>
              <a:rPr lang="zh-CN" altLang="zh-CN" sz="2000" dirty="0" smtClean="0"/>
              <a:t>每个人</a:t>
            </a:r>
            <a:r>
              <a:rPr lang="zh-CN" altLang="zh-CN" sz="2000" dirty="0"/>
              <a:t>都丢失了与帐户相对应的Merkle树的部分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那将会</a:t>
            </a:r>
            <a:r>
              <a:rPr lang="zh-CN" altLang="zh-CN" sz="2000" dirty="0" smtClean="0"/>
              <a:t>使得</a:t>
            </a:r>
            <a:r>
              <a:rPr lang="zh-CN" altLang="en-US" sz="2000" dirty="0" smtClean="0"/>
              <a:t>和</a:t>
            </a:r>
            <a:r>
              <a:rPr lang="zh-CN" altLang="zh-CN" sz="2000" dirty="0" smtClean="0"/>
              <a:t>该帐户</a:t>
            </a:r>
            <a:r>
              <a:rPr lang="zh-CN" altLang="en-US" sz="2000" dirty="0" smtClean="0"/>
              <a:t>有关</a:t>
            </a:r>
            <a:r>
              <a:rPr lang="zh-CN" altLang="zh-CN" sz="2000" dirty="0" smtClean="0"/>
              <a:t>的消息</a:t>
            </a:r>
            <a:r>
              <a:rPr lang="zh-CN" altLang="en-US" sz="2000" dirty="0" smtClean="0"/>
              <a:t>完全无法处理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包括</a:t>
            </a:r>
            <a:r>
              <a:rPr lang="zh-CN" altLang="zh-CN" sz="2000" dirty="0" smtClean="0"/>
              <a:t>发</a:t>
            </a:r>
            <a:r>
              <a:rPr lang="zh-CN" altLang="en-US" sz="2000" dirty="0" smtClean="0"/>
              <a:t>币</a:t>
            </a:r>
            <a:r>
              <a:rPr lang="zh-CN" altLang="zh-CN" sz="2000" dirty="0" smtClean="0"/>
              <a:t>给</a:t>
            </a:r>
            <a:r>
              <a:rPr lang="zh-CN" altLang="zh-CN" sz="2000" dirty="0"/>
              <a:t>它</a:t>
            </a:r>
            <a:r>
              <a:rPr lang="zh-CN" altLang="zh-CN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55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优缺点比较（续）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 smtClean="0"/>
              <a:t>      以太坊账户模式优点：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可以节省大量空间：不将 </a:t>
            </a:r>
            <a:r>
              <a:rPr lang="en-US" altLang="zh-CN" sz="2000" dirty="0" smtClean="0"/>
              <a:t>UTXOs </a:t>
            </a:r>
            <a:r>
              <a:rPr lang="zh-CN" altLang="en-US" sz="2000" dirty="0" smtClean="0"/>
              <a:t>分开存储，而是合为一个账户；每个交易只需要一个输入、一个签名并产生一个输出。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更好的可替代性：货币本质上都是同质化、可替代的；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的设计使得货币从来源分成了“可花费”和“不可花费”两类，这在实际应用中很难有对应的模型。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更加简单：更容易编码和理解，特别是设计复杂脚本的时候。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在脚本逻辑复杂时更令人费解。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r>
              <a:rPr lang="zh-CN" altLang="en-US" sz="2000" dirty="0" smtClean="0"/>
              <a:t>便于维护持久轻节点：只要沿着特定方向扫描状态树，轻节点可以很容易地随时访问账户相关的所有数据。而</a:t>
            </a:r>
            <a:r>
              <a:rPr lang="en-US" altLang="zh-CN" sz="2000" dirty="0" smtClean="0"/>
              <a:t>UTXO</a:t>
            </a:r>
            <a:r>
              <a:rPr lang="zh-CN" altLang="en-US" sz="2000" dirty="0" smtClean="0"/>
              <a:t>的每个交易都会使得状态引用发生改变，这对轻节点来说长时间运行</a:t>
            </a:r>
            <a:r>
              <a:rPr lang="en-US" altLang="zh-CN" sz="2000" dirty="0" err="1" smtClean="0"/>
              <a:t>Dapp</a:t>
            </a:r>
            <a:r>
              <a:rPr lang="zh-CN" altLang="en-US" sz="2000" dirty="0" smtClean="0"/>
              <a:t>会有很大压力。</a:t>
            </a:r>
            <a:endParaRPr lang="en-US" altLang="zh-CN" sz="2000" dirty="0" smtClean="0"/>
          </a:p>
          <a:p>
            <a:pPr>
              <a:lnSpc>
                <a:spcPct val="13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37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比特币和以太坊的对比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948104"/>
              </p:ext>
            </p:extLst>
          </p:nvPr>
        </p:nvGraphicFramePr>
        <p:xfrm>
          <a:off x="457200" y="1917003"/>
          <a:ext cx="8229600" cy="338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584"/>
                <a:gridCol w="2736304"/>
                <a:gridCol w="3322712"/>
              </a:tblGrid>
              <a:tr h="6768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BitCoin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Ethereum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设计定位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现金系统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去中心化应用平台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数据组成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交易列表（账本）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交易和账户状态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交易对象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UTXO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Accounts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6768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代码控制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脚本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itchFamily="34" charset="-122"/>
                          <a:ea typeface="微软雅黑 Light" pitchFamily="34" charset="-122"/>
                        </a:rPr>
                        <a:t>智能合约</a:t>
                      </a:r>
                      <a:endParaRPr lang="zh-CN" altLang="en-US" dirty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 以太坊账户类型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外部账户 </a:t>
            </a:r>
            <a:r>
              <a:rPr lang="en-US" altLang="zh-CN" dirty="0" smtClean="0"/>
              <a:t>(Externally owned account, EOA )</a:t>
            </a:r>
          </a:p>
          <a:p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合约账户 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(</a:t>
            </a:r>
            <a:r>
              <a:rPr lang="en-US" altLang="zh-CN" dirty="0" smtClean="0"/>
              <a:t>Contract accounts)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18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EOA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外部账户（用户账户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/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普通账户）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有对应的以太币余额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可发送交易（转币或触发合约代码）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由用户私钥控制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没有关联代码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合约账户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340768"/>
            <a:ext cx="8064896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dirty="0">
                <a:latin typeface="微软雅黑 Light" pitchFamily="34" charset="-122"/>
                <a:ea typeface="微软雅黑 Light" pitchFamily="34" charset="-122"/>
              </a:rPr>
              <a:t>内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部账户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有对应的以太币余额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有关联代码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由代码控制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可通过交易或来自其它合约的调用消息来触发代码执行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执行代码时可以操作自己的存储空间，也可以调用其它合约</a:t>
            </a:r>
            <a:endParaRPr lang="en-US" altLang="zh-CN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8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1057</Words>
  <Application>Microsoft Office PowerPoint</Application>
  <PresentationFormat>全屏显示(4:3)</PresentationFormat>
  <Paragraphs>97</Paragraphs>
  <Slides>17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以太坊账户 Ethereum Accounts</vt:lpstr>
      <vt:lpstr>  从UTXO谈起</vt:lpstr>
      <vt:lpstr>  以太坊的做法</vt:lpstr>
      <vt:lpstr>  优缺点比较</vt:lpstr>
      <vt:lpstr>  优缺点比较（续）</vt:lpstr>
      <vt:lpstr>比特币和以太坊的对比</vt:lpstr>
      <vt:lpstr>  以太坊账户类型</vt:lpstr>
      <vt:lpstr>EOA</vt:lpstr>
      <vt:lpstr>合约账户</vt:lpstr>
      <vt:lpstr>PowerPoint 演示文稿</vt:lpstr>
      <vt:lpstr>以太坊交易（Transaction）</vt:lpstr>
      <vt:lpstr>  消息（Message）</vt:lpstr>
      <vt:lpstr>  合约（Contract）</vt:lpstr>
      <vt:lpstr>合约应用一</vt:lpstr>
      <vt:lpstr>合约应用二</vt:lpstr>
      <vt:lpstr>合约应用三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wushengran</dc:creator>
  <cp:lastModifiedBy>Thingkpad</cp:lastModifiedBy>
  <cp:revision>80</cp:revision>
  <dcterms:created xsi:type="dcterms:W3CDTF">2018-08-15T07:17:26Z</dcterms:created>
  <dcterms:modified xsi:type="dcterms:W3CDTF">2018-10-24T07:05:17Z</dcterms:modified>
</cp:coreProperties>
</file>