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58" r:id="rId9"/>
    <p:sldId id="267" r:id="rId10"/>
    <p:sldId id="268" r:id="rId11"/>
    <p:sldId id="272" r:id="rId12"/>
    <p:sldId id="273" r:id="rId13"/>
    <p:sldId id="271" r:id="rId14"/>
    <p:sldId id="269" r:id="rId15"/>
    <p:sldId id="275" r:id="rId16"/>
    <p:sldId id="27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#commun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Mongo </a:t>
            </a:r>
            <a:r>
              <a:rPr lang="en-US" altLang="zh-CN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DB </a:t>
            </a:r>
            <a:r>
              <a:rPr lang="zh-CN" altLang="en-US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简介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11560" y="37591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2018.10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2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文档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(document)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401487"/>
            <a:ext cx="8300757" cy="50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文档操作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db.COLLECTION_NAME.insert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60000"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是一个文档对象，如：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>
              <a:lnSpc>
                <a:spcPct val="200000"/>
              </a:lnSpc>
            </a:pPr>
            <a:r>
              <a:rPr lang="en-US" altLang="zh-CN" sz="2400" smtClean="0"/>
              <a:t>&gt; document=({name: 'iPhone',</a:t>
            </a:r>
            <a:r>
              <a:rPr lang="zh-CN" altLang="en-US" sz="2400" smtClean="0"/>
              <a:t> </a:t>
            </a:r>
            <a:r>
              <a:rPr lang="en-US" altLang="zh-CN" sz="2400" smtClean="0"/>
              <a:t>category: </a:t>
            </a:r>
            <a:r>
              <a:rPr lang="en-US" altLang="zh-CN" sz="2400"/>
              <a:t>'</a:t>
            </a:r>
            <a:r>
              <a:rPr lang="en-US" altLang="zh-CN" sz="2400" smtClean="0"/>
              <a:t>cellphone', value: 5000 });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1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文档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操作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401487"/>
            <a:ext cx="8300757" cy="5051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db.COLLECTION_NAME.remove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b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&lt;query&gt;, </a:t>
            </a:r>
            <a:b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{ </a:t>
            </a:r>
            <a:b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justOne: &lt;boolean&gt;, </a:t>
            </a:r>
            <a:b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writeConcern: &lt;document&gt; </a:t>
            </a:r>
            <a:b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  <a:p>
            <a:pPr marL="742950" lvl="1" indent="-28575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query :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（可选）删除的文档的条件。</a:t>
            </a:r>
          </a:p>
          <a:p>
            <a:pPr marL="742950" lvl="1" indent="-28575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justOne :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（可选）如果设为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，则只删除一个文档。</a:t>
            </a:r>
          </a:p>
          <a:p>
            <a:pPr marL="742950" lvl="1" indent="-28575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writeConcern :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（可选）抛出异常的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级别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120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db.COLLECTION_NAME.remove({})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70000"/>
              </a:lnSpc>
              <a:spcBef>
                <a:spcPct val="20000"/>
              </a:spcBef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9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文档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操作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185463"/>
            <a:ext cx="8352927" cy="5051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db.COLLECTION_NAME.update(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&gt;,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&gt;,{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upsert: &lt;boolean&gt;, </a:t>
            </a:r>
            <a:b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multi: &lt;boolean&gt;, </a:t>
            </a:r>
            <a:b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writeConcern: &lt;document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 )</a:t>
            </a:r>
          </a:p>
          <a:p>
            <a:pPr marL="742950" lvl="1" indent="-28575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query : update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 : update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的对象和一些更新的操作符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$set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$inc)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upsert :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可选，这个参数的意思是，如果不存在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的记录，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为插入，默认是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，不插入。</a:t>
            </a:r>
          </a:p>
          <a:p>
            <a:pPr marL="742950" lvl="1" indent="-28575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 :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默认是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false,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只更新找到的第一条记录，如果这个参数为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true,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就把按条件查出来多条记录全部更新。</a:t>
            </a:r>
          </a:p>
          <a:p>
            <a:pPr marL="742950" lvl="1" indent="-28575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writeConcern :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可选，抛出异常的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级别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/>
              <a:t>示例</a:t>
            </a:r>
            <a:r>
              <a:rPr lang="zh-CN" altLang="en-US" sz="1500" smtClean="0"/>
              <a:t>：</a:t>
            </a:r>
            <a:endParaRPr lang="en-US" altLang="zh-CN" sz="1500" smtClean="0"/>
          </a:p>
          <a:p>
            <a:pPr lvl="1"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500" smtClean="0"/>
              <a:t>&gt; db.col.update({'name':'iPhone'},{$set:{'value': 6000}},{multi:true})</a:t>
            </a:r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db.COLLECTION_NAME.save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&gt;,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writeConcern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&lt;document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 )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9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文档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操作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Retrieve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268760"/>
            <a:ext cx="8228749" cy="50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db.COLLECTION_NAME.find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query,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projection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60000">
              <a:lnSpc>
                <a:spcPct val="21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query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 ：可选，使用查询操作符指定查询条件</a:t>
            </a:r>
          </a:p>
          <a:p>
            <a:pPr marL="360000">
              <a:lnSpc>
                <a:spcPct val="21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projection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 ：可选，使用投影操作符指定返回的键。查询时返回文档中所有键值， 只需省略该参数即可（默认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省略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db.COLLECTION_NAME.find( {</a:t>
            </a:r>
            <a:r>
              <a:rPr lang="en-US" altLang="zh-CN" sz="1600" smtClean="0"/>
              <a:t>"name": "iPhone"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}, {</a:t>
            </a:r>
            <a:r>
              <a:rPr lang="en-US" altLang="zh-CN" sz="1600" smtClean="0"/>
              <a:t>"name": 1, _id: 0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 )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268760"/>
            <a:ext cx="8228749" cy="5051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210000"/>
              </a:lnSpc>
              <a:buFont typeface="Arial" pitchFamily="34" charset="0"/>
              <a:buChar char="•"/>
            </a:pPr>
            <a:r>
              <a:rPr lang="en-US" altLang="zh-CN" sz="2000" smtClean="0"/>
              <a:t>MongoDB </a:t>
            </a:r>
            <a:r>
              <a:rPr lang="zh-CN" altLang="en-US" sz="2000"/>
              <a:t>的 </a:t>
            </a:r>
            <a:r>
              <a:rPr lang="en-US" altLang="zh-CN" sz="2000"/>
              <a:t>find() </a:t>
            </a:r>
            <a:r>
              <a:rPr lang="zh-CN" altLang="en-US" sz="2000"/>
              <a:t>方法可以传入多个键</a:t>
            </a:r>
            <a:r>
              <a:rPr lang="en-US" altLang="zh-CN" sz="2000"/>
              <a:t>(key)</a:t>
            </a:r>
            <a:r>
              <a:rPr lang="zh-CN" altLang="en-US" sz="2000"/>
              <a:t>，每个键</a:t>
            </a:r>
            <a:r>
              <a:rPr lang="en-US" altLang="zh-CN" sz="2000"/>
              <a:t>(key)</a:t>
            </a:r>
            <a:r>
              <a:rPr lang="zh-CN" altLang="en-US" sz="2000"/>
              <a:t>以逗号隔开，即常规 </a:t>
            </a:r>
            <a:r>
              <a:rPr lang="en-US" altLang="zh-CN" sz="2000"/>
              <a:t>SQL </a:t>
            </a:r>
            <a:r>
              <a:rPr lang="zh-CN" altLang="en-US" sz="2000"/>
              <a:t>的 </a:t>
            </a:r>
            <a:r>
              <a:rPr lang="en-US" altLang="zh-CN" sz="2000"/>
              <a:t>AND </a:t>
            </a:r>
            <a:r>
              <a:rPr lang="zh-CN" altLang="en-US" sz="2000" smtClean="0"/>
              <a:t>条件</a:t>
            </a:r>
            <a:endParaRPr lang="en-US" altLang="zh-CN" sz="2000" smtClean="0"/>
          </a:p>
          <a:p>
            <a:pPr marL="360000">
              <a:lnSpc>
                <a:spcPct val="210000"/>
              </a:lnSpc>
            </a:pPr>
            <a:r>
              <a:rPr lang="en-US" altLang="zh-CN" sz="2000" smtClean="0"/>
              <a:t>&gt;</a:t>
            </a:r>
            <a:r>
              <a:rPr lang="en-US" altLang="zh-CN" sz="2000"/>
              <a:t> db.COLLECTION_NAME.find</a:t>
            </a:r>
            <a:r>
              <a:rPr lang="en-US" altLang="zh-CN" sz="2000"/>
              <a:t>({key1:value1, key2:value2})</a:t>
            </a:r>
            <a:endParaRPr lang="en-US" altLang="zh-CN" sz="2000" smtClean="0"/>
          </a:p>
          <a:p>
            <a:pPr marL="342900" indent="-342900">
              <a:lnSpc>
                <a:spcPct val="210000"/>
              </a:lnSpc>
              <a:buFont typeface="Arial" pitchFamily="34" charset="0"/>
              <a:buChar char="•"/>
            </a:pPr>
            <a:r>
              <a:rPr lang="en-US" altLang="zh-CN" sz="2000"/>
              <a:t>MongoDB OR </a:t>
            </a:r>
            <a:r>
              <a:rPr lang="zh-CN" altLang="en-US" sz="2000"/>
              <a:t>条件语句使用了关键字 </a:t>
            </a:r>
            <a:r>
              <a:rPr lang="en-US" altLang="zh-CN" sz="2000" b="1"/>
              <a:t>$</a:t>
            </a:r>
            <a:r>
              <a:rPr lang="en-US" altLang="zh-CN" sz="2000" b="1" smtClean="0"/>
              <a:t>or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>
              <a:lnSpc>
                <a:spcPct val="210000"/>
              </a:lnSpc>
            </a:pPr>
            <a:r>
              <a:rPr lang="en-US" altLang="zh-CN" sz="2000"/>
              <a:t>&gt;</a:t>
            </a:r>
            <a:r>
              <a:rPr lang="en-US" altLang="zh-CN" sz="2000"/>
              <a:t> </a:t>
            </a:r>
            <a:r>
              <a:rPr lang="en-US" altLang="zh-CN" sz="2000"/>
              <a:t>db.COLLECTION_NAME.find</a:t>
            </a:r>
            <a:r>
              <a:rPr lang="en-US" altLang="zh-CN" sz="2000"/>
              <a:t>( { $or: </a:t>
            </a:r>
            <a:r>
              <a:rPr lang="en-US" altLang="zh-CN" sz="2000"/>
              <a:t>[ </a:t>
            </a:r>
            <a:r>
              <a:rPr lang="en-US" altLang="zh-CN" sz="2000"/>
              <a:t>{key1: value1}, {key2:value2} ] } </a:t>
            </a:r>
            <a:r>
              <a:rPr lang="en-US" altLang="zh-CN" sz="2000"/>
              <a:t>)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联合使用示例：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>
              <a:lnSpc>
                <a:spcPct val="200000"/>
              </a:lnSpc>
            </a:pPr>
            <a:r>
              <a:rPr lang="en-US" altLang="zh-CN" sz="2000" smtClean="0"/>
              <a:t>&gt; db.col.find({</a:t>
            </a:r>
            <a:r>
              <a:rPr lang="en-US" altLang="zh-CN" sz="2000"/>
              <a:t>"</a:t>
            </a:r>
            <a:r>
              <a:rPr lang="en-US" altLang="zh-CN" sz="2000" smtClean="0"/>
              <a:t>value": </a:t>
            </a:r>
            <a:r>
              <a:rPr lang="en-US" altLang="zh-CN" sz="2000"/>
              <a:t>{$</a:t>
            </a:r>
            <a:r>
              <a:rPr lang="en-US" altLang="zh-CN" sz="2000" smtClean="0"/>
              <a:t>gt:2000}, </a:t>
            </a:r>
            <a:r>
              <a:rPr lang="en-US" altLang="zh-CN" sz="2000"/>
              <a:t>$or</a:t>
            </a:r>
            <a:r>
              <a:rPr lang="en-US" altLang="zh-CN" sz="2000"/>
              <a:t>: </a:t>
            </a:r>
            <a:r>
              <a:rPr lang="en-US" altLang="zh-CN" sz="2000" smtClean="0"/>
              <a:t>[{</a:t>
            </a:r>
            <a:r>
              <a:rPr lang="en-US" altLang="zh-CN" sz="2000"/>
              <a:t>"</a:t>
            </a:r>
            <a:r>
              <a:rPr lang="en-US" altLang="zh-CN" sz="2000" smtClean="0"/>
              <a:t>category": </a:t>
            </a:r>
            <a:r>
              <a:rPr lang="en-US" altLang="zh-CN" sz="2000"/>
              <a:t>"</a:t>
            </a:r>
            <a:r>
              <a:rPr lang="en-US" altLang="zh-CN" sz="2000" smtClean="0"/>
              <a:t>cellphone"},{</a:t>
            </a:r>
            <a:r>
              <a:rPr lang="en-US" altLang="zh-CN" sz="2000"/>
              <a:t>"</a:t>
            </a:r>
            <a:r>
              <a:rPr lang="en-US" altLang="zh-CN" sz="2000" smtClean="0"/>
              <a:t>name": </a:t>
            </a:r>
            <a:r>
              <a:rPr lang="en-US" altLang="zh-CN" sz="2000"/>
              <a:t>"</a:t>
            </a:r>
            <a:r>
              <a:rPr lang="en-US" altLang="zh-CN" sz="2000" smtClean="0"/>
              <a:t>iPhone"}]}).</a:t>
            </a:r>
            <a:r>
              <a:rPr lang="en-US" altLang="zh-CN" sz="2000"/>
              <a:t>pretty()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5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排序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(sort)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和索引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(index)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268760"/>
            <a:ext cx="8228749" cy="5051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0000">
              <a:lnSpc>
                <a:spcPct val="180000"/>
              </a:lnSpc>
            </a:pPr>
            <a:r>
              <a:rPr lang="zh-CN" altLang="en-US" sz="2000" smtClean="0"/>
              <a:t>排序（</a:t>
            </a:r>
            <a:r>
              <a:rPr lang="en-US" altLang="zh-CN" sz="2000" smtClean="0"/>
              <a:t>sort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/>
              <a:t>在 </a:t>
            </a:r>
            <a:r>
              <a:rPr lang="en-US" altLang="zh-CN"/>
              <a:t>MongoDB </a:t>
            </a:r>
            <a:r>
              <a:rPr lang="zh-CN" altLang="en-US"/>
              <a:t>中使用 </a:t>
            </a:r>
            <a:r>
              <a:rPr lang="en-US" altLang="zh-CN"/>
              <a:t>sort() </a:t>
            </a:r>
            <a:r>
              <a:rPr lang="zh-CN" altLang="en-US"/>
              <a:t>方法对数据进行</a:t>
            </a:r>
            <a:r>
              <a:rPr lang="zh-CN" altLang="en-US"/>
              <a:t>排序</a:t>
            </a:r>
            <a:r>
              <a:rPr lang="zh-CN" altLang="en-US" smtClean="0"/>
              <a:t>，可以</a:t>
            </a:r>
            <a:r>
              <a:rPr lang="zh-CN" altLang="en-US"/>
              <a:t>通过参数指定排序的字段，并使用 </a:t>
            </a:r>
            <a:r>
              <a:rPr lang="en-US" altLang="zh-CN"/>
              <a:t>1 </a:t>
            </a:r>
            <a:r>
              <a:rPr lang="zh-CN" altLang="en-US"/>
              <a:t>和 </a:t>
            </a:r>
            <a:r>
              <a:rPr lang="en-US" altLang="zh-CN"/>
              <a:t>-1 </a:t>
            </a:r>
            <a:r>
              <a:rPr lang="zh-CN" altLang="en-US"/>
              <a:t>来指定排序的方式，其中 </a:t>
            </a:r>
            <a:r>
              <a:rPr lang="en-US" altLang="zh-CN"/>
              <a:t>1 </a:t>
            </a:r>
            <a:r>
              <a:rPr lang="zh-CN" altLang="en-US"/>
              <a:t>为升序排列，而 </a:t>
            </a:r>
            <a:r>
              <a:rPr lang="en-US" altLang="zh-CN"/>
              <a:t>-1 </a:t>
            </a:r>
            <a:r>
              <a:rPr lang="zh-CN" altLang="en-US"/>
              <a:t>是</a:t>
            </a:r>
            <a:r>
              <a:rPr lang="zh-CN" altLang="en-US"/>
              <a:t>用于</a:t>
            </a:r>
            <a:r>
              <a:rPr lang="zh-CN" altLang="en-US" smtClean="0"/>
              <a:t>降序</a:t>
            </a:r>
            <a:endParaRPr lang="en-US" altLang="zh-CN" smtClean="0"/>
          </a:p>
          <a:p>
            <a:pPr marL="360000">
              <a:lnSpc>
                <a:spcPct val="180000"/>
              </a:lnSpc>
            </a:pPr>
            <a:r>
              <a:rPr lang="en-US" altLang="zh-CN" smtClean="0"/>
              <a:t>&gt; db.COLLECTION_NAME.find</a:t>
            </a:r>
            <a:r>
              <a:rPr lang="en-US" altLang="zh-CN"/>
              <a:t>().sort({</a:t>
            </a:r>
            <a:r>
              <a:rPr lang="en-US" altLang="zh-CN"/>
              <a:t>KEY:1</a:t>
            </a:r>
            <a:r>
              <a:rPr lang="en-US" altLang="zh-CN" smtClean="0"/>
              <a:t>})</a:t>
            </a:r>
          </a:p>
          <a:p>
            <a:pPr marL="360000">
              <a:lnSpc>
                <a:spcPct val="180000"/>
              </a:lnSpc>
            </a:pPr>
            <a:r>
              <a:rPr lang="zh-CN" altLang="en-US" sz="2000" smtClean="0"/>
              <a:t>索引（</a:t>
            </a:r>
            <a:r>
              <a:rPr lang="en-US" altLang="zh-CN" sz="2000" smtClean="0"/>
              <a:t>index</a:t>
            </a:r>
            <a:r>
              <a:rPr lang="zh-CN" altLang="en-US" sz="2000" smtClean="0"/>
              <a:t>）</a:t>
            </a:r>
            <a:endParaRPr lang="en-US" altLang="zh-CN" sz="2000"/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/>
              <a:t>MongoDB</a:t>
            </a:r>
            <a:r>
              <a:rPr lang="zh-CN" altLang="en-US"/>
              <a:t>使用 </a:t>
            </a:r>
            <a:r>
              <a:rPr lang="en-US" altLang="zh-CN"/>
              <a:t>createIndex() </a:t>
            </a:r>
            <a:r>
              <a:rPr lang="zh-CN" altLang="en-US"/>
              <a:t>方法来</a:t>
            </a:r>
            <a:r>
              <a:rPr lang="zh-CN" altLang="en-US"/>
              <a:t>创建</a:t>
            </a:r>
            <a:r>
              <a:rPr lang="zh-CN" altLang="en-US" smtClean="0"/>
              <a:t>索引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>
              <a:lnSpc>
                <a:spcPct val="180000"/>
              </a:lnSpc>
            </a:pPr>
            <a:r>
              <a:rPr lang="en-US" altLang="zh-CN" smtClean="0"/>
              <a:t>&gt; db.</a:t>
            </a:r>
            <a:r>
              <a:rPr lang="en-US" altLang="zh-CN"/>
              <a:t> COLLECTION_NAME</a:t>
            </a:r>
            <a:r>
              <a:rPr lang="en-US" altLang="zh-CN" smtClean="0"/>
              <a:t>.createIndex( keys, options )</a:t>
            </a:r>
          </a:p>
          <a:p>
            <a:pPr marL="360000">
              <a:lnSpc>
                <a:spcPct val="180000"/>
              </a:lnSpc>
            </a:pPr>
            <a:r>
              <a:rPr lang="en-US" altLang="zh-CN" smtClean="0"/>
              <a:t>Key </a:t>
            </a:r>
            <a:r>
              <a:rPr lang="zh-CN" altLang="en-US"/>
              <a:t>值</a:t>
            </a:r>
            <a:r>
              <a:rPr lang="zh-CN" altLang="en-US" smtClean="0"/>
              <a:t>为要创建索引的字段</a:t>
            </a:r>
            <a:r>
              <a:rPr lang="zh-CN" altLang="en-US"/>
              <a:t>，</a:t>
            </a:r>
            <a:r>
              <a:rPr lang="en-US" altLang="zh-CN"/>
              <a:t>options</a:t>
            </a:r>
            <a:r>
              <a:rPr lang="zh-CN" altLang="en-US"/>
              <a:t> 取值 </a:t>
            </a:r>
            <a:r>
              <a:rPr lang="en-US" altLang="zh-CN"/>
              <a:t>1 </a:t>
            </a:r>
            <a:r>
              <a:rPr lang="zh-CN" altLang="en-US" smtClean="0"/>
              <a:t>按</a:t>
            </a:r>
            <a:r>
              <a:rPr lang="zh-CN" altLang="en-US"/>
              <a:t>升序创建索引，</a:t>
            </a:r>
            <a:r>
              <a:rPr lang="en-US" altLang="zh-CN"/>
              <a:t>-</a:t>
            </a:r>
            <a:r>
              <a:rPr lang="en-US" altLang="zh-CN"/>
              <a:t>1 </a:t>
            </a:r>
            <a:r>
              <a:rPr lang="zh-CN" altLang="en-US" smtClean="0"/>
              <a:t>为降序</a:t>
            </a:r>
            <a:endParaRPr lang="en-US" altLang="zh-CN" smtClean="0"/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>
              <a:lnSpc>
                <a:spcPct val="180000"/>
              </a:lnSpc>
            </a:pPr>
            <a:r>
              <a:rPr lang="en-US" altLang="zh-CN" smtClean="0"/>
              <a:t>&gt; db.col.createIndex</a:t>
            </a:r>
            <a:r>
              <a:rPr lang="en-US" altLang="zh-CN"/>
              <a:t>({"title":1,"description":-1})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4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2376264"/>
          </a:xfrm>
        </p:spPr>
        <p:txBody>
          <a:bodyPr>
            <a:normAutofit/>
          </a:bodyPr>
          <a:lstStyle/>
          <a:p>
            <a:r>
              <a:rPr lang="en-US" altLang="zh-CN" sz="5400" smtClean="0">
                <a:latin typeface="+mn-lt"/>
              </a:rPr>
              <a:t>Q &amp; A</a:t>
            </a:r>
            <a:endParaRPr lang="zh-CN" altLang="en-US" sz="5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5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Mongo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编写，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是一个基于分布式文件存储的开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数据库系统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旨在为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应用提供可扩展的高性能数据存储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高负载的情况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，可以添加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保证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将数据存储为一个文档，数据结构由键值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(key=&gt;value)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对组成。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文档类似于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对象。字段值可以包含其他文档，数组及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0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Mongo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层级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Database-Collection-Document</a:t>
            </a: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数据存储，每条文档的字段可以完全不同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方便的即席查询（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 hoc queries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）、索引（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）和实时聚合（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aggregation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update()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命令可以实现替换完成的文档（数据）或者一些指定的数据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允许在服务端执行脚本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6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Mongo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下载和安装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包，地址为：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https://www.mongodb.com/download-center#community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可以直接用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命令下载，以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inux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平台为例：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 curl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-O https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fastdl.mongodb.org/linux/mongodb-linux-x86_64-3.4.9.tgz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 tar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zxvf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mongodb-linux-x86_64-3.4.9.tgz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压完成之后，将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目录加入环境变量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 ./mongod 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服务，默认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dbpath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/data/db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1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Mongo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主要概念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908560"/>
              </p:ext>
            </p:extLst>
          </p:nvPr>
        </p:nvGraphicFramePr>
        <p:xfrm>
          <a:off x="457200" y="1268760"/>
          <a:ext cx="8229600" cy="532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199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solidFill>
                            <a:srgbClr val="FFFFFF"/>
                          </a:solidFill>
                          <a:effectLst/>
                        </a:rPr>
                        <a:t>SQL</a:t>
                      </a:r>
                      <a:r>
                        <a:rPr lang="zh-CN" altLang="en-US" sz="2200">
                          <a:solidFill>
                            <a:srgbClr val="FFFFFF"/>
                          </a:solidFill>
                          <a:effectLst/>
                        </a:rPr>
                        <a:t>术语</a:t>
                      </a:r>
                      <a:r>
                        <a:rPr lang="en-US" altLang="zh-CN" sz="220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sz="2200">
                          <a:solidFill>
                            <a:srgbClr val="FFFFFF"/>
                          </a:solidFill>
                          <a:effectLst/>
                        </a:rPr>
                        <a:t>概念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solidFill>
                            <a:srgbClr val="FFFFFF"/>
                          </a:solidFill>
                          <a:effectLst/>
                        </a:rPr>
                        <a:t>MongoDB</a:t>
                      </a:r>
                      <a:r>
                        <a:rPr lang="zh-CN" altLang="en-US" sz="2200">
                          <a:solidFill>
                            <a:srgbClr val="FFFFFF"/>
                          </a:solidFill>
                          <a:effectLst/>
                        </a:rPr>
                        <a:t>术语</a:t>
                      </a:r>
                      <a:r>
                        <a:rPr lang="en-US" altLang="zh-CN" sz="220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sz="2200">
                          <a:solidFill>
                            <a:srgbClr val="FFFFFF"/>
                          </a:solidFill>
                          <a:effectLst/>
                        </a:rPr>
                        <a:t>概念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200">
                          <a:solidFill>
                            <a:srgbClr val="FFFFFF"/>
                          </a:solidFill>
                          <a:effectLst/>
                        </a:rPr>
                        <a:t>解释</a:t>
                      </a:r>
                      <a:r>
                        <a:rPr lang="en-US" altLang="zh-CN" sz="220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sz="2200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</a:p>
                  </a:txBody>
                  <a:tcPr marL="28575" marR="28575" marT="28575" marB="28575" anchor="ctr"/>
                </a:tc>
              </a:tr>
              <a:tr h="7199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database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database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</a:t>
                      </a:r>
                    </a:p>
                  </a:txBody>
                  <a:tcPr marL="47625" marR="47625" marT="66675" marB="66675" anchor="ctr"/>
                </a:tc>
              </a:tr>
              <a:tr h="7199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数据库表</a:t>
                      </a:r>
                      <a:r>
                        <a:rPr lang="en-US" altLang="zh-CN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</a:t>
                      </a:r>
                    </a:p>
                  </a:txBody>
                  <a:tcPr marL="47625" marR="47625" marT="66675" marB="66675" anchor="ctr"/>
                </a:tc>
              </a:tr>
              <a:tr h="7199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row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document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数据记录行</a:t>
                      </a:r>
                      <a:r>
                        <a:rPr lang="en-US" altLang="zh-CN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文档</a:t>
                      </a:r>
                    </a:p>
                  </a:txBody>
                  <a:tcPr marL="47625" marR="47625" marT="66675" marB="66675" anchor="ctr"/>
                </a:tc>
              </a:tr>
              <a:tr h="7199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column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field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数据字段</a:t>
                      </a:r>
                      <a:r>
                        <a:rPr lang="en-US" altLang="zh-CN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域</a:t>
                      </a:r>
                    </a:p>
                  </a:txBody>
                  <a:tcPr marL="47625" marR="47625" marT="66675" marB="66675" anchor="ctr"/>
                </a:tc>
              </a:tr>
              <a:tr h="7199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index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index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索引</a:t>
                      </a:r>
                    </a:p>
                  </a:txBody>
                  <a:tcPr marL="47625" marR="47625" marT="66675" marB="66675" anchor="ctr"/>
                </a:tc>
              </a:tr>
              <a:tr h="10080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primary key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primary key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altLang="zh-CN" sz="20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自动</a:t>
                      </a:r>
                      <a:r>
                        <a:rPr lang="zh-CN" altLang="en-US" sz="20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</a:t>
                      </a:r>
                      <a:endParaRPr lang="en-US" altLang="zh-CN" sz="200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altLang="zh-CN" sz="200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_id</a:t>
                      </a:r>
                      <a:r>
                        <a:rPr lang="zh-CN" altLang="en-US" sz="20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字段设置为主键</a:t>
                      </a:r>
                    </a:p>
                  </a:txBody>
                  <a:tcPr marL="47625" marR="4762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Mongo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数据对比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38" y="1318270"/>
            <a:ext cx="51339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63" y="3199978"/>
            <a:ext cx="53435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 4"/>
          <p:cNvSpPr/>
          <p:nvPr/>
        </p:nvSpPr>
        <p:spPr>
          <a:xfrm>
            <a:off x="4067944" y="2780928"/>
            <a:ext cx="424581" cy="28803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Mongo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URI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连接语法：</a:t>
            </a:r>
            <a:r>
              <a:rPr lang="en-US" altLang="zh-CN" sz="2200"/>
              <a:t>mongodb://[username:password@]host1[:port1][,host2[:port2],...[,hostN[:portN]]][/[database][?</a:t>
            </a:r>
            <a:r>
              <a:rPr lang="en-US" altLang="zh-CN" sz="2200"/>
              <a:t>options</a:t>
            </a:r>
            <a:r>
              <a:rPr lang="en-US" altLang="zh-CN" sz="2200" smtClean="0"/>
              <a:t>]]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mongodb:// 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这是固定的格式，必须要指定。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username:password@ 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选项，用户名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密码。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host1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必须指定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至少一个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host, host1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是这个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唯一必须要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的，它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指定了要连接服务器的地址。如果要连接复制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，需要指定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多个主机地址。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portN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可选的指定端口，如果不填，默认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27017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/database 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如果指定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username:password@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，连接并验证登陆指定数据库。若不指定，默认打开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?options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连接选项。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6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smtClean="0"/>
              <a:t>$ </a:t>
            </a:r>
            <a:r>
              <a:rPr lang="en-US" altLang="zh-CN" sz="2000"/>
              <a:t>./</a:t>
            </a:r>
            <a:r>
              <a:rPr lang="en-US" altLang="zh-CN" sz="2000" smtClean="0"/>
              <a:t>mongo </a:t>
            </a:r>
            <a:r>
              <a:rPr lang="en-US" altLang="zh-CN" sz="2000"/>
              <a:t>mongodb://admin:123456@localhost/test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0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数据库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(database)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303468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显示当前数据库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</a:t>
            </a: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查看所有数据库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 dbs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99749" y="1473495"/>
            <a:ext cx="4968552" cy="400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新建数据库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 DATABASE_NAME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db.dropDatabase()</a:t>
            </a:r>
          </a:p>
        </p:txBody>
      </p:sp>
    </p:spTree>
    <p:extLst>
      <p:ext uri="{BB962C8B-B14F-4D97-AF65-F5344CB8AC3E}">
        <p14:creationId xmlns:p14="http://schemas.microsoft.com/office/powerpoint/2010/main" val="11855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集合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(collection)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196752"/>
            <a:ext cx="7940717" cy="5051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db.createCollection(name, options)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zh-CN" altLang="en-US" sz="2400" smtClean="0"/>
              <a:t>示例：</a:t>
            </a:r>
            <a:r>
              <a:rPr lang="en-US" altLang="zh-CN" sz="2400" smtClean="0"/>
              <a:t>&gt; </a:t>
            </a:r>
            <a:r>
              <a:rPr lang="en-US" altLang="zh-CN" sz="2400"/>
              <a:t>db.createCollection("mycol", { capped : true, autoIndexId : true, size : 6142800, max : 10000 } 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db.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COLLECTION_NAME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.drop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，通常不需要专门创建集合；当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你插入一些文档时，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会自动创建集合。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2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695</Words>
  <Application>Microsoft Office PowerPoint</Application>
  <PresentationFormat>全屏显示(4:3)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Mongo DB 简介</vt:lpstr>
      <vt:lpstr>  Mongo DB 是什么</vt:lpstr>
      <vt:lpstr>  Mongo DB 特性</vt:lpstr>
      <vt:lpstr>  Mongo DB 下载和安装</vt:lpstr>
      <vt:lpstr>  Mongo DB 主要概念</vt:lpstr>
      <vt:lpstr>  Mongo DB 与 MySQL 数据对比</vt:lpstr>
      <vt:lpstr>  Mongo DB 连接</vt:lpstr>
      <vt:lpstr>  数据库 (database)</vt:lpstr>
      <vt:lpstr>  集合 (collection)</vt:lpstr>
      <vt:lpstr>  文档 (document)</vt:lpstr>
      <vt:lpstr>  文档操作 —— 删除文档（Delete，D）</vt:lpstr>
      <vt:lpstr>  文档操作 —— 更新文档（Update，U）</vt:lpstr>
      <vt:lpstr>  文档操作 —— 查询（Retrieve，R）</vt:lpstr>
      <vt:lpstr>  查询中的 AND 和 OR 条件</vt:lpstr>
      <vt:lpstr>  排序 (sort) 和索引 (index)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DB简介及CURD</dc:title>
  <dc:creator>wushengran</dc:creator>
  <cp:lastModifiedBy>Thingkpad</cp:lastModifiedBy>
  <cp:revision>69</cp:revision>
  <dcterms:created xsi:type="dcterms:W3CDTF">2017-11-14T06:09:04Z</dcterms:created>
  <dcterms:modified xsi:type="dcterms:W3CDTF">2018-11-13T16:06:50Z</dcterms:modified>
</cp:coreProperties>
</file>