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0" r:id="rId3"/>
    <p:sldId id="294" r:id="rId4"/>
    <p:sldId id="307" r:id="rId5"/>
    <p:sldId id="288" r:id="rId6"/>
    <p:sldId id="290" r:id="rId7"/>
    <p:sldId id="291" r:id="rId8"/>
    <p:sldId id="289" r:id="rId9"/>
    <p:sldId id="287" r:id="rId10"/>
    <p:sldId id="281" r:id="rId11"/>
    <p:sldId id="284" r:id="rId12"/>
    <p:sldId id="300" r:id="rId13"/>
    <p:sldId id="293" r:id="rId14"/>
    <p:sldId id="301" r:id="rId15"/>
    <p:sldId id="282" r:id="rId16"/>
    <p:sldId id="299" r:id="rId17"/>
    <p:sldId id="295" r:id="rId18"/>
    <p:sldId id="304" r:id="rId19"/>
    <p:sldId id="303" r:id="rId20"/>
    <p:sldId id="305" r:id="rId21"/>
    <p:sldId id="296" r:id="rId22"/>
    <p:sldId id="297" r:id="rId23"/>
    <p:sldId id="298" r:id="rId24"/>
    <p:sldId id="283" r:id="rId25"/>
    <p:sldId id="302" r:id="rId26"/>
    <p:sldId id="306" r:id="rId27"/>
    <p:sldId id="286" r:id="rId28"/>
    <p:sldId id="27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10" autoAdjust="0"/>
  </p:normalViewPr>
  <p:slideViewPr>
    <p:cSldViewPr>
      <p:cViewPr varScale="1">
        <p:scale>
          <a:sx n="88" d="100"/>
          <a:sy n="88" d="100"/>
        </p:scale>
        <p:origin x="-146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2A103-01E9-406E-AEF1-210DF53BAA37}" type="datetimeFigureOut">
              <a:rPr lang="zh-CN" altLang="en-US" smtClean="0"/>
              <a:t>2018/10/21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94B78-6BA6-4780-8DA5-404794C7F31F}" type="slidenum">
              <a:rPr lang="zh-CN" altLang="en-US" smtClean="0"/>
              <a:t>‹#›</a:t>
            </a:fld>
            <a:endParaRPr lang="zh-CN" altLang="en-US"/>
          </a:p>
        </p:txBody>
      </p:sp>
    </p:spTree>
    <p:extLst>
      <p:ext uri="{BB962C8B-B14F-4D97-AF65-F5344CB8AC3E}">
        <p14:creationId xmlns:p14="http://schemas.microsoft.com/office/powerpoint/2010/main" val="228149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a:t>
            </a:fld>
            <a:endParaRPr lang="zh-CN" altLang="en-US"/>
          </a:p>
        </p:txBody>
      </p:sp>
    </p:spTree>
    <p:extLst>
      <p:ext uri="{BB962C8B-B14F-4D97-AF65-F5344CB8AC3E}">
        <p14:creationId xmlns:p14="http://schemas.microsoft.com/office/powerpoint/2010/main" val="280949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10</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11</a:t>
            </a:fld>
            <a:endParaRPr lang="zh-CN" altLang="en-US"/>
          </a:p>
        </p:txBody>
      </p:sp>
    </p:spTree>
    <p:extLst>
      <p:ext uri="{BB962C8B-B14F-4D97-AF65-F5344CB8AC3E}">
        <p14:creationId xmlns:p14="http://schemas.microsoft.com/office/powerpoint/2010/main" val="100978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12</a:t>
            </a:fld>
            <a:endParaRPr lang="zh-CN" altLang="en-US"/>
          </a:p>
        </p:txBody>
      </p:sp>
    </p:spTree>
    <p:extLst>
      <p:ext uri="{BB962C8B-B14F-4D97-AF65-F5344CB8AC3E}">
        <p14:creationId xmlns:p14="http://schemas.microsoft.com/office/powerpoint/2010/main" val="1009783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13</a:t>
            </a:fld>
            <a:endParaRPr lang="zh-CN" altLang="en-US"/>
          </a:p>
        </p:txBody>
      </p:sp>
    </p:spTree>
    <p:extLst>
      <p:ext uri="{BB962C8B-B14F-4D97-AF65-F5344CB8AC3E}">
        <p14:creationId xmlns:p14="http://schemas.microsoft.com/office/powerpoint/2010/main" val="100978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15</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16</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17</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18</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19</a:t>
            </a:fld>
            <a:endParaRPr lang="zh-CN" altLang="en-US"/>
          </a:p>
        </p:txBody>
      </p:sp>
    </p:spTree>
    <p:extLst>
      <p:ext uri="{BB962C8B-B14F-4D97-AF65-F5344CB8AC3E}">
        <p14:creationId xmlns:p14="http://schemas.microsoft.com/office/powerpoint/2010/main" val="61027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20</a:t>
            </a:fld>
            <a:endParaRPr lang="zh-CN" altLang="en-US"/>
          </a:p>
        </p:txBody>
      </p:sp>
    </p:spTree>
    <p:extLst>
      <p:ext uri="{BB962C8B-B14F-4D97-AF65-F5344CB8AC3E}">
        <p14:creationId xmlns:p14="http://schemas.microsoft.com/office/powerpoint/2010/main" val="722744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21</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23</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25</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26</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27</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28</a:t>
            </a:fld>
            <a:endParaRPr lang="zh-CN" altLang="en-US"/>
          </a:p>
        </p:txBody>
      </p:sp>
    </p:spTree>
    <p:extLst>
      <p:ext uri="{BB962C8B-B14F-4D97-AF65-F5344CB8AC3E}">
        <p14:creationId xmlns:p14="http://schemas.microsoft.com/office/powerpoint/2010/main" val="584158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3</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5</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6</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7</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8</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solidFill>
                <a:schemeClr val="bg1">
                  <a:lumMod val="50000"/>
                </a:schemeClr>
              </a:solidFill>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9</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thereumbook/ethereumboo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olidity.readthedocs.io/en/latest/" TargetMode="External"/><Relationship Id="rId5" Type="http://schemas.openxmlformats.org/officeDocument/2006/relationships/hyperlink" Target="http://www.ethdocs.org/en/latest/index.html" TargetMode="External"/><Relationship Id="rId4" Type="http://schemas.openxmlformats.org/officeDocument/2006/relationships/hyperlink" Target="https://github.com/ethereum/wiki/wiki/White-Pape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1640" y="1916832"/>
            <a:ext cx="6606877" cy="1971650"/>
          </a:xfrm>
        </p:spPr>
        <p:txBody>
          <a:bodyPr>
            <a:noAutofit/>
          </a:bodyPr>
          <a:lstStyle/>
          <a:p>
            <a:pPr>
              <a:lnSpc>
                <a:spcPct val="125000"/>
              </a:lnSpc>
            </a:pPr>
            <a:r>
              <a:rPr lang="zh-CN" altLang="en-US" sz="5000" dirty="0" smtClean="0">
                <a:latin typeface="微软雅黑 Light" pitchFamily="34" charset="-122"/>
                <a:ea typeface="微软雅黑 Light" pitchFamily="34" charset="-122"/>
              </a:rPr>
              <a:t>以太坊综述</a:t>
            </a:r>
            <a:r>
              <a:rPr lang="en-US" altLang="zh-CN" sz="5000" dirty="0" smtClean="0">
                <a:latin typeface="微软雅黑 Light" pitchFamily="34" charset="-122"/>
                <a:ea typeface="微软雅黑 Light" pitchFamily="34" charset="-122"/>
              </a:rPr>
              <a:t/>
            </a:r>
            <a:br>
              <a:rPr lang="en-US" altLang="zh-CN" sz="5000" dirty="0" smtClean="0">
                <a:latin typeface="微软雅黑 Light" pitchFamily="34" charset="-122"/>
                <a:ea typeface="微软雅黑 Light" pitchFamily="34" charset="-122"/>
              </a:rPr>
            </a:br>
            <a:r>
              <a:rPr lang="en-US" altLang="zh-CN" sz="5000" dirty="0">
                <a:latin typeface="+mn-lt"/>
                <a:ea typeface="微软雅黑 Light" pitchFamily="34" charset="-122"/>
              </a:rPr>
              <a:t>Ethereum</a:t>
            </a:r>
            <a:endParaRPr lang="zh-CN" altLang="en-US" sz="5000" dirty="0">
              <a:latin typeface="+mn-lt"/>
              <a:ea typeface="微软雅黑 Light" pitchFamily="34" charset="-122"/>
            </a:endParaRPr>
          </a:p>
        </p:txBody>
      </p:sp>
      <p:sp>
        <p:nvSpPr>
          <p:cNvPr id="3" name="副标题 2"/>
          <p:cNvSpPr>
            <a:spLocks noGrp="1"/>
          </p:cNvSpPr>
          <p:nvPr>
            <p:ph type="subTitle" idx="1"/>
          </p:nvPr>
        </p:nvSpPr>
        <p:spPr>
          <a:xfrm>
            <a:off x="1371600" y="4584154"/>
            <a:ext cx="6400800" cy="1365126"/>
          </a:xfrm>
        </p:spPr>
        <p:txBody>
          <a:bodyPr>
            <a:normAutofit/>
          </a:bodyPr>
          <a:lstStyle/>
          <a:p>
            <a:pPr>
              <a:lnSpc>
                <a:spcPct val="150000"/>
              </a:lnSpc>
            </a:pPr>
            <a:r>
              <a:rPr lang="en-US" altLang="zh-CN" sz="2800" dirty="0" smtClean="0"/>
              <a:t>2018.10 by wushengran</a:t>
            </a:r>
            <a:endParaRPr lang="zh-CN" alt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062" y="2062361"/>
            <a:ext cx="8953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287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以太坊的出现</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584920" y="1484784"/>
            <a:ext cx="4491136" cy="2897900"/>
          </a:xfrm>
        </p:spPr>
        <p:txBody>
          <a:bodyPr>
            <a:normAutofit fontScale="92500" lnSpcReduction="20000"/>
          </a:bodyPr>
          <a:lstStyle/>
          <a:p>
            <a:pPr>
              <a:lnSpc>
                <a:spcPct val="150000"/>
              </a:lnSpc>
            </a:pPr>
            <a:r>
              <a:rPr lang="en-US" altLang="zh-CN" sz="2000" dirty="0" smtClean="0"/>
              <a:t>2014 </a:t>
            </a:r>
            <a:r>
              <a:rPr lang="zh-CN" altLang="en-US" sz="2000" dirty="0" smtClean="0"/>
              <a:t>年</a:t>
            </a:r>
            <a:r>
              <a:rPr lang="en-US" altLang="zh-CN" sz="2000" dirty="0" smtClean="0"/>
              <a:t>1</a:t>
            </a:r>
            <a:r>
              <a:rPr lang="zh-CN" altLang="en-US" sz="2000" dirty="0" smtClean="0"/>
              <a:t>月，</a:t>
            </a:r>
            <a:r>
              <a:rPr lang="en-US" altLang="zh-CN" sz="2000" dirty="0" smtClean="0"/>
              <a:t> </a:t>
            </a:r>
            <a:r>
              <a:rPr lang="en-US" altLang="zh-CN" sz="2000" dirty="0"/>
              <a:t>Vitalik </a:t>
            </a:r>
            <a:r>
              <a:rPr lang="en-US" altLang="zh-CN" sz="2000" dirty="0" smtClean="0"/>
              <a:t>Buterin</a:t>
            </a:r>
            <a:r>
              <a:rPr lang="zh-CN" altLang="en-US" sz="2000" dirty="0"/>
              <a:t>在自己任编辑的比特币杂志</a:t>
            </a:r>
            <a:r>
              <a:rPr lang="en-US" altLang="zh-CN" sz="2000" dirty="0"/>
              <a:t>(Bitcoin Magazine)</a:t>
            </a:r>
            <a:r>
              <a:rPr lang="zh-CN" altLang="en-US" sz="2000" dirty="0"/>
              <a:t>上发表了</a:t>
            </a:r>
            <a:r>
              <a:rPr lang="en-US" altLang="zh-CN" sz="2000" dirty="0"/>
              <a:t>《</a:t>
            </a:r>
            <a:r>
              <a:rPr lang="zh-CN" altLang="en-US" sz="2000" dirty="0"/>
              <a:t>以太坊：一个</a:t>
            </a:r>
            <a:r>
              <a:rPr lang="zh-CN" altLang="en-US" sz="2000" dirty="0" smtClean="0"/>
              <a:t>下一代</a:t>
            </a:r>
            <a:r>
              <a:rPr lang="zh-CN" altLang="en-US" sz="2000" dirty="0"/>
              <a:t>智能合约</a:t>
            </a:r>
            <a:r>
              <a:rPr lang="zh-CN" altLang="en-US" sz="2000" dirty="0" smtClean="0"/>
              <a:t>和</a:t>
            </a:r>
            <a:r>
              <a:rPr lang="zh-CN" altLang="en-US" sz="2000" dirty="0"/>
              <a:t>去中心化应用平台</a:t>
            </a:r>
            <a:r>
              <a:rPr lang="en-US" altLang="zh-CN" sz="2000" dirty="0" smtClean="0"/>
              <a:t>》</a:t>
            </a:r>
            <a:r>
              <a:rPr lang="zh-CN" altLang="en-US" sz="2000" dirty="0" smtClean="0"/>
              <a:t>（</a:t>
            </a:r>
            <a:r>
              <a:rPr lang="en-US" altLang="zh-CN" sz="2000" dirty="0"/>
              <a:t>Ethereum: A Next-Generation Smart Contract </a:t>
            </a:r>
            <a:r>
              <a:rPr lang="en-US" altLang="zh-CN" sz="2000" dirty="0" smtClean="0"/>
              <a:t> </a:t>
            </a:r>
            <a:r>
              <a:rPr lang="en-US" altLang="zh-CN" sz="2000" dirty="0"/>
              <a:t>and Decentralized Application Platform</a:t>
            </a:r>
            <a:r>
              <a:rPr lang="zh-CN" altLang="en-US" sz="2000" dirty="0" smtClean="0"/>
              <a:t>）</a:t>
            </a:r>
            <a:endParaRPr lang="en-US" altLang="zh-CN" sz="2000" dirty="0" smtClean="0"/>
          </a:p>
        </p:txBody>
      </p:sp>
      <p:pic>
        <p:nvPicPr>
          <p:cNvPr id="2052" name="Picture 4" descr="https://timgsa.baidu.com/timg?image&amp;quality=80&amp;size=b9999_10000&amp;sec=1539172363393&amp;di=5571201145d2c4a436cbeb3f351fbbf2&amp;imgtype=0&amp;src=http%3A%2F%2Fstatic.leiphone.com%2Fuploads%2Fnew%2Farticle%2Fpic%2F201704%2F58e31bf605baf.jpg%3FimageMogr2%2Fthumbnail%2F%2521480x290r%2Fgravity%2FCenter%2Fcrop%2F480x290%2Fquality%2F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545459"/>
            <a:ext cx="3384376" cy="2117145"/>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a:spLocks/>
          </p:cNvSpPr>
          <p:nvPr/>
        </p:nvSpPr>
        <p:spPr>
          <a:xfrm>
            <a:off x="4572000" y="4382684"/>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
        <p:nvSpPr>
          <p:cNvPr id="4" name="矩形 3"/>
          <p:cNvSpPr/>
          <p:nvPr/>
        </p:nvSpPr>
        <p:spPr>
          <a:xfrm>
            <a:off x="6232119" y="3725320"/>
            <a:ext cx="1508233" cy="369332"/>
          </a:xfrm>
          <a:prstGeom prst="rect">
            <a:avLst/>
          </a:prstGeom>
        </p:spPr>
        <p:txBody>
          <a:bodyPr wrap="none">
            <a:spAutoFit/>
          </a:bodyPr>
          <a:lstStyle/>
          <a:p>
            <a:r>
              <a:rPr lang="en-US" altLang="zh-CN" dirty="0">
                <a:solidFill>
                  <a:schemeClr val="bg1">
                    <a:lumMod val="50000"/>
                  </a:schemeClr>
                </a:solidFill>
              </a:rPr>
              <a:t>Vitalik </a:t>
            </a:r>
            <a:r>
              <a:rPr lang="en-US" altLang="zh-CN" dirty="0" smtClean="0">
                <a:solidFill>
                  <a:schemeClr val="bg1">
                    <a:lumMod val="50000"/>
                  </a:schemeClr>
                </a:solidFill>
              </a:rPr>
              <a:t>Buterin</a:t>
            </a:r>
            <a:endParaRPr lang="zh-CN" altLang="en-US" dirty="0"/>
          </a:p>
        </p:txBody>
      </p:sp>
      <p:sp>
        <p:nvSpPr>
          <p:cNvPr id="5" name="矩形 4"/>
          <p:cNvSpPr/>
          <p:nvPr/>
        </p:nvSpPr>
        <p:spPr>
          <a:xfrm>
            <a:off x="648072" y="4238668"/>
            <a:ext cx="8028384" cy="1232645"/>
          </a:xfrm>
          <a:prstGeom prst="rect">
            <a:avLst/>
          </a:prstGeom>
        </p:spPr>
        <p:txBody>
          <a:bodyPr wrap="square">
            <a:spAutoFit/>
          </a:bodyPr>
          <a:lstStyle/>
          <a:p>
            <a:pPr marL="342900" indent="-342900">
              <a:lnSpc>
                <a:spcPct val="130000"/>
              </a:lnSpc>
              <a:spcBef>
                <a:spcPct val="20000"/>
              </a:spcBef>
              <a:buFont typeface="Arial" pitchFamily="34" charset="0"/>
              <a:buChar char="•"/>
            </a:pPr>
            <a:r>
              <a:rPr lang="en-US" altLang="zh-CN" sz="1900" dirty="0"/>
              <a:t>2014</a:t>
            </a:r>
            <a:r>
              <a:rPr lang="zh-CN" altLang="en-US" sz="1900" dirty="0"/>
              <a:t>年的迈阿密比特币会议中，布特林宣布了以太</a:t>
            </a:r>
            <a:r>
              <a:rPr lang="zh-CN" altLang="en-US" sz="1900" dirty="0" smtClean="0"/>
              <a:t>坊项目，</a:t>
            </a:r>
            <a:r>
              <a:rPr lang="zh-CN" altLang="en-US" sz="1900" dirty="0"/>
              <a:t>并且提出了多项创新性区块链技术，该年</a:t>
            </a:r>
            <a:r>
              <a:rPr lang="en-US" altLang="zh-CN" sz="1900" dirty="0"/>
              <a:t>7</a:t>
            </a:r>
            <a:r>
              <a:rPr lang="zh-CN" altLang="en-US" sz="1900" dirty="0"/>
              <a:t>月，启动</a:t>
            </a:r>
            <a:r>
              <a:rPr lang="zh-CN" altLang="en-US" sz="1900"/>
              <a:t>以太</a:t>
            </a:r>
            <a:r>
              <a:rPr lang="zh-CN" altLang="en-US" sz="1900" smtClean="0"/>
              <a:t>坊众筹募</a:t>
            </a:r>
            <a:r>
              <a:rPr lang="zh-CN" altLang="en-US" sz="1900" dirty="0"/>
              <a:t>资，募得</a:t>
            </a:r>
            <a:r>
              <a:rPr lang="en-US" altLang="zh-CN" sz="1900" dirty="0"/>
              <a:t>3.1</a:t>
            </a:r>
            <a:r>
              <a:rPr lang="zh-CN" altLang="en-US" sz="1900" dirty="0"/>
              <a:t>万枚比特币（当时约合</a:t>
            </a:r>
            <a:r>
              <a:rPr lang="en-US" altLang="zh-CN" sz="1900" dirty="0"/>
              <a:t>1840</a:t>
            </a:r>
            <a:r>
              <a:rPr lang="zh-CN" altLang="en-US" sz="1900" dirty="0"/>
              <a:t>万美元）</a:t>
            </a:r>
            <a:endParaRPr lang="en-US" altLang="zh-CN" sz="1900" dirty="0"/>
          </a:p>
        </p:txBody>
      </p:sp>
      <p:sp>
        <p:nvSpPr>
          <p:cNvPr id="7" name="矩形 6"/>
          <p:cNvSpPr/>
          <p:nvPr/>
        </p:nvSpPr>
        <p:spPr>
          <a:xfrm>
            <a:off x="648072" y="5509753"/>
            <a:ext cx="7884368" cy="852541"/>
          </a:xfrm>
          <a:prstGeom prst="rect">
            <a:avLst/>
          </a:prstGeom>
        </p:spPr>
        <p:txBody>
          <a:bodyPr wrap="square">
            <a:spAutoFit/>
          </a:bodyPr>
          <a:lstStyle/>
          <a:p>
            <a:pPr marL="342900" indent="-342900">
              <a:lnSpc>
                <a:spcPct val="130000"/>
              </a:lnSpc>
              <a:spcBef>
                <a:spcPct val="20000"/>
              </a:spcBef>
              <a:buFont typeface="Arial" pitchFamily="34" charset="0"/>
              <a:buChar char="•"/>
            </a:pPr>
            <a:r>
              <a:rPr lang="en-US" altLang="zh-CN" sz="1900" dirty="0"/>
              <a:t>2015</a:t>
            </a:r>
            <a:r>
              <a:rPr lang="zh-CN" altLang="en-US" sz="1900" dirty="0"/>
              <a:t>年</a:t>
            </a:r>
            <a:r>
              <a:rPr lang="en-US" altLang="zh-CN" sz="1900" dirty="0"/>
              <a:t>7</a:t>
            </a:r>
            <a:r>
              <a:rPr lang="zh-CN" altLang="en-US" sz="1900" dirty="0"/>
              <a:t>月</a:t>
            </a:r>
            <a:r>
              <a:rPr lang="en-US" altLang="zh-CN" sz="1900" dirty="0"/>
              <a:t>30</a:t>
            </a:r>
            <a:r>
              <a:rPr lang="zh-CN" altLang="en-US" sz="1900" dirty="0"/>
              <a:t>日</a:t>
            </a:r>
            <a:r>
              <a:rPr lang="zh-CN" altLang="en-US" sz="1900" dirty="0" smtClean="0"/>
              <a:t>，当时</a:t>
            </a:r>
            <a:r>
              <a:rPr lang="zh-CN" altLang="en-US" sz="1900" dirty="0"/>
              <a:t>作为以太坊项目</a:t>
            </a:r>
            <a:r>
              <a:rPr lang="en-US" altLang="zh-CN" sz="1900" dirty="0"/>
              <a:t>CCO</a:t>
            </a:r>
            <a:r>
              <a:rPr lang="zh-CN" altLang="en-US" sz="1900" dirty="0"/>
              <a:t>的成员</a:t>
            </a:r>
            <a:r>
              <a:rPr lang="en-US" altLang="zh-CN" sz="1900" dirty="0"/>
              <a:t>Stephan Tual</a:t>
            </a:r>
            <a:r>
              <a:rPr lang="zh-CN" altLang="en-US" sz="1900" dirty="0"/>
              <a:t>在官方博客上正式宣布了以太坊系统</a:t>
            </a:r>
            <a:r>
              <a:rPr lang="zh-CN" altLang="en-US" sz="1900" dirty="0" smtClean="0"/>
              <a:t>的诞生，以太坊主网上线</a:t>
            </a:r>
            <a:endParaRPr lang="zh-CN" altLang="en-US" sz="1900" dirty="0"/>
          </a:p>
        </p:txBody>
      </p:sp>
    </p:spTree>
    <p:extLst>
      <p:ext uri="{BB962C8B-B14F-4D97-AF65-F5344CB8AC3E}">
        <p14:creationId xmlns:p14="http://schemas.microsoft.com/office/powerpoint/2010/main" val="1903536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229600" cy="5184576"/>
          </a:xfrm>
        </p:spPr>
        <p:txBody>
          <a:bodyPr>
            <a:normAutofit fontScale="85000" lnSpcReduction="10000"/>
          </a:bodyPr>
          <a:lstStyle/>
          <a:p>
            <a:pPr>
              <a:lnSpc>
                <a:spcPct val="150000"/>
              </a:lnSpc>
            </a:pPr>
            <a:r>
              <a:rPr lang="zh-CN" altLang="en-US" sz="2000" b="1" dirty="0" smtClean="0"/>
              <a:t>“前沿”</a:t>
            </a:r>
            <a:r>
              <a:rPr lang="en-US" altLang="zh-CN" sz="2000" b="1" dirty="0" smtClean="0"/>
              <a:t>(Frontier) </a:t>
            </a:r>
            <a:r>
              <a:rPr lang="en-US" altLang="zh-CN" sz="2000" dirty="0" smtClean="0"/>
              <a:t>– </a:t>
            </a:r>
            <a:r>
              <a:rPr lang="en-US" altLang="zh-CN" sz="2000" dirty="0"/>
              <a:t>Block #</a:t>
            </a:r>
            <a:r>
              <a:rPr lang="en-US" altLang="zh-CN" sz="2000" dirty="0" smtClean="0"/>
              <a:t>0</a:t>
            </a:r>
            <a:endParaRPr lang="en-US" altLang="zh-CN" sz="2000" dirty="0"/>
          </a:p>
          <a:p>
            <a:pPr marL="360000" indent="0">
              <a:lnSpc>
                <a:spcPct val="150000"/>
              </a:lnSpc>
              <a:buNone/>
            </a:pPr>
            <a:r>
              <a:rPr lang="zh-CN" altLang="en-US" sz="2000" dirty="0"/>
              <a:t>以太坊的初始阶段，持续时间为</a:t>
            </a:r>
            <a:r>
              <a:rPr lang="en-US" altLang="zh-CN" sz="2000" dirty="0"/>
              <a:t>2015</a:t>
            </a:r>
            <a:r>
              <a:rPr lang="zh-CN" altLang="en-US" sz="2000" dirty="0"/>
              <a:t>年</a:t>
            </a:r>
            <a:r>
              <a:rPr lang="en-US" altLang="zh-CN" sz="2000" dirty="0"/>
              <a:t>7</a:t>
            </a:r>
            <a:r>
              <a:rPr lang="zh-CN" altLang="en-US" sz="2000" dirty="0"/>
              <a:t>月</a:t>
            </a:r>
            <a:r>
              <a:rPr lang="en-US" altLang="zh-CN" sz="2000" dirty="0"/>
              <a:t>30</a:t>
            </a:r>
            <a:r>
              <a:rPr lang="zh-CN" altLang="en-US" sz="2000" dirty="0"/>
              <a:t>日至</a:t>
            </a:r>
            <a:r>
              <a:rPr lang="en-US" altLang="zh-CN" sz="2000" dirty="0"/>
              <a:t>2016</a:t>
            </a:r>
            <a:r>
              <a:rPr lang="zh-CN" altLang="en-US" sz="2000" dirty="0"/>
              <a:t>年</a:t>
            </a:r>
            <a:r>
              <a:rPr lang="en-US" altLang="zh-CN" sz="2000" dirty="0"/>
              <a:t>3</a:t>
            </a:r>
            <a:r>
              <a:rPr lang="zh-CN" altLang="en-US" sz="2000" dirty="0"/>
              <a:t>月</a:t>
            </a:r>
            <a:endParaRPr lang="en-US" altLang="zh-CN" sz="2000" dirty="0"/>
          </a:p>
          <a:p>
            <a:pPr>
              <a:lnSpc>
                <a:spcPct val="150000"/>
              </a:lnSpc>
            </a:pPr>
            <a:r>
              <a:rPr lang="zh-CN" altLang="en-US" sz="2000" b="1" dirty="0" smtClean="0"/>
              <a:t>“家园”</a:t>
            </a:r>
            <a:r>
              <a:rPr lang="en-US" altLang="zh-CN" sz="2000" b="1" dirty="0" smtClean="0"/>
              <a:t>(Homestead) </a:t>
            </a:r>
            <a:r>
              <a:rPr lang="en-US" altLang="zh-CN" sz="2000" dirty="0" smtClean="0"/>
              <a:t>- </a:t>
            </a:r>
            <a:r>
              <a:rPr lang="en-US" altLang="zh-CN" sz="2000" dirty="0"/>
              <a:t>Block #</a:t>
            </a:r>
            <a:r>
              <a:rPr lang="en-US" altLang="zh-CN" sz="2000" dirty="0" smtClean="0"/>
              <a:t>1,150,000</a:t>
            </a:r>
          </a:p>
          <a:p>
            <a:pPr marL="360000" indent="0">
              <a:lnSpc>
                <a:spcPct val="150000"/>
              </a:lnSpc>
              <a:buNone/>
            </a:pPr>
            <a:r>
              <a:rPr lang="zh-CN" altLang="en-US" sz="2000" dirty="0"/>
              <a:t>以太坊的第二阶段，于</a:t>
            </a:r>
            <a:r>
              <a:rPr lang="en-US" altLang="zh-CN" sz="2000" dirty="0"/>
              <a:t>2016</a:t>
            </a:r>
            <a:r>
              <a:rPr lang="zh-CN" altLang="en-US" sz="2000" dirty="0"/>
              <a:t>年</a:t>
            </a:r>
            <a:r>
              <a:rPr lang="en-US" altLang="zh-CN" sz="2000" dirty="0"/>
              <a:t>3</a:t>
            </a:r>
            <a:r>
              <a:rPr lang="zh-CN" altLang="en-US" sz="2000" dirty="0"/>
              <a:t>月推出</a:t>
            </a:r>
            <a:endParaRPr lang="en-US" altLang="zh-CN" sz="2000" dirty="0"/>
          </a:p>
          <a:p>
            <a:pPr>
              <a:lnSpc>
                <a:spcPct val="160000"/>
              </a:lnSpc>
            </a:pPr>
            <a:r>
              <a:rPr lang="zh-CN" altLang="en-US" sz="2000" b="1" dirty="0"/>
              <a:t>“大都会”</a:t>
            </a:r>
            <a:r>
              <a:rPr lang="en-US" altLang="zh-CN" sz="2000" b="1" dirty="0"/>
              <a:t>(Metropolis) Block #4,370,000</a:t>
            </a:r>
          </a:p>
          <a:p>
            <a:pPr marL="360000" indent="0">
              <a:lnSpc>
                <a:spcPct val="150000"/>
              </a:lnSpc>
              <a:buNone/>
            </a:pPr>
            <a:r>
              <a:rPr lang="zh-CN" altLang="en-US" sz="2000" dirty="0" smtClean="0"/>
              <a:t>以太</a:t>
            </a:r>
            <a:r>
              <a:rPr lang="zh-CN" altLang="en-US" sz="2000" dirty="0"/>
              <a:t>坊的第三个阶段，于</a:t>
            </a:r>
            <a:r>
              <a:rPr lang="en-US" altLang="zh-CN" sz="2000" dirty="0"/>
              <a:t>2017</a:t>
            </a:r>
            <a:r>
              <a:rPr lang="zh-CN" altLang="en-US" sz="2000" dirty="0"/>
              <a:t>年</a:t>
            </a:r>
            <a:r>
              <a:rPr lang="en-US" altLang="zh-CN" sz="2000" dirty="0"/>
              <a:t>10</a:t>
            </a:r>
            <a:r>
              <a:rPr lang="zh-CN" altLang="en-US" sz="2000" dirty="0"/>
              <a:t>月推出</a:t>
            </a:r>
            <a:r>
              <a:rPr lang="zh-CN" altLang="en-US" sz="2000" dirty="0" smtClean="0"/>
              <a:t>的“拜占庭”</a:t>
            </a:r>
            <a:r>
              <a:rPr lang="en-US" altLang="zh-CN" sz="2000" dirty="0" smtClean="0"/>
              <a:t>(Byzantium)</a:t>
            </a:r>
            <a:r>
              <a:rPr lang="zh-CN" altLang="en-US" sz="2000" dirty="0" smtClean="0"/>
              <a:t>是 </a:t>
            </a:r>
            <a:r>
              <a:rPr lang="en-US" altLang="zh-CN" sz="2000" dirty="0" smtClean="0"/>
              <a:t>Metropolis </a:t>
            </a:r>
            <a:r>
              <a:rPr lang="zh-CN" altLang="en-US" sz="2000" dirty="0" smtClean="0"/>
              <a:t>的</a:t>
            </a:r>
            <a:r>
              <a:rPr lang="zh-CN" altLang="en-US" sz="2000" dirty="0"/>
              <a:t>两个硬分叉中的第一</a:t>
            </a:r>
            <a:r>
              <a:rPr lang="zh-CN" altLang="en-US" sz="2000" dirty="0" smtClean="0"/>
              <a:t>个，也是我们现在所处的阶段。</a:t>
            </a:r>
            <a:endParaRPr lang="en-US" altLang="zh-CN" sz="2000" dirty="0"/>
          </a:p>
          <a:p>
            <a:pPr marL="360000" indent="0">
              <a:lnSpc>
                <a:spcPct val="150000"/>
              </a:lnSpc>
              <a:buNone/>
            </a:pPr>
            <a:r>
              <a:rPr lang="zh-CN" altLang="en-US" sz="2000" i="1" dirty="0" smtClean="0"/>
              <a:t>“君士坦丁堡”</a:t>
            </a:r>
            <a:r>
              <a:rPr lang="en-US" altLang="zh-CN" sz="2000" i="1" dirty="0"/>
              <a:t>(Constantinople)</a:t>
            </a:r>
          </a:p>
          <a:p>
            <a:pPr marL="360000" indent="0">
              <a:lnSpc>
                <a:spcPct val="150000"/>
              </a:lnSpc>
              <a:buNone/>
            </a:pPr>
            <a:r>
              <a:rPr lang="en-US" altLang="zh-CN" sz="2000" dirty="0" smtClean="0"/>
              <a:t>Metropolis </a:t>
            </a:r>
            <a:r>
              <a:rPr lang="zh-CN" altLang="en-US" sz="2000" dirty="0" smtClean="0"/>
              <a:t>阶段的第二部分，计划于</a:t>
            </a:r>
            <a:r>
              <a:rPr lang="en-US" altLang="zh-CN" sz="2000" dirty="0" smtClean="0"/>
              <a:t>2018</a:t>
            </a:r>
            <a:r>
              <a:rPr lang="zh-CN" altLang="en-US" sz="2000" dirty="0" smtClean="0"/>
              <a:t>年推出。预计将包括切换到混合</a:t>
            </a:r>
            <a:r>
              <a:rPr lang="en-US" altLang="zh-CN" sz="2000" dirty="0" smtClean="0"/>
              <a:t>POW/POS </a:t>
            </a:r>
            <a:r>
              <a:rPr lang="zh-CN" altLang="en-US" sz="2000" dirty="0" smtClean="0"/>
              <a:t>共识算法，以及其他变更。</a:t>
            </a:r>
          </a:p>
          <a:p>
            <a:pPr>
              <a:lnSpc>
                <a:spcPct val="160000"/>
              </a:lnSpc>
            </a:pPr>
            <a:r>
              <a:rPr lang="zh-CN" altLang="en-US" sz="2000" b="1" dirty="0" smtClean="0"/>
              <a:t>“宁静”</a:t>
            </a:r>
            <a:r>
              <a:rPr lang="en-US" altLang="zh-CN" sz="2000" b="1" dirty="0" smtClean="0"/>
              <a:t>(Serenity</a:t>
            </a:r>
            <a:r>
              <a:rPr lang="en-US" altLang="zh-CN" sz="2000" b="1" dirty="0"/>
              <a:t>)</a:t>
            </a:r>
          </a:p>
          <a:p>
            <a:pPr marL="360000" indent="0">
              <a:lnSpc>
                <a:spcPct val="150000"/>
              </a:lnSpc>
              <a:buNone/>
            </a:pPr>
            <a:r>
              <a:rPr lang="zh-CN" altLang="en-US" sz="2000" dirty="0" smtClean="0"/>
              <a:t>以太</a:t>
            </a:r>
            <a:r>
              <a:rPr lang="zh-CN" altLang="en-US" sz="2000" dirty="0"/>
              <a:t>坊的第四个也是最后一个阶段。</a:t>
            </a:r>
            <a:r>
              <a:rPr lang="en-US" altLang="zh-CN" sz="2000" dirty="0"/>
              <a:t>Serenity</a:t>
            </a:r>
            <a:r>
              <a:rPr lang="zh-CN" altLang="en-US" sz="2000" dirty="0"/>
              <a:t>尚未有计划的发布日期。</a:t>
            </a:r>
          </a:p>
        </p:txBody>
      </p:sp>
      <p:sp>
        <p:nvSpPr>
          <p:cNvPr id="6" name="标题 1"/>
          <p:cNvSpPr>
            <a:spLocks noGrp="1"/>
          </p:cNvSpPr>
          <p:nvPr>
            <p:ph type="title"/>
          </p:nvPr>
        </p:nvSpPr>
        <p:spPr>
          <a:xfrm>
            <a:off x="457200" y="274638"/>
            <a:ext cx="8229600" cy="1143000"/>
          </a:xfrm>
        </p:spPr>
        <p:txBody>
          <a:bodyPr/>
          <a:lstStyle/>
          <a:p>
            <a:pPr algn="l"/>
            <a:r>
              <a:rPr lang="zh-CN" altLang="en-US" dirty="0" smtClean="0">
                <a:latin typeface="微软雅黑 Light" pitchFamily="34" charset="-122"/>
                <a:ea typeface="微软雅黑 Light" pitchFamily="34" charset="-122"/>
              </a:rPr>
              <a:t>  发展</a:t>
            </a:r>
            <a:r>
              <a:rPr lang="zh-CN" altLang="en-US" dirty="0">
                <a:latin typeface="微软雅黑 Light" pitchFamily="34" charset="-122"/>
                <a:ea typeface="微软雅黑 Light" pitchFamily="34" charset="-122"/>
              </a:rPr>
              <a:t>阶段</a:t>
            </a:r>
          </a:p>
        </p:txBody>
      </p:sp>
    </p:spTree>
    <p:extLst>
      <p:ext uri="{BB962C8B-B14F-4D97-AF65-F5344CB8AC3E}">
        <p14:creationId xmlns:p14="http://schemas.microsoft.com/office/powerpoint/2010/main" val="2408461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412776"/>
            <a:ext cx="8229600" cy="4896544"/>
          </a:xfrm>
        </p:spPr>
        <p:txBody>
          <a:bodyPr>
            <a:normAutofit/>
          </a:bodyPr>
          <a:lstStyle/>
          <a:p>
            <a:pPr>
              <a:lnSpc>
                <a:spcPct val="140000"/>
              </a:lnSpc>
            </a:pPr>
            <a:r>
              <a:rPr lang="en-US" altLang="zh-CN" sz="1700" b="1" dirty="0"/>
              <a:t>Block #200,000</a:t>
            </a:r>
          </a:p>
          <a:p>
            <a:pPr marL="360000" indent="0">
              <a:lnSpc>
                <a:spcPct val="140000"/>
              </a:lnSpc>
              <a:buNone/>
            </a:pPr>
            <a:r>
              <a:rPr lang="en-US" altLang="zh-CN" sz="1700" dirty="0"/>
              <a:t>"Ice Age" - </a:t>
            </a:r>
            <a:r>
              <a:rPr lang="zh-CN" altLang="en-US" sz="1700" dirty="0"/>
              <a:t>引入指数难度增加的硬分叉，促使向 </a:t>
            </a:r>
            <a:r>
              <a:rPr lang="en-US" altLang="zh-CN" sz="1700" dirty="0"/>
              <a:t>Proof-of-Stake </a:t>
            </a:r>
            <a:r>
              <a:rPr lang="zh-CN" altLang="en-US" sz="1700" dirty="0"/>
              <a:t>过渡。</a:t>
            </a:r>
            <a:endParaRPr lang="en-US" altLang="zh-CN" sz="1700" dirty="0"/>
          </a:p>
          <a:p>
            <a:pPr>
              <a:lnSpc>
                <a:spcPct val="140000"/>
              </a:lnSpc>
            </a:pPr>
            <a:r>
              <a:rPr lang="en-US" altLang="zh-CN" sz="1700" b="1" dirty="0"/>
              <a:t>Block #1,192,000</a:t>
            </a:r>
          </a:p>
          <a:p>
            <a:pPr marL="360000" indent="0">
              <a:lnSpc>
                <a:spcPct val="140000"/>
              </a:lnSpc>
              <a:buNone/>
            </a:pPr>
            <a:r>
              <a:rPr lang="en-US" altLang="zh-CN" sz="1700" dirty="0" smtClean="0"/>
              <a:t>“The DAO</a:t>
            </a:r>
            <a:r>
              <a:rPr lang="en-US" altLang="zh-CN" sz="1700" dirty="0"/>
              <a:t>" - </a:t>
            </a:r>
            <a:r>
              <a:rPr lang="zh-CN" altLang="en-US" sz="1700" dirty="0"/>
              <a:t>扭转了被攻击的</a:t>
            </a:r>
            <a:r>
              <a:rPr lang="en-US" altLang="zh-CN" sz="1700" dirty="0"/>
              <a:t>DAO</a:t>
            </a:r>
            <a:r>
              <a:rPr lang="zh-CN" altLang="en-US" sz="1700" dirty="0"/>
              <a:t>合约并导致以太坊和以太坊经典分裂成两个竞争系统的硬分叉。</a:t>
            </a:r>
          </a:p>
          <a:p>
            <a:pPr>
              <a:lnSpc>
                <a:spcPct val="140000"/>
              </a:lnSpc>
            </a:pPr>
            <a:r>
              <a:rPr lang="en-US" altLang="zh-CN" sz="1700" b="1" dirty="0"/>
              <a:t>Block #2,463,000</a:t>
            </a:r>
          </a:p>
          <a:p>
            <a:pPr marL="360000" indent="0">
              <a:lnSpc>
                <a:spcPct val="140000"/>
              </a:lnSpc>
              <a:buNone/>
            </a:pPr>
            <a:r>
              <a:rPr lang="en-US" altLang="zh-CN" sz="1700" dirty="0" smtClean="0"/>
              <a:t>“Tangerine Whistle” </a:t>
            </a:r>
            <a:r>
              <a:rPr lang="en-US" altLang="zh-CN" sz="1700" dirty="0"/>
              <a:t>- </a:t>
            </a:r>
            <a:r>
              <a:rPr lang="zh-CN" altLang="en-US" sz="1700" dirty="0"/>
              <a:t>改变某些</a:t>
            </a:r>
            <a:r>
              <a:rPr lang="en-US" altLang="zh-CN" sz="1700" dirty="0"/>
              <a:t>IO</a:t>
            </a:r>
            <a:r>
              <a:rPr lang="zh-CN" altLang="en-US" sz="1700" dirty="0"/>
              <a:t>运算</a:t>
            </a:r>
            <a:r>
              <a:rPr lang="zh-CN" altLang="en-US" sz="1700" dirty="0" smtClean="0"/>
              <a:t>的 </a:t>
            </a:r>
            <a:r>
              <a:rPr lang="en-US" altLang="zh-CN" sz="1700" dirty="0" smtClean="0"/>
              <a:t>gas </a:t>
            </a:r>
            <a:r>
              <a:rPr lang="zh-CN" altLang="en-US" sz="1700" dirty="0" smtClean="0"/>
              <a:t>计算</a:t>
            </a:r>
            <a:r>
              <a:rPr lang="zh-CN" altLang="en-US" sz="1700" dirty="0"/>
              <a:t>，并从拒绝服务攻击中清除累积状态，该攻击利用了这些操作的</a:t>
            </a:r>
            <a:r>
              <a:rPr lang="zh-CN" altLang="en-US" sz="1700" dirty="0" smtClean="0"/>
              <a:t>低 </a:t>
            </a:r>
            <a:r>
              <a:rPr lang="en-US" altLang="zh-CN" sz="1700" dirty="0" smtClean="0"/>
              <a:t>gas </a:t>
            </a:r>
            <a:r>
              <a:rPr lang="zh-CN" altLang="en-US" sz="1700" dirty="0" smtClean="0"/>
              <a:t>成本</a:t>
            </a:r>
            <a:r>
              <a:rPr lang="zh-CN" altLang="en-US" sz="1700" dirty="0"/>
              <a:t>。</a:t>
            </a:r>
          </a:p>
          <a:p>
            <a:pPr>
              <a:lnSpc>
                <a:spcPct val="140000"/>
              </a:lnSpc>
            </a:pPr>
            <a:r>
              <a:rPr lang="en-US" altLang="zh-CN" sz="1700" b="1" dirty="0"/>
              <a:t>Block #2,675,000</a:t>
            </a:r>
          </a:p>
          <a:p>
            <a:pPr marL="360000" indent="0">
              <a:lnSpc>
                <a:spcPct val="140000"/>
              </a:lnSpc>
              <a:buNone/>
            </a:pPr>
            <a:r>
              <a:rPr lang="en-US" altLang="zh-CN" sz="1700" dirty="0" smtClean="0"/>
              <a:t>“Spurious Dragon” </a:t>
            </a:r>
            <a:r>
              <a:rPr lang="en-US" altLang="zh-CN" sz="1700" dirty="0"/>
              <a:t>- </a:t>
            </a:r>
            <a:r>
              <a:rPr lang="zh-CN" altLang="en-US" sz="1700" dirty="0"/>
              <a:t>一个解决更多拒绝服务攻击媒介的硬分叉，以及另一种状态清除。此外，还有</a:t>
            </a:r>
            <a:r>
              <a:rPr lang="zh-CN" altLang="en-US" sz="1700" dirty="0" smtClean="0"/>
              <a:t>重放攻击</a:t>
            </a:r>
            <a:r>
              <a:rPr lang="zh-CN" altLang="en-US" sz="1700" dirty="0"/>
              <a:t>保护机制。</a:t>
            </a:r>
          </a:p>
        </p:txBody>
      </p:sp>
      <p:sp>
        <p:nvSpPr>
          <p:cNvPr id="6" name="标题 1"/>
          <p:cNvSpPr>
            <a:spLocks noGrp="1"/>
          </p:cNvSpPr>
          <p:nvPr>
            <p:ph type="title"/>
          </p:nvPr>
        </p:nvSpPr>
        <p:spPr>
          <a:xfrm>
            <a:off x="457200" y="274638"/>
            <a:ext cx="8229600" cy="1143000"/>
          </a:xfrm>
        </p:spPr>
        <p:txBody>
          <a:bodyPr/>
          <a:lstStyle/>
          <a:p>
            <a:pPr algn="l"/>
            <a:r>
              <a:rPr lang="zh-CN" altLang="en-US" dirty="0" smtClean="0">
                <a:latin typeface="微软雅黑 Light" pitchFamily="34" charset="-122"/>
                <a:ea typeface="微软雅黑 Light" pitchFamily="34" charset="-122"/>
              </a:rPr>
              <a:t>  重大分叉</a:t>
            </a:r>
            <a:endParaRPr lang="zh-CN" altLang="en-US"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603153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229600" cy="936104"/>
          </a:xfrm>
        </p:spPr>
        <p:txBody>
          <a:bodyPr>
            <a:normAutofit lnSpcReduction="10000"/>
          </a:bodyPr>
          <a:lstStyle/>
          <a:p>
            <a:pPr>
              <a:lnSpc>
                <a:spcPct val="150000"/>
              </a:lnSpc>
            </a:pPr>
            <a:r>
              <a:rPr lang="zh-CN" altLang="en-US" sz="1900" dirty="0" smtClean="0"/>
              <a:t>根据 </a:t>
            </a:r>
            <a:r>
              <a:rPr lang="en-US" altLang="zh-CN" sz="1900" dirty="0"/>
              <a:t>State of DApps </a:t>
            </a:r>
            <a:r>
              <a:rPr lang="zh-CN" altLang="en-US" sz="1900" dirty="0"/>
              <a:t>的统计，目前运行在以太坊上</a:t>
            </a:r>
            <a:r>
              <a:rPr lang="zh-CN" altLang="en-US" sz="1900" dirty="0" smtClean="0"/>
              <a:t>的</a:t>
            </a:r>
            <a:r>
              <a:rPr lang="zh-CN" altLang="en-US" sz="1900" dirty="0"/>
              <a:t>合约</a:t>
            </a:r>
            <a:r>
              <a:rPr lang="zh-CN" altLang="en-US" sz="1900" dirty="0" smtClean="0"/>
              <a:t>多达 </a:t>
            </a:r>
            <a:r>
              <a:rPr lang="en-US" altLang="zh-CN" sz="2000" dirty="0"/>
              <a:t>47228</a:t>
            </a:r>
            <a:r>
              <a:rPr lang="en-US" altLang="zh-CN" sz="1900" dirty="0" smtClean="0"/>
              <a:t> </a:t>
            </a:r>
            <a:r>
              <a:rPr lang="zh-CN" altLang="en-US" sz="1900" dirty="0" smtClean="0"/>
              <a:t>个；而</a:t>
            </a:r>
            <a:r>
              <a:rPr lang="zh-CN" altLang="en-US" sz="1900" dirty="0"/>
              <a:t>以太坊</a:t>
            </a:r>
            <a:r>
              <a:rPr lang="zh-CN" altLang="en-US" sz="1900" dirty="0" smtClean="0"/>
              <a:t>的</a:t>
            </a:r>
            <a:r>
              <a:rPr lang="zh-CN" altLang="en-US" sz="1900" dirty="0"/>
              <a:t>地址</a:t>
            </a:r>
            <a:r>
              <a:rPr lang="zh-CN" altLang="en-US" sz="1900" dirty="0" smtClean="0"/>
              <a:t>数</a:t>
            </a:r>
            <a:r>
              <a:rPr lang="zh-CN" altLang="en-US" sz="1900" dirty="0"/>
              <a:t>也达到了 </a:t>
            </a:r>
            <a:r>
              <a:rPr lang="en-US" altLang="zh-CN" sz="1900" dirty="0"/>
              <a:t>4</a:t>
            </a:r>
            <a:r>
              <a:rPr lang="en-US" altLang="zh-CN" sz="1900" dirty="0" smtClean="0"/>
              <a:t>000W </a:t>
            </a:r>
            <a:r>
              <a:rPr lang="zh-CN" altLang="en-US" sz="1900" dirty="0" smtClean="0"/>
              <a:t>以上，如下图：</a:t>
            </a:r>
            <a:endParaRPr lang="zh-CN" altLang="en-US" sz="1900" dirty="0"/>
          </a:p>
        </p:txBody>
      </p:sp>
      <p:sp>
        <p:nvSpPr>
          <p:cNvPr id="6" name="标题 1"/>
          <p:cNvSpPr>
            <a:spLocks noGrp="1"/>
          </p:cNvSpPr>
          <p:nvPr>
            <p:ph type="title"/>
          </p:nvPr>
        </p:nvSpPr>
        <p:spPr>
          <a:xfrm>
            <a:off x="457200" y="274638"/>
            <a:ext cx="8229600" cy="1143000"/>
          </a:xfrm>
        </p:spPr>
        <p:txBody>
          <a:bodyPr/>
          <a:lstStyle/>
          <a:p>
            <a:pPr algn="l"/>
            <a:r>
              <a:rPr lang="zh-CN" altLang="en-US" dirty="0" smtClean="0">
                <a:latin typeface="微软雅黑 Light" pitchFamily="34" charset="-122"/>
                <a:ea typeface="微软雅黑 Light" pitchFamily="34" charset="-122"/>
              </a:rPr>
              <a:t>  发展现状</a:t>
            </a:r>
            <a:endParaRPr lang="zh-CN" altLang="en-US" dirty="0">
              <a:latin typeface="微软雅黑 Light" pitchFamily="34" charset="-122"/>
              <a:ea typeface="微软雅黑 Light" pitchFamily="34" charset="-122"/>
            </a:endParaRPr>
          </a:p>
        </p:txBody>
      </p:sp>
      <p:pic>
        <p:nvPicPr>
          <p:cNvPr id="3075" name="Picture 3" descr="C:\Users\wushengran\Desktop\address_grow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20888"/>
            <a:ext cx="8290175" cy="347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73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以太坊特点</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268760"/>
            <a:ext cx="8136904" cy="5328592"/>
          </a:xfrm>
        </p:spPr>
        <p:txBody>
          <a:bodyPr>
            <a:normAutofit/>
          </a:bodyPr>
          <a:lstStyle/>
          <a:p>
            <a:pPr>
              <a:lnSpc>
                <a:spcPct val="170000"/>
              </a:lnSpc>
            </a:pPr>
            <a:r>
              <a:rPr lang="zh-CN" altLang="en-US" sz="2000" dirty="0"/>
              <a:t>以太坊是</a:t>
            </a:r>
            <a:r>
              <a:rPr lang="zh-CN" altLang="en-US" sz="2000" dirty="0" smtClean="0"/>
              <a:t>“世界计算机”，这代表它是</a:t>
            </a:r>
            <a:r>
              <a:rPr lang="zh-CN" altLang="en-US" sz="2000" dirty="0"/>
              <a:t>一个开源的、全球分布的计算基础</a:t>
            </a:r>
            <a:r>
              <a:rPr lang="zh-CN" altLang="en-US" sz="2000" dirty="0" smtClean="0"/>
              <a:t>设施</a:t>
            </a:r>
            <a:endParaRPr lang="en-US" altLang="zh-CN" sz="2000" dirty="0" smtClean="0"/>
          </a:p>
          <a:p>
            <a:pPr>
              <a:lnSpc>
                <a:spcPct val="170000"/>
              </a:lnSpc>
            </a:pPr>
            <a:r>
              <a:rPr lang="zh-CN" altLang="en-US" sz="2000" dirty="0" smtClean="0"/>
              <a:t>执行</a:t>
            </a:r>
            <a:r>
              <a:rPr lang="zh-CN" altLang="en-US" sz="2000" dirty="0"/>
              <a:t>称为智能</a:t>
            </a:r>
            <a:r>
              <a:rPr lang="zh-CN" altLang="en-US" sz="2000" dirty="0" smtClean="0"/>
              <a:t>合约（</a:t>
            </a:r>
            <a:r>
              <a:rPr lang="en-US" altLang="zh-CN" sz="2000" dirty="0" smtClean="0"/>
              <a:t>smart contract</a:t>
            </a:r>
            <a:r>
              <a:rPr lang="zh-CN" altLang="en-US" sz="2000" dirty="0" smtClean="0"/>
              <a:t>）的程序</a:t>
            </a:r>
            <a:endParaRPr lang="en-US" altLang="zh-CN" sz="2000" dirty="0" smtClean="0"/>
          </a:p>
          <a:p>
            <a:pPr>
              <a:lnSpc>
                <a:spcPct val="170000"/>
              </a:lnSpc>
            </a:pPr>
            <a:r>
              <a:rPr lang="zh-CN" altLang="en-US" sz="2000" dirty="0" smtClean="0"/>
              <a:t>使用</a:t>
            </a:r>
            <a:r>
              <a:rPr lang="zh-CN" altLang="en-US" sz="2000" dirty="0"/>
              <a:t>区块链来同步和存储系统状态以及名</a:t>
            </a:r>
            <a:r>
              <a:rPr lang="zh-CN" altLang="en-US" sz="2000" dirty="0" smtClean="0"/>
              <a:t>为以太币</a:t>
            </a:r>
            <a:r>
              <a:rPr lang="zh-CN" altLang="en-US" sz="2000" dirty="0"/>
              <a:t>（</a:t>
            </a:r>
            <a:r>
              <a:rPr lang="en-US" altLang="zh-CN" sz="2000" dirty="0" smtClean="0"/>
              <a:t>ether</a:t>
            </a:r>
            <a:r>
              <a:rPr lang="zh-CN" altLang="en-US" sz="2000" dirty="0" smtClean="0"/>
              <a:t>）的</a:t>
            </a:r>
            <a:r>
              <a:rPr lang="zh-CN" altLang="en-US" sz="2000" dirty="0"/>
              <a:t>加密货币，以计量和约束执行资源</a:t>
            </a:r>
            <a:r>
              <a:rPr lang="zh-CN" altLang="en-US" sz="2000" dirty="0" smtClean="0"/>
              <a:t>成本</a:t>
            </a:r>
            <a:endParaRPr lang="en-US" altLang="zh-CN" sz="2000" dirty="0"/>
          </a:p>
          <a:p>
            <a:pPr>
              <a:lnSpc>
                <a:spcPct val="170000"/>
              </a:lnSpc>
            </a:pPr>
            <a:r>
              <a:rPr lang="zh-CN" altLang="en-US" sz="2000" dirty="0"/>
              <a:t>本质是一个基于交易的状态机</a:t>
            </a:r>
            <a:r>
              <a:rPr lang="en-US" altLang="zh-CN" sz="2000" dirty="0"/>
              <a:t>(transaction-based state machine)</a:t>
            </a:r>
          </a:p>
          <a:p>
            <a:pPr>
              <a:lnSpc>
                <a:spcPct val="170000"/>
              </a:lnSpc>
            </a:pPr>
            <a:r>
              <a:rPr lang="zh-CN" altLang="en-US" sz="2000" dirty="0"/>
              <a:t>以太坊平台使开发人员能够构建具有内置经济功能的强大去中心化</a:t>
            </a:r>
            <a:r>
              <a:rPr lang="zh-CN" altLang="en-US" sz="2000" dirty="0" smtClean="0"/>
              <a:t>应用程序（</a:t>
            </a:r>
            <a:r>
              <a:rPr lang="en-US" altLang="zh-CN" sz="2000" dirty="0" smtClean="0"/>
              <a:t>DApp</a:t>
            </a:r>
            <a:r>
              <a:rPr lang="zh-CN" altLang="en-US" sz="2000" dirty="0" smtClean="0"/>
              <a:t>）；在持续自我正常运行的</a:t>
            </a:r>
            <a:r>
              <a:rPr lang="zh-CN" altLang="en-US" sz="2000" dirty="0"/>
              <a:t>同时，它还减少或消除了审查，第三方界面和交易对手</a:t>
            </a:r>
            <a:r>
              <a:rPr lang="zh-CN" altLang="en-US" sz="2000" dirty="0" smtClean="0"/>
              <a:t>风险</a:t>
            </a:r>
            <a:endParaRPr lang="en-US" altLang="zh-CN" sz="2000" dirty="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2787660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pPr algn="l"/>
            <a:r>
              <a:rPr lang="zh-CN" altLang="en-US" dirty="0" smtClean="0">
                <a:latin typeface="微软雅黑 Light" pitchFamily="34" charset="-122"/>
                <a:ea typeface="微软雅黑 Light" pitchFamily="34" charset="-122"/>
              </a:rPr>
              <a:t>  以太坊的组成部分</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395536" y="1196752"/>
            <a:ext cx="8568952" cy="5472608"/>
          </a:xfrm>
        </p:spPr>
        <p:txBody>
          <a:bodyPr>
            <a:noAutofit/>
          </a:bodyPr>
          <a:lstStyle/>
          <a:p>
            <a:pPr>
              <a:lnSpc>
                <a:spcPct val="130000"/>
              </a:lnSpc>
            </a:pPr>
            <a:r>
              <a:rPr lang="en-US" altLang="zh-CN" sz="1600" b="1" dirty="0"/>
              <a:t>P2P</a:t>
            </a:r>
            <a:r>
              <a:rPr lang="zh-CN" altLang="en-US" sz="1600" b="1" dirty="0"/>
              <a:t>网络</a:t>
            </a:r>
          </a:p>
          <a:p>
            <a:pPr marL="360000" indent="0">
              <a:lnSpc>
                <a:spcPct val="150000"/>
              </a:lnSpc>
              <a:spcBef>
                <a:spcPts val="0"/>
              </a:spcBef>
              <a:buNone/>
            </a:pPr>
            <a:r>
              <a:rPr lang="zh-CN" altLang="en-US" sz="1600" dirty="0"/>
              <a:t>以太坊在以太坊主网络上运行，该网络可在</a:t>
            </a:r>
            <a:r>
              <a:rPr lang="en-US" altLang="zh-CN" sz="1600" dirty="0"/>
              <a:t>TCP</a:t>
            </a:r>
            <a:r>
              <a:rPr lang="zh-CN" altLang="en-US" sz="1600" dirty="0"/>
              <a:t>端口</a:t>
            </a:r>
            <a:r>
              <a:rPr lang="en-US" altLang="zh-CN" sz="1600" dirty="0"/>
              <a:t>30303</a:t>
            </a:r>
            <a:r>
              <a:rPr lang="zh-CN" altLang="en-US" sz="1600" dirty="0"/>
              <a:t>上寻址，并运行一个名为</a:t>
            </a:r>
            <a:r>
              <a:rPr lang="en-US" altLang="zh-CN" sz="1600" dirty="0"/>
              <a:t>ÐΞVp2p</a:t>
            </a:r>
            <a:r>
              <a:rPr lang="zh-CN" altLang="en-US" sz="1600" dirty="0"/>
              <a:t>的协议。</a:t>
            </a:r>
            <a:endParaRPr lang="en-US" altLang="zh-CN" sz="1600" dirty="0"/>
          </a:p>
          <a:p>
            <a:pPr>
              <a:lnSpc>
                <a:spcPct val="130000"/>
              </a:lnSpc>
            </a:pPr>
            <a:r>
              <a:rPr lang="zh-CN" altLang="en-US" sz="1600" b="1" dirty="0" smtClean="0"/>
              <a:t>交易（</a:t>
            </a:r>
            <a:r>
              <a:rPr lang="en-US" altLang="zh-CN" sz="1600" b="1" dirty="0" smtClean="0"/>
              <a:t>Transaction</a:t>
            </a:r>
            <a:r>
              <a:rPr lang="zh-CN" altLang="en-US" sz="1600" b="1" dirty="0" smtClean="0"/>
              <a:t>）</a:t>
            </a:r>
            <a:endParaRPr lang="zh-CN" altLang="en-US" sz="1600" b="1" dirty="0"/>
          </a:p>
          <a:p>
            <a:pPr marL="360000" indent="0">
              <a:lnSpc>
                <a:spcPct val="150000"/>
              </a:lnSpc>
              <a:spcBef>
                <a:spcPts val="0"/>
              </a:spcBef>
              <a:buNone/>
            </a:pPr>
            <a:r>
              <a:rPr lang="zh-CN" altLang="en-US" sz="1600" dirty="0"/>
              <a:t>以太坊交易是网络消息，其中包括发送者（</a:t>
            </a:r>
            <a:r>
              <a:rPr lang="en-US" altLang="zh-CN" sz="1600" dirty="0"/>
              <a:t>sender</a:t>
            </a:r>
            <a:r>
              <a:rPr lang="zh-CN" altLang="en-US" sz="1600" dirty="0"/>
              <a:t>），接收者（</a:t>
            </a:r>
            <a:r>
              <a:rPr lang="en-US" altLang="zh-CN" sz="1600" dirty="0"/>
              <a:t>receiver</a:t>
            </a:r>
            <a:r>
              <a:rPr lang="zh-CN" altLang="en-US" sz="1600" dirty="0"/>
              <a:t>），值（</a:t>
            </a:r>
            <a:r>
              <a:rPr lang="en-US" altLang="zh-CN" sz="1600" dirty="0"/>
              <a:t>value</a:t>
            </a:r>
            <a:r>
              <a:rPr lang="zh-CN" altLang="en-US" sz="1600" dirty="0"/>
              <a:t>）和数据的有效载荷（</a:t>
            </a:r>
            <a:r>
              <a:rPr lang="en-US" altLang="zh-CN" sz="1600" dirty="0"/>
              <a:t>payload</a:t>
            </a:r>
            <a:r>
              <a:rPr lang="zh-CN" altLang="en-US" sz="1600" dirty="0"/>
              <a:t>）。</a:t>
            </a:r>
          </a:p>
          <a:p>
            <a:pPr>
              <a:lnSpc>
                <a:spcPct val="130000"/>
              </a:lnSpc>
            </a:pPr>
            <a:r>
              <a:rPr lang="zh-CN" altLang="en-US" sz="1600" b="1" dirty="0"/>
              <a:t>以太坊</a:t>
            </a:r>
            <a:r>
              <a:rPr lang="zh-CN" altLang="en-US" sz="1600" b="1" dirty="0" smtClean="0"/>
              <a:t>虚拟机（</a:t>
            </a:r>
            <a:r>
              <a:rPr lang="en-US" altLang="zh-CN" sz="1600" b="1" dirty="0" smtClean="0"/>
              <a:t>EVM</a:t>
            </a:r>
            <a:r>
              <a:rPr lang="zh-CN" altLang="en-US" sz="1600" b="1" dirty="0" smtClean="0"/>
              <a:t>）</a:t>
            </a:r>
            <a:endParaRPr lang="en-US" altLang="zh-CN" sz="1600" b="1" dirty="0"/>
          </a:p>
          <a:p>
            <a:pPr marL="360000" indent="0">
              <a:lnSpc>
                <a:spcPct val="150000"/>
              </a:lnSpc>
              <a:spcBef>
                <a:spcPts val="0"/>
              </a:spcBef>
              <a:buNone/>
            </a:pPr>
            <a:r>
              <a:rPr lang="zh-CN" altLang="en-US" sz="1600" dirty="0"/>
              <a:t>以太坊状态转换由以太坊虚拟机（</a:t>
            </a:r>
            <a:r>
              <a:rPr lang="en-US" altLang="zh-CN" sz="1600" dirty="0"/>
              <a:t>EVM</a:t>
            </a:r>
            <a:r>
              <a:rPr lang="zh-CN" altLang="en-US" sz="1600" dirty="0"/>
              <a:t>）处理，这是一个执行字节码（机器语言指令）的基于堆栈的虚拟机。</a:t>
            </a:r>
            <a:endParaRPr lang="en-US" altLang="zh-CN" sz="1600" dirty="0"/>
          </a:p>
          <a:p>
            <a:pPr>
              <a:lnSpc>
                <a:spcPct val="130000"/>
              </a:lnSpc>
            </a:pPr>
            <a:r>
              <a:rPr lang="zh-CN" altLang="en-US" sz="1600" b="1" dirty="0" smtClean="0"/>
              <a:t>数据库（</a:t>
            </a:r>
            <a:r>
              <a:rPr lang="en-US" altLang="zh-CN" sz="1600" b="1" dirty="0" smtClean="0"/>
              <a:t>Blockchain</a:t>
            </a:r>
            <a:r>
              <a:rPr lang="zh-CN" altLang="en-US" sz="1600" b="1" dirty="0" smtClean="0"/>
              <a:t>）</a:t>
            </a:r>
            <a:endParaRPr lang="en-US" altLang="zh-CN" sz="1600" b="1" dirty="0"/>
          </a:p>
          <a:p>
            <a:pPr marL="360000" indent="0">
              <a:lnSpc>
                <a:spcPct val="150000"/>
              </a:lnSpc>
              <a:spcBef>
                <a:spcPts val="0"/>
              </a:spcBef>
              <a:buNone/>
            </a:pPr>
            <a:r>
              <a:rPr lang="zh-CN" altLang="en-US" sz="1600" dirty="0"/>
              <a:t>以太坊的区块链作为数据库（通常</a:t>
            </a:r>
            <a:r>
              <a:rPr lang="zh-CN" altLang="en-US" sz="1600" dirty="0" smtClean="0"/>
              <a:t>是 </a:t>
            </a:r>
            <a:r>
              <a:rPr lang="en-US" altLang="zh-CN" sz="1600" dirty="0" smtClean="0"/>
              <a:t>Google </a:t>
            </a:r>
            <a:r>
              <a:rPr lang="zh-CN" altLang="en-US" sz="1600" dirty="0" smtClean="0"/>
              <a:t>的 </a:t>
            </a:r>
            <a:r>
              <a:rPr lang="en-US" altLang="zh-CN" sz="1600" dirty="0" smtClean="0"/>
              <a:t>LevelDB</a:t>
            </a:r>
            <a:r>
              <a:rPr lang="zh-CN" altLang="en-US" sz="1600" dirty="0"/>
              <a:t>）本地存储在每个节点上，包含序列化后的交易和系统状态。</a:t>
            </a:r>
            <a:endParaRPr lang="en-US" altLang="zh-CN" sz="1600" dirty="0"/>
          </a:p>
          <a:p>
            <a:pPr>
              <a:lnSpc>
                <a:spcPct val="130000"/>
              </a:lnSpc>
            </a:pPr>
            <a:r>
              <a:rPr lang="zh-CN" altLang="en-US" sz="1600" b="1" dirty="0"/>
              <a:t>客户端</a:t>
            </a:r>
          </a:p>
          <a:p>
            <a:pPr marL="360000" indent="0">
              <a:lnSpc>
                <a:spcPct val="150000"/>
              </a:lnSpc>
              <a:spcBef>
                <a:spcPts val="0"/>
              </a:spcBef>
              <a:buNone/>
            </a:pPr>
            <a:r>
              <a:rPr lang="zh-CN" altLang="en-US" sz="1600" dirty="0"/>
              <a:t>以太坊有几种可互操作的客户端软件实现，其中最突出的</a:t>
            </a:r>
            <a:r>
              <a:rPr lang="zh-CN" altLang="en-US" sz="1600" dirty="0" smtClean="0"/>
              <a:t>是 </a:t>
            </a:r>
            <a:r>
              <a:rPr lang="en-US" altLang="zh-CN" sz="1600" dirty="0" smtClean="0"/>
              <a:t>Go-Ethereum</a:t>
            </a:r>
            <a:r>
              <a:rPr lang="zh-CN" altLang="en-US" sz="1600" dirty="0"/>
              <a:t>（</a:t>
            </a:r>
            <a:r>
              <a:rPr lang="en-US" altLang="zh-CN" sz="1600" dirty="0"/>
              <a:t>Geth</a:t>
            </a:r>
            <a:r>
              <a:rPr lang="zh-CN" altLang="en-US" sz="1600" dirty="0"/>
              <a:t>）</a:t>
            </a:r>
            <a:r>
              <a:rPr lang="zh-CN" altLang="en-US" sz="1600" dirty="0" smtClean="0"/>
              <a:t>和 </a:t>
            </a:r>
            <a:r>
              <a:rPr lang="en-US" altLang="zh-CN" sz="1600" dirty="0" smtClean="0"/>
              <a:t>Parity</a:t>
            </a:r>
            <a:r>
              <a:rPr lang="zh-CN" altLang="en-US" sz="1600" dirty="0"/>
              <a:t>。</a:t>
            </a:r>
          </a:p>
          <a:p>
            <a:endParaRPr lang="zh-CN" altLang="en-US" sz="1600" dirty="0"/>
          </a:p>
          <a:p>
            <a:endParaRPr lang="zh-CN" altLang="en-US" sz="1600" dirty="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3689350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以太坊中的重要概念</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340768"/>
            <a:ext cx="8136904" cy="5328592"/>
          </a:xfrm>
        </p:spPr>
        <p:txBody>
          <a:bodyPr>
            <a:normAutofit/>
          </a:bodyPr>
          <a:lstStyle/>
          <a:p>
            <a:pPr>
              <a:lnSpc>
                <a:spcPct val="130000"/>
              </a:lnSpc>
              <a:spcBef>
                <a:spcPts val="0"/>
              </a:spcBef>
            </a:pPr>
            <a:r>
              <a:rPr lang="zh-CN" altLang="en-US" sz="2000" b="1" dirty="0" smtClean="0"/>
              <a:t>账户（</a:t>
            </a:r>
            <a:r>
              <a:rPr lang="en-US" altLang="zh-CN" sz="2000" b="1" dirty="0" smtClean="0"/>
              <a:t>Account</a:t>
            </a:r>
            <a:r>
              <a:rPr lang="zh-CN" altLang="en-US" sz="2000" b="1" dirty="0" smtClean="0"/>
              <a:t>）</a:t>
            </a:r>
            <a:endParaRPr lang="en-US" altLang="zh-CN" sz="2000" b="1" dirty="0" smtClean="0"/>
          </a:p>
          <a:p>
            <a:pPr marL="360000" indent="0">
              <a:lnSpc>
                <a:spcPct val="130000"/>
              </a:lnSpc>
              <a:spcBef>
                <a:spcPts val="0"/>
              </a:spcBef>
              <a:buNone/>
            </a:pPr>
            <a:r>
              <a:rPr lang="zh-CN" altLang="en-US" sz="1800" dirty="0"/>
              <a:t>包含地址，余额和随机数，以及可选的存储和代码的</a:t>
            </a:r>
            <a:r>
              <a:rPr lang="zh-CN" altLang="en-US" sz="1800" dirty="0" smtClean="0"/>
              <a:t>对象。</a:t>
            </a:r>
            <a:endParaRPr lang="en-US" altLang="zh-CN" sz="1700" dirty="0" smtClean="0"/>
          </a:p>
          <a:p>
            <a:pPr lvl="1">
              <a:lnSpc>
                <a:spcPct val="130000"/>
              </a:lnSpc>
              <a:spcBef>
                <a:spcPts val="0"/>
              </a:spcBef>
            </a:pPr>
            <a:r>
              <a:rPr lang="zh-CN" altLang="en-US" sz="1800" dirty="0" smtClean="0"/>
              <a:t>普通账户（</a:t>
            </a:r>
            <a:r>
              <a:rPr lang="en-US" altLang="zh-CN" sz="1800" dirty="0" smtClean="0"/>
              <a:t>EOA</a:t>
            </a:r>
            <a:r>
              <a:rPr lang="zh-CN" altLang="en-US" sz="1800" dirty="0" smtClean="0"/>
              <a:t>），存储和代码均为空</a:t>
            </a:r>
            <a:endParaRPr lang="en-US" altLang="zh-CN" sz="1800" dirty="0" smtClean="0"/>
          </a:p>
          <a:p>
            <a:pPr lvl="1">
              <a:lnSpc>
                <a:spcPct val="130000"/>
              </a:lnSpc>
              <a:spcBef>
                <a:spcPts val="0"/>
              </a:spcBef>
            </a:pPr>
            <a:r>
              <a:rPr lang="zh-CN" altLang="en-US" sz="1800" dirty="0" smtClean="0"/>
              <a:t>合约账户（</a:t>
            </a:r>
            <a:r>
              <a:rPr lang="en-US" altLang="zh-CN" sz="1800" dirty="0" smtClean="0"/>
              <a:t>Contract</a:t>
            </a:r>
            <a:r>
              <a:rPr lang="zh-CN" altLang="en-US" sz="1800" dirty="0" smtClean="0"/>
              <a:t>），包含存储和代码</a:t>
            </a:r>
            <a:endParaRPr lang="en-US" altLang="zh-CN" sz="1800" dirty="0" smtClean="0"/>
          </a:p>
          <a:p>
            <a:pPr>
              <a:lnSpc>
                <a:spcPct val="130000"/>
              </a:lnSpc>
              <a:spcBef>
                <a:spcPts val="0"/>
              </a:spcBef>
            </a:pPr>
            <a:r>
              <a:rPr lang="zh-CN" altLang="en-US" sz="2000" b="1" dirty="0" smtClean="0"/>
              <a:t>地址（</a:t>
            </a:r>
            <a:r>
              <a:rPr lang="en-US" altLang="zh-CN" sz="2000" b="1" dirty="0" smtClean="0"/>
              <a:t>Address</a:t>
            </a:r>
            <a:r>
              <a:rPr lang="zh-CN" altLang="en-US" sz="2000" b="1" dirty="0" smtClean="0"/>
              <a:t>）</a:t>
            </a:r>
            <a:endParaRPr lang="zh-CN" altLang="en-US" sz="2000" b="1" dirty="0"/>
          </a:p>
          <a:p>
            <a:pPr marL="360000" indent="0">
              <a:lnSpc>
                <a:spcPct val="130000"/>
              </a:lnSpc>
              <a:spcBef>
                <a:spcPts val="0"/>
              </a:spcBef>
              <a:buNone/>
            </a:pPr>
            <a:r>
              <a:rPr lang="zh-CN" altLang="en-US" sz="1800" dirty="0"/>
              <a:t>一般来说，这代表一个</a:t>
            </a:r>
            <a:r>
              <a:rPr lang="en-US" altLang="zh-CN" sz="1800" dirty="0"/>
              <a:t>EOA</a:t>
            </a:r>
            <a:r>
              <a:rPr lang="zh-CN" altLang="en-US" sz="1800" dirty="0"/>
              <a:t>或合约，它可以在区块链上</a:t>
            </a:r>
            <a:r>
              <a:rPr lang="zh-CN" altLang="en-US" sz="1800" dirty="0" smtClean="0"/>
              <a:t>接收或发送交易</a:t>
            </a:r>
            <a:r>
              <a:rPr lang="zh-CN" altLang="en-US" sz="1800" dirty="0"/>
              <a:t>。更具体地说，它是</a:t>
            </a:r>
            <a:r>
              <a:rPr lang="en-US" altLang="zh-CN" sz="1800" dirty="0" smtClean="0"/>
              <a:t>ECDSA </a:t>
            </a:r>
            <a:r>
              <a:rPr lang="zh-CN" altLang="en-US" sz="1800" dirty="0" smtClean="0"/>
              <a:t>公</a:t>
            </a:r>
            <a:r>
              <a:rPr lang="zh-CN" altLang="en-US" sz="1800" dirty="0"/>
              <a:t>钥</a:t>
            </a:r>
            <a:r>
              <a:rPr lang="zh-CN" altLang="en-US" sz="1800" dirty="0" smtClean="0"/>
              <a:t>的 </a:t>
            </a:r>
            <a:r>
              <a:rPr lang="en-US" altLang="zh-CN" sz="1800" dirty="0" smtClean="0"/>
              <a:t>keccak </a:t>
            </a:r>
            <a:r>
              <a:rPr lang="zh-CN" altLang="en-US" sz="1800" dirty="0" smtClean="0"/>
              <a:t>散</a:t>
            </a:r>
            <a:r>
              <a:rPr lang="zh-CN" altLang="en-US" sz="1800" dirty="0"/>
              <a:t>列的最右边的</a:t>
            </a:r>
            <a:r>
              <a:rPr lang="en-US" altLang="zh-CN" sz="1800" dirty="0"/>
              <a:t>160</a:t>
            </a:r>
            <a:r>
              <a:rPr lang="zh-CN" altLang="en-US" sz="1800" dirty="0"/>
              <a:t>位</a:t>
            </a:r>
            <a:r>
              <a:rPr lang="zh-CN" altLang="en-US" sz="1800" dirty="0" smtClean="0"/>
              <a:t>。</a:t>
            </a:r>
            <a:endParaRPr lang="en-US" altLang="zh-CN" sz="1800" dirty="0" smtClean="0"/>
          </a:p>
          <a:p>
            <a:pPr>
              <a:lnSpc>
                <a:spcPct val="130000"/>
              </a:lnSpc>
              <a:spcBef>
                <a:spcPts val="0"/>
              </a:spcBef>
            </a:pPr>
            <a:r>
              <a:rPr lang="zh-CN" altLang="en-US" sz="2000" b="1" dirty="0" smtClean="0"/>
              <a:t>交易（</a:t>
            </a:r>
            <a:r>
              <a:rPr lang="en-US" altLang="zh-CN" sz="2000" b="1" dirty="0" smtClean="0"/>
              <a:t>Transaction</a:t>
            </a:r>
            <a:r>
              <a:rPr lang="zh-CN" altLang="en-US" sz="2000" b="1" dirty="0" smtClean="0"/>
              <a:t>）</a:t>
            </a:r>
            <a:endParaRPr lang="en-US" altLang="zh-CN" sz="2000" b="1" dirty="0"/>
          </a:p>
          <a:p>
            <a:pPr lvl="1">
              <a:lnSpc>
                <a:spcPct val="130000"/>
              </a:lnSpc>
              <a:spcBef>
                <a:spcPts val="0"/>
              </a:spcBef>
            </a:pPr>
            <a:r>
              <a:rPr lang="zh-CN" altLang="en-US" sz="1800" dirty="0"/>
              <a:t>可以发送以太币和信息</a:t>
            </a:r>
            <a:endParaRPr lang="en-US" altLang="zh-CN" sz="1800" dirty="0"/>
          </a:p>
          <a:p>
            <a:pPr lvl="1">
              <a:lnSpc>
                <a:spcPct val="130000"/>
              </a:lnSpc>
              <a:spcBef>
                <a:spcPts val="0"/>
              </a:spcBef>
            </a:pPr>
            <a:r>
              <a:rPr lang="zh-CN" altLang="en-US" sz="1800" dirty="0" smtClean="0"/>
              <a:t>向合约发送的交易可以</a:t>
            </a:r>
            <a:r>
              <a:rPr lang="zh-CN" altLang="en-US" sz="1800" dirty="0"/>
              <a:t>调用</a:t>
            </a:r>
            <a:r>
              <a:rPr lang="zh-CN" altLang="en-US" sz="1800" dirty="0" smtClean="0"/>
              <a:t>合约</a:t>
            </a:r>
            <a:r>
              <a:rPr lang="zh-CN" altLang="en-US" sz="1800" dirty="0"/>
              <a:t>代码，并以</a:t>
            </a:r>
            <a:r>
              <a:rPr lang="zh-CN" altLang="en-US" sz="1800" dirty="0" smtClean="0"/>
              <a:t>信息数据为</a:t>
            </a:r>
            <a:r>
              <a:rPr lang="zh-CN" altLang="en-US" sz="1800" dirty="0"/>
              <a:t>函数参数</a:t>
            </a:r>
            <a:endParaRPr lang="en-US" altLang="zh-CN" sz="1800" dirty="0"/>
          </a:p>
          <a:p>
            <a:pPr lvl="1">
              <a:lnSpc>
                <a:spcPct val="130000"/>
              </a:lnSpc>
              <a:spcBef>
                <a:spcPts val="0"/>
              </a:spcBef>
            </a:pPr>
            <a:r>
              <a:rPr lang="zh-CN" altLang="en-US" sz="1800" dirty="0"/>
              <a:t>向空用户发送信息</a:t>
            </a:r>
            <a:r>
              <a:rPr lang="zh-CN" altLang="en-US" sz="1800" dirty="0" smtClean="0"/>
              <a:t>，可以自动</a:t>
            </a:r>
            <a:r>
              <a:rPr lang="zh-CN" altLang="en-US" sz="1800" dirty="0"/>
              <a:t>生成以信息为代码块的合约</a:t>
            </a:r>
            <a:r>
              <a:rPr lang="zh-CN" altLang="en-US" sz="1800" dirty="0" smtClean="0"/>
              <a:t>账户</a:t>
            </a:r>
            <a:endParaRPr lang="en-US" altLang="zh-CN" sz="1800" dirty="0"/>
          </a:p>
          <a:p>
            <a:pPr>
              <a:lnSpc>
                <a:spcPct val="130000"/>
              </a:lnSpc>
              <a:spcBef>
                <a:spcPts val="0"/>
              </a:spcBef>
            </a:pPr>
            <a:r>
              <a:rPr lang="en-US" altLang="zh-CN" sz="2000" b="1" dirty="0" smtClean="0"/>
              <a:t>gas</a:t>
            </a:r>
            <a:endParaRPr lang="en-US" altLang="zh-CN" b="1" dirty="0"/>
          </a:p>
          <a:p>
            <a:pPr marL="360000" indent="0">
              <a:lnSpc>
                <a:spcPct val="130000"/>
              </a:lnSpc>
              <a:spcBef>
                <a:spcPts val="0"/>
              </a:spcBef>
              <a:buNone/>
            </a:pPr>
            <a:r>
              <a:rPr lang="zh-CN" altLang="en-US" sz="1800" dirty="0"/>
              <a:t>以太坊用于执行智能合约的虚拟燃料。以太坊虚拟机使用核算机制来衡量</a:t>
            </a:r>
            <a:r>
              <a:rPr lang="en-US" altLang="zh-CN" sz="1800" dirty="0"/>
              <a:t>gas</a:t>
            </a:r>
            <a:r>
              <a:rPr lang="zh-CN" altLang="en-US" sz="1800" dirty="0"/>
              <a:t>的消耗量并限制计算资源的消耗。</a:t>
            </a:r>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2757119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pPr algn="l"/>
            <a:r>
              <a:rPr lang="zh-CN" altLang="en-US" dirty="0" smtClean="0">
                <a:latin typeface="微软雅黑 Light" pitchFamily="34" charset="-122"/>
                <a:ea typeface="微软雅黑 Light" pitchFamily="34" charset="-122"/>
              </a:rPr>
              <a:t>  以太坊的货币</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539552" y="1340768"/>
            <a:ext cx="8136904" cy="5328592"/>
          </a:xfrm>
        </p:spPr>
        <p:txBody>
          <a:bodyPr>
            <a:noAutofit/>
          </a:bodyPr>
          <a:lstStyle/>
          <a:p>
            <a:pPr marL="216000" indent="0">
              <a:lnSpc>
                <a:spcPct val="130000"/>
              </a:lnSpc>
              <a:spcBef>
                <a:spcPts val="0"/>
              </a:spcBef>
              <a:buNone/>
            </a:pPr>
            <a:r>
              <a:rPr lang="zh-CN" altLang="en-US" sz="2000" dirty="0"/>
              <a:t>以太坊的货币单位称为以太（</a:t>
            </a:r>
            <a:r>
              <a:rPr lang="en-US" altLang="zh-CN" sz="2000" dirty="0"/>
              <a:t>ether</a:t>
            </a:r>
            <a:r>
              <a:rPr lang="zh-CN" altLang="en-US" sz="2000" dirty="0"/>
              <a:t>），也可以表示为</a:t>
            </a:r>
            <a:r>
              <a:rPr lang="en-US" altLang="zh-CN" sz="2000" dirty="0"/>
              <a:t>ETH</a:t>
            </a:r>
            <a:r>
              <a:rPr lang="zh-CN" altLang="en-US" sz="2000" dirty="0"/>
              <a:t>或符号</a:t>
            </a:r>
            <a:r>
              <a:rPr lang="en-US" altLang="zh-CN" sz="2000" dirty="0" smtClean="0"/>
              <a:t>Ξ</a:t>
            </a:r>
            <a:r>
              <a:rPr lang="zh-CN" altLang="en-US" sz="2000" dirty="0" smtClean="0"/>
              <a:t>。</a:t>
            </a:r>
            <a:endParaRPr lang="en-US" altLang="zh-CN" sz="2000" dirty="0" smtClean="0"/>
          </a:p>
          <a:p>
            <a:pPr marL="216000" indent="0">
              <a:lnSpc>
                <a:spcPct val="130000"/>
              </a:lnSpc>
              <a:spcBef>
                <a:spcPts val="0"/>
              </a:spcBef>
              <a:buNone/>
            </a:pPr>
            <a:r>
              <a:rPr lang="zh-CN" altLang="en-US" sz="2000" dirty="0" smtClean="0"/>
              <a:t>以太</a:t>
            </a:r>
            <a:r>
              <a:rPr lang="zh-CN" altLang="en-US" sz="2000" dirty="0"/>
              <a:t>币的发行</a:t>
            </a:r>
            <a:r>
              <a:rPr lang="zh-CN" altLang="en-US" sz="2000" dirty="0" smtClean="0"/>
              <a:t>规则：</a:t>
            </a:r>
            <a:endParaRPr lang="en-US" altLang="zh-CN" sz="2000" dirty="0"/>
          </a:p>
          <a:p>
            <a:pPr>
              <a:lnSpc>
                <a:spcPct val="150000"/>
              </a:lnSpc>
              <a:spcBef>
                <a:spcPts val="600"/>
              </a:spcBef>
              <a:spcAft>
                <a:spcPts val="600"/>
              </a:spcAft>
            </a:pPr>
            <a:r>
              <a:rPr lang="zh-CN" altLang="en-US" sz="1800" dirty="0"/>
              <a:t>挖矿前（</a:t>
            </a:r>
            <a:r>
              <a:rPr lang="en-US" altLang="zh-CN" sz="1800" dirty="0" smtClean="0"/>
              <a:t>Pre-mine</a:t>
            </a:r>
            <a:r>
              <a:rPr lang="zh-CN" altLang="en-US" sz="1800" dirty="0" smtClean="0"/>
              <a:t>，</a:t>
            </a:r>
            <a:r>
              <a:rPr lang="en-US" altLang="zh-CN" sz="1800" dirty="0" smtClean="0"/>
              <a:t>Genesis</a:t>
            </a:r>
            <a:r>
              <a:rPr lang="zh-CN" altLang="en-US" sz="1800" dirty="0" smtClean="0"/>
              <a:t>）</a:t>
            </a:r>
            <a:endParaRPr lang="zh-CN" altLang="en-US" sz="1800" dirty="0"/>
          </a:p>
          <a:p>
            <a:pPr marL="360000" indent="0">
              <a:lnSpc>
                <a:spcPct val="130000"/>
              </a:lnSpc>
              <a:spcBef>
                <a:spcPts val="0"/>
              </a:spcBef>
              <a:buNone/>
            </a:pPr>
            <a:r>
              <a:rPr lang="en-US" altLang="zh-CN" sz="1600" dirty="0"/>
              <a:t>2014</a:t>
            </a:r>
            <a:r>
              <a:rPr lang="zh-CN" altLang="en-US" sz="1600" dirty="0"/>
              <a:t>年</a:t>
            </a:r>
            <a:r>
              <a:rPr lang="en-US" altLang="zh-CN" sz="1600" dirty="0"/>
              <a:t>7</a:t>
            </a:r>
            <a:r>
              <a:rPr lang="zh-CN" altLang="en-US" sz="1600" dirty="0"/>
              <a:t>月</a:t>
            </a:r>
            <a:r>
              <a:rPr lang="en-US" altLang="zh-CN" sz="1600" dirty="0"/>
              <a:t>/8</a:t>
            </a:r>
            <a:r>
              <a:rPr lang="zh-CN" altLang="en-US" sz="1600" dirty="0"/>
              <a:t>月间，为众筹大约发行了</a:t>
            </a:r>
            <a:r>
              <a:rPr lang="en-US" altLang="zh-CN" sz="1600" dirty="0"/>
              <a:t>7200</a:t>
            </a:r>
            <a:r>
              <a:rPr lang="zh-CN" altLang="en-US" sz="1600" dirty="0"/>
              <a:t>万以太币。这些币有的时候被称之为“矿前”。众筹阶段之后，以太币每年的</a:t>
            </a:r>
            <a:r>
              <a:rPr lang="zh-CN" altLang="en-US" sz="1600" dirty="0" smtClean="0"/>
              <a:t>产量基本稳定，被限制不超过</a:t>
            </a:r>
            <a:r>
              <a:rPr lang="en-US" altLang="zh-CN" sz="1600" dirty="0" smtClean="0"/>
              <a:t>7200</a:t>
            </a:r>
            <a:r>
              <a:rPr lang="zh-CN" altLang="en-US" sz="1600" dirty="0" smtClean="0"/>
              <a:t>万的</a:t>
            </a:r>
            <a:r>
              <a:rPr lang="en-US" altLang="zh-CN" sz="1600" dirty="0"/>
              <a:t>25%</a:t>
            </a:r>
          </a:p>
          <a:p>
            <a:pPr>
              <a:lnSpc>
                <a:spcPct val="150000"/>
              </a:lnSpc>
              <a:spcBef>
                <a:spcPts val="600"/>
              </a:spcBef>
              <a:spcAft>
                <a:spcPts val="600"/>
              </a:spcAft>
            </a:pPr>
            <a:r>
              <a:rPr lang="zh-CN" altLang="en-US" sz="1800" dirty="0"/>
              <a:t>挖</a:t>
            </a:r>
            <a:r>
              <a:rPr lang="zh-CN" altLang="en-US" sz="1800" dirty="0" smtClean="0"/>
              <a:t>矿产出（</a:t>
            </a:r>
            <a:r>
              <a:rPr lang="en-US" altLang="zh-CN" sz="1800" dirty="0"/>
              <a:t>Mining</a:t>
            </a:r>
            <a:r>
              <a:rPr lang="zh-CN" altLang="en-US" sz="1800" dirty="0"/>
              <a:t>）</a:t>
            </a:r>
            <a:endParaRPr lang="en-US" altLang="zh-CN" sz="1800" dirty="0"/>
          </a:p>
          <a:p>
            <a:pPr marL="360000" indent="0">
              <a:lnSpc>
                <a:spcPct val="130000"/>
              </a:lnSpc>
              <a:spcBef>
                <a:spcPts val="0"/>
              </a:spcBef>
              <a:buNone/>
            </a:pPr>
            <a:r>
              <a:rPr lang="en-US" altLang="zh-CN" sz="1600" dirty="0"/>
              <a:t>——</a:t>
            </a:r>
            <a:r>
              <a:rPr lang="zh-CN" altLang="en-US" sz="1600" dirty="0"/>
              <a:t>区块奖励（</a:t>
            </a:r>
            <a:r>
              <a:rPr lang="en-US" altLang="zh-CN" sz="1600" dirty="0"/>
              <a:t>block reward</a:t>
            </a:r>
            <a:r>
              <a:rPr lang="zh-CN" altLang="en-US" sz="1600" dirty="0"/>
              <a:t>）</a:t>
            </a:r>
            <a:endParaRPr lang="en-US" altLang="zh-CN" sz="1600" dirty="0"/>
          </a:p>
          <a:p>
            <a:pPr marL="360000" indent="0">
              <a:lnSpc>
                <a:spcPct val="130000"/>
              </a:lnSpc>
              <a:spcBef>
                <a:spcPts val="0"/>
              </a:spcBef>
              <a:buNone/>
            </a:pPr>
            <a:r>
              <a:rPr lang="en-US" altLang="zh-CN" sz="1600" dirty="0"/>
              <a:t>——</a:t>
            </a:r>
            <a:r>
              <a:rPr lang="zh-CN" altLang="en-US" sz="1600" dirty="0"/>
              <a:t>叔块奖励（</a:t>
            </a:r>
            <a:r>
              <a:rPr lang="en-US" altLang="zh-CN" sz="1600" dirty="0"/>
              <a:t>uncle reward</a:t>
            </a:r>
            <a:r>
              <a:rPr lang="zh-CN" altLang="en-US" sz="1600" dirty="0"/>
              <a:t>）</a:t>
            </a:r>
            <a:endParaRPr lang="en-US" altLang="zh-CN" sz="1600" dirty="0"/>
          </a:p>
          <a:p>
            <a:pPr marL="360000" indent="0">
              <a:lnSpc>
                <a:spcPct val="130000"/>
              </a:lnSpc>
              <a:spcBef>
                <a:spcPts val="0"/>
              </a:spcBef>
              <a:buNone/>
            </a:pPr>
            <a:r>
              <a:rPr lang="en-US" altLang="zh-CN" sz="1600" dirty="0"/>
              <a:t>——</a:t>
            </a:r>
            <a:r>
              <a:rPr lang="zh-CN" altLang="en-US" sz="1600" dirty="0"/>
              <a:t>叔块引用奖励（</a:t>
            </a:r>
            <a:r>
              <a:rPr lang="en-US" altLang="zh-CN" sz="1600" dirty="0"/>
              <a:t>uncle referencing reward</a:t>
            </a:r>
            <a:r>
              <a:rPr lang="zh-CN" altLang="en-US" sz="1600" dirty="0"/>
              <a:t>）</a:t>
            </a:r>
            <a:endParaRPr lang="en-US" altLang="zh-CN" sz="1600" dirty="0"/>
          </a:p>
          <a:p>
            <a:pPr>
              <a:lnSpc>
                <a:spcPct val="150000"/>
              </a:lnSpc>
              <a:spcBef>
                <a:spcPts val="600"/>
              </a:spcBef>
              <a:spcAft>
                <a:spcPts val="600"/>
              </a:spcAft>
            </a:pPr>
            <a:r>
              <a:rPr lang="zh-CN" altLang="en-US" sz="1800" dirty="0"/>
              <a:t>以太币产量未来的变化</a:t>
            </a:r>
          </a:p>
          <a:p>
            <a:pPr marL="360000" indent="0">
              <a:lnSpc>
                <a:spcPct val="130000"/>
              </a:lnSpc>
              <a:spcBef>
                <a:spcPts val="0"/>
              </a:spcBef>
              <a:buNone/>
            </a:pPr>
            <a:r>
              <a:rPr lang="zh-CN" altLang="en-US" sz="1600" dirty="0"/>
              <a:t>以太坊出块机制从工作量证明（</a:t>
            </a:r>
            <a:r>
              <a:rPr lang="en-US" altLang="zh-CN" sz="1600" dirty="0"/>
              <a:t>PoW</a:t>
            </a:r>
            <a:r>
              <a:rPr lang="zh-CN" altLang="en-US" sz="1600" dirty="0"/>
              <a:t>）转换为股权证明（</a:t>
            </a:r>
            <a:r>
              <a:rPr lang="en-US" altLang="zh-CN" sz="1600" dirty="0"/>
              <a:t>PoS</a:t>
            </a:r>
            <a:r>
              <a:rPr lang="zh-CN" altLang="en-US" sz="1600" dirty="0"/>
              <a:t>）后，以太币的发行会有什么变化尚未有定论。股权证明机制将使用一个称为</a:t>
            </a:r>
            <a:r>
              <a:rPr lang="en-US" altLang="zh-CN" sz="1600" dirty="0"/>
              <a:t>Casper</a:t>
            </a:r>
            <a:r>
              <a:rPr lang="zh-CN" altLang="en-US" sz="1600" dirty="0"/>
              <a:t>的协议。在</a:t>
            </a:r>
            <a:r>
              <a:rPr lang="en-US" altLang="zh-CN" sz="1600" dirty="0"/>
              <a:t>Casper</a:t>
            </a:r>
            <a:r>
              <a:rPr lang="zh-CN" altLang="en-US" sz="1600" dirty="0"/>
              <a:t>协议下，以太币的发行率将大大</a:t>
            </a:r>
            <a:r>
              <a:rPr lang="zh-CN" altLang="en-US" sz="1600" dirty="0" smtClean="0"/>
              <a:t>低于目前幽灵（</a:t>
            </a:r>
            <a:r>
              <a:rPr lang="en-US" altLang="zh-CN" sz="1600" dirty="0" smtClean="0"/>
              <a:t>GHOST</a:t>
            </a:r>
            <a:r>
              <a:rPr lang="zh-CN" altLang="en-US" sz="1600" dirty="0" smtClean="0"/>
              <a:t>）协议</a:t>
            </a:r>
            <a:r>
              <a:rPr lang="zh-CN" altLang="en-US" sz="1600" dirty="0"/>
              <a:t>下的发行率。</a:t>
            </a:r>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2952573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pPr algn="l"/>
            <a:r>
              <a:rPr lang="zh-CN" altLang="en-US" dirty="0" smtClean="0">
                <a:latin typeface="微软雅黑 Light" pitchFamily="34" charset="-122"/>
                <a:ea typeface="微软雅黑 Light" pitchFamily="34" charset="-122"/>
              </a:rPr>
              <a:t>  以太坊的挖矿产出</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484784"/>
            <a:ext cx="8136904" cy="4968552"/>
          </a:xfrm>
        </p:spPr>
        <p:txBody>
          <a:bodyPr>
            <a:noAutofit/>
          </a:bodyPr>
          <a:lstStyle/>
          <a:p>
            <a:pPr>
              <a:lnSpc>
                <a:spcPct val="150000"/>
              </a:lnSpc>
              <a:spcBef>
                <a:spcPts val="600"/>
              </a:spcBef>
              <a:spcAft>
                <a:spcPts val="600"/>
              </a:spcAft>
            </a:pPr>
            <a:r>
              <a:rPr lang="zh-CN" altLang="en-US" sz="1800" b="1" dirty="0" smtClean="0"/>
              <a:t>区块奖励（</a:t>
            </a:r>
            <a:r>
              <a:rPr lang="en-US" altLang="zh-CN" sz="1800" b="1" dirty="0" smtClean="0"/>
              <a:t>Block rewards</a:t>
            </a:r>
            <a:r>
              <a:rPr lang="zh-CN" altLang="en-US" sz="1800" b="1" dirty="0" smtClean="0"/>
              <a:t>）</a:t>
            </a:r>
            <a:endParaRPr lang="zh-CN" altLang="en-US" sz="1800" b="1" dirty="0"/>
          </a:p>
          <a:p>
            <a:pPr marL="360000" indent="0">
              <a:lnSpc>
                <a:spcPct val="130000"/>
              </a:lnSpc>
              <a:spcBef>
                <a:spcPts val="0"/>
              </a:spcBef>
              <a:buNone/>
            </a:pPr>
            <a:r>
              <a:rPr lang="zh-CN" altLang="en-US" sz="1600" dirty="0"/>
              <a:t>每产生一个新区块就会有一笔固定的奖励给矿工，初始是</a:t>
            </a:r>
            <a:r>
              <a:rPr lang="en-US" altLang="zh-CN" sz="1600" dirty="0"/>
              <a:t>5</a:t>
            </a:r>
            <a:r>
              <a:rPr lang="zh-CN" altLang="en-US" sz="1600" dirty="0"/>
              <a:t>个以太币，现在是</a:t>
            </a:r>
            <a:r>
              <a:rPr lang="en-US" altLang="zh-CN" sz="1600" dirty="0"/>
              <a:t>3</a:t>
            </a:r>
            <a:r>
              <a:rPr lang="zh-CN" altLang="en-US" sz="1600" dirty="0"/>
              <a:t>个。</a:t>
            </a:r>
            <a:endParaRPr lang="en-US" altLang="zh-CN" sz="1600" dirty="0"/>
          </a:p>
          <a:p>
            <a:pPr>
              <a:lnSpc>
                <a:spcPct val="150000"/>
              </a:lnSpc>
              <a:spcBef>
                <a:spcPts val="600"/>
              </a:spcBef>
              <a:spcAft>
                <a:spcPts val="600"/>
              </a:spcAft>
            </a:pPr>
            <a:r>
              <a:rPr lang="zh-CN" altLang="en-US" sz="1800" b="1" dirty="0"/>
              <a:t>叔块奖励（</a:t>
            </a:r>
            <a:r>
              <a:rPr lang="en-US" altLang="zh-CN" sz="1800" b="1" dirty="0"/>
              <a:t>Uncle rewards</a:t>
            </a:r>
            <a:r>
              <a:rPr lang="zh-CN" altLang="en-US" sz="1800" b="1" dirty="0"/>
              <a:t>）</a:t>
            </a:r>
          </a:p>
          <a:p>
            <a:pPr marL="360000" indent="0">
              <a:lnSpc>
                <a:spcPct val="130000"/>
              </a:lnSpc>
              <a:spcBef>
                <a:spcPts val="0"/>
              </a:spcBef>
              <a:buNone/>
            </a:pPr>
            <a:r>
              <a:rPr lang="zh-CN" altLang="en-US" sz="1600" dirty="0"/>
              <a:t>有些区块被挖得稍晚一些，因此不能作为主区块链的组成部分。比特币称这类区块为“孤块”，并且完全舍弃它们。但是，以太币称它们为“叔块</a:t>
            </a:r>
            <a:r>
              <a:rPr lang="en-US" altLang="zh-CN" sz="1600" dirty="0"/>
              <a:t>”</a:t>
            </a:r>
            <a:r>
              <a:rPr lang="zh-CN" altLang="en-US" sz="1600" dirty="0"/>
              <a:t>（</a:t>
            </a:r>
            <a:r>
              <a:rPr lang="en-US" altLang="zh-CN" sz="1600" dirty="0"/>
              <a:t>uncles</a:t>
            </a:r>
            <a:r>
              <a:rPr lang="zh-CN" altLang="en-US" sz="1600" dirty="0"/>
              <a:t>），并且在之后的区块中，可以引用它们。如果叔块在之后的区块链中作为叔块被引用，每个叔块会为挖矿者产出区块奖励的</a:t>
            </a:r>
            <a:r>
              <a:rPr lang="en-US" altLang="zh-CN" sz="1600" dirty="0"/>
              <a:t>7/8</a:t>
            </a:r>
            <a:r>
              <a:rPr lang="zh-CN" altLang="en-US" sz="1600" dirty="0"/>
              <a:t>。这被称之为叔块奖励。</a:t>
            </a:r>
            <a:endParaRPr lang="en-US" altLang="zh-CN" sz="1600" dirty="0"/>
          </a:p>
          <a:p>
            <a:pPr>
              <a:lnSpc>
                <a:spcPct val="150000"/>
              </a:lnSpc>
              <a:spcBef>
                <a:spcPts val="600"/>
              </a:spcBef>
              <a:spcAft>
                <a:spcPts val="600"/>
              </a:spcAft>
            </a:pPr>
            <a:r>
              <a:rPr lang="zh-CN" altLang="en-US" sz="1800" b="1" dirty="0"/>
              <a:t>叔块引用奖励（</a:t>
            </a:r>
            <a:r>
              <a:rPr lang="en-US" altLang="zh-CN" sz="1800" b="1" dirty="0"/>
              <a:t>Uncle referencing rewards</a:t>
            </a:r>
            <a:r>
              <a:rPr lang="zh-CN" altLang="en-US" sz="1800" b="1" dirty="0"/>
              <a:t>）</a:t>
            </a:r>
          </a:p>
          <a:p>
            <a:pPr marL="360000" indent="0">
              <a:lnSpc>
                <a:spcPct val="130000"/>
              </a:lnSpc>
              <a:spcBef>
                <a:spcPts val="0"/>
              </a:spcBef>
              <a:buNone/>
            </a:pPr>
            <a:r>
              <a:rPr lang="zh-CN" altLang="en-US" sz="1600" dirty="0"/>
              <a:t>矿工每引用一个叔块，可以得到区块奖励的</a:t>
            </a:r>
            <a:r>
              <a:rPr lang="en-US" altLang="zh-CN" sz="1600" dirty="0"/>
              <a:t>1/32</a:t>
            </a:r>
            <a:r>
              <a:rPr lang="zh-CN" altLang="en-US" sz="1600" dirty="0"/>
              <a:t>作为奖励（最多引用两个叔块）</a:t>
            </a:r>
            <a:endParaRPr lang="en-US" altLang="zh-CN" sz="1600" dirty="0"/>
          </a:p>
          <a:p>
            <a:pPr>
              <a:lnSpc>
                <a:spcPct val="150000"/>
              </a:lnSpc>
              <a:spcBef>
                <a:spcPts val="0"/>
              </a:spcBef>
            </a:pPr>
            <a:endParaRPr lang="en-US" altLang="zh-CN" sz="1600" dirty="0"/>
          </a:p>
          <a:p>
            <a:pPr>
              <a:lnSpc>
                <a:spcPct val="150000"/>
              </a:lnSpc>
              <a:spcBef>
                <a:spcPts val="0"/>
              </a:spcBef>
            </a:pPr>
            <a:r>
              <a:rPr lang="zh-CN" altLang="en-US" sz="1600" dirty="0"/>
              <a:t>这样的一</a:t>
            </a:r>
            <a:r>
              <a:rPr lang="zh-CN" altLang="en-US" sz="1600" dirty="0" smtClean="0"/>
              <a:t>套基于</a:t>
            </a:r>
            <a:r>
              <a:rPr lang="en-US" altLang="zh-CN" sz="1600" dirty="0" smtClean="0"/>
              <a:t>POW</a:t>
            </a:r>
            <a:r>
              <a:rPr lang="zh-CN" altLang="en-US" sz="1600" dirty="0" smtClean="0"/>
              <a:t>的奖励</a:t>
            </a:r>
            <a:r>
              <a:rPr lang="zh-CN" altLang="en-US" sz="1600" dirty="0"/>
              <a:t>机制，被称为以太坊的“幽灵协议”</a:t>
            </a:r>
            <a:endParaRPr lang="en-US" altLang="zh-CN" sz="1600" dirty="0"/>
          </a:p>
          <a:p>
            <a:pPr marL="0" indent="0">
              <a:lnSpc>
                <a:spcPct val="120000"/>
              </a:lnSpc>
              <a:buNone/>
            </a:pPr>
            <a:endParaRPr lang="zh-CN" altLang="en-US" sz="1600" dirty="0"/>
          </a:p>
        </p:txBody>
      </p:sp>
    </p:spTree>
    <p:extLst>
      <p:ext uri="{BB962C8B-B14F-4D97-AF65-F5344CB8AC3E}">
        <p14:creationId xmlns:p14="http://schemas.microsoft.com/office/powerpoint/2010/main" val="2642616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Light" pitchFamily="34" charset="-122"/>
                <a:ea typeface="微软雅黑 Light" pitchFamily="34" charset="-122"/>
              </a:rPr>
              <a:t>以太币供应量</a:t>
            </a:r>
            <a:endParaRPr lang="zh-CN" altLang="en-US" dirty="0">
              <a:latin typeface="微软雅黑 Light" pitchFamily="34" charset="-122"/>
              <a:ea typeface="微软雅黑 Light"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0" y="1700808"/>
            <a:ext cx="898117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195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smtClean="0">
                <a:latin typeface="微软雅黑 Light" pitchFamily="34" charset="-122"/>
                <a:ea typeface="微软雅黑 Light" pitchFamily="34" charset="-122"/>
              </a:rPr>
              <a:t>为什么要学习以太坊</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927373"/>
            <a:ext cx="7139136" cy="4525963"/>
          </a:xfrm>
        </p:spPr>
        <p:txBody>
          <a:bodyPr>
            <a:normAutofit/>
          </a:bodyPr>
          <a:lstStyle/>
          <a:p>
            <a:pPr>
              <a:lnSpc>
                <a:spcPct val="200000"/>
              </a:lnSpc>
            </a:pPr>
            <a:r>
              <a:rPr lang="zh-CN" altLang="en-US" sz="2400" dirty="0"/>
              <a:t>庞大的开发者社区，目前最大的区块链开发平台</a:t>
            </a:r>
            <a:endParaRPr lang="en-US" altLang="zh-CN" sz="2400" dirty="0"/>
          </a:p>
          <a:p>
            <a:pPr>
              <a:lnSpc>
                <a:spcPct val="200000"/>
              </a:lnSpc>
            </a:pPr>
            <a:r>
              <a:rPr lang="zh-CN" altLang="en-US" sz="2400" dirty="0"/>
              <a:t>相对较成熟，有代表性，资料众多</a:t>
            </a:r>
            <a:endParaRPr lang="en-US" altLang="zh-CN" sz="2400" dirty="0"/>
          </a:p>
          <a:p>
            <a:pPr>
              <a:lnSpc>
                <a:spcPct val="200000"/>
              </a:lnSpc>
            </a:pPr>
            <a:r>
              <a:rPr lang="zh-CN" altLang="en-US" sz="2400" dirty="0"/>
              <a:t>以应用入手，学习曲线不那么陡峭</a:t>
            </a:r>
            <a:endParaRPr lang="en-US" altLang="zh-CN" sz="2400" dirty="0"/>
          </a:p>
          <a:p>
            <a:pPr>
              <a:lnSpc>
                <a:spcPct val="200000"/>
              </a:lnSpc>
            </a:pPr>
            <a:r>
              <a:rPr lang="zh-CN" altLang="en-US" sz="2400" dirty="0"/>
              <a:t>与</a:t>
            </a:r>
            <a:r>
              <a:rPr lang="en-US" altLang="zh-CN" sz="2400" dirty="0"/>
              <a:t>JavaScript</a:t>
            </a:r>
            <a:r>
              <a:rPr lang="zh-CN" altLang="en-US" sz="2400" dirty="0"/>
              <a:t>结合紧密，方便开发人员上手</a:t>
            </a:r>
          </a:p>
        </p:txBody>
      </p:sp>
    </p:spTree>
    <p:extLst>
      <p:ext uri="{BB962C8B-B14F-4D97-AF65-F5344CB8AC3E}">
        <p14:creationId xmlns:p14="http://schemas.microsoft.com/office/powerpoint/2010/main" val="677205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itchFamily="34" charset="-122"/>
                <a:ea typeface="微软雅黑 Light" pitchFamily="34" charset="-122"/>
              </a:rPr>
              <a:t>以太币供应量</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631968"/>
            <a:ext cx="7200800" cy="467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122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以太坊区块收入</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196752"/>
            <a:ext cx="8496944" cy="5328592"/>
          </a:xfrm>
        </p:spPr>
        <p:txBody>
          <a:bodyPr>
            <a:normAutofit/>
          </a:bodyPr>
          <a:lstStyle/>
          <a:p>
            <a:endParaRPr lang="en-US" altLang="zh-CN" sz="1800" dirty="0" smtClean="0"/>
          </a:p>
          <a:p>
            <a:pPr>
              <a:lnSpc>
                <a:spcPct val="150000"/>
              </a:lnSpc>
              <a:spcBef>
                <a:spcPts val="0"/>
              </a:spcBef>
            </a:pPr>
            <a:r>
              <a:rPr lang="zh-CN" altLang="en-US" sz="2000" b="1" dirty="0"/>
              <a:t>普通</a:t>
            </a:r>
            <a:r>
              <a:rPr lang="zh-CN" altLang="en-US" sz="2000" b="1" dirty="0" smtClean="0"/>
              <a:t>区块</a:t>
            </a:r>
            <a:r>
              <a:rPr lang="zh-CN" altLang="en-US" sz="2000" b="1" dirty="0"/>
              <a:t>收入</a:t>
            </a:r>
            <a:endParaRPr lang="zh-CN" altLang="en-US" sz="2000" dirty="0"/>
          </a:p>
          <a:p>
            <a:pPr marL="360000" indent="0">
              <a:lnSpc>
                <a:spcPct val="150000"/>
              </a:lnSpc>
              <a:spcBef>
                <a:spcPts val="0"/>
              </a:spcBef>
              <a:buNone/>
            </a:pPr>
            <a:r>
              <a:rPr lang="en-US" altLang="zh-CN" sz="2000" dirty="0" smtClean="0"/>
              <a:t>— </a:t>
            </a:r>
            <a:r>
              <a:rPr lang="zh-CN" altLang="en-US" sz="2000" dirty="0" smtClean="0"/>
              <a:t>固定</a:t>
            </a:r>
            <a:r>
              <a:rPr lang="zh-CN" altLang="en-US" sz="2000" dirty="0"/>
              <a:t>奖励（挖矿奖励），每个普通区块都有</a:t>
            </a:r>
          </a:p>
          <a:p>
            <a:pPr marL="360000" indent="0">
              <a:lnSpc>
                <a:spcPct val="150000"/>
              </a:lnSpc>
              <a:spcBef>
                <a:spcPts val="0"/>
              </a:spcBef>
              <a:buNone/>
            </a:pPr>
            <a:r>
              <a:rPr lang="en-US" altLang="zh-CN" sz="2000" dirty="0" smtClean="0"/>
              <a:t>— </a:t>
            </a:r>
            <a:r>
              <a:rPr lang="zh-CN" altLang="en-US" sz="2000" dirty="0" smtClean="0"/>
              <a:t>区块</a:t>
            </a:r>
            <a:r>
              <a:rPr lang="zh-CN" altLang="en-US" sz="2000" dirty="0"/>
              <a:t>内包含的所有程序</a:t>
            </a:r>
            <a:r>
              <a:rPr lang="zh-CN" altLang="en-US" sz="2000" dirty="0" smtClean="0"/>
              <a:t>的 </a:t>
            </a:r>
            <a:r>
              <a:rPr lang="en-US" altLang="zh-CN" sz="2000" dirty="0"/>
              <a:t>g</a:t>
            </a:r>
            <a:r>
              <a:rPr lang="en-US" altLang="zh-CN" sz="2000" dirty="0" smtClean="0"/>
              <a:t>as </a:t>
            </a:r>
            <a:r>
              <a:rPr lang="zh-CN" altLang="en-US" sz="2000" dirty="0" smtClean="0"/>
              <a:t>花费</a:t>
            </a:r>
            <a:r>
              <a:rPr lang="zh-CN" altLang="en-US" sz="2000" dirty="0"/>
              <a:t>的总和</a:t>
            </a:r>
          </a:p>
          <a:p>
            <a:pPr marL="360000" indent="0">
              <a:lnSpc>
                <a:spcPct val="150000"/>
              </a:lnSpc>
              <a:spcBef>
                <a:spcPts val="0"/>
              </a:spcBef>
              <a:buNone/>
            </a:pPr>
            <a:r>
              <a:rPr lang="en-US" altLang="zh-CN" sz="2000" dirty="0" smtClean="0"/>
              <a:t>— </a:t>
            </a:r>
            <a:r>
              <a:rPr lang="zh-CN" altLang="en-US" sz="2000" dirty="0" smtClean="0"/>
              <a:t>如果</a:t>
            </a:r>
            <a:r>
              <a:rPr lang="zh-CN" altLang="en-US" sz="2000" dirty="0"/>
              <a:t>普通</a:t>
            </a:r>
            <a:r>
              <a:rPr lang="zh-CN" altLang="en-US" sz="2000" dirty="0" smtClean="0"/>
              <a:t>区块</a:t>
            </a:r>
            <a:r>
              <a:rPr lang="zh-CN" altLang="en-US" sz="2000" dirty="0"/>
              <a:t>引用</a:t>
            </a:r>
            <a:r>
              <a:rPr lang="zh-CN" altLang="en-US" sz="2000" dirty="0" smtClean="0"/>
              <a:t>了</a:t>
            </a:r>
            <a:r>
              <a:rPr lang="zh-CN" altLang="en-US" sz="2000" dirty="0"/>
              <a:t>叔块，</a:t>
            </a:r>
            <a:r>
              <a:rPr lang="zh-CN" altLang="en-US" sz="2000" dirty="0" smtClean="0"/>
              <a:t>每引用一</a:t>
            </a:r>
            <a:r>
              <a:rPr lang="zh-CN" altLang="en-US" sz="2000" dirty="0"/>
              <a:t>个叔块可以得到固定奖励</a:t>
            </a:r>
            <a:r>
              <a:rPr lang="zh-CN" altLang="en-US" sz="2000" dirty="0" smtClean="0"/>
              <a:t>的</a:t>
            </a:r>
            <a:r>
              <a:rPr lang="en-US" altLang="zh-CN" sz="2000" dirty="0" smtClean="0"/>
              <a:t>1/32</a:t>
            </a:r>
            <a:endParaRPr lang="zh-CN" altLang="en-US" sz="2000" dirty="0"/>
          </a:p>
          <a:p>
            <a:pPr>
              <a:lnSpc>
                <a:spcPct val="150000"/>
              </a:lnSpc>
              <a:spcBef>
                <a:spcPts val="0"/>
              </a:spcBef>
            </a:pPr>
            <a:endParaRPr lang="en-US" altLang="zh-CN" sz="2000" dirty="0" smtClean="0"/>
          </a:p>
          <a:p>
            <a:pPr>
              <a:lnSpc>
                <a:spcPct val="150000"/>
              </a:lnSpc>
              <a:spcBef>
                <a:spcPts val="0"/>
              </a:spcBef>
            </a:pPr>
            <a:r>
              <a:rPr lang="zh-CN" altLang="en-US" sz="2000" b="1" dirty="0"/>
              <a:t>叔</a:t>
            </a:r>
            <a:r>
              <a:rPr lang="zh-CN" altLang="en-US" sz="2000" b="1" dirty="0" smtClean="0"/>
              <a:t>块</a:t>
            </a:r>
            <a:r>
              <a:rPr lang="zh-CN" altLang="en-US" sz="2000" b="1" dirty="0"/>
              <a:t>收入</a:t>
            </a:r>
            <a:endParaRPr lang="zh-CN" altLang="en-US" sz="2000" dirty="0"/>
          </a:p>
          <a:p>
            <a:pPr marL="360000" indent="0">
              <a:lnSpc>
                <a:spcPct val="150000"/>
              </a:lnSpc>
              <a:spcBef>
                <a:spcPts val="0"/>
              </a:spcBef>
              <a:buNone/>
            </a:pPr>
            <a:r>
              <a:rPr lang="zh-CN" altLang="en-US" sz="2000" dirty="0" smtClean="0"/>
              <a:t>叔块收入只有一项，就是叔块奖励，计算公式</a:t>
            </a:r>
            <a:r>
              <a:rPr lang="zh-CN" altLang="en-US" sz="2000" dirty="0"/>
              <a:t>为：</a:t>
            </a:r>
          </a:p>
          <a:p>
            <a:pPr marL="360000" indent="0">
              <a:lnSpc>
                <a:spcPct val="150000"/>
              </a:lnSpc>
              <a:spcBef>
                <a:spcPts val="0"/>
              </a:spcBef>
              <a:buNone/>
            </a:pPr>
            <a:r>
              <a:rPr lang="zh-CN" altLang="en-US" sz="2000" dirty="0" smtClean="0"/>
              <a:t>叔</a:t>
            </a:r>
            <a:r>
              <a:rPr lang="zh-CN" altLang="en-US" sz="2000" dirty="0"/>
              <a:t>块奖励 </a:t>
            </a:r>
            <a:r>
              <a:rPr lang="en-US" altLang="zh-CN" sz="2000" dirty="0"/>
              <a:t>= ( </a:t>
            </a:r>
            <a:r>
              <a:rPr lang="zh-CN" altLang="en-US" sz="2000" dirty="0"/>
              <a:t>叔块高度 </a:t>
            </a:r>
            <a:r>
              <a:rPr lang="en-US" altLang="zh-CN" sz="2000" dirty="0"/>
              <a:t>+ 8 </a:t>
            </a:r>
            <a:r>
              <a:rPr lang="en-US" altLang="zh-CN" sz="2000" dirty="0" smtClean="0"/>
              <a:t>– </a:t>
            </a:r>
            <a:r>
              <a:rPr lang="zh-CN" altLang="en-US" sz="2000" dirty="0" smtClean="0"/>
              <a:t>引用</a:t>
            </a:r>
            <a:r>
              <a:rPr lang="zh-CN" altLang="en-US" sz="2000" dirty="0"/>
              <a:t>叔块</a:t>
            </a:r>
            <a:r>
              <a:rPr lang="zh-CN" altLang="en-US" sz="2000" dirty="0" smtClean="0"/>
              <a:t>的区块高度 </a:t>
            </a:r>
            <a:r>
              <a:rPr lang="en-US" altLang="zh-CN" sz="2000" dirty="0"/>
              <a:t>) * </a:t>
            </a:r>
            <a:r>
              <a:rPr lang="zh-CN" altLang="en-US" sz="2000" dirty="0"/>
              <a:t>普通区块奖励 </a:t>
            </a:r>
            <a:r>
              <a:rPr lang="en-US" altLang="zh-CN" sz="2000" dirty="0"/>
              <a:t>/ 8</a:t>
            </a:r>
            <a:endParaRPr lang="zh-CN" altLang="en-US" sz="2000" dirty="0"/>
          </a:p>
        </p:txBody>
      </p:sp>
    </p:spTree>
    <p:extLst>
      <p:ext uri="{BB962C8B-B14F-4D97-AF65-F5344CB8AC3E}">
        <p14:creationId xmlns:p14="http://schemas.microsoft.com/office/powerpoint/2010/main" val="2048811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“幽灵”（</a:t>
            </a:r>
            <a:r>
              <a:rPr lang="en-US" altLang="zh-CN" dirty="0" smtClean="0">
                <a:latin typeface="微软雅黑 Light" pitchFamily="34" charset="-122"/>
                <a:ea typeface="微软雅黑 Light" pitchFamily="34" charset="-122"/>
              </a:rPr>
              <a:t>GHOST</a:t>
            </a:r>
            <a:r>
              <a:rPr lang="zh-CN" altLang="en-US" dirty="0" smtClean="0">
                <a:latin typeface="微软雅黑 Light" pitchFamily="34" charset="-122"/>
                <a:ea typeface="微软雅黑 Light" pitchFamily="34" charset="-122"/>
              </a:rPr>
              <a:t>）协议</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412776"/>
            <a:ext cx="8136904" cy="5112568"/>
          </a:xfrm>
        </p:spPr>
        <p:txBody>
          <a:bodyPr>
            <a:normAutofit/>
          </a:bodyPr>
          <a:lstStyle/>
          <a:p>
            <a:pPr>
              <a:lnSpc>
                <a:spcPct val="150000"/>
              </a:lnSpc>
              <a:spcAft>
                <a:spcPts val="600"/>
              </a:spcAft>
            </a:pPr>
            <a:r>
              <a:rPr lang="zh-CN" altLang="en-US" sz="1800" dirty="0" smtClean="0"/>
              <a:t>以太坊出块时间：设计为</a:t>
            </a:r>
            <a:r>
              <a:rPr lang="en-US" altLang="zh-CN" sz="1800" dirty="0" smtClean="0"/>
              <a:t>12</a:t>
            </a:r>
            <a:r>
              <a:rPr lang="zh-CN" altLang="en-US" sz="1800" dirty="0" smtClean="0"/>
              <a:t>秒，实际</a:t>
            </a:r>
            <a:r>
              <a:rPr lang="en-US" altLang="zh-CN" sz="1800" dirty="0" smtClean="0"/>
              <a:t>14~15</a:t>
            </a:r>
            <a:r>
              <a:rPr lang="zh-CN" altLang="en-US" sz="1800" dirty="0" smtClean="0"/>
              <a:t>秒左右</a:t>
            </a:r>
            <a:endParaRPr lang="en-US" altLang="zh-CN" sz="1800" dirty="0" smtClean="0"/>
          </a:p>
          <a:p>
            <a:pPr>
              <a:lnSpc>
                <a:spcPct val="150000"/>
              </a:lnSpc>
              <a:spcAft>
                <a:spcPts val="600"/>
              </a:spcAft>
            </a:pPr>
            <a:r>
              <a:rPr lang="zh-CN" altLang="en-US" sz="1800" dirty="0" smtClean="0"/>
              <a:t>快速确认会带来区块的高作废率，由此链的安全性也会降低</a:t>
            </a:r>
            <a:endParaRPr lang="en-US" altLang="zh-CN" sz="1800" dirty="0" smtClean="0"/>
          </a:p>
          <a:p>
            <a:pPr>
              <a:lnSpc>
                <a:spcPct val="150000"/>
              </a:lnSpc>
              <a:spcAft>
                <a:spcPts val="600"/>
              </a:spcAft>
            </a:pPr>
            <a:r>
              <a:rPr lang="zh-CN" altLang="en-US" sz="1800" dirty="0"/>
              <a:t>“幽灵”协议：</a:t>
            </a:r>
            <a:r>
              <a:rPr lang="en-US" altLang="zh-CN" sz="1800" dirty="0"/>
              <a:t>Greedy Heaviest Observed SubTree,  ”GHOST” </a:t>
            </a:r>
            <a:endParaRPr lang="en-US" altLang="zh-CN" sz="1800" dirty="0" smtClean="0"/>
          </a:p>
          <a:p>
            <a:pPr marL="360000" indent="0">
              <a:lnSpc>
                <a:spcPct val="150000"/>
              </a:lnSpc>
              <a:spcBef>
                <a:spcPts val="0"/>
              </a:spcBef>
              <a:buNone/>
            </a:pPr>
            <a:r>
              <a:rPr lang="en-US" altLang="zh-CN" sz="1800" dirty="0" smtClean="0"/>
              <a:t>——</a:t>
            </a:r>
            <a:r>
              <a:rPr lang="zh-CN" altLang="en-US" sz="1800" dirty="0" smtClean="0"/>
              <a:t>计算</a:t>
            </a:r>
            <a:r>
              <a:rPr lang="zh-CN" altLang="en-US" sz="1800" dirty="0"/>
              <a:t>工作量证明时，不仅包括当前区块的祖区块，父区块，还要包括祖先块的作废的后代区块（“叔块”），将他们进行综合考虑。</a:t>
            </a:r>
            <a:endParaRPr lang="en-US" altLang="zh-CN" sz="1800" dirty="0"/>
          </a:p>
          <a:p>
            <a:pPr marL="360000" indent="0">
              <a:lnSpc>
                <a:spcPct val="150000"/>
              </a:lnSpc>
              <a:spcBef>
                <a:spcPts val="0"/>
              </a:spcBef>
              <a:buNone/>
            </a:pPr>
            <a:r>
              <a:rPr lang="en-US" altLang="zh-CN" sz="1800" dirty="0" smtClean="0"/>
              <a:t>——</a:t>
            </a:r>
            <a:r>
              <a:rPr lang="zh-CN" altLang="en-US" sz="1800" dirty="0" smtClean="0"/>
              <a:t>目前</a:t>
            </a:r>
            <a:r>
              <a:rPr lang="zh-CN" altLang="en-US" sz="1800" dirty="0"/>
              <a:t>的协议要求下探到第七层（最早的简版设计是五层），也就是说，废区块只能以叔区块的身份被其父母的第二代至第七代后辈区块引用，而不能是更远关系的后辈</a:t>
            </a:r>
            <a:r>
              <a:rPr lang="zh-CN" altLang="en-US" sz="1800" dirty="0" smtClean="0"/>
              <a:t>区块。</a:t>
            </a:r>
            <a:endParaRPr lang="en-US" altLang="zh-CN" sz="1800" dirty="0"/>
          </a:p>
          <a:p>
            <a:pPr marL="360000" indent="0">
              <a:lnSpc>
                <a:spcPct val="150000"/>
              </a:lnSpc>
              <a:spcBef>
                <a:spcPts val="0"/>
              </a:spcBef>
              <a:buNone/>
            </a:pPr>
            <a:r>
              <a:rPr lang="en-US" altLang="zh-CN" sz="1800" dirty="0" smtClean="0"/>
              <a:t>——</a:t>
            </a:r>
            <a:r>
              <a:rPr lang="zh-CN" altLang="en-US" sz="1800" dirty="0" smtClean="0"/>
              <a:t>以太</a:t>
            </a:r>
            <a:r>
              <a:rPr lang="zh-CN" altLang="en-US" sz="1800" dirty="0"/>
              <a:t>坊付给以“叔区块”身份为新块确认作出贡献的废区块</a:t>
            </a:r>
            <a:r>
              <a:rPr lang="en-US" altLang="zh-CN" sz="1800" dirty="0"/>
              <a:t>7/8</a:t>
            </a:r>
            <a:r>
              <a:rPr lang="zh-CN" altLang="en-US" sz="1800" dirty="0"/>
              <a:t>的奖励，把它们纳入计算的“侄子区块”将获得区块奖励的</a:t>
            </a:r>
            <a:r>
              <a:rPr lang="en-US" altLang="zh-CN" sz="1800" dirty="0"/>
              <a:t>1/32</a:t>
            </a:r>
            <a:r>
              <a:rPr lang="zh-CN" altLang="en-US" sz="1800" dirty="0"/>
              <a:t>，不过，交易费用不会奖励给叔区块</a:t>
            </a:r>
            <a:r>
              <a:rPr lang="zh-CN" altLang="en-US" sz="1600" dirty="0"/>
              <a:t>。</a:t>
            </a:r>
            <a:endParaRPr lang="en-US" altLang="zh-CN" sz="1600" dirty="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987949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以太坊和图灵完备</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268760"/>
            <a:ext cx="8424936" cy="5328592"/>
          </a:xfrm>
        </p:spPr>
        <p:txBody>
          <a:bodyPr>
            <a:normAutofit lnSpcReduction="10000"/>
          </a:bodyPr>
          <a:lstStyle/>
          <a:p>
            <a:pPr>
              <a:lnSpc>
                <a:spcPct val="150000"/>
              </a:lnSpc>
            </a:pPr>
            <a:r>
              <a:rPr lang="en-US" altLang="zh-CN" sz="1800" dirty="0" smtClean="0"/>
              <a:t>1936</a:t>
            </a:r>
            <a:r>
              <a:rPr lang="zh-CN" altLang="en-US" sz="1800" dirty="0" smtClean="0"/>
              <a:t>年，</a:t>
            </a:r>
            <a:r>
              <a:rPr lang="zh-CN" altLang="en-US" sz="1800" dirty="0"/>
              <a:t>英国</a:t>
            </a:r>
            <a:r>
              <a:rPr lang="zh-CN" altLang="en-US" sz="1800" dirty="0" smtClean="0"/>
              <a:t>数学家艾伦</a:t>
            </a:r>
            <a:r>
              <a:rPr lang="en-US" altLang="zh-CN" sz="1800" dirty="0" smtClean="0"/>
              <a:t>·</a:t>
            </a:r>
            <a:r>
              <a:rPr lang="zh-CN" altLang="en-US" sz="1800" dirty="0"/>
              <a:t>图灵（</a:t>
            </a:r>
            <a:r>
              <a:rPr lang="en-US" altLang="zh-CN" sz="1800" dirty="0"/>
              <a:t>Alan Turing</a:t>
            </a:r>
            <a:r>
              <a:rPr lang="zh-CN" altLang="en-US" sz="1800" dirty="0"/>
              <a:t>）</a:t>
            </a:r>
            <a:r>
              <a:rPr lang="zh-CN" altLang="en-US" sz="1800" dirty="0" smtClean="0"/>
              <a:t>创建</a:t>
            </a:r>
            <a:r>
              <a:rPr lang="zh-CN" altLang="en-US" sz="1800" dirty="0"/>
              <a:t>了一个计算机的数学模型</a:t>
            </a:r>
            <a:r>
              <a:rPr lang="zh-CN" altLang="en-US" sz="1800" dirty="0" smtClean="0"/>
              <a:t>，它由</a:t>
            </a:r>
            <a:r>
              <a:rPr lang="zh-CN" altLang="en-US" sz="1800" dirty="0"/>
              <a:t>一个控制器、一个读写头和一根无限长的工作带</a:t>
            </a:r>
            <a:r>
              <a:rPr lang="zh-CN" altLang="en-US" sz="1800" dirty="0" smtClean="0"/>
              <a:t>组成。</a:t>
            </a:r>
            <a:r>
              <a:rPr lang="zh-CN" altLang="en-US" sz="1800" dirty="0"/>
              <a:t>纸带起着存储的</a:t>
            </a:r>
            <a:r>
              <a:rPr lang="zh-CN" altLang="en-US" sz="1800" dirty="0" smtClean="0"/>
              <a:t>作用，被分成一个个的小方格（可以看成磁带）；</a:t>
            </a:r>
            <a:r>
              <a:rPr lang="zh-CN" altLang="en-US" sz="1800" dirty="0"/>
              <a:t>读写头能够读取纸带上的信息，以及将运算结果写进纸带；控制器则</a:t>
            </a:r>
            <a:r>
              <a:rPr lang="zh-CN" altLang="en-US" sz="1800" dirty="0" smtClean="0"/>
              <a:t>负责根据程序对</a:t>
            </a:r>
            <a:r>
              <a:rPr lang="zh-CN" altLang="en-US" sz="1800" dirty="0"/>
              <a:t>搜集到的信息进行处理</a:t>
            </a:r>
            <a:r>
              <a:rPr lang="zh-CN" altLang="en-US" sz="1800" dirty="0" smtClean="0"/>
              <a:t>。</a:t>
            </a:r>
            <a:r>
              <a:rPr lang="zh-CN" altLang="en-US" sz="1800" dirty="0"/>
              <a:t>在每个时刻，机器头都要从当前纸带上读入一个方格信息，然后结合自己的内部状态查找程序表，根据程序输出信息到纸带方格上，并转换自己的内部状态，然后进行</a:t>
            </a:r>
            <a:r>
              <a:rPr lang="zh-CN" altLang="en-US" sz="1800" dirty="0" smtClean="0"/>
              <a:t>移动纸带。</a:t>
            </a:r>
            <a:endParaRPr lang="en-US" altLang="zh-CN" sz="1800" dirty="0" smtClean="0"/>
          </a:p>
          <a:p>
            <a:pPr>
              <a:lnSpc>
                <a:spcPct val="150000"/>
              </a:lnSpc>
            </a:pPr>
            <a:r>
              <a:rPr lang="zh-CN" altLang="en-US" sz="1800" dirty="0" smtClean="0"/>
              <a:t>如果一个系统可以模拟</a:t>
            </a:r>
            <a:r>
              <a:rPr lang="zh-CN" altLang="en-US" sz="1800" dirty="0"/>
              <a:t>任何</a:t>
            </a:r>
            <a:r>
              <a:rPr lang="zh-CN" altLang="en-US" sz="1800" dirty="0" smtClean="0"/>
              <a:t>图灵机，它就被定义为“图灵完备”（</a:t>
            </a:r>
            <a:r>
              <a:rPr lang="en-US" altLang="zh-CN" sz="1800" dirty="0" smtClean="0"/>
              <a:t>Turing Complete</a:t>
            </a:r>
            <a:r>
              <a:rPr lang="zh-CN" altLang="en-US" sz="1800" dirty="0" smtClean="0"/>
              <a:t>）的。</a:t>
            </a:r>
            <a:r>
              <a:rPr lang="zh-CN" altLang="en-US" sz="1800" dirty="0"/>
              <a:t>这种系统称为通用图灵机（</a:t>
            </a:r>
            <a:r>
              <a:rPr lang="en-US" altLang="zh-CN" sz="1800" dirty="0"/>
              <a:t>UTM</a:t>
            </a:r>
            <a:r>
              <a:rPr lang="zh-CN" altLang="en-US" sz="1800" dirty="0"/>
              <a:t>）</a:t>
            </a:r>
            <a:r>
              <a:rPr lang="zh-CN" altLang="en-US" sz="1800" dirty="0" smtClean="0"/>
              <a:t>。</a:t>
            </a:r>
            <a:endParaRPr lang="en-US" altLang="zh-CN" sz="1800" dirty="0" smtClean="0"/>
          </a:p>
          <a:p>
            <a:pPr>
              <a:lnSpc>
                <a:spcPct val="150000"/>
              </a:lnSpc>
            </a:pPr>
            <a:r>
              <a:rPr lang="zh-CN" altLang="en-US" sz="1800" dirty="0"/>
              <a:t>以太坊能够在称为以太坊虚拟机的状态机中执行存储程序，同时向内存读取和写入数据，使其成为图灵完备系统，因此成为通用图灵机。考虑到有限存储器的限制，以太坊可以计算任何可由任何图灵机计算的算法</a:t>
            </a:r>
            <a:r>
              <a:rPr lang="zh-CN" altLang="en-US" sz="1800" dirty="0" smtClean="0"/>
              <a:t>。</a:t>
            </a:r>
            <a:endParaRPr lang="en-US" altLang="zh-CN" sz="1800" dirty="0" smtClean="0"/>
          </a:p>
          <a:p>
            <a:pPr>
              <a:lnSpc>
                <a:spcPct val="150000"/>
              </a:lnSpc>
            </a:pPr>
            <a:r>
              <a:rPr lang="zh-CN" altLang="en-US" sz="1800" dirty="0"/>
              <a:t>简单</a:t>
            </a:r>
            <a:r>
              <a:rPr lang="zh-CN" altLang="en-US" sz="1800" dirty="0" smtClean="0"/>
              <a:t>来说，以太坊中支持循环语句，理论上可以运行“无限循环”的程序。</a:t>
            </a:r>
            <a:endParaRPr lang="zh-CN" altLang="en-US" sz="1800" dirty="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691322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4638"/>
            <a:ext cx="8229600" cy="1143000"/>
          </a:xfrm>
        </p:spPr>
        <p:txBody>
          <a:bodyPr/>
          <a:lstStyle/>
          <a:p>
            <a:pPr algn="l"/>
            <a:r>
              <a:rPr lang="zh-CN" altLang="en-US" dirty="0" smtClean="0">
                <a:latin typeface="微软雅黑 Light" pitchFamily="34" charset="-122"/>
                <a:ea typeface="微软雅黑 Light" pitchFamily="34" charset="-122"/>
              </a:rPr>
              <a:t> 去中心化应用</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611560" y="1340768"/>
            <a:ext cx="8136904" cy="5328592"/>
          </a:xfrm>
        </p:spPr>
        <p:txBody>
          <a:bodyPr>
            <a:normAutofit/>
          </a:bodyPr>
          <a:lstStyle/>
          <a:p>
            <a:pPr>
              <a:lnSpc>
                <a:spcPct val="200000"/>
              </a:lnSpc>
            </a:pPr>
            <a:r>
              <a:rPr lang="zh-CN" altLang="en-US" sz="2400" dirty="0"/>
              <a:t>基于以太坊可以创建</a:t>
            </a:r>
            <a:r>
              <a:rPr lang="zh-CN" altLang="en-US" sz="2400" b="1" dirty="0"/>
              <a:t>智能合约</a:t>
            </a:r>
            <a:r>
              <a:rPr lang="zh-CN" altLang="en-US" sz="2400" dirty="0"/>
              <a:t>（</a:t>
            </a:r>
            <a:r>
              <a:rPr lang="en-US" altLang="zh-CN" sz="2400" dirty="0"/>
              <a:t>Smart Contract</a:t>
            </a:r>
            <a:r>
              <a:rPr lang="zh-CN" altLang="en-US" sz="2400" dirty="0"/>
              <a:t>）来构建</a:t>
            </a:r>
            <a:r>
              <a:rPr lang="zh-CN" altLang="en-US" sz="2400" b="1" dirty="0"/>
              <a:t>去中心化应用</a:t>
            </a:r>
            <a:r>
              <a:rPr lang="zh-CN" altLang="en-US" sz="2400" dirty="0"/>
              <a:t>（</a:t>
            </a:r>
            <a:r>
              <a:rPr lang="en-US" altLang="zh-CN" sz="2400" dirty="0"/>
              <a:t>Decentralized Application</a:t>
            </a:r>
            <a:r>
              <a:rPr lang="zh-CN" altLang="en-US" sz="2400" dirty="0"/>
              <a:t>，简称为 </a:t>
            </a:r>
            <a:r>
              <a:rPr lang="en-US" altLang="zh-CN" sz="2400" dirty="0"/>
              <a:t>DApp</a:t>
            </a:r>
            <a:r>
              <a:rPr lang="zh-CN" altLang="en-US" sz="2400" dirty="0"/>
              <a:t>）</a:t>
            </a:r>
            <a:endParaRPr lang="en-US" altLang="zh-CN" sz="2400" dirty="0"/>
          </a:p>
          <a:p>
            <a:pPr>
              <a:lnSpc>
                <a:spcPct val="200000"/>
              </a:lnSpc>
            </a:pPr>
            <a:r>
              <a:rPr lang="zh-CN" altLang="en-US" sz="2400" dirty="0" smtClean="0"/>
              <a:t>以太坊的构想是成为 </a:t>
            </a:r>
            <a:r>
              <a:rPr lang="en-US" altLang="zh-CN" sz="2400" dirty="0" smtClean="0"/>
              <a:t>DApps </a:t>
            </a:r>
            <a:r>
              <a:rPr lang="zh-CN" altLang="en-US" sz="2400" dirty="0" smtClean="0"/>
              <a:t>编程开发的平台</a:t>
            </a:r>
            <a:endParaRPr lang="en-US" altLang="zh-CN" sz="2400" dirty="0" smtClean="0"/>
          </a:p>
          <a:p>
            <a:pPr>
              <a:lnSpc>
                <a:spcPct val="200000"/>
              </a:lnSpc>
            </a:pPr>
            <a:r>
              <a:rPr lang="en-US" altLang="zh-CN" sz="2400" dirty="0" smtClean="0"/>
              <a:t>DApp</a:t>
            </a:r>
            <a:r>
              <a:rPr lang="zh-CN" altLang="en-US" sz="2400" dirty="0"/>
              <a:t>至少由以下组成：</a:t>
            </a:r>
          </a:p>
          <a:p>
            <a:pPr marL="360000" indent="0">
              <a:lnSpc>
                <a:spcPct val="200000"/>
              </a:lnSpc>
              <a:buNone/>
            </a:pPr>
            <a:r>
              <a:rPr lang="en-US" altLang="zh-CN" sz="2000" dirty="0"/>
              <a:t>——</a:t>
            </a:r>
            <a:r>
              <a:rPr lang="en-US" altLang="zh-CN" sz="2000" dirty="0" smtClean="0"/>
              <a:t> </a:t>
            </a:r>
            <a:r>
              <a:rPr lang="zh-CN" altLang="en-US" sz="2000" dirty="0" smtClean="0"/>
              <a:t>区</a:t>
            </a:r>
            <a:r>
              <a:rPr lang="zh-CN" altLang="en-US" sz="2000" dirty="0"/>
              <a:t>块链上的智能合约</a:t>
            </a:r>
          </a:p>
          <a:p>
            <a:pPr marL="360000" indent="0">
              <a:lnSpc>
                <a:spcPct val="200000"/>
              </a:lnSpc>
              <a:buNone/>
            </a:pPr>
            <a:r>
              <a:rPr lang="en-US" altLang="zh-CN" sz="2000" dirty="0"/>
              <a:t>——</a:t>
            </a:r>
            <a:r>
              <a:rPr lang="en-US" altLang="zh-CN" sz="2000" dirty="0" smtClean="0"/>
              <a:t> Web</a:t>
            </a:r>
            <a:r>
              <a:rPr lang="zh-CN" altLang="en-US" sz="2000" dirty="0"/>
              <a:t>前端用户界面</a:t>
            </a:r>
          </a:p>
          <a:p>
            <a:pPr>
              <a:lnSpc>
                <a:spcPct val="150000"/>
              </a:lnSpc>
            </a:pPr>
            <a:endParaRPr lang="en-US" altLang="zh-CN" sz="2400" dirty="0" smtClean="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3370987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4638"/>
            <a:ext cx="8229600" cy="1143000"/>
          </a:xfrm>
        </p:spPr>
        <p:txBody>
          <a:bodyPr/>
          <a:lstStyle/>
          <a:p>
            <a:pPr algn="l"/>
            <a:r>
              <a:rPr lang="zh-CN" altLang="en-US" dirty="0" smtClean="0">
                <a:latin typeface="微软雅黑 Light" pitchFamily="34" charset="-122"/>
                <a:ea typeface="微软雅黑 Light" pitchFamily="34" charset="-122"/>
              </a:rPr>
              <a:t> 以太坊应用</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611560" y="1340768"/>
            <a:ext cx="8136904" cy="5328592"/>
          </a:xfrm>
        </p:spPr>
        <p:txBody>
          <a:bodyPr>
            <a:normAutofit/>
          </a:bodyPr>
          <a:lstStyle/>
          <a:p>
            <a:pPr>
              <a:lnSpc>
                <a:spcPct val="150000"/>
              </a:lnSpc>
            </a:pPr>
            <a:r>
              <a:rPr lang="zh-CN" altLang="en-US" sz="2400" dirty="0" smtClean="0"/>
              <a:t>基于</a:t>
            </a:r>
            <a:r>
              <a:rPr lang="zh-CN" altLang="en-US" sz="2400" dirty="0"/>
              <a:t>以太坊创建新的加密货币（</a:t>
            </a:r>
            <a:r>
              <a:rPr lang="en-US" altLang="zh-CN" sz="2400" dirty="0"/>
              <a:t>CryptoCurrency</a:t>
            </a:r>
            <a:r>
              <a:rPr lang="zh-CN" altLang="en-US" sz="2400" dirty="0"/>
              <a:t>，这种能力是 </a:t>
            </a:r>
            <a:r>
              <a:rPr lang="en-US" altLang="zh-CN" sz="2400" dirty="0"/>
              <a:t>2017 </a:t>
            </a:r>
            <a:r>
              <a:rPr lang="zh-CN" altLang="en-US" sz="2400" dirty="0"/>
              <a:t>年各种 </a:t>
            </a:r>
            <a:r>
              <a:rPr lang="en-US" altLang="zh-CN" sz="2400" dirty="0"/>
              <a:t>ICO </a:t>
            </a:r>
            <a:r>
              <a:rPr lang="zh-CN" altLang="en-US" sz="2400" dirty="0"/>
              <a:t>泛滥的技术动因</a:t>
            </a:r>
            <a:r>
              <a:rPr lang="zh-CN" altLang="en-US" sz="2400" dirty="0" smtClean="0"/>
              <a:t>）</a:t>
            </a:r>
            <a:endParaRPr lang="en-US" altLang="zh-CN" sz="2400" dirty="0"/>
          </a:p>
          <a:p>
            <a:pPr>
              <a:lnSpc>
                <a:spcPct val="150000"/>
              </a:lnSpc>
            </a:pPr>
            <a:r>
              <a:rPr lang="zh-CN" altLang="en-US" sz="2400" dirty="0" smtClean="0"/>
              <a:t>基于</a:t>
            </a:r>
            <a:r>
              <a:rPr lang="zh-CN" altLang="en-US" sz="2400" dirty="0"/>
              <a:t>以太坊创建域名注册系统、博彩</a:t>
            </a:r>
            <a:r>
              <a:rPr lang="zh-CN" altLang="en-US" sz="2400" dirty="0" smtClean="0"/>
              <a:t>系统</a:t>
            </a:r>
            <a:endParaRPr lang="en-US" altLang="zh-CN" sz="2400" dirty="0"/>
          </a:p>
          <a:p>
            <a:pPr>
              <a:lnSpc>
                <a:spcPct val="150000"/>
              </a:lnSpc>
            </a:pPr>
            <a:r>
              <a:rPr lang="zh-CN" altLang="en-US" sz="2400" dirty="0" smtClean="0"/>
              <a:t>基于</a:t>
            </a:r>
            <a:r>
              <a:rPr lang="zh-CN" altLang="en-US" sz="2400" dirty="0"/>
              <a:t>以太坊开发去中心化的游戏，比如 </a:t>
            </a:r>
            <a:r>
              <a:rPr lang="en-US" altLang="zh-CN" sz="2400" dirty="0"/>
              <a:t>2017 </a:t>
            </a:r>
            <a:r>
              <a:rPr lang="zh-CN" altLang="en-US" sz="2400" dirty="0"/>
              <a:t>年底红极一时的以太猫（</a:t>
            </a:r>
            <a:r>
              <a:rPr lang="en-US" altLang="zh-CN" sz="2400" dirty="0"/>
              <a:t>CryptoKitties</a:t>
            </a:r>
            <a:r>
              <a:rPr lang="zh-CN" altLang="en-US" sz="2400" dirty="0"/>
              <a:t>，最高单只猫售价高达 </a:t>
            </a:r>
            <a:r>
              <a:rPr lang="en-US" altLang="zh-CN" sz="2400" dirty="0"/>
              <a:t>80W </a:t>
            </a:r>
            <a:r>
              <a:rPr lang="zh-CN" altLang="en-US" sz="2400" dirty="0"/>
              <a:t>美元</a:t>
            </a:r>
            <a:r>
              <a:rPr lang="zh-CN" altLang="en-US" sz="2400" dirty="0" smtClean="0"/>
              <a:t>）</a:t>
            </a:r>
            <a:endParaRPr lang="en-US" altLang="zh-CN" sz="2400" dirty="0" smtClean="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251951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4638"/>
            <a:ext cx="8229600" cy="1143000"/>
          </a:xfrm>
        </p:spPr>
        <p:txBody>
          <a:bodyPr/>
          <a:lstStyle/>
          <a:p>
            <a:pPr algn="l"/>
            <a:r>
              <a:rPr lang="zh-CN" altLang="en-US" dirty="0" smtClean="0">
                <a:latin typeface="微软雅黑 Light" pitchFamily="34" charset="-122"/>
                <a:ea typeface="微软雅黑 Light" pitchFamily="34" charset="-122"/>
              </a:rPr>
              <a:t> 代币（</a:t>
            </a:r>
            <a:r>
              <a:rPr lang="en-US" altLang="zh-CN" dirty="0" smtClean="0">
                <a:latin typeface="微软雅黑 Light" pitchFamily="34" charset="-122"/>
                <a:ea typeface="微软雅黑 Light" pitchFamily="34" charset="-122"/>
              </a:rPr>
              <a:t>Token</a:t>
            </a:r>
            <a:r>
              <a:rPr lang="zh-CN" altLang="en-US" dirty="0" smtClean="0">
                <a:latin typeface="微软雅黑 Light" pitchFamily="34" charset="-122"/>
                <a:ea typeface="微软雅黑 Light" pitchFamily="34" charset="-122"/>
              </a:rPr>
              <a:t>）</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611560" y="1340768"/>
            <a:ext cx="8136904" cy="5328592"/>
          </a:xfrm>
        </p:spPr>
        <p:txBody>
          <a:bodyPr>
            <a:normAutofit/>
          </a:bodyPr>
          <a:lstStyle/>
          <a:p>
            <a:pPr>
              <a:lnSpc>
                <a:spcPct val="200000"/>
              </a:lnSpc>
            </a:pPr>
            <a:r>
              <a:rPr lang="zh-CN" altLang="en-US" sz="2000" dirty="0" smtClean="0"/>
              <a:t>代币（</a:t>
            </a:r>
            <a:r>
              <a:rPr lang="en-US" altLang="zh-CN" sz="2000" dirty="0" smtClean="0"/>
              <a:t>token</a:t>
            </a:r>
            <a:r>
              <a:rPr lang="zh-CN" altLang="en-US" sz="2000" dirty="0" smtClean="0"/>
              <a:t>）也称作通证，本意为“令牌”，代表有所有权的资产、货币、权限等在区块链上的抽象</a:t>
            </a:r>
            <a:endParaRPr lang="en-US" altLang="zh-CN" sz="2000" dirty="0" smtClean="0"/>
          </a:p>
          <a:p>
            <a:pPr>
              <a:lnSpc>
                <a:spcPct val="200000"/>
              </a:lnSpc>
            </a:pPr>
            <a:r>
              <a:rPr lang="zh-CN" altLang="en-US" sz="2000" dirty="0" smtClean="0"/>
              <a:t> 可</a:t>
            </a:r>
            <a:r>
              <a:rPr lang="zh-CN" altLang="en-US" sz="2000" dirty="0"/>
              <a:t>替代性通证（</a:t>
            </a:r>
            <a:r>
              <a:rPr lang="en-US" altLang="zh-CN" sz="2000" dirty="0"/>
              <a:t>fungible token</a:t>
            </a:r>
            <a:r>
              <a:rPr lang="zh-CN" altLang="en-US" sz="2000" dirty="0"/>
              <a:t>）：指的是基于区块链技术发行的，互相可以替代的，可以接近无限拆分的</a:t>
            </a:r>
            <a:r>
              <a:rPr lang="en-US" altLang="zh-CN" sz="2000" dirty="0" smtClean="0"/>
              <a:t>token</a:t>
            </a:r>
          </a:p>
          <a:p>
            <a:pPr>
              <a:lnSpc>
                <a:spcPct val="200000"/>
              </a:lnSpc>
            </a:pPr>
            <a:r>
              <a:rPr lang="zh-CN" altLang="en-US" sz="2000" dirty="0" smtClean="0"/>
              <a:t>非同质通</a:t>
            </a:r>
            <a:r>
              <a:rPr lang="zh-CN" altLang="en-US" sz="2000" dirty="0"/>
              <a:t>证（</a:t>
            </a:r>
            <a:r>
              <a:rPr lang="en-US" altLang="zh-CN" sz="2000" dirty="0"/>
              <a:t>non-fungible token</a:t>
            </a:r>
            <a:r>
              <a:rPr lang="zh-CN" altLang="en-US" sz="2000" dirty="0"/>
              <a:t>）： 指的是基于区块链技术发行的，唯一的，不可替代的，大多数情况下不可拆分的</a:t>
            </a:r>
            <a:r>
              <a:rPr lang="en-US" altLang="zh-CN" sz="2000" dirty="0"/>
              <a:t>token</a:t>
            </a:r>
            <a:r>
              <a:rPr lang="zh-CN" altLang="en-US" sz="2000" dirty="0"/>
              <a:t>，如加密猫（</a:t>
            </a:r>
            <a:r>
              <a:rPr lang="en-US" altLang="zh-CN" sz="2000" dirty="0" smtClean="0"/>
              <a:t>CryptoKitties</a:t>
            </a:r>
            <a:r>
              <a:rPr lang="zh-CN" altLang="en-US" sz="2000" dirty="0"/>
              <a:t>）</a:t>
            </a:r>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3590633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4638"/>
            <a:ext cx="8229600" cy="1143000"/>
          </a:xfrm>
        </p:spPr>
        <p:txBody>
          <a:bodyPr/>
          <a:lstStyle/>
          <a:p>
            <a:pPr algn="l"/>
            <a:r>
              <a:rPr lang="zh-CN" altLang="en-US" dirty="0" smtClean="0">
                <a:latin typeface="微软雅黑 Light" pitchFamily="34" charset="-122"/>
                <a:ea typeface="微软雅黑 Light" pitchFamily="34" charset="-122"/>
              </a:rPr>
              <a:t> 名词解释</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611560" y="1340768"/>
            <a:ext cx="8136904" cy="5328592"/>
          </a:xfrm>
        </p:spPr>
        <p:txBody>
          <a:bodyPr>
            <a:normAutofit lnSpcReduction="10000"/>
          </a:bodyPr>
          <a:lstStyle/>
          <a:p>
            <a:pPr>
              <a:lnSpc>
                <a:spcPct val="150000"/>
              </a:lnSpc>
              <a:spcBef>
                <a:spcPts val="0"/>
              </a:spcBef>
            </a:pPr>
            <a:r>
              <a:rPr lang="en-US" altLang="zh-CN" sz="2000" b="1" dirty="0" smtClean="0"/>
              <a:t>EIP</a:t>
            </a:r>
            <a:r>
              <a:rPr lang="zh-CN" altLang="en-US" sz="2000" b="1" dirty="0" smtClean="0"/>
              <a:t>：</a:t>
            </a:r>
            <a:r>
              <a:rPr lang="en-US" altLang="zh-CN" sz="2000" b="1" dirty="0" smtClean="0"/>
              <a:t> </a:t>
            </a:r>
            <a:r>
              <a:rPr lang="en-US" altLang="zh-CN" sz="2000" dirty="0" smtClean="0"/>
              <a:t>Ethereum </a:t>
            </a:r>
            <a:r>
              <a:rPr lang="en-US" altLang="zh-CN" sz="2000" dirty="0"/>
              <a:t>Improvement </a:t>
            </a:r>
            <a:r>
              <a:rPr lang="en-US" altLang="zh-CN" sz="2000" dirty="0" smtClean="0"/>
              <a:t>Proposals</a:t>
            </a:r>
            <a:r>
              <a:rPr lang="zh-CN" altLang="en-US" sz="2000" dirty="0" smtClean="0"/>
              <a:t>，以太</a:t>
            </a:r>
            <a:r>
              <a:rPr lang="zh-CN" altLang="en-US" sz="2000" dirty="0"/>
              <a:t>坊改进</a:t>
            </a:r>
            <a:r>
              <a:rPr lang="zh-CN" altLang="en-US" sz="2000" dirty="0" smtClean="0"/>
              <a:t>建议</a:t>
            </a:r>
            <a:endParaRPr lang="zh-CN" altLang="en-US" sz="2000" dirty="0"/>
          </a:p>
          <a:p>
            <a:pPr>
              <a:lnSpc>
                <a:spcPct val="150000"/>
              </a:lnSpc>
              <a:spcBef>
                <a:spcPts val="0"/>
              </a:spcBef>
            </a:pPr>
            <a:r>
              <a:rPr lang="en-US" altLang="zh-CN" sz="2000" b="1" dirty="0" smtClean="0"/>
              <a:t>ERC</a:t>
            </a:r>
            <a:r>
              <a:rPr lang="zh-CN" altLang="en-US" sz="2000" b="1" dirty="0" smtClean="0"/>
              <a:t>：</a:t>
            </a:r>
            <a:r>
              <a:rPr lang="en-US" altLang="zh-CN" sz="2000" dirty="0" smtClean="0"/>
              <a:t>Ethereum Request for Comments</a:t>
            </a:r>
            <a:r>
              <a:rPr lang="zh-CN" altLang="en-US" sz="2000" dirty="0" smtClean="0"/>
              <a:t>的缩写，以太</a:t>
            </a:r>
            <a:r>
              <a:rPr lang="zh-CN" altLang="en-US" sz="2000" dirty="0"/>
              <a:t>坊征求意见。一些</a:t>
            </a:r>
            <a:r>
              <a:rPr lang="en-US" altLang="zh-CN" sz="2000" dirty="0"/>
              <a:t>EIP</a:t>
            </a:r>
            <a:r>
              <a:rPr lang="zh-CN" altLang="en-US" sz="2000" dirty="0"/>
              <a:t>被标记为</a:t>
            </a:r>
            <a:r>
              <a:rPr lang="en-US" altLang="zh-CN" sz="2000" dirty="0"/>
              <a:t>ERC</a:t>
            </a:r>
            <a:r>
              <a:rPr lang="zh-CN" altLang="en-US" sz="2000" dirty="0"/>
              <a:t>，表示试图定义以太坊使用的特定标准的</a:t>
            </a:r>
            <a:r>
              <a:rPr lang="zh-CN" altLang="en-US" sz="2000" dirty="0" smtClean="0"/>
              <a:t>提议</a:t>
            </a:r>
            <a:endParaRPr lang="zh-CN" altLang="en-US" sz="2000" dirty="0"/>
          </a:p>
          <a:p>
            <a:pPr>
              <a:lnSpc>
                <a:spcPct val="150000"/>
              </a:lnSpc>
              <a:spcBef>
                <a:spcPts val="0"/>
              </a:spcBef>
            </a:pPr>
            <a:r>
              <a:rPr lang="en-US" altLang="zh-CN" sz="2000" b="1" dirty="0" smtClean="0"/>
              <a:t>EOA</a:t>
            </a:r>
            <a:r>
              <a:rPr lang="zh-CN" altLang="en-US" sz="2000" b="1" dirty="0" smtClean="0"/>
              <a:t>：</a:t>
            </a:r>
            <a:r>
              <a:rPr lang="en-US" altLang="zh-CN" sz="2000" dirty="0" smtClean="0"/>
              <a:t>External Owned Account</a:t>
            </a:r>
            <a:r>
              <a:rPr lang="zh-CN" altLang="en-US" sz="2000" dirty="0" smtClean="0"/>
              <a:t>，外部</a:t>
            </a:r>
            <a:r>
              <a:rPr lang="zh-CN" altLang="en-US" sz="2000" dirty="0"/>
              <a:t>账户。由以太坊网络的人类用户创建的</a:t>
            </a:r>
            <a:r>
              <a:rPr lang="zh-CN" altLang="en-US" sz="2000" dirty="0" smtClean="0"/>
              <a:t>账户</a:t>
            </a:r>
            <a:endParaRPr lang="en-US" altLang="zh-CN" sz="2000" dirty="0" smtClean="0"/>
          </a:p>
          <a:p>
            <a:pPr>
              <a:lnSpc>
                <a:spcPct val="150000"/>
              </a:lnSpc>
              <a:spcBef>
                <a:spcPts val="0"/>
              </a:spcBef>
            </a:pPr>
            <a:r>
              <a:rPr lang="en-US" altLang="zh-CN" sz="2000" b="1" dirty="0" smtClean="0"/>
              <a:t>Ethash</a:t>
            </a:r>
            <a:r>
              <a:rPr lang="zh-CN" altLang="en-US" sz="2000" b="1" dirty="0"/>
              <a:t>：</a:t>
            </a:r>
            <a:r>
              <a:rPr lang="zh-CN" altLang="en-US" sz="2000" dirty="0" smtClean="0"/>
              <a:t>以太</a:t>
            </a:r>
            <a:r>
              <a:rPr lang="zh-CN" altLang="en-US" sz="2000" dirty="0"/>
              <a:t>坊</a:t>
            </a:r>
            <a:r>
              <a:rPr lang="en-US" altLang="zh-CN" sz="2000" dirty="0" smtClean="0"/>
              <a:t>1.0 </a:t>
            </a:r>
            <a:r>
              <a:rPr lang="zh-CN" altLang="en-US" sz="2000" dirty="0" smtClean="0"/>
              <a:t>的工作量证明</a:t>
            </a:r>
            <a:r>
              <a:rPr lang="zh-CN" altLang="en-US" sz="2000" dirty="0"/>
              <a:t>算法。</a:t>
            </a:r>
          </a:p>
          <a:p>
            <a:pPr>
              <a:lnSpc>
                <a:spcPct val="150000"/>
              </a:lnSpc>
              <a:spcBef>
                <a:spcPts val="0"/>
              </a:spcBef>
            </a:pPr>
            <a:r>
              <a:rPr lang="en-US" altLang="zh-CN" sz="2000" b="1" dirty="0"/>
              <a:t>HD</a:t>
            </a:r>
            <a:r>
              <a:rPr lang="zh-CN" altLang="en-US" sz="2000" b="1" dirty="0" smtClean="0"/>
              <a:t>钱包：</a:t>
            </a:r>
            <a:r>
              <a:rPr lang="zh-CN" altLang="en-US" sz="2000" dirty="0" smtClean="0"/>
              <a:t>使用</a:t>
            </a:r>
            <a:r>
              <a:rPr lang="zh-CN" altLang="en-US" sz="2000" dirty="0"/>
              <a:t>分层确定性（</a:t>
            </a:r>
            <a:r>
              <a:rPr lang="en-US" altLang="zh-CN" sz="2000" dirty="0"/>
              <a:t>HD protocol</a:t>
            </a:r>
            <a:r>
              <a:rPr lang="zh-CN" altLang="en-US" sz="2000" dirty="0"/>
              <a:t>）密钥创建和转账协议（</a:t>
            </a:r>
            <a:r>
              <a:rPr lang="en-US" altLang="zh-CN" sz="2000" dirty="0"/>
              <a:t>BIP32</a:t>
            </a:r>
            <a:r>
              <a:rPr lang="zh-CN" altLang="en-US" sz="2000" dirty="0"/>
              <a:t>）的钱包。</a:t>
            </a:r>
          </a:p>
          <a:p>
            <a:pPr>
              <a:lnSpc>
                <a:spcPct val="150000"/>
              </a:lnSpc>
              <a:spcBef>
                <a:spcPts val="0"/>
              </a:spcBef>
            </a:pPr>
            <a:r>
              <a:rPr lang="en-US" altLang="zh-CN" sz="2000" b="1" dirty="0" smtClean="0"/>
              <a:t>Keccak256</a:t>
            </a:r>
            <a:r>
              <a:rPr lang="zh-CN" altLang="en-US" sz="2000" b="1" dirty="0" smtClean="0"/>
              <a:t>：</a:t>
            </a:r>
            <a:r>
              <a:rPr lang="zh-CN" altLang="en-US" sz="2000" dirty="0" smtClean="0"/>
              <a:t>以太</a:t>
            </a:r>
            <a:r>
              <a:rPr lang="zh-CN" altLang="en-US" sz="2000" dirty="0"/>
              <a:t>坊中使用的密码哈希函数。</a:t>
            </a:r>
            <a:r>
              <a:rPr lang="en-US" altLang="zh-CN" sz="2000" dirty="0" smtClean="0"/>
              <a:t>Keccak256 </a:t>
            </a:r>
            <a:r>
              <a:rPr lang="zh-CN" altLang="en-US" sz="2000" dirty="0" smtClean="0"/>
              <a:t>被</a:t>
            </a:r>
            <a:r>
              <a:rPr lang="zh-CN" altLang="en-US" sz="2000" dirty="0"/>
              <a:t>标准化为</a:t>
            </a:r>
            <a:r>
              <a:rPr lang="en-US" altLang="zh-CN" sz="2000" dirty="0" smtClean="0"/>
              <a:t>SHA-3</a:t>
            </a:r>
            <a:endParaRPr lang="zh-CN" altLang="en-US" sz="2000" dirty="0"/>
          </a:p>
          <a:p>
            <a:pPr>
              <a:lnSpc>
                <a:spcPct val="150000"/>
              </a:lnSpc>
              <a:spcBef>
                <a:spcPts val="0"/>
              </a:spcBef>
            </a:pPr>
            <a:r>
              <a:rPr lang="en-US" altLang="zh-CN" sz="2000" b="1" dirty="0" smtClean="0"/>
              <a:t>Nonce</a:t>
            </a:r>
            <a:r>
              <a:rPr lang="zh-CN" altLang="en-US" sz="2000" b="1" dirty="0" smtClean="0"/>
              <a:t>：</a:t>
            </a:r>
            <a:r>
              <a:rPr lang="zh-CN" altLang="en-US" sz="2000" dirty="0" smtClean="0"/>
              <a:t>在</a:t>
            </a:r>
            <a:r>
              <a:rPr lang="zh-CN" altLang="en-US" sz="2000" dirty="0"/>
              <a:t>密码学中，术语</a:t>
            </a:r>
            <a:r>
              <a:rPr lang="en-US" altLang="zh-CN" sz="2000" dirty="0"/>
              <a:t>nonce</a:t>
            </a:r>
            <a:r>
              <a:rPr lang="zh-CN" altLang="en-US" sz="2000" dirty="0"/>
              <a:t>用于指代只能使用一次的值。以太坊使用两种类型的</a:t>
            </a:r>
            <a:r>
              <a:rPr lang="zh-CN" altLang="en-US" sz="2000" dirty="0" smtClean="0"/>
              <a:t>随机数</a:t>
            </a:r>
            <a:r>
              <a:rPr lang="zh-CN" altLang="en-US" sz="2000" dirty="0"/>
              <a:t>，</a:t>
            </a:r>
            <a:r>
              <a:rPr lang="zh-CN" altLang="en-US" sz="2000" dirty="0" smtClean="0"/>
              <a:t>账户随机数和</a:t>
            </a:r>
            <a:r>
              <a:rPr lang="en-US" altLang="zh-CN" sz="2000" dirty="0" smtClean="0"/>
              <a:t>POW</a:t>
            </a:r>
            <a:r>
              <a:rPr lang="zh-CN" altLang="en-US" sz="2000" dirty="0" smtClean="0"/>
              <a:t>随机数</a:t>
            </a:r>
            <a:endParaRPr lang="zh-CN" altLang="en-US" sz="2000" dirty="0"/>
          </a:p>
          <a:p>
            <a:endParaRPr lang="zh-CN" altLang="en-US" sz="2400" dirty="0"/>
          </a:p>
          <a:p>
            <a:endParaRPr lang="zh-CN" altLang="en-US" sz="2400" dirty="0"/>
          </a:p>
          <a:p>
            <a:endParaRPr lang="zh-CN" altLang="en-US" sz="2400" dirty="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2614635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2276872"/>
            <a:ext cx="8229600" cy="1324744"/>
          </a:xfrm>
        </p:spPr>
        <p:txBody>
          <a:bodyPr>
            <a:noAutofit/>
          </a:bodyPr>
          <a:lstStyle/>
          <a:p>
            <a:pPr marL="0" indent="0" algn="ctr">
              <a:lnSpc>
                <a:spcPct val="140000"/>
              </a:lnSpc>
              <a:buNone/>
            </a:pPr>
            <a:r>
              <a:rPr lang="en-US" altLang="zh-CN" sz="6600" dirty="0" smtClean="0">
                <a:latin typeface="微软雅黑 Light" pitchFamily="34" charset="-122"/>
                <a:ea typeface="微软雅黑 Light" pitchFamily="34" charset="-122"/>
              </a:rPr>
              <a:t>Q&amp;A</a:t>
            </a:r>
            <a:endParaRPr lang="en-US" altLang="zh-CN" sz="66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2263854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a:latin typeface="微软雅黑 Light" pitchFamily="34" charset="-122"/>
                <a:ea typeface="微软雅黑 Light" pitchFamily="34" charset="-122"/>
              </a:rPr>
              <a:t>课程简介</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1141996011"/>
              </p:ext>
            </p:extLst>
          </p:nvPr>
        </p:nvGraphicFramePr>
        <p:xfrm>
          <a:off x="539552" y="1292092"/>
          <a:ext cx="8229600" cy="5273480"/>
        </p:xfrm>
        <a:graphic>
          <a:graphicData uri="http://schemas.openxmlformats.org/drawingml/2006/table">
            <a:tbl>
              <a:tblPr firstRow="1" bandRow="1">
                <a:tableStyleId>{5C22544A-7EE6-4342-B048-85BDC9FD1C3A}</a:tableStyleId>
              </a:tblPr>
              <a:tblGrid>
                <a:gridCol w="2088232"/>
                <a:gridCol w="2160240"/>
                <a:gridCol w="2808312"/>
                <a:gridCol w="1172816"/>
              </a:tblGrid>
              <a:tr h="528166">
                <a:tc>
                  <a:txBody>
                    <a:bodyPr/>
                    <a:lstStyle/>
                    <a:p>
                      <a:pPr algn="ctr"/>
                      <a:r>
                        <a:rPr lang="zh-CN" altLang="en-US" dirty="0" smtClean="0">
                          <a:latin typeface="华文楷体" pitchFamily="2" charset="-122"/>
                          <a:ea typeface="华文楷体" pitchFamily="2" charset="-122"/>
                        </a:rPr>
                        <a:t>课程名</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子课程</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主要内容</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预计课时</a:t>
                      </a:r>
                      <a:endParaRPr lang="zh-CN" altLang="en-US" dirty="0">
                        <a:latin typeface="华文楷体" pitchFamily="2" charset="-122"/>
                        <a:ea typeface="华文楷体" pitchFamily="2" charset="-122"/>
                      </a:endParaRPr>
                    </a:p>
                  </a:txBody>
                  <a:tcPr anchor="ctr"/>
                </a:tc>
              </a:tr>
              <a:tr h="528166">
                <a:tc rowSpan="3">
                  <a:txBody>
                    <a:bodyPr/>
                    <a:lstStyle/>
                    <a:p>
                      <a:pPr algn="ctr"/>
                      <a:r>
                        <a:rPr lang="zh-CN" altLang="en-US" dirty="0" smtClean="0">
                          <a:latin typeface="华文楷体" pitchFamily="2" charset="-122"/>
                          <a:ea typeface="华文楷体" pitchFamily="2" charset="-122"/>
                        </a:rPr>
                        <a:t>以太坊基础</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以太坊综述</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以太坊整体介绍</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3</a:t>
                      </a:r>
                      <a:endParaRPr lang="zh-CN" altLang="en-US" dirty="0">
                        <a:latin typeface="华文楷体" pitchFamily="2" charset="-122"/>
                        <a:ea typeface="华文楷体" pitchFamily="2" charset="-122"/>
                      </a:endParaRPr>
                    </a:p>
                  </a:txBody>
                  <a:tcPr anchor="ctr"/>
                </a:tc>
              </a:tr>
              <a:tr h="528166">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初识以太坊</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钱包、测试网、简单交易</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4</a:t>
                      </a:r>
                      <a:endParaRPr lang="zh-CN" altLang="en-US" dirty="0">
                        <a:latin typeface="华文楷体" pitchFamily="2" charset="-122"/>
                        <a:ea typeface="华文楷体" pitchFamily="2" charset="-122"/>
                      </a:endParaRPr>
                    </a:p>
                  </a:txBody>
                  <a:tcPr anchor="ctr"/>
                </a:tc>
              </a:tr>
              <a:tr h="768434">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以太坊客户端</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客户端；</a:t>
                      </a:r>
                      <a:r>
                        <a:rPr lang="en-US" altLang="zh-CN" dirty="0" smtClean="0">
                          <a:latin typeface="华文楷体" pitchFamily="2" charset="-122"/>
                          <a:ea typeface="华文楷体" pitchFamily="2" charset="-122"/>
                        </a:rPr>
                        <a:t>Geth</a:t>
                      </a:r>
                      <a:r>
                        <a:rPr lang="zh-CN" altLang="en-US" dirty="0" smtClean="0">
                          <a:latin typeface="华文楷体" pitchFamily="2" charset="-122"/>
                          <a:ea typeface="华文楷体" pitchFamily="2" charset="-122"/>
                        </a:rPr>
                        <a:t>的安装和使用；搭建私链</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5</a:t>
                      </a:r>
                      <a:endParaRPr lang="zh-CN" altLang="en-US" dirty="0">
                        <a:latin typeface="华文楷体" pitchFamily="2" charset="-122"/>
                        <a:ea typeface="华文楷体" pitchFamily="2" charset="-122"/>
                      </a:endParaRPr>
                    </a:p>
                  </a:txBody>
                  <a:tcPr anchor="ctr"/>
                </a:tc>
              </a:tr>
              <a:tr h="528166">
                <a:tc rowSpan="2">
                  <a:txBody>
                    <a:bodyPr/>
                    <a:lstStyle/>
                    <a:p>
                      <a:pPr algn="ctr"/>
                      <a:r>
                        <a:rPr lang="zh-CN" altLang="en-US" dirty="0" smtClean="0">
                          <a:latin typeface="华文楷体" pitchFamily="2" charset="-122"/>
                          <a:ea typeface="华文楷体" pitchFamily="2" charset="-122"/>
                        </a:rPr>
                        <a:t>深入理解以太坊</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以太坊账户和合约</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账户详解，合约特性</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3</a:t>
                      </a:r>
                      <a:endParaRPr lang="zh-CN" altLang="en-US" dirty="0">
                        <a:latin typeface="华文楷体" pitchFamily="2" charset="-122"/>
                        <a:ea typeface="华文楷体" pitchFamily="2" charset="-122"/>
                      </a:endParaRPr>
                    </a:p>
                  </a:txBody>
                  <a:tcPr anchor="ctr"/>
                </a:tc>
              </a:tr>
              <a:tr h="695970">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以太坊交易、</a:t>
                      </a:r>
                      <a:r>
                        <a:rPr lang="en-US" altLang="zh-CN" dirty="0" smtClean="0">
                          <a:latin typeface="华文楷体" pitchFamily="2" charset="-122"/>
                          <a:ea typeface="华文楷体" pitchFamily="2" charset="-122"/>
                        </a:rPr>
                        <a:t>gas</a:t>
                      </a:r>
                      <a:r>
                        <a:rPr lang="zh-CN" altLang="en-US" dirty="0" smtClean="0">
                          <a:latin typeface="华文楷体" pitchFamily="2" charset="-122"/>
                          <a:ea typeface="华文楷体" pitchFamily="2" charset="-122"/>
                        </a:rPr>
                        <a:t>和</a:t>
                      </a:r>
                      <a:r>
                        <a:rPr lang="en-US" altLang="zh-CN" dirty="0" smtClean="0">
                          <a:latin typeface="华文楷体" pitchFamily="2" charset="-122"/>
                          <a:ea typeface="华文楷体" pitchFamily="2" charset="-122"/>
                        </a:rPr>
                        <a:t>EVM</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交易详解，</a:t>
                      </a:r>
                      <a:r>
                        <a:rPr lang="en-US" altLang="zh-CN" dirty="0" smtClean="0">
                          <a:latin typeface="华文楷体" pitchFamily="2" charset="-122"/>
                          <a:ea typeface="华文楷体" pitchFamily="2" charset="-122"/>
                        </a:rPr>
                        <a:t>EVM</a:t>
                      </a:r>
                      <a:r>
                        <a:rPr lang="zh-CN" altLang="en-US" dirty="0" smtClean="0">
                          <a:latin typeface="华文楷体" pitchFamily="2" charset="-122"/>
                          <a:ea typeface="华文楷体" pitchFamily="2" charset="-122"/>
                        </a:rPr>
                        <a:t>简介</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3</a:t>
                      </a:r>
                      <a:endParaRPr lang="zh-CN" altLang="en-US" dirty="0">
                        <a:latin typeface="华文楷体" pitchFamily="2" charset="-122"/>
                        <a:ea typeface="华文楷体" pitchFamily="2" charset="-122"/>
                      </a:endParaRPr>
                    </a:p>
                  </a:txBody>
                  <a:tcPr anchor="ctr"/>
                </a:tc>
              </a:tr>
              <a:tr h="528166">
                <a:tc rowSpan="3">
                  <a:txBody>
                    <a:bodyPr/>
                    <a:lstStyle/>
                    <a:p>
                      <a:pPr algn="ctr"/>
                      <a:r>
                        <a:rPr lang="zh-CN" altLang="en-US" dirty="0" smtClean="0">
                          <a:latin typeface="华文楷体" pitchFamily="2" charset="-122"/>
                          <a:ea typeface="华文楷体" pitchFamily="2" charset="-122"/>
                        </a:rPr>
                        <a:t>以太坊编程及应用</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Solidity</a:t>
                      </a:r>
                      <a:r>
                        <a:rPr lang="zh-CN" altLang="en-US" dirty="0" smtClean="0">
                          <a:latin typeface="华文楷体" pitchFamily="2" charset="-122"/>
                          <a:ea typeface="华文楷体" pitchFamily="2" charset="-122"/>
                        </a:rPr>
                        <a:t>基础</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Solidity</a:t>
                      </a:r>
                      <a:r>
                        <a:rPr lang="zh-CN" altLang="en-US" dirty="0" smtClean="0">
                          <a:latin typeface="华文楷体" pitchFamily="2" charset="-122"/>
                          <a:ea typeface="华文楷体" pitchFamily="2" charset="-122"/>
                        </a:rPr>
                        <a:t>语法，简单合约</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6</a:t>
                      </a:r>
                      <a:endParaRPr lang="zh-CN" altLang="en-US" dirty="0">
                        <a:latin typeface="华文楷体" pitchFamily="2" charset="-122"/>
                        <a:ea typeface="华文楷体" pitchFamily="2" charset="-122"/>
                      </a:endParaRPr>
                    </a:p>
                  </a:txBody>
                  <a:tcPr anchor="ctr"/>
                </a:tc>
              </a:tr>
              <a:tr h="528166">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简单投票</a:t>
                      </a:r>
                      <a:r>
                        <a:rPr lang="en-US" altLang="zh-CN" dirty="0" smtClean="0">
                          <a:latin typeface="华文楷体" pitchFamily="2" charset="-122"/>
                          <a:ea typeface="华文楷体" pitchFamily="2" charset="-122"/>
                        </a:rPr>
                        <a:t>DApp</a:t>
                      </a:r>
                      <a:endParaRPr lang="zh-CN" altLang="en-US" dirty="0">
                        <a:latin typeface="华文楷体" pitchFamily="2" charset="-122"/>
                        <a:ea typeface="华文楷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华文楷体" pitchFamily="2" charset="-122"/>
                          <a:ea typeface="华文楷体" pitchFamily="2" charset="-122"/>
                        </a:rPr>
                        <a:t>ganache</a:t>
                      </a:r>
                      <a:r>
                        <a:rPr lang="zh-CN" altLang="en-US" dirty="0" smtClean="0">
                          <a:latin typeface="华文楷体" pitchFamily="2" charset="-122"/>
                          <a:ea typeface="华文楷体" pitchFamily="2" charset="-122"/>
                        </a:rPr>
                        <a:t>，简单投票</a:t>
                      </a:r>
                      <a:r>
                        <a:rPr lang="en-US" altLang="zh-CN" dirty="0" smtClean="0">
                          <a:latin typeface="华文楷体" pitchFamily="2" charset="-122"/>
                          <a:ea typeface="华文楷体" pitchFamily="2" charset="-122"/>
                        </a:rPr>
                        <a:t>DApp</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6</a:t>
                      </a:r>
                      <a:endParaRPr lang="zh-CN" altLang="en-US" dirty="0">
                        <a:latin typeface="华文楷体" pitchFamily="2" charset="-122"/>
                        <a:ea typeface="华文楷体" pitchFamily="2" charset="-122"/>
                      </a:endParaRPr>
                    </a:p>
                  </a:txBody>
                  <a:tcPr anchor="ctr"/>
                </a:tc>
              </a:tr>
              <a:tr h="528166">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web3.js</a:t>
                      </a:r>
                      <a:r>
                        <a:rPr lang="zh-CN" altLang="en-US" dirty="0" smtClean="0">
                          <a:latin typeface="华文楷体" pitchFamily="2" charset="-122"/>
                          <a:ea typeface="华文楷体" pitchFamily="2" charset="-122"/>
                        </a:rPr>
                        <a:t>及简单应用</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web3.js API</a:t>
                      </a:r>
                      <a:r>
                        <a:rPr lang="zh-CN" altLang="en-US" dirty="0" smtClean="0">
                          <a:latin typeface="华文楷体" pitchFamily="2" charset="-122"/>
                          <a:ea typeface="华文楷体" pitchFamily="2" charset="-122"/>
                        </a:rPr>
                        <a:t>，转币脚本，监听脚本</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6</a:t>
                      </a:r>
                      <a:endParaRPr lang="zh-CN" altLang="en-US" dirty="0">
                        <a:latin typeface="华文楷体" pitchFamily="2" charset="-122"/>
                        <a:ea typeface="华文楷体" pitchFamily="2" charset="-122"/>
                      </a:endParaRPr>
                    </a:p>
                  </a:txBody>
                  <a:tcPr anchor="ctr"/>
                </a:tc>
              </a:tr>
            </a:tbl>
          </a:graphicData>
        </a:graphic>
      </p:graphicFrame>
    </p:spTree>
    <p:extLst>
      <p:ext uri="{BB962C8B-B14F-4D97-AF65-F5344CB8AC3E}">
        <p14:creationId xmlns:p14="http://schemas.microsoft.com/office/powerpoint/2010/main" val="2438543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extLst>
              <p:ext uri="{D42A27DB-BD31-4B8C-83A1-F6EECF244321}">
                <p14:modId xmlns:p14="http://schemas.microsoft.com/office/powerpoint/2010/main" val="1225026900"/>
              </p:ext>
            </p:extLst>
          </p:nvPr>
        </p:nvGraphicFramePr>
        <p:xfrm>
          <a:off x="539552" y="476672"/>
          <a:ext cx="8229600" cy="5959550"/>
        </p:xfrm>
        <a:graphic>
          <a:graphicData uri="http://schemas.openxmlformats.org/drawingml/2006/table">
            <a:tbl>
              <a:tblPr firstRow="1" bandRow="1">
                <a:tableStyleId>{5C22544A-7EE6-4342-B048-85BDC9FD1C3A}</a:tableStyleId>
              </a:tblPr>
              <a:tblGrid>
                <a:gridCol w="1800200"/>
                <a:gridCol w="2448272"/>
                <a:gridCol w="2808312"/>
                <a:gridCol w="1172816"/>
              </a:tblGrid>
              <a:tr h="528166">
                <a:tc>
                  <a:txBody>
                    <a:bodyPr/>
                    <a:lstStyle/>
                    <a:p>
                      <a:pPr algn="ctr"/>
                      <a:r>
                        <a:rPr lang="zh-CN" altLang="en-US" dirty="0" smtClean="0">
                          <a:latin typeface="华文楷体" pitchFamily="2" charset="-122"/>
                          <a:ea typeface="华文楷体" pitchFamily="2" charset="-122"/>
                        </a:rPr>
                        <a:t>课程名</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子课程</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主要内容</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预计课时</a:t>
                      </a:r>
                      <a:endParaRPr lang="zh-CN" altLang="en-US" dirty="0">
                        <a:latin typeface="华文楷体" pitchFamily="2" charset="-122"/>
                        <a:ea typeface="华文楷体" pitchFamily="2" charset="-122"/>
                      </a:endParaRPr>
                    </a:p>
                  </a:txBody>
                  <a:tcPr anchor="ctr"/>
                </a:tc>
              </a:tr>
              <a:tr h="830864">
                <a:tc rowSpan="3">
                  <a:txBody>
                    <a:bodyPr/>
                    <a:lstStyle/>
                    <a:p>
                      <a:pPr algn="ctr"/>
                      <a:r>
                        <a:rPr lang="zh-CN" altLang="en-US" dirty="0" smtClean="0">
                          <a:latin typeface="华文楷体" pitchFamily="2" charset="-122"/>
                          <a:ea typeface="华文楷体" pitchFamily="2" charset="-122"/>
                        </a:rPr>
                        <a:t>深入理解</a:t>
                      </a:r>
                      <a:endParaRPr lang="en-US" altLang="zh-CN" dirty="0" smtClean="0">
                        <a:latin typeface="华文楷体" pitchFamily="2" charset="-122"/>
                        <a:ea typeface="华文楷体" pitchFamily="2" charset="-122"/>
                      </a:endParaRPr>
                    </a:p>
                    <a:p>
                      <a:pPr algn="ctr"/>
                      <a:r>
                        <a:rPr lang="zh-CN" altLang="en-US" dirty="0" smtClean="0">
                          <a:latin typeface="华文楷体" pitchFamily="2" charset="-122"/>
                          <a:ea typeface="华文楷体" pitchFamily="2" charset="-122"/>
                        </a:rPr>
                        <a:t>合约工作流</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合约工作流</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深入理解合约工作流</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1</a:t>
                      </a:r>
                      <a:endParaRPr lang="zh-CN" altLang="en-US" dirty="0">
                        <a:latin typeface="华文楷体" pitchFamily="2" charset="-122"/>
                        <a:ea typeface="华文楷体" pitchFamily="2" charset="-122"/>
                      </a:endParaRPr>
                    </a:p>
                  </a:txBody>
                  <a:tcPr anchor="ctr"/>
                </a:tc>
              </a:tr>
              <a:tr h="528166">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自动化编译和部署</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编写编译脚本和部署脚本</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5</a:t>
                      </a:r>
                      <a:endParaRPr lang="zh-CN" altLang="en-US" dirty="0">
                        <a:latin typeface="华文楷体" pitchFamily="2" charset="-122"/>
                        <a:ea typeface="华文楷体" pitchFamily="2" charset="-122"/>
                      </a:endParaRPr>
                    </a:p>
                  </a:txBody>
                  <a:tcPr anchor="ctr"/>
                </a:tc>
              </a:tr>
              <a:tr h="535271">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自动化测试</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Ganache</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4</a:t>
                      </a:r>
                      <a:endParaRPr lang="zh-CN" altLang="en-US" dirty="0">
                        <a:latin typeface="华文楷体" pitchFamily="2" charset="-122"/>
                        <a:ea typeface="华文楷体" pitchFamily="2" charset="-122"/>
                      </a:endParaRPr>
                    </a:p>
                  </a:txBody>
                  <a:tcPr anchor="ctr"/>
                </a:tc>
              </a:tr>
              <a:tr h="999555">
                <a:tc rowSpan="2">
                  <a:txBody>
                    <a:bodyPr/>
                    <a:lstStyle/>
                    <a:p>
                      <a:pPr algn="ctr"/>
                      <a:r>
                        <a:rPr lang="zh-CN" altLang="en-US" dirty="0" smtClean="0">
                          <a:latin typeface="华文楷体" pitchFamily="2" charset="-122"/>
                          <a:ea typeface="华文楷体" pitchFamily="2" charset="-122"/>
                        </a:rPr>
                        <a:t>深入理解</a:t>
                      </a:r>
                      <a:endParaRPr lang="en-US" altLang="zh-CN" dirty="0" smtClean="0">
                        <a:latin typeface="华文楷体" pitchFamily="2" charset="-122"/>
                        <a:ea typeface="华文楷体" pitchFamily="2" charset="-122"/>
                      </a:endParaRPr>
                    </a:p>
                    <a:p>
                      <a:pPr algn="ctr"/>
                      <a:r>
                        <a:rPr lang="zh-CN" altLang="en-US" dirty="0" smtClean="0">
                          <a:latin typeface="华文楷体" pitchFamily="2" charset="-122"/>
                          <a:ea typeface="华文楷体" pitchFamily="2" charset="-122"/>
                        </a:rPr>
                        <a:t>以太坊原理</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以太坊的理念与实现</a:t>
                      </a:r>
                      <a:endParaRPr lang="zh-CN" altLang="en-US" dirty="0">
                        <a:latin typeface="华文楷体" pitchFamily="2" charset="-122"/>
                        <a:ea typeface="华文楷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itchFamily="2" charset="-122"/>
                          <a:ea typeface="华文楷体" pitchFamily="2" charset="-122"/>
                        </a:rPr>
                        <a:t>白皮书，黄皮书</a:t>
                      </a:r>
                    </a:p>
                  </a:txBody>
                  <a:tcPr anchor="ctr"/>
                </a:tc>
                <a:tc>
                  <a:txBody>
                    <a:bodyPr/>
                    <a:lstStyle/>
                    <a:p>
                      <a:pPr algn="ctr"/>
                      <a:r>
                        <a:rPr lang="en-US" altLang="zh-CN" dirty="0" smtClean="0">
                          <a:latin typeface="华文楷体" pitchFamily="2" charset="-122"/>
                          <a:ea typeface="华文楷体" pitchFamily="2" charset="-122"/>
                        </a:rPr>
                        <a:t>3</a:t>
                      </a:r>
                      <a:endParaRPr lang="zh-CN" altLang="en-US" dirty="0">
                        <a:latin typeface="华文楷体" pitchFamily="2" charset="-122"/>
                        <a:ea typeface="华文楷体" pitchFamily="2" charset="-122"/>
                      </a:endParaRPr>
                    </a:p>
                  </a:txBody>
                  <a:tcPr anchor="ctr"/>
                </a:tc>
              </a:tr>
              <a:tr h="535271">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源码结构及分析</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代码结构，</a:t>
                      </a:r>
                      <a:r>
                        <a:rPr lang="en-US" altLang="zh-CN" dirty="0" smtClean="0">
                          <a:latin typeface="华文楷体" pitchFamily="2" charset="-122"/>
                          <a:ea typeface="华文楷体" pitchFamily="2" charset="-122"/>
                        </a:rPr>
                        <a:t>MPT</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GHOST</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3</a:t>
                      </a:r>
                      <a:endParaRPr lang="zh-CN" altLang="en-US" dirty="0">
                        <a:latin typeface="华文楷体" pitchFamily="2" charset="-122"/>
                        <a:ea typeface="华文楷体" pitchFamily="2" charset="-122"/>
                      </a:endParaRPr>
                    </a:p>
                  </a:txBody>
                  <a:tcPr anchor="ctr"/>
                </a:tc>
              </a:tr>
              <a:tr h="528166">
                <a:tc rowSpan="3">
                  <a:txBody>
                    <a:bodyPr/>
                    <a:lstStyle/>
                    <a:p>
                      <a:pPr algn="ctr"/>
                      <a:r>
                        <a:rPr lang="en-US" altLang="zh-CN" dirty="0" smtClean="0">
                          <a:latin typeface="华文楷体" pitchFamily="2" charset="-122"/>
                          <a:ea typeface="华文楷体" pitchFamily="2" charset="-122"/>
                        </a:rPr>
                        <a:t>DApp</a:t>
                      </a:r>
                      <a:r>
                        <a:rPr lang="zh-CN" altLang="en-US" dirty="0" smtClean="0">
                          <a:latin typeface="华文楷体" pitchFamily="2" charset="-122"/>
                          <a:ea typeface="华文楷体" pitchFamily="2" charset="-122"/>
                        </a:rPr>
                        <a:t>项目实战</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基于</a:t>
                      </a:r>
                      <a:r>
                        <a:rPr lang="en-US" altLang="zh-CN" dirty="0" smtClean="0">
                          <a:latin typeface="华文楷体" pitchFamily="2" charset="-122"/>
                          <a:ea typeface="华文楷体" pitchFamily="2" charset="-122"/>
                        </a:rPr>
                        <a:t>token</a:t>
                      </a:r>
                      <a:r>
                        <a:rPr lang="zh-CN" altLang="en-US" dirty="0" smtClean="0">
                          <a:latin typeface="华文楷体" pitchFamily="2" charset="-122"/>
                          <a:ea typeface="华文楷体" pitchFamily="2" charset="-122"/>
                        </a:rPr>
                        <a:t>的投票</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Truffle</a:t>
                      </a:r>
                      <a:r>
                        <a:rPr lang="zh-CN" altLang="en-US" dirty="0" smtClean="0">
                          <a:latin typeface="华文楷体" pitchFamily="2" charset="-122"/>
                          <a:ea typeface="华文楷体" pitchFamily="2" charset="-122"/>
                        </a:rPr>
                        <a:t>，加入</a:t>
                      </a:r>
                      <a:r>
                        <a:rPr lang="en-US" altLang="zh-CN" dirty="0" smtClean="0">
                          <a:latin typeface="华文楷体" pitchFamily="2" charset="-122"/>
                          <a:ea typeface="华文楷体" pitchFamily="2" charset="-122"/>
                        </a:rPr>
                        <a:t>token</a:t>
                      </a:r>
                      <a:r>
                        <a:rPr lang="zh-CN" altLang="en-US" dirty="0" smtClean="0">
                          <a:latin typeface="华文楷体" pitchFamily="2" charset="-122"/>
                          <a:ea typeface="华文楷体" pitchFamily="2" charset="-122"/>
                        </a:rPr>
                        <a:t>的合约</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12</a:t>
                      </a:r>
                      <a:endParaRPr lang="zh-CN" altLang="en-US" dirty="0">
                        <a:latin typeface="华文楷体" pitchFamily="2" charset="-122"/>
                        <a:ea typeface="华文楷体" pitchFamily="2" charset="-122"/>
                      </a:endParaRPr>
                    </a:p>
                  </a:txBody>
                  <a:tcPr anchor="ctr"/>
                </a:tc>
              </a:tr>
              <a:tr h="834011">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基于</a:t>
                      </a:r>
                      <a:r>
                        <a:rPr lang="en-US" altLang="zh-CN" dirty="0" smtClean="0">
                          <a:latin typeface="华文楷体" pitchFamily="2" charset="-122"/>
                          <a:ea typeface="华文楷体" pitchFamily="2" charset="-122"/>
                        </a:rPr>
                        <a:t>ipfs</a:t>
                      </a:r>
                      <a:r>
                        <a:rPr lang="zh-CN" altLang="en-US" dirty="0" smtClean="0">
                          <a:latin typeface="华文楷体" pitchFamily="2" charset="-122"/>
                          <a:ea typeface="华文楷体" pitchFamily="2" charset="-122"/>
                        </a:rPr>
                        <a:t>的去中心化</a:t>
                      </a:r>
                      <a:r>
                        <a:rPr lang="en-US" altLang="zh-CN" dirty="0" smtClean="0">
                          <a:latin typeface="华文楷体" pitchFamily="2" charset="-122"/>
                          <a:ea typeface="华文楷体" pitchFamily="2" charset="-122"/>
                        </a:rPr>
                        <a:t>eBay</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IPFS</a:t>
                      </a:r>
                      <a:r>
                        <a:rPr lang="zh-CN" altLang="en-US" dirty="0" smtClean="0">
                          <a:latin typeface="华文楷体" pitchFamily="2" charset="-122"/>
                          <a:ea typeface="华文楷体" pitchFamily="2" charset="-122"/>
                        </a:rPr>
                        <a:t>，多合约交互</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24</a:t>
                      </a:r>
                      <a:endParaRPr lang="zh-CN" altLang="en-US" dirty="0">
                        <a:latin typeface="华文楷体" pitchFamily="2" charset="-122"/>
                        <a:ea typeface="华文楷体" pitchFamily="2" charset="-122"/>
                      </a:endParaRPr>
                    </a:p>
                  </a:txBody>
                  <a:tcPr anchor="ctr"/>
                </a:tc>
              </a:tr>
              <a:tr h="528166">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ICO DApp</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next.js +</a:t>
                      </a:r>
                      <a:r>
                        <a:rPr lang="en-US" altLang="zh-CN" baseline="0" dirty="0" smtClean="0">
                          <a:latin typeface="华文楷体" pitchFamily="2" charset="-122"/>
                          <a:ea typeface="华文楷体" pitchFamily="2" charset="-122"/>
                        </a:rPr>
                        <a:t> react + material-UI + mocha</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36</a:t>
                      </a:r>
                      <a:endParaRPr lang="zh-CN" altLang="en-US" dirty="0">
                        <a:latin typeface="华文楷体" pitchFamily="2" charset="-122"/>
                        <a:ea typeface="华文楷体" pitchFamily="2" charset="-122"/>
                      </a:endParaRPr>
                    </a:p>
                  </a:txBody>
                  <a:tcPr anchor="ctr"/>
                </a:tc>
              </a:tr>
            </a:tbl>
          </a:graphicData>
        </a:graphic>
      </p:graphicFrame>
    </p:spTree>
    <p:extLst>
      <p:ext uri="{BB962C8B-B14F-4D97-AF65-F5344CB8AC3E}">
        <p14:creationId xmlns:p14="http://schemas.microsoft.com/office/powerpoint/2010/main" val="529598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smtClean="0">
                <a:latin typeface="微软雅黑 Light" pitchFamily="34" charset="-122"/>
                <a:ea typeface="微软雅黑 Light" pitchFamily="34" charset="-122"/>
              </a:rPr>
              <a:t>学习目标</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961256" y="1600200"/>
            <a:ext cx="7067128" cy="4525963"/>
          </a:xfrm>
        </p:spPr>
        <p:txBody>
          <a:bodyPr>
            <a:normAutofit/>
          </a:bodyPr>
          <a:lstStyle/>
          <a:p>
            <a:pPr>
              <a:lnSpc>
                <a:spcPct val="150000"/>
              </a:lnSpc>
            </a:pPr>
            <a:r>
              <a:rPr lang="zh-CN" altLang="en-US" sz="2400" dirty="0" smtClean="0"/>
              <a:t>掌握以太坊的基本概念和工作原理</a:t>
            </a:r>
            <a:endParaRPr lang="en-US" altLang="zh-CN" sz="2400" dirty="0" smtClean="0"/>
          </a:p>
          <a:p>
            <a:pPr>
              <a:lnSpc>
                <a:spcPct val="150000"/>
              </a:lnSpc>
            </a:pPr>
            <a:r>
              <a:rPr lang="zh-CN" altLang="en-US" sz="2400" dirty="0" smtClean="0"/>
              <a:t>理解以太坊与比特币的联系和区别</a:t>
            </a:r>
            <a:endParaRPr lang="en-US" altLang="zh-CN" sz="2400" dirty="0" smtClean="0"/>
          </a:p>
          <a:p>
            <a:pPr>
              <a:lnSpc>
                <a:spcPct val="150000"/>
              </a:lnSpc>
            </a:pPr>
            <a:r>
              <a:rPr lang="zh-CN" altLang="en-US" sz="2400" dirty="0" smtClean="0"/>
              <a:t>掌握以太坊客户端的使用</a:t>
            </a:r>
            <a:endParaRPr lang="en-US" altLang="zh-CN" sz="2400" dirty="0" smtClean="0"/>
          </a:p>
          <a:p>
            <a:pPr>
              <a:lnSpc>
                <a:spcPct val="150000"/>
              </a:lnSpc>
            </a:pPr>
            <a:r>
              <a:rPr lang="zh-CN" altLang="en-US" sz="2400" dirty="0" smtClean="0"/>
              <a:t>深入理解智能合约</a:t>
            </a:r>
            <a:endParaRPr lang="en-US" altLang="zh-CN" sz="2400" dirty="0" smtClean="0"/>
          </a:p>
          <a:p>
            <a:pPr>
              <a:lnSpc>
                <a:spcPct val="150000"/>
              </a:lnSpc>
            </a:pPr>
            <a:r>
              <a:rPr lang="zh-CN" altLang="en-US" sz="2400" dirty="0" smtClean="0"/>
              <a:t>掌握 </a:t>
            </a:r>
            <a:r>
              <a:rPr lang="en-US" altLang="zh-CN" sz="2400" dirty="0" smtClean="0"/>
              <a:t>Solidity </a:t>
            </a:r>
            <a:r>
              <a:rPr lang="zh-CN" altLang="en-US" sz="2400" dirty="0" smtClean="0"/>
              <a:t>语法，并能够写出复杂的合约</a:t>
            </a:r>
            <a:endParaRPr lang="en-US" altLang="zh-CN" sz="2400" dirty="0" smtClean="0"/>
          </a:p>
          <a:p>
            <a:pPr>
              <a:lnSpc>
                <a:spcPct val="150000"/>
              </a:lnSpc>
            </a:pPr>
            <a:r>
              <a:rPr lang="zh-CN" altLang="en-US" sz="2400" dirty="0" smtClean="0"/>
              <a:t>掌握</a:t>
            </a:r>
            <a:r>
              <a:rPr lang="en-US" altLang="zh-CN" sz="2400" dirty="0" smtClean="0"/>
              <a:t> web3.js </a:t>
            </a:r>
            <a:r>
              <a:rPr lang="zh-CN" altLang="en-US" sz="2400" dirty="0" smtClean="0"/>
              <a:t>的调用，并能够实现具体的 </a:t>
            </a:r>
            <a:r>
              <a:rPr lang="en-US" altLang="zh-CN" sz="2400" dirty="0" smtClean="0"/>
              <a:t>DApp</a:t>
            </a:r>
            <a:endParaRPr lang="en-US" altLang="zh-CN" sz="2400" dirty="0"/>
          </a:p>
          <a:p>
            <a:pPr>
              <a:lnSpc>
                <a:spcPct val="150000"/>
              </a:lnSpc>
            </a:pPr>
            <a:r>
              <a:rPr lang="zh-CN" altLang="en-US" sz="2400" dirty="0" smtClean="0"/>
              <a:t>综合运用各种工具，完成较复杂的项目</a:t>
            </a:r>
            <a:endParaRPr lang="en-US" altLang="zh-CN" sz="2400" dirty="0" smtClean="0"/>
          </a:p>
        </p:txBody>
      </p:sp>
    </p:spTree>
    <p:extLst>
      <p:ext uri="{BB962C8B-B14F-4D97-AF65-F5344CB8AC3E}">
        <p14:creationId xmlns:p14="http://schemas.microsoft.com/office/powerpoint/2010/main" val="3148062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smtClean="0">
                <a:latin typeface="微软雅黑 Light" pitchFamily="34" charset="-122"/>
                <a:ea typeface="微软雅黑 Light" pitchFamily="34" charset="-122"/>
              </a:rPr>
              <a:t>主要参考资料</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457200" y="1412776"/>
            <a:ext cx="8229600" cy="5040560"/>
          </a:xfrm>
        </p:spPr>
        <p:txBody>
          <a:bodyPr>
            <a:normAutofit fontScale="92500" lnSpcReduction="20000"/>
          </a:bodyPr>
          <a:lstStyle/>
          <a:p>
            <a:pPr>
              <a:lnSpc>
                <a:spcPct val="135000"/>
              </a:lnSpc>
            </a:pPr>
            <a:r>
              <a:rPr lang="en-US" altLang="zh-CN" sz="2400" dirty="0" smtClean="0"/>
              <a:t>《</a:t>
            </a:r>
            <a:r>
              <a:rPr lang="zh-CN" altLang="en-US" sz="2400" dirty="0" smtClean="0"/>
              <a:t>精通以太坊</a:t>
            </a:r>
            <a:r>
              <a:rPr lang="en-US" altLang="zh-CN" sz="2400" dirty="0" smtClean="0"/>
              <a:t>》( Mastering Ethereum )</a:t>
            </a:r>
          </a:p>
          <a:p>
            <a:pPr marL="0" indent="360000">
              <a:lnSpc>
                <a:spcPct val="135000"/>
              </a:lnSpc>
              <a:buNone/>
            </a:pPr>
            <a:r>
              <a:rPr lang="en-US" altLang="zh-CN" sz="2400" dirty="0" smtClean="0">
                <a:hlinkClick r:id="rId3"/>
              </a:rPr>
              <a:t>https</a:t>
            </a:r>
            <a:r>
              <a:rPr lang="en-US" altLang="zh-CN" sz="2400" dirty="0">
                <a:hlinkClick r:id="rId3"/>
              </a:rPr>
              <a:t>://</a:t>
            </a:r>
            <a:r>
              <a:rPr lang="en-US" altLang="zh-CN" sz="2400" dirty="0" smtClean="0">
                <a:hlinkClick r:id="rId3"/>
              </a:rPr>
              <a:t>github.com/ethereumbook/ethereumbook</a:t>
            </a:r>
            <a:endParaRPr lang="en-US" altLang="zh-CN" sz="2400" dirty="0" smtClean="0"/>
          </a:p>
          <a:p>
            <a:pPr>
              <a:lnSpc>
                <a:spcPct val="135000"/>
              </a:lnSpc>
            </a:pPr>
            <a:r>
              <a:rPr lang="en-US" altLang="zh-CN" sz="2400" dirty="0" smtClean="0"/>
              <a:t>《</a:t>
            </a:r>
            <a:r>
              <a:rPr lang="zh-CN" altLang="en-US" sz="2400" dirty="0" smtClean="0"/>
              <a:t>以太坊白皮书</a:t>
            </a:r>
            <a:r>
              <a:rPr lang="en-US" altLang="zh-CN" sz="2400" dirty="0" smtClean="0"/>
              <a:t>》</a:t>
            </a:r>
            <a:r>
              <a:rPr lang="zh-CN" altLang="en-US" sz="2400" dirty="0" smtClean="0"/>
              <a:t> </a:t>
            </a:r>
            <a:r>
              <a:rPr lang="en-US" altLang="zh-CN" sz="2400" dirty="0" smtClean="0"/>
              <a:t>( A </a:t>
            </a:r>
            <a:r>
              <a:rPr lang="en-US" altLang="zh-CN" sz="2400" dirty="0"/>
              <a:t>Next-Generation Smart Contract and Decentralized Application </a:t>
            </a:r>
            <a:r>
              <a:rPr lang="en-US" altLang="zh-CN" sz="2400" dirty="0" smtClean="0"/>
              <a:t>Platform )</a:t>
            </a:r>
          </a:p>
          <a:p>
            <a:pPr marL="0" indent="360000">
              <a:lnSpc>
                <a:spcPct val="135000"/>
              </a:lnSpc>
              <a:buNone/>
            </a:pPr>
            <a:r>
              <a:rPr lang="en-US" altLang="zh-CN" sz="2400" dirty="0">
                <a:hlinkClick r:id="rId4"/>
              </a:rPr>
              <a:t>https://github.com/ethereum/wiki/wiki/White-Paper</a:t>
            </a:r>
            <a:endParaRPr lang="en-US" altLang="zh-CN" sz="2400" dirty="0"/>
          </a:p>
          <a:p>
            <a:pPr>
              <a:lnSpc>
                <a:spcPct val="135000"/>
              </a:lnSpc>
            </a:pPr>
            <a:r>
              <a:rPr lang="en-US" altLang="zh-CN" sz="2400" dirty="0" smtClean="0"/>
              <a:t>《</a:t>
            </a:r>
            <a:r>
              <a:rPr lang="zh-CN" altLang="en-US" sz="2400" dirty="0" smtClean="0"/>
              <a:t>以太</a:t>
            </a:r>
            <a:r>
              <a:rPr lang="zh-CN" altLang="en-US" sz="2400" dirty="0"/>
              <a:t>坊</a:t>
            </a:r>
            <a:r>
              <a:rPr lang="zh-CN" altLang="en-US" sz="2400" dirty="0" smtClean="0"/>
              <a:t>黄皮书</a:t>
            </a:r>
            <a:r>
              <a:rPr lang="en-US" altLang="zh-CN" sz="2400" dirty="0" smtClean="0"/>
              <a:t>》</a:t>
            </a:r>
            <a:r>
              <a:rPr lang="zh-CN" altLang="en-US" sz="2400" dirty="0" smtClean="0"/>
              <a:t>（</a:t>
            </a:r>
            <a:r>
              <a:rPr lang="en-US" altLang="zh-CN" sz="2400" dirty="0"/>
              <a:t>《</a:t>
            </a:r>
            <a:r>
              <a:rPr lang="zh-CN" altLang="en-US" sz="2400" dirty="0"/>
              <a:t>以太坊：一种安全去中心化的通用交易账本 </a:t>
            </a:r>
            <a:r>
              <a:rPr lang="zh-CN" altLang="en-US" sz="2400" dirty="0" smtClean="0"/>
              <a:t> 拜占庭</a:t>
            </a:r>
            <a:r>
              <a:rPr lang="zh-CN" altLang="en-US" sz="2400" dirty="0"/>
              <a:t>版本</a:t>
            </a:r>
            <a:r>
              <a:rPr lang="en-US" altLang="zh-CN" sz="2400" dirty="0" smtClean="0"/>
              <a:t>》)</a:t>
            </a:r>
          </a:p>
          <a:p>
            <a:pPr>
              <a:lnSpc>
                <a:spcPct val="135000"/>
              </a:lnSpc>
            </a:pPr>
            <a:r>
              <a:rPr lang="zh-CN" altLang="en-US" sz="2400" dirty="0"/>
              <a:t>以太坊</a:t>
            </a:r>
            <a:r>
              <a:rPr lang="zh-CN" altLang="en-US" sz="2400" dirty="0" smtClean="0"/>
              <a:t>官方文档 </a:t>
            </a:r>
            <a:r>
              <a:rPr lang="en-US" altLang="zh-CN" sz="2400" dirty="0" smtClean="0"/>
              <a:t>( Ethereum </a:t>
            </a:r>
            <a:r>
              <a:rPr lang="en-US" altLang="zh-CN" sz="2400" dirty="0"/>
              <a:t>Homestead </a:t>
            </a:r>
            <a:r>
              <a:rPr lang="en-US" altLang="zh-CN" sz="2400" dirty="0" smtClean="0"/>
              <a:t>Documentation )</a:t>
            </a:r>
          </a:p>
          <a:p>
            <a:pPr marL="0" indent="360000">
              <a:lnSpc>
                <a:spcPct val="135000"/>
              </a:lnSpc>
              <a:buNone/>
            </a:pPr>
            <a:r>
              <a:rPr lang="en-US" altLang="zh-CN" sz="2400" dirty="0" smtClean="0">
                <a:hlinkClick r:id="rId5"/>
              </a:rPr>
              <a:t>http://www.ethdocs.org/en/latest/index.html</a:t>
            </a:r>
            <a:endParaRPr lang="en-US" altLang="zh-CN" sz="2400" dirty="0" smtClean="0"/>
          </a:p>
          <a:p>
            <a:pPr>
              <a:lnSpc>
                <a:spcPct val="135000"/>
              </a:lnSpc>
            </a:pPr>
            <a:r>
              <a:rPr lang="en-US" altLang="zh-CN" sz="2400" dirty="0"/>
              <a:t>Solidity</a:t>
            </a:r>
            <a:r>
              <a:rPr lang="zh-CN" altLang="en-US" sz="2400" dirty="0"/>
              <a:t>官方文档</a:t>
            </a:r>
            <a:endParaRPr lang="en-US" altLang="zh-CN" sz="2400" dirty="0"/>
          </a:p>
          <a:p>
            <a:pPr marL="0" indent="360000">
              <a:lnSpc>
                <a:spcPct val="135000"/>
              </a:lnSpc>
              <a:buNone/>
            </a:pPr>
            <a:r>
              <a:rPr lang="en-US" altLang="zh-CN" sz="2400" dirty="0">
                <a:hlinkClick r:id="rId6"/>
              </a:rPr>
              <a:t>https://solidity.readthedocs.io/en/latest/</a:t>
            </a:r>
            <a:endParaRPr lang="en-US" altLang="zh-CN" sz="2400" dirty="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3157131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smtClean="0">
                <a:latin typeface="微软雅黑 Light" pitchFamily="34" charset="-122"/>
                <a:ea typeface="微软雅黑 Light" pitchFamily="34" charset="-122"/>
              </a:rPr>
              <a:t>涉及工具</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899592" y="1600200"/>
            <a:ext cx="6635080" cy="4525963"/>
          </a:xfrm>
        </p:spPr>
        <p:txBody>
          <a:bodyPr>
            <a:normAutofit/>
          </a:bodyPr>
          <a:lstStyle/>
          <a:p>
            <a:pPr>
              <a:lnSpc>
                <a:spcPct val="150000"/>
              </a:lnSpc>
            </a:pPr>
            <a:r>
              <a:rPr lang="en-US" altLang="zh-CN" sz="2400" dirty="0" smtClean="0"/>
              <a:t>MetaMask - </a:t>
            </a:r>
            <a:r>
              <a:rPr lang="zh-CN" altLang="en-US" sz="2400" dirty="0" smtClean="0"/>
              <a:t>浏览器插件钱包</a:t>
            </a:r>
            <a:endParaRPr lang="en-US" altLang="zh-CN" sz="2400" dirty="0" smtClean="0"/>
          </a:p>
          <a:p>
            <a:pPr>
              <a:lnSpc>
                <a:spcPct val="150000"/>
              </a:lnSpc>
            </a:pPr>
            <a:r>
              <a:rPr lang="en-US" altLang="zh-CN" sz="2400" dirty="0" smtClean="0"/>
              <a:t>Remix - </a:t>
            </a:r>
            <a:r>
              <a:rPr lang="zh-CN" altLang="en-US" sz="2400" dirty="0" smtClean="0"/>
              <a:t>基于浏览器的 </a:t>
            </a:r>
            <a:r>
              <a:rPr lang="en-US" altLang="zh-CN" sz="2400" dirty="0" smtClean="0"/>
              <a:t>Solidity </a:t>
            </a:r>
            <a:r>
              <a:rPr lang="zh-CN" altLang="en-US" sz="2400" dirty="0" smtClean="0"/>
              <a:t>在线编辑器</a:t>
            </a:r>
            <a:endParaRPr lang="en-US" altLang="zh-CN" sz="2400" dirty="0" smtClean="0"/>
          </a:p>
          <a:p>
            <a:pPr>
              <a:lnSpc>
                <a:spcPct val="150000"/>
              </a:lnSpc>
            </a:pPr>
            <a:r>
              <a:rPr lang="en-US" altLang="zh-CN" sz="2400" dirty="0" smtClean="0"/>
              <a:t>Geth -</a:t>
            </a:r>
            <a:r>
              <a:rPr lang="zh-CN" altLang="en-US" sz="2400" dirty="0" smtClean="0"/>
              <a:t>以太坊客户端（</a:t>
            </a:r>
            <a:r>
              <a:rPr lang="en-US" altLang="zh-CN" sz="2400" dirty="0" smtClean="0"/>
              <a:t>go</a:t>
            </a:r>
            <a:r>
              <a:rPr lang="zh-CN" altLang="en-US" sz="2400" dirty="0" smtClean="0"/>
              <a:t>语言）</a:t>
            </a:r>
            <a:endParaRPr lang="en-US" altLang="zh-CN" sz="2400" dirty="0" smtClean="0"/>
          </a:p>
          <a:p>
            <a:pPr>
              <a:lnSpc>
                <a:spcPct val="150000"/>
              </a:lnSpc>
            </a:pPr>
            <a:r>
              <a:rPr lang="en-US" altLang="zh-CN" sz="2400" dirty="0" smtClean="0"/>
              <a:t>web3.js – </a:t>
            </a:r>
            <a:r>
              <a:rPr lang="zh-CN" altLang="en-US" sz="2400" dirty="0" smtClean="0"/>
              <a:t>以太坊 </a:t>
            </a:r>
            <a:r>
              <a:rPr lang="en-US" altLang="zh-CN" sz="2400" dirty="0" smtClean="0"/>
              <a:t>javascipt API</a:t>
            </a:r>
            <a:r>
              <a:rPr lang="zh-CN" altLang="en-US" sz="2400" dirty="0" smtClean="0"/>
              <a:t>库</a:t>
            </a:r>
            <a:endParaRPr lang="en-US" altLang="zh-CN" sz="2400" dirty="0" smtClean="0"/>
          </a:p>
          <a:p>
            <a:pPr>
              <a:lnSpc>
                <a:spcPct val="150000"/>
              </a:lnSpc>
            </a:pPr>
            <a:r>
              <a:rPr lang="en-US" altLang="zh-CN" sz="2400" dirty="0" smtClean="0"/>
              <a:t>Ganache – </a:t>
            </a:r>
            <a:r>
              <a:rPr lang="zh-CN" altLang="en-US" sz="2400" dirty="0" smtClean="0"/>
              <a:t>以太坊客户端（测试环境私链）</a:t>
            </a:r>
            <a:endParaRPr lang="en-US" altLang="zh-CN" sz="2400" dirty="0" smtClean="0"/>
          </a:p>
          <a:p>
            <a:pPr>
              <a:lnSpc>
                <a:spcPct val="150000"/>
              </a:lnSpc>
            </a:pPr>
            <a:r>
              <a:rPr lang="en-US" altLang="zh-CN" sz="2400" dirty="0" smtClean="0"/>
              <a:t>Truffle – </a:t>
            </a:r>
            <a:r>
              <a:rPr lang="zh-CN" altLang="en-US" sz="2400" dirty="0"/>
              <a:t>以太</a:t>
            </a:r>
            <a:r>
              <a:rPr lang="zh-CN" altLang="en-US" sz="2400" dirty="0" smtClean="0"/>
              <a:t>坊开发框架</a:t>
            </a:r>
            <a:endParaRPr lang="en-US" altLang="zh-CN" sz="2400" dirty="0" smtClean="0"/>
          </a:p>
          <a:p>
            <a:endParaRPr lang="en-US" altLang="zh-CN" dirty="0" smtClean="0"/>
          </a:p>
          <a:p>
            <a:endParaRPr lang="zh-CN" altLang="en-US" dirty="0"/>
          </a:p>
        </p:txBody>
      </p:sp>
    </p:spTree>
    <p:extLst>
      <p:ext uri="{BB962C8B-B14F-4D97-AF65-F5344CB8AC3E}">
        <p14:creationId xmlns:p14="http://schemas.microsoft.com/office/powerpoint/2010/main" val="2090017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a:latin typeface="微软雅黑 Light" pitchFamily="34" charset="-122"/>
                <a:ea typeface="微软雅黑 Light" pitchFamily="34" charset="-122"/>
              </a:rPr>
              <a:t>环境</a:t>
            </a:r>
            <a:r>
              <a:rPr lang="zh-CN" altLang="en-US" dirty="0" smtClean="0">
                <a:latin typeface="微软雅黑 Light" pitchFamily="34" charset="-122"/>
                <a:ea typeface="微软雅黑 Light" pitchFamily="34" charset="-122"/>
              </a:rPr>
              <a:t>准备</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899592" y="1600200"/>
            <a:ext cx="6563072" cy="4525963"/>
          </a:xfrm>
        </p:spPr>
        <p:txBody>
          <a:bodyPr>
            <a:normAutofit/>
          </a:bodyPr>
          <a:lstStyle/>
          <a:p>
            <a:pPr>
              <a:lnSpc>
                <a:spcPct val="200000"/>
              </a:lnSpc>
            </a:pPr>
            <a:r>
              <a:rPr lang="en-US" altLang="zh-CN" sz="2400" dirty="0"/>
              <a:t>Chrome</a:t>
            </a:r>
            <a:r>
              <a:rPr lang="zh-CN" altLang="en-US" sz="2400" dirty="0"/>
              <a:t>浏览器（最新版本 </a:t>
            </a:r>
            <a:r>
              <a:rPr lang="en-US" altLang="zh-CN" sz="2400" dirty="0"/>
              <a:t>70.0.3538.67</a:t>
            </a:r>
            <a:r>
              <a:rPr lang="zh-CN" altLang="en-US" sz="2400" dirty="0"/>
              <a:t>）</a:t>
            </a:r>
            <a:endParaRPr lang="en-US" altLang="zh-CN" sz="2400" dirty="0"/>
          </a:p>
          <a:p>
            <a:pPr>
              <a:lnSpc>
                <a:spcPct val="200000"/>
              </a:lnSpc>
            </a:pPr>
            <a:r>
              <a:rPr lang="en-US" altLang="zh-CN" sz="2400" dirty="0"/>
              <a:t>Linux </a:t>
            </a:r>
            <a:r>
              <a:rPr lang="zh-CN" altLang="en-US" sz="2400" dirty="0"/>
              <a:t>系统或虚拟机（</a:t>
            </a:r>
            <a:r>
              <a:rPr lang="en-US" altLang="zh-CN" sz="2400" dirty="0"/>
              <a:t>ubuntu 16.04.3</a:t>
            </a:r>
            <a:r>
              <a:rPr lang="zh-CN" altLang="en-US" sz="2400" dirty="0" smtClean="0"/>
              <a:t>）</a:t>
            </a:r>
            <a:endParaRPr lang="en-US" altLang="zh-CN" sz="2400" dirty="0" smtClean="0"/>
          </a:p>
          <a:p>
            <a:pPr marL="0" indent="0">
              <a:lnSpc>
                <a:spcPct val="200000"/>
              </a:lnSpc>
              <a:buNone/>
            </a:pPr>
            <a:r>
              <a:rPr lang="en-US" altLang="zh-CN" sz="2400" dirty="0" smtClean="0"/>
              <a:t>     </a:t>
            </a:r>
            <a:r>
              <a:rPr lang="zh-CN" altLang="en-US" sz="2000" i="1" dirty="0" smtClean="0"/>
              <a:t>需要安装：</a:t>
            </a:r>
            <a:r>
              <a:rPr lang="en-US" altLang="zh-CN" sz="2000" i="1" dirty="0" smtClean="0"/>
              <a:t>go(1.9),  git(2.7.4),  node(9.0.0), npm(5.7.1)</a:t>
            </a:r>
          </a:p>
          <a:p>
            <a:pPr>
              <a:lnSpc>
                <a:spcPct val="200000"/>
              </a:lnSpc>
            </a:pPr>
            <a:r>
              <a:rPr lang="zh-CN" altLang="en-US" sz="2400" dirty="0"/>
              <a:t>文本编辑器（</a:t>
            </a:r>
            <a:r>
              <a:rPr lang="en-US" altLang="zh-CN" sz="2400" dirty="0"/>
              <a:t>VisualCode</a:t>
            </a:r>
            <a:r>
              <a:rPr lang="zh-CN" altLang="en-US" sz="2400" dirty="0" smtClean="0"/>
              <a:t>）</a:t>
            </a:r>
            <a:endParaRPr lang="en-US" altLang="zh-CN" sz="2400" dirty="0" smtClean="0"/>
          </a:p>
          <a:p>
            <a:pPr>
              <a:lnSpc>
                <a:spcPct val="200000"/>
              </a:lnSpc>
            </a:pPr>
            <a:r>
              <a:rPr lang="zh-CN" altLang="en-US" sz="2400" dirty="0" smtClean="0"/>
              <a:t>科学上网工具</a:t>
            </a:r>
            <a:endParaRPr lang="en-US" altLang="zh-CN" sz="2400" dirty="0" smtClean="0"/>
          </a:p>
          <a:p>
            <a:endParaRPr lang="zh-CN" altLang="en-US" dirty="0"/>
          </a:p>
        </p:txBody>
      </p:sp>
    </p:spTree>
    <p:extLst>
      <p:ext uri="{BB962C8B-B14F-4D97-AF65-F5344CB8AC3E}">
        <p14:creationId xmlns:p14="http://schemas.microsoft.com/office/powerpoint/2010/main" val="1575842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Light" pitchFamily="34" charset="-122"/>
                <a:ea typeface="微软雅黑 Light" pitchFamily="34" charset="-122"/>
              </a:rPr>
              <a:t>区块链（公链）发展简史</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518864" y="5517232"/>
            <a:ext cx="8229600" cy="818602"/>
          </a:xfrm>
        </p:spPr>
        <p:txBody>
          <a:bodyPr>
            <a:normAutofit/>
          </a:bodyPr>
          <a:lstStyle/>
          <a:p>
            <a:pPr marL="0" indent="0" algn="ctr">
              <a:lnSpc>
                <a:spcPct val="150000"/>
              </a:lnSpc>
              <a:buNone/>
            </a:pPr>
            <a:r>
              <a:rPr lang="zh-CN" altLang="en-US" sz="2400" dirty="0" smtClean="0"/>
              <a:t>比特币（</a:t>
            </a:r>
            <a:r>
              <a:rPr lang="en-US" altLang="zh-CN" sz="2400" dirty="0" smtClean="0"/>
              <a:t>1.0</a:t>
            </a:r>
            <a:r>
              <a:rPr lang="zh-CN" altLang="en-US" sz="2400" dirty="0" smtClean="0"/>
              <a:t>）</a:t>
            </a:r>
            <a:r>
              <a:rPr lang="en-US" altLang="zh-CN" sz="2400" dirty="0" smtClean="0"/>
              <a:t>-- </a:t>
            </a:r>
            <a:r>
              <a:rPr lang="zh-CN" altLang="en-US" sz="2400" dirty="0" smtClean="0"/>
              <a:t>以太坊（</a:t>
            </a:r>
            <a:r>
              <a:rPr lang="en-US" altLang="zh-CN" sz="2400" dirty="0" smtClean="0"/>
              <a:t>2.0</a:t>
            </a:r>
            <a:r>
              <a:rPr lang="zh-CN" altLang="en-US" sz="2400" dirty="0" smtClean="0"/>
              <a:t>）</a:t>
            </a:r>
            <a:r>
              <a:rPr lang="en-US" altLang="zh-CN" sz="2400" dirty="0" smtClean="0"/>
              <a:t>--  </a:t>
            </a:r>
            <a:r>
              <a:rPr lang="zh-CN" altLang="en-US" sz="2400" dirty="0" smtClean="0"/>
              <a:t>？（</a:t>
            </a:r>
            <a:r>
              <a:rPr lang="en-US" altLang="zh-CN" sz="2400" dirty="0" smtClean="0"/>
              <a:t>3.0</a:t>
            </a:r>
            <a:r>
              <a:rPr lang="zh-CN" altLang="en-US" sz="2400" dirty="0" smtClean="0"/>
              <a:t>）</a:t>
            </a:r>
            <a:endParaRPr lang="en-US" altLang="zh-CN" sz="2400" dirty="0" smtClean="0"/>
          </a:p>
        </p:txBody>
      </p:sp>
      <p:grpSp>
        <p:nvGrpSpPr>
          <p:cNvPr id="10" name="组合 9"/>
          <p:cNvGrpSpPr/>
          <p:nvPr/>
        </p:nvGrpSpPr>
        <p:grpSpPr>
          <a:xfrm>
            <a:off x="1152128" y="1412776"/>
            <a:ext cx="7020272" cy="4214120"/>
            <a:chOff x="1080120" y="1204590"/>
            <a:chExt cx="7020272" cy="4214120"/>
          </a:xfrm>
        </p:grpSpPr>
        <p:grpSp>
          <p:nvGrpSpPr>
            <p:cNvPr id="7" name="组合 6"/>
            <p:cNvGrpSpPr/>
            <p:nvPr/>
          </p:nvGrpSpPr>
          <p:grpSpPr>
            <a:xfrm>
              <a:off x="1080120" y="1268760"/>
              <a:ext cx="7020272" cy="4149950"/>
              <a:chOff x="1080120" y="1268760"/>
              <a:chExt cx="7020272" cy="4149950"/>
            </a:xfrm>
          </p:grpSpPr>
          <p:grpSp>
            <p:nvGrpSpPr>
              <p:cNvPr id="5" name="组合 4"/>
              <p:cNvGrpSpPr/>
              <p:nvPr/>
            </p:nvGrpSpPr>
            <p:grpSpPr>
              <a:xfrm>
                <a:off x="1080120" y="1268760"/>
                <a:ext cx="7020272" cy="4149950"/>
                <a:chOff x="1080120" y="1268760"/>
                <a:chExt cx="7020272" cy="4149950"/>
              </a:xfrm>
            </p:grpSpPr>
            <p:pic>
              <p:nvPicPr>
                <p:cNvPr id="1026" name="Picture 2" descr="https://user-gold-cdn.xitu.io/2018/6/26/16438928acd0f78e?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20" y="1268760"/>
                  <a:ext cx="7020272" cy="4149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22031" y="3936437"/>
                  <a:ext cx="468052" cy="369332"/>
                </a:xfrm>
                <a:prstGeom prst="rect">
                  <a:avLst/>
                </a:prstGeom>
                <a:noFill/>
              </p:spPr>
              <p:txBody>
                <a:bodyPr wrap="square" rtlCol="0">
                  <a:spAutoFit/>
                </a:bodyPr>
                <a:lstStyle/>
                <a:p>
                  <a:r>
                    <a:rPr lang="zh-CN" altLang="en-US" dirty="0" smtClean="0">
                      <a:solidFill>
                        <a:schemeClr val="bg1">
                          <a:lumMod val="50000"/>
                        </a:schemeClr>
                      </a:solidFill>
                    </a:rPr>
                    <a:t>？</a:t>
                  </a:r>
                  <a:endParaRPr lang="zh-CN" altLang="en-US" dirty="0">
                    <a:solidFill>
                      <a:schemeClr val="bg1">
                        <a:lumMod val="50000"/>
                      </a:schemeClr>
                    </a:solidFill>
                  </a:endParaRPr>
                </a:p>
              </p:txBody>
            </p:sp>
          </p:gr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143" y="3933056"/>
                <a:ext cx="923908" cy="35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TextBox 7"/>
            <p:cNvSpPr txBox="1"/>
            <p:nvPr/>
          </p:nvSpPr>
          <p:spPr>
            <a:xfrm>
              <a:off x="1835696" y="2946430"/>
              <a:ext cx="720080" cy="338554"/>
            </a:xfrm>
            <a:prstGeom prst="rect">
              <a:avLst/>
            </a:prstGeom>
            <a:noFill/>
          </p:spPr>
          <p:txBody>
            <a:bodyPr wrap="square" rtlCol="0">
              <a:spAutoFit/>
            </a:bodyPr>
            <a:lstStyle/>
            <a:p>
              <a:r>
                <a:rPr lang="en-US" altLang="zh-CN" sz="1600" dirty="0" smtClean="0">
                  <a:solidFill>
                    <a:schemeClr val="bg1">
                      <a:lumMod val="65000"/>
                    </a:schemeClr>
                  </a:solidFill>
                </a:rPr>
                <a:t>2008</a:t>
              </a:r>
              <a:endParaRPr lang="zh-CN" altLang="en-US" sz="1600" dirty="0">
                <a:solidFill>
                  <a:schemeClr val="bg1">
                    <a:lumMod val="65000"/>
                  </a:schemeClr>
                </a:solidFill>
              </a:endParaRPr>
            </a:p>
          </p:txBody>
        </p:sp>
        <p:sp>
          <p:nvSpPr>
            <p:cNvPr id="11" name="TextBox 10"/>
            <p:cNvSpPr txBox="1"/>
            <p:nvPr/>
          </p:nvSpPr>
          <p:spPr>
            <a:xfrm>
              <a:off x="4239256" y="2002488"/>
              <a:ext cx="720080" cy="338554"/>
            </a:xfrm>
            <a:prstGeom prst="rect">
              <a:avLst/>
            </a:prstGeom>
            <a:noFill/>
          </p:spPr>
          <p:txBody>
            <a:bodyPr wrap="square" rtlCol="0">
              <a:spAutoFit/>
            </a:bodyPr>
            <a:lstStyle/>
            <a:p>
              <a:r>
                <a:rPr lang="en-US" altLang="zh-CN" sz="1600" dirty="0" smtClean="0">
                  <a:solidFill>
                    <a:schemeClr val="bg1">
                      <a:lumMod val="65000"/>
                    </a:schemeClr>
                  </a:solidFill>
                </a:rPr>
                <a:t>2014</a:t>
              </a:r>
              <a:endParaRPr lang="zh-CN" altLang="en-US" sz="1600" dirty="0">
                <a:solidFill>
                  <a:schemeClr val="bg1">
                    <a:lumMod val="65000"/>
                  </a:schemeClr>
                </a:solidFill>
              </a:endParaRPr>
            </a:p>
          </p:txBody>
        </p:sp>
        <p:sp>
          <p:nvSpPr>
            <p:cNvPr id="12" name="TextBox 11"/>
            <p:cNvSpPr txBox="1"/>
            <p:nvPr/>
          </p:nvSpPr>
          <p:spPr>
            <a:xfrm>
              <a:off x="6557160" y="1204590"/>
              <a:ext cx="720080" cy="338554"/>
            </a:xfrm>
            <a:prstGeom prst="rect">
              <a:avLst/>
            </a:prstGeom>
            <a:noFill/>
          </p:spPr>
          <p:txBody>
            <a:bodyPr wrap="square" rtlCol="0">
              <a:spAutoFit/>
            </a:bodyPr>
            <a:lstStyle/>
            <a:p>
              <a:r>
                <a:rPr lang="en-US" altLang="zh-CN" sz="1600" dirty="0" smtClean="0">
                  <a:solidFill>
                    <a:schemeClr val="bg1">
                      <a:lumMod val="65000"/>
                    </a:schemeClr>
                  </a:solidFill>
                </a:rPr>
                <a:t>2017-</a:t>
              </a:r>
              <a:endParaRPr lang="zh-CN" altLang="en-US" sz="1600" dirty="0">
                <a:solidFill>
                  <a:schemeClr val="bg1">
                    <a:lumMod val="65000"/>
                  </a:schemeClr>
                </a:solidFill>
              </a:endParaRPr>
            </a:p>
          </p:txBody>
        </p:sp>
      </p:grpSp>
    </p:spTree>
    <p:extLst>
      <p:ext uri="{BB962C8B-B14F-4D97-AF65-F5344CB8AC3E}">
        <p14:creationId xmlns:p14="http://schemas.microsoft.com/office/powerpoint/2010/main" val="2140822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8063</TotalTime>
  <Words>2717</Words>
  <Application>Microsoft Office PowerPoint</Application>
  <PresentationFormat>全屏显示(4:3)</PresentationFormat>
  <Paragraphs>262</Paragraphs>
  <Slides>28</Slides>
  <Notes>28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以太坊综述 Ethereum</vt:lpstr>
      <vt:lpstr>为什么要学习以太坊</vt:lpstr>
      <vt:lpstr>课程简介</vt:lpstr>
      <vt:lpstr>PowerPoint 演示文稿</vt:lpstr>
      <vt:lpstr>学习目标</vt:lpstr>
      <vt:lpstr>主要参考资料</vt:lpstr>
      <vt:lpstr>涉及工具</vt:lpstr>
      <vt:lpstr>环境准备</vt:lpstr>
      <vt:lpstr>区块链（公链）发展简史</vt:lpstr>
      <vt:lpstr>   以太坊的出现</vt:lpstr>
      <vt:lpstr>  发展阶段</vt:lpstr>
      <vt:lpstr>  重大分叉</vt:lpstr>
      <vt:lpstr>  发展现状</vt:lpstr>
      <vt:lpstr>  以太坊特点</vt:lpstr>
      <vt:lpstr>  以太坊的组成部分</vt:lpstr>
      <vt:lpstr>  以太坊中的重要概念</vt:lpstr>
      <vt:lpstr>  以太坊的货币</vt:lpstr>
      <vt:lpstr>  以太坊的挖矿产出</vt:lpstr>
      <vt:lpstr>以太币供应量</vt:lpstr>
      <vt:lpstr>以太币供应量</vt:lpstr>
      <vt:lpstr>  以太坊区块收入</vt:lpstr>
      <vt:lpstr>  “幽灵”（GHOST）协议</vt:lpstr>
      <vt:lpstr>  以太坊和图灵完备</vt:lpstr>
      <vt:lpstr> 去中心化应用</vt:lpstr>
      <vt:lpstr> 以太坊应用</vt:lpstr>
      <vt:lpstr> 代币（Token）</vt:lpstr>
      <vt:lpstr> 名词解释</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wushengran</dc:creator>
  <cp:lastModifiedBy>Thingkpad</cp:lastModifiedBy>
  <cp:revision>399</cp:revision>
  <dcterms:created xsi:type="dcterms:W3CDTF">2018-08-15T07:17:26Z</dcterms:created>
  <dcterms:modified xsi:type="dcterms:W3CDTF">2018-10-21T15:52:20Z</dcterms:modified>
</cp:coreProperties>
</file>