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5" r:id="rId3"/>
    <p:sldId id="296" r:id="rId4"/>
    <p:sldId id="297" r:id="rId5"/>
    <p:sldId id="304" r:id="rId6"/>
    <p:sldId id="298" r:id="rId7"/>
    <p:sldId id="300" r:id="rId8"/>
    <p:sldId id="301" r:id="rId9"/>
    <p:sldId id="303" r:id="rId10"/>
    <p:sldId id="305" r:id="rId11"/>
    <p:sldId id="302" r:id="rId12"/>
    <p:sldId id="306" r:id="rId13"/>
    <p:sldId id="307" r:id="rId14"/>
    <p:sldId id="309" r:id="rId15"/>
    <p:sldId id="310" r:id="rId16"/>
    <p:sldId id="311" r:id="rId17"/>
    <p:sldId id="313" r:id="rId18"/>
    <p:sldId id="314"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12" autoAdjust="0"/>
  </p:normalViewPr>
  <p:slideViewPr>
    <p:cSldViewPr>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241318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13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19</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241318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ropsten.etherscan.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rome.google.com/webstore/category/extens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916832"/>
            <a:ext cx="6606877" cy="1971650"/>
          </a:xfrm>
        </p:spPr>
        <p:txBody>
          <a:bodyPr>
            <a:noAutofit/>
          </a:bodyPr>
          <a:lstStyle/>
          <a:p>
            <a:pPr>
              <a:lnSpc>
                <a:spcPct val="125000"/>
              </a:lnSpc>
            </a:pPr>
            <a:r>
              <a:rPr lang="zh-CN" altLang="en-US" sz="5000" dirty="0">
                <a:latin typeface="微软雅黑 Light" pitchFamily="34" charset="-122"/>
                <a:ea typeface="微软雅黑 Light" pitchFamily="34" charset="-122"/>
              </a:rPr>
              <a:t>初</a:t>
            </a:r>
            <a:r>
              <a:rPr lang="zh-CN" altLang="en-US" sz="5000" dirty="0" smtClean="0">
                <a:latin typeface="微软雅黑 Light" pitchFamily="34" charset="-122"/>
                <a:ea typeface="微软雅黑 Light" pitchFamily="34" charset="-122"/>
              </a:rPr>
              <a:t>识以太坊</a:t>
            </a:r>
            <a:r>
              <a:rPr lang="en-US" altLang="zh-CN" sz="5000" dirty="0" smtClean="0">
                <a:latin typeface="微软雅黑 Light" pitchFamily="34" charset="-122"/>
                <a:ea typeface="微软雅黑 Light" pitchFamily="34" charset="-122"/>
              </a:rPr>
              <a:t/>
            </a:r>
            <a:br>
              <a:rPr lang="en-US" altLang="zh-CN" sz="5000" dirty="0" smtClean="0">
                <a:latin typeface="微软雅黑 Light" pitchFamily="34" charset="-122"/>
                <a:ea typeface="微软雅黑 Light" pitchFamily="34" charset="-122"/>
              </a:rPr>
            </a:br>
            <a:r>
              <a:rPr lang="en-US" altLang="zh-CN" sz="3200" dirty="0" smtClean="0">
                <a:latin typeface="微软雅黑 Light" pitchFamily="34" charset="-122"/>
                <a:ea typeface="微软雅黑 Light" pitchFamily="34" charset="-122"/>
              </a:rPr>
              <a:t>——</a:t>
            </a:r>
            <a:r>
              <a:rPr lang="zh-CN" altLang="en-US" sz="3200" dirty="0" smtClean="0">
                <a:latin typeface="微软雅黑 Light" pitchFamily="34" charset="-122"/>
                <a:ea typeface="微软雅黑 Light" pitchFamily="34" charset="-122"/>
              </a:rPr>
              <a:t>钱包、测试网络和简单交易</a:t>
            </a:r>
            <a:endParaRPr lang="zh-CN" altLang="en-US" sz="3200" dirty="0">
              <a:latin typeface="+mn-lt"/>
              <a:ea typeface="微软雅黑 Light" pitchFamily="34" charset="-122"/>
            </a:endParaRPr>
          </a:p>
        </p:txBody>
      </p:sp>
      <p:sp>
        <p:nvSpPr>
          <p:cNvPr id="3" name="副标题 2"/>
          <p:cNvSpPr>
            <a:spLocks noGrp="1"/>
          </p:cNvSpPr>
          <p:nvPr>
            <p:ph type="subTitle" idx="1"/>
          </p:nvPr>
        </p:nvSpPr>
        <p:spPr>
          <a:xfrm>
            <a:off x="1371600" y="4584154"/>
            <a:ext cx="6400800" cy="1365126"/>
          </a:xfrm>
        </p:spPr>
        <p:txBody>
          <a:bodyPr>
            <a:normAutofit/>
          </a:bodyPr>
          <a:lstStyle/>
          <a:p>
            <a:pPr>
              <a:lnSpc>
                <a:spcPct val="150000"/>
              </a:lnSpc>
            </a:pPr>
            <a:r>
              <a:rPr lang="en-US" altLang="zh-CN" sz="2800" dirty="0" smtClean="0"/>
              <a:t>2018.10</a:t>
            </a:r>
            <a:endParaRPr lang="zh-CN" altLang="en-US" sz="2800"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457200" algn="l"/>
            <a:r>
              <a:rPr lang="zh-CN" altLang="en-US" dirty="0" smtClean="0">
                <a:latin typeface="微软雅黑 Light" pitchFamily="34" charset="-122"/>
                <a:ea typeface="微软雅黑 Light" pitchFamily="34" charset="-122"/>
              </a:rPr>
              <a:t>显示账户信息</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57200" y="1268760"/>
            <a:ext cx="8229600" cy="4713387"/>
          </a:xfrm>
        </p:spPr>
        <p:txBody>
          <a:bodyPr>
            <a:normAutofit/>
          </a:bodyPr>
          <a:lstStyle/>
          <a:p>
            <a:pPr>
              <a:lnSpc>
                <a:spcPct val="200000"/>
              </a:lnSpc>
            </a:pPr>
            <a:r>
              <a:rPr lang="zh-CN" altLang="en-US" sz="2400" dirty="0"/>
              <a:t>一旦确认已安全存储助记符，</a:t>
            </a:r>
            <a:r>
              <a:rPr lang="en-US" altLang="zh-CN" sz="2400" dirty="0"/>
              <a:t>MetaMask</a:t>
            </a:r>
            <a:r>
              <a:rPr lang="zh-CN" altLang="en-US" sz="2400" dirty="0"/>
              <a:t>将显示您的以太坊帐户详细</a:t>
            </a:r>
            <a:r>
              <a:rPr lang="zh-CN" altLang="en-US" sz="2400" dirty="0" smtClean="0"/>
              <a:t>信息：</a:t>
            </a:r>
            <a:endParaRPr lang="en-US" altLang="zh-CN" sz="2400" dirty="0" smtClean="0"/>
          </a:p>
          <a:p>
            <a:pPr marL="360000" indent="0">
              <a:lnSpc>
                <a:spcPct val="200000"/>
              </a:lnSpc>
              <a:buNone/>
            </a:pPr>
            <a:r>
              <a:rPr lang="en-US" altLang="zh-CN" sz="2400" dirty="0" smtClean="0"/>
              <a:t>——</a:t>
            </a:r>
            <a:r>
              <a:rPr lang="zh-CN" altLang="en-US" sz="2400" dirty="0" smtClean="0"/>
              <a:t>账户名称：</a:t>
            </a:r>
            <a:r>
              <a:rPr lang="en-US" altLang="zh-CN" sz="2400" dirty="0" smtClean="0"/>
              <a:t>Account1</a:t>
            </a:r>
          </a:p>
          <a:p>
            <a:pPr marL="360000" indent="0">
              <a:lnSpc>
                <a:spcPct val="200000"/>
              </a:lnSpc>
              <a:buNone/>
            </a:pPr>
            <a:r>
              <a:rPr lang="en-US" altLang="zh-CN" sz="2400" dirty="0" smtClean="0"/>
              <a:t>——</a:t>
            </a:r>
            <a:r>
              <a:rPr lang="zh-CN" altLang="en-US" sz="2400" dirty="0" smtClean="0"/>
              <a:t>以太</a:t>
            </a:r>
            <a:r>
              <a:rPr lang="zh-CN" altLang="en-US" sz="2400" dirty="0"/>
              <a:t>坊地址</a:t>
            </a:r>
            <a:endParaRPr lang="en-US" altLang="zh-CN" sz="2400" dirty="0"/>
          </a:p>
          <a:p>
            <a:pPr marL="360000" indent="0">
              <a:lnSpc>
                <a:spcPct val="200000"/>
              </a:lnSpc>
              <a:buNone/>
            </a:pPr>
            <a:r>
              <a:rPr lang="en-US" altLang="zh-CN" sz="2400" dirty="0" smtClean="0"/>
              <a:t>——</a:t>
            </a:r>
            <a:r>
              <a:rPr lang="zh-CN" altLang="en-US" sz="2400" dirty="0" smtClean="0"/>
              <a:t>账户</a:t>
            </a:r>
            <a:r>
              <a:rPr lang="zh-CN" altLang="en-US" sz="2400" dirty="0"/>
              <a:t>余额：</a:t>
            </a:r>
            <a:r>
              <a:rPr lang="en-US" altLang="zh-CN" sz="2400" dirty="0"/>
              <a:t>0 ETH</a:t>
            </a:r>
            <a:endParaRPr lang="zh-CN" altLang="en-US" sz="2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348880"/>
            <a:ext cx="2430470" cy="3873155"/>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67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助记词</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4968552"/>
          </a:xfrm>
        </p:spPr>
        <p:txBody>
          <a:bodyPr>
            <a:normAutofit/>
          </a:bodyPr>
          <a:lstStyle/>
          <a:p>
            <a:pPr>
              <a:lnSpc>
                <a:spcPct val="150000"/>
              </a:lnSpc>
            </a:pPr>
            <a:r>
              <a:rPr lang="zh-CN" altLang="en-US" sz="2000" dirty="0" smtClean="0"/>
              <a:t>助记词是明文私钥的另一种表现形式，最早由</a:t>
            </a:r>
            <a:r>
              <a:rPr lang="en-US" altLang="zh-CN" sz="2000" dirty="0" smtClean="0"/>
              <a:t>BIP-39</a:t>
            </a:r>
            <a:r>
              <a:rPr lang="zh-CN" altLang="en-US" sz="2000" dirty="0" smtClean="0"/>
              <a:t>提出，目的是帮助用户记忆复杂的私钥（</a:t>
            </a:r>
            <a:r>
              <a:rPr lang="en-US" altLang="zh-CN" sz="2000" dirty="0" smtClean="0"/>
              <a:t>256</a:t>
            </a:r>
            <a:r>
              <a:rPr lang="zh-CN" altLang="en-US" sz="2000" dirty="0" smtClean="0"/>
              <a:t>位）。</a:t>
            </a:r>
            <a:endParaRPr lang="en-US" altLang="zh-CN" sz="2000" dirty="0" smtClean="0"/>
          </a:p>
          <a:p>
            <a:pPr>
              <a:lnSpc>
                <a:spcPct val="150000"/>
              </a:lnSpc>
            </a:pPr>
            <a:r>
              <a:rPr lang="zh-CN" altLang="en-US" sz="2000" dirty="0"/>
              <a:t>技术上该提议可以在任意区块链中实现，比如使用完全相同的助记词在比特币和区块链上生成的地址可以是不同的，用户只需要记住满足一定规则的词组（就是上面说的助记词），钱包软件就可以基于该词组创建一些列的账户，并且保障不论是在什么硬件、什么时间创建出来的账户、公钥、私钥都完全相同，这样既解决了账号识记的问题，也把账户恢复的门槛降低了很多</a:t>
            </a:r>
            <a:r>
              <a:rPr lang="zh-CN" altLang="en-US" sz="2000" dirty="0" smtClean="0"/>
              <a:t>。</a:t>
            </a:r>
            <a:endParaRPr lang="en-US" altLang="zh-CN" sz="2000" dirty="0" smtClean="0"/>
          </a:p>
          <a:p>
            <a:pPr>
              <a:lnSpc>
                <a:spcPct val="150000"/>
              </a:lnSpc>
            </a:pPr>
            <a:r>
              <a:rPr lang="zh-CN" altLang="en-US" sz="2000" dirty="0" smtClean="0"/>
              <a:t>支持 </a:t>
            </a:r>
            <a:r>
              <a:rPr lang="en-US" altLang="zh-CN" sz="2000" dirty="0"/>
              <a:t>BIP39 </a:t>
            </a:r>
            <a:r>
              <a:rPr lang="zh-CN" altLang="en-US" sz="2000" dirty="0"/>
              <a:t>提议的钱包也可以归类为 </a:t>
            </a:r>
            <a:r>
              <a:rPr lang="en-US" altLang="zh-CN" sz="2000" dirty="0"/>
              <a:t>HD </a:t>
            </a:r>
            <a:r>
              <a:rPr lang="zh-CN" altLang="en-US" sz="2000" dirty="0"/>
              <a:t>钱包（</a:t>
            </a:r>
            <a:r>
              <a:rPr lang="en-US" altLang="zh-CN" sz="2000" dirty="0"/>
              <a:t>Hierarchical Deterministic Wallet</a:t>
            </a:r>
            <a:r>
              <a:rPr lang="zh-CN" altLang="en-US" sz="2000" dirty="0"/>
              <a:t>），</a:t>
            </a:r>
            <a:r>
              <a:rPr lang="en-US" altLang="zh-CN" sz="2000" dirty="0" err="1"/>
              <a:t>Metamask</a:t>
            </a:r>
            <a:r>
              <a:rPr lang="en-US" altLang="zh-CN" sz="2000" dirty="0"/>
              <a:t> </a:t>
            </a:r>
            <a:r>
              <a:rPr lang="zh-CN" altLang="en-US" sz="2000" dirty="0"/>
              <a:t>当属此类</a:t>
            </a:r>
            <a:r>
              <a:rPr lang="zh-CN" altLang="en-US" sz="2000" dirty="0" smtClean="0"/>
              <a:t>。</a:t>
            </a:r>
            <a:endParaRPr lang="zh-CN" altLang="en-US" sz="2000" dirty="0"/>
          </a:p>
        </p:txBody>
      </p:sp>
    </p:spTree>
    <p:extLst>
      <p:ext uri="{BB962C8B-B14F-4D97-AF65-F5344CB8AC3E}">
        <p14:creationId xmlns:p14="http://schemas.microsoft.com/office/powerpoint/2010/main" val="405759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pPr indent="457200" algn="l"/>
            <a:r>
              <a:rPr lang="zh-CN" altLang="en-US" dirty="0" smtClean="0">
                <a:latin typeface="微软雅黑 Light" pitchFamily="34" charset="-122"/>
                <a:ea typeface="微软雅黑 Light" pitchFamily="34" charset="-122"/>
              </a:rPr>
              <a:t>切换网络</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052736"/>
            <a:ext cx="8064896" cy="4968552"/>
          </a:xfrm>
        </p:spPr>
        <p:txBody>
          <a:bodyPr>
            <a:noAutofit/>
          </a:bodyPr>
          <a:lstStyle/>
          <a:p>
            <a:pPr>
              <a:lnSpc>
                <a:spcPct val="120000"/>
              </a:lnSpc>
            </a:pPr>
            <a:r>
              <a:rPr lang="en-US" altLang="zh-CN" sz="1600" b="1" dirty="0"/>
              <a:t>Main </a:t>
            </a:r>
            <a:r>
              <a:rPr lang="en-US" altLang="zh-CN" sz="1600" b="1" dirty="0" smtClean="0"/>
              <a:t>Network</a:t>
            </a:r>
            <a:r>
              <a:rPr lang="zh-CN" altLang="en-US" sz="1600" b="1" dirty="0" smtClean="0"/>
              <a:t>（</a:t>
            </a:r>
            <a:r>
              <a:rPr lang="en-US" altLang="zh-CN" sz="1600" b="1" dirty="0" smtClean="0"/>
              <a:t>Network ID</a:t>
            </a:r>
            <a:r>
              <a:rPr lang="zh-CN" altLang="en-US" sz="1600" b="1" dirty="0" smtClean="0"/>
              <a:t>：</a:t>
            </a:r>
            <a:r>
              <a:rPr lang="en-US" altLang="zh-CN" sz="1600" b="1" dirty="0" smtClean="0"/>
              <a:t> 1</a:t>
            </a:r>
            <a:r>
              <a:rPr lang="zh-CN" altLang="en-US" sz="1600" b="1" dirty="0" smtClean="0"/>
              <a:t>）</a:t>
            </a:r>
            <a:endParaRPr lang="en-US" altLang="zh-CN" sz="1600" b="1" dirty="0"/>
          </a:p>
          <a:p>
            <a:pPr>
              <a:lnSpc>
                <a:spcPct val="120000"/>
              </a:lnSpc>
            </a:pPr>
            <a:r>
              <a:rPr lang="zh-CN" altLang="en-US" sz="1600" dirty="0"/>
              <a:t>主要的、公共的，以太坊区块链。真正的</a:t>
            </a:r>
            <a:r>
              <a:rPr lang="en-US" altLang="zh-CN" sz="1600" dirty="0"/>
              <a:t>ETH</a:t>
            </a:r>
            <a:r>
              <a:rPr lang="zh-CN" altLang="en-US" sz="1600" dirty="0"/>
              <a:t>，真正的价值，真正的结果。</a:t>
            </a:r>
          </a:p>
          <a:p>
            <a:pPr>
              <a:lnSpc>
                <a:spcPct val="120000"/>
              </a:lnSpc>
            </a:pPr>
            <a:r>
              <a:rPr lang="en-US" altLang="zh-CN" sz="1600" b="1" dirty="0"/>
              <a:t>Ropsten 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3</a:t>
            </a:r>
            <a:r>
              <a:rPr lang="zh-CN" altLang="en-US" sz="1600" b="1" dirty="0" smtClean="0"/>
              <a:t>）</a:t>
            </a:r>
            <a:endParaRPr lang="en-US" altLang="zh-CN" sz="1600" b="1" dirty="0"/>
          </a:p>
          <a:p>
            <a:pPr>
              <a:lnSpc>
                <a:spcPct val="120000"/>
              </a:lnSpc>
            </a:pPr>
            <a:r>
              <a:rPr lang="zh-CN" altLang="en-US" sz="1600" dirty="0"/>
              <a:t>以太坊公共测试区块链和网络，使用</a:t>
            </a:r>
            <a:r>
              <a:rPr lang="zh-CN" altLang="en-US" sz="1600" dirty="0" smtClean="0"/>
              <a:t>工作量证明</a:t>
            </a:r>
            <a:r>
              <a:rPr lang="zh-CN" altLang="en-US" sz="1600" dirty="0"/>
              <a:t>共识</a:t>
            </a:r>
            <a:r>
              <a:rPr lang="zh-CN" altLang="en-US" sz="1600" dirty="0" smtClean="0"/>
              <a:t>（</a:t>
            </a:r>
            <a:r>
              <a:rPr lang="zh-CN" altLang="en-US" sz="1600" dirty="0"/>
              <a:t>挖矿</a:t>
            </a:r>
            <a:r>
              <a:rPr lang="zh-CN" altLang="en-US" sz="1600" dirty="0" smtClean="0"/>
              <a:t>）</a:t>
            </a:r>
            <a:r>
              <a:rPr lang="zh-CN" altLang="en-US" sz="1600" dirty="0"/>
              <a:t>。该网络上</a:t>
            </a:r>
            <a:r>
              <a:rPr lang="zh-CN" altLang="en-US" sz="1600" dirty="0" smtClean="0"/>
              <a:t>的 </a:t>
            </a:r>
            <a:r>
              <a:rPr lang="en-US" altLang="zh-CN" sz="1600" dirty="0" smtClean="0"/>
              <a:t>ETH </a:t>
            </a:r>
            <a:r>
              <a:rPr lang="zh-CN" altLang="en-US" sz="1600" dirty="0" smtClean="0"/>
              <a:t>没有</a:t>
            </a:r>
            <a:r>
              <a:rPr lang="zh-CN" altLang="en-US" sz="1600" dirty="0"/>
              <a:t>任何价值</a:t>
            </a:r>
            <a:r>
              <a:rPr lang="zh-CN" altLang="en-US" sz="1600" dirty="0" smtClean="0"/>
              <a:t>。</a:t>
            </a:r>
            <a:endParaRPr lang="en-US" altLang="zh-CN" sz="1600" dirty="0" smtClean="0"/>
          </a:p>
          <a:p>
            <a:pPr>
              <a:lnSpc>
                <a:spcPct val="120000"/>
              </a:lnSpc>
            </a:pPr>
            <a:r>
              <a:rPr lang="en-US" altLang="zh-CN" sz="1600" b="1" dirty="0" smtClean="0"/>
              <a:t>Kovan </a:t>
            </a:r>
            <a:r>
              <a:rPr lang="en-US" altLang="zh-CN" sz="1600" b="1" dirty="0"/>
              <a:t>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42</a:t>
            </a:r>
            <a:r>
              <a:rPr lang="zh-CN" altLang="en-US" sz="1600" b="1" dirty="0" smtClean="0"/>
              <a:t>）</a:t>
            </a:r>
            <a:endParaRPr lang="en-US" altLang="zh-CN" sz="1600" b="1" dirty="0"/>
          </a:p>
          <a:p>
            <a:pPr>
              <a:lnSpc>
                <a:spcPct val="120000"/>
              </a:lnSpc>
            </a:pPr>
            <a:r>
              <a:rPr lang="zh-CN" altLang="en-US" sz="1600" dirty="0"/>
              <a:t>以太坊公共测试区块链和网络，使用“</a:t>
            </a:r>
            <a:r>
              <a:rPr lang="en-US" altLang="zh-CN" sz="1600" dirty="0"/>
              <a:t>Aura”</a:t>
            </a:r>
            <a:r>
              <a:rPr lang="zh-CN" altLang="en-US" sz="1600" dirty="0"/>
              <a:t>协议进行权威</a:t>
            </a:r>
            <a:r>
              <a:rPr lang="zh-CN" altLang="en-US" sz="1600" dirty="0" smtClean="0"/>
              <a:t>证明 </a:t>
            </a:r>
            <a:r>
              <a:rPr lang="en-US" altLang="zh-CN" sz="1600" dirty="0" smtClean="0"/>
              <a:t>POA </a:t>
            </a:r>
            <a:r>
              <a:rPr lang="zh-CN" altLang="en-US" sz="1600" dirty="0" smtClean="0"/>
              <a:t>共识</a:t>
            </a:r>
            <a:r>
              <a:rPr lang="zh-CN" altLang="en-US" sz="1600" dirty="0"/>
              <a:t>（联合签名）。该网络上</a:t>
            </a:r>
            <a:r>
              <a:rPr lang="zh-CN" altLang="en-US" sz="1600" dirty="0" smtClean="0"/>
              <a:t>的 </a:t>
            </a:r>
            <a:r>
              <a:rPr lang="en-US" altLang="zh-CN" sz="1600" dirty="0" smtClean="0"/>
              <a:t>ETH </a:t>
            </a:r>
            <a:r>
              <a:rPr lang="zh-CN" altLang="en-US" sz="1600" dirty="0" smtClean="0"/>
              <a:t>没有</a:t>
            </a:r>
            <a:r>
              <a:rPr lang="zh-CN" altLang="en-US" sz="1600" dirty="0"/>
              <a:t>任何价值。此测试网络仅</a:t>
            </a:r>
            <a:r>
              <a:rPr lang="zh-CN" altLang="en-US" sz="1600" dirty="0" smtClean="0"/>
              <a:t>由 </a:t>
            </a:r>
            <a:r>
              <a:rPr lang="en-US" altLang="zh-CN" sz="1600" dirty="0" smtClean="0"/>
              <a:t>Parity </a:t>
            </a:r>
            <a:r>
              <a:rPr lang="zh-CN" altLang="en-US" sz="1600" dirty="0" smtClean="0"/>
              <a:t>支持。</a:t>
            </a:r>
            <a:endParaRPr lang="zh-CN" altLang="en-US" sz="1600" dirty="0"/>
          </a:p>
          <a:p>
            <a:pPr>
              <a:lnSpc>
                <a:spcPct val="120000"/>
              </a:lnSpc>
            </a:pPr>
            <a:r>
              <a:rPr lang="en-US" altLang="zh-CN" sz="1600" b="1" dirty="0"/>
              <a:t>Rinkeby Test </a:t>
            </a:r>
            <a:r>
              <a:rPr lang="en-US" altLang="zh-CN" sz="1600" b="1" dirty="0" smtClean="0"/>
              <a:t>Network</a:t>
            </a:r>
            <a:r>
              <a:rPr lang="zh-CN" altLang="en-US" sz="1600" b="1" dirty="0"/>
              <a:t>（</a:t>
            </a:r>
            <a:r>
              <a:rPr lang="en-US" altLang="zh-CN" sz="1600" b="1" dirty="0"/>
              <a:t>Network ID</a:t>
            </a:r>
            <a:r>
              <a:rPr lang="zh-CN" altLang="en-US" sz="1600" b="1" dirty="0"/>
              <a:t>：</a:t>
            </a:r>
            <a:r>
              <a:rPr lang="en-US" altLang="zh-CN" sz="1600" b="1" dirty="0"/>
              <a:t> </a:t>
            </a:r>
            <a:r>
              <a:rPr lang="en-US" altLang="zh-CN" sz="1600" b="1" dirty="0" smtClean="0"/>
              <a:t>4</a:t>
            </a:r>
            <a:r>
              <a:rPr lang="zh-CN" altLang="en-US" sz="1600" b="1" dirty="0" smtClean="0"/>
              <a:t>）</a:t>
            </a:r>
            <a:endParaRPr lang="en-US" altLang="zh-CN" sz="1600" b="1" dirty="0"/>
          </a:p>
          <a:p>
            <a:pPr>
              <a:lnSpc>
                <a:spcPct val="120000"/>
              </a:lnSpc>
            </a:pPr>
            <a:r>
              <a:rPr lang="zh-CN" altLang="en-US" sz="1600" dirty="0"/>
              <a:t>以太坊公共测试区块链和网络，使用“</a:t>
            </a:r>
            <a:r>
              <a:rPr lang="en-US" altLang="zh-CN" sz="1600" dirty="0"/>
              <a:t>Clique”</a:t>
            </a:r>
            <a:r>
              <a:rPr lang="zh-CN" altLang="en-US" sz="1600" dirty="0"/>
              <a:t>协议进行权威</a:t>
            </a:r>
            <a:r>
              <a:rPr lang="zh-CN" altLang="en-US" sz="1600" dirty="0" smtClean="0"/>
              <a:t>证明 </a:t>
            </a:r>
            <a:r>
              <a:rPr lang="en-US" altLang="zh-CN" sz="1600" dirty="0" smtClean="0"/>
              <a:t>POA </a:t>
            </a:r>
            <a:r>
              <a:rPr lang="zh-CN" altLang="en-US" sz="1600" dirty="0" smtClean="0"/>
              <a:t>共识</a:t>
            </a:r>
            <a:r>
              <a:rPr lang="zh-CN" altLang="en-US" sz="1600" dirty="0"/>
              <a:t>（联合签名）。该网络上</a:t>
            </a:r>
            <a:r>
              <a:rPr lang="zh-CN" altLang="en-US" sz="1600" dirty="0" smtClean="0"/>
              <a:t>的 </a:t>
            </a:r>
            <a:r>
              <a:rPr lang="en-US" altLang="zh-CN" sz="1600" dirty="0" smtClean="0"/>
              <a:t>ETH </a:t>
            </a:r>
            <a:r>
              <a:rPr lang="zh-CN" altLang="en-US" sz="1600" dirty="0" smtClean="0"/>
              <a:t>没有</a:t>
            </a:r>
            <a:r>
              <a:rPr lang="zh-CN" altLang="en-US" sz="1600" dirty="0"/>
              <a:t>任何价值。</a:t>
            </a:r>
          </a:p>
          <a:p>
            <a:pPr>
              <a:lnSpc>
                <a:spcPct val="120000"/>
              </a:lnSpc>
            </a:pPr>
            <a:r>
              <a:rPr lang="en-US" altLang="zh-CN" sz="1600" b="1" dirty="0"/>
              <a:t>Localhost 8545</a:t>
            </a:r>
          </a:p>
          <a:p>
            <a:pPr>
              <a:lnSpc>
                <a:spcPct val="120000"/>
              </a:lnSpc>
            </a:pPr>
            <a:r>
              <a:rPr lang="zh-CN" altLang="en-US" sz="1600" dirty="0"/>
              <a:t>连接到与浏览器在同一台计算机上运行的节点。该节点可以是任何公共区块链（</a:t>
            </a:r>
            <a:r>
              <a:rPr lang="en-US" altLang="zh-CN" sz="1600" dirty="0" smtClean="0"/>
              <a:t>main </a:t>
            </a:r>
            <a:r>
              <a:rPr lang="zh-CN" altLang="en-US" sz="1600" dirty="0" smtClean="0"/>
              <a:t>或 </a:t>
            </a:r>
            <a:r>
              <a:rPr lang="en-US" altLang="zh-CN" sz="1600" dirty="0" smtClean="0"/>
              <a:t>testnet</a:t>
            </a:r>
            <a:r>
              <a:rPr lang="zh-CN" altLang="en-US" sz="1600" dirty="0"/>
              <a:t>）的一部分，也可以是</a:t>
            </a:r>
            <a:r>
              <a:rPr lang="zh-CN" altLang="en-US" sz="1600" dirty="0" smtClean="0"/>
              <a:t>私有 </a:t>
            </a:r>
            <a:r>
              <a:rPr lang="en-US" altLang="zh-CN" sz="1600" dirty="0" smtClean="0"/>
              <a:t>testnet</a:t>
            </a:r>
            <a:r>
              <a:rPr lang="zh-CN" altLang="en-US" sz="1600" dirty="0"/>
              <a:t>。</a:t>
            </a:r>
          </a:p>
          <a:p>
            <a:pPr>
              <a:lnSpc>
                <a:spcPct val="120000"/>
              </a:lnSpc>
            </a:pPr>
            <a:r>
              <a:rPr lang="en-US" altLang="zh-CN" sz="1600" b="1" dirty="0"/>
              <a:t>Custom RPC</a:t>
            </a:r>
          </a:p>
          <a:p>
            <a:pPr>
              <a:lnSpc>
                <a:spcPct val="120000"/>
              </a:lnSpc>
            </a:pPr>
            <a:r>
              <a:rPr lang="zh-CN" altLang="en-US" sz="1600" dirty="0" smtClean="0"/>
              <a:t>允许将 </a:t>
            </a:r>
            <a:r>
              <a:rPr lang="en-US" altLang="zh-CN" sz="1600" dirty="0" err="1" smtClean="0"/>
              <a:t>Metamask</a:t>
            </a:r>
            <a:r>
              <a:rPr lang="en-US" altLang="zh-CN" sz="1600" dirty="0" smtClean="0"/>
              <a:t> </a:t>
            </a:r>
            <a:r>
              <a:rPr lang="zh-CN" altLang="en-US" sz="1600" dirty="0" smtClean="0"/>
              <a:t>连接到任意兼容 </a:t>
            </a:r>
            <a:r>
              <a:rPr lang="en-US" altLang="zh-CN" sz="1600" dirty="0" smtClean="0"/>
              <a:t>geth </a:t>
            </a:r>
            <a:r>
              <a:rPr lang="zh-CN" altLang="en-US" sz="1600" dirty="0" smtClean="0"/>
              <a:t>的 </a:t>
            </a:r>
            <a:r>
              <a:rPr lang="en-US" altLang="zh-CN" sz="1600" dirty="0" smtClean="0"/>
              <a:t>RPC</a:t>
            </a:r>
            <a:r>
              <a:rPr lang="zh-CN" altLang="en-US" sz="1600" dirty="0" smtClean="0"/>
              <a:t> 接口</a:t>
            </a:r>
            <a:r>
              <a:rPr lang="zh-CN" altLang="en-US" sz="1600" dirty="0"/>
              <a:t>的</a:t>
            </a:r>
            <a:r>
              <a:rPr lang="zh-CN" altLang="en-US" sz="1600" dirty="0" smtClean="0"/>
              <a:t>节点</a:t>
            </a:r>
            <a:r>
              <a:rPr lang="zh-CN" altLang="en-US" sz="1600" dirty="0"/>
              <a:t>。该节点可以是任何公共或私人区块链的一部分</a:t>
            </a:r>
            <a:r>
              <a:rPr lang="zh-CN" altLang="en-US" sz="1600" dirty="0" smtClean="0"/>
              <a:t>。</a:t>
            </a:r>
            <a:endParaRPr lang="zh-CN" altLang="en-US" sz="1600" dirty="0"/>
          </a:p>
        </p:txBody>
      </p:sp>
    </p:spTree>
    <p:extLst>
      <p:ext uri="{BB962C8B-B14F-4D97-AF65-F5344CB8AC3E}">
        <p14:creationId xmlns:p14="http://schemas.microsoft.com/office/powerpoint/2010/main" val="980735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zh-CN" altLang="en-US" dirty="0" smtClean="0">
                <a:latin typeface="微软雅黑 Light" pitchFamily="34" charset="-122"/>
                <a:ea typeface="微软雅黑 Light" pitchFamily="34" charset="-122"/>
              </a:rPr>
              <a:t>获取测试以太</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556792"/>
            <a:ext cx="7560840" cy="4968552"/>
          </a:xfrm>
        </p:spPr>
        <p:txBody>
          <a:bodyPr>
            <a:normAutofit/>
          </a:bodyPr>
          <a:lstStyle/>
          <a:p>
            <a:pPr>
              <a:lnSpc>
                <a:spcPct val="200000"/>
              </a:lnSpc>
            </a:pPr>
            <a:r>
              <a:rPr lang="zh-CN" altLang="en-US" sz="2000" dirty="0" smtClean="0"/>
              <a:t>钱包有了，地址有了，接下来需要做的就是为</a:t>
            </a:r>
            <a:r>
              <a:rPr lang="zh-CN" altLang="en-US" sz="2000" dirty="0"/>
              <a:t>我们的</a:t>
            </a:r>
            <a:r>
              <a:rPr lang="zh-CN" altLang="en-US" sz="2000" dirty="0" smtClean="0"/>
              <a:t>钱包</a:t>
            </a:r>
            <a:r>
              <a:rPr lang="zh-CN" altLang="en-US" sz="2000" dirty="0"/>
              <a:t>充值</a:t>
            </a:r>
            <a:r>
              <a:rPr lang="zh-CN" altLang="en-US" sz="2000" dirty="0" smtClean="0"/>
              <a:t>。</a:t>
            </a:r>
            <a:r>
              <a:rPr lang="zh-CN" altLang="en-US" sz="2000" dirty="0"/>
              <a:t>我们不会在主网络上这样做，因为真正的以太坊需要</a:t>
            </a:r>
            <a:r>
              <a:rPr lang="zh-CN" altLang="en-US" sz="2000" dirty="0" smtClean="0"/>
              <a:t>花钱。</a:t>
            </a:r>
            <a:endParaRPr lang="en-US" altLang="zh-CN" sz="2000" dirty="0"/>
          </a:p>
          <a:p>
            <a:pPr>
              <a:lnSpc>
                <a:spcPct val="200000"/>
              </a:lnSpc>
            </a:pPr>
            <a:r>
              <a:rPr lang="zh-CN" altLang="en-US" sz="2000" dirty="0" smtClean="0"/>
              <a:t>以太</a:t>
            </a:r>
            <a:r>
              <a:rPr lang="zh-CN" altLang="en-US" sz="2000" dirty="0"/>
              <a:t>坊测试网络给了我们免费获取测试以太的途径</a:t>
            </a:r>
            <a:r>
              <a:rPr lang="zh-CN" altLang="en-US" sz="2000" dirty="0" smtClean="0"/>
              <a:t>：水龙头（</a:t>
            </a:r>
            <a:r>
              <a:rPr lang="en-US" altLang="zh-CN" sz="2000" dirty="0"/>
              <a:t> faucet </a:t>
            </a:r>
            <a:r>
              <a:rPr lang="zh-CN" altLang="en-US" sz="2000" dirty="0" smtClean="0"/>
              <a:t>）</a:t>
            </a:r>
            <a:endParaRPr lang="en-US" altLang="zh-CN" sz="2000" dirty="0" smtClean="0"/>
          </a:p>
          <a:p>
            <a:pPr>
              <a:lnSpc>
                <a:spcPct val="200000"/>
              </a:lnSpc>
            </a:pPr>
            <a:r>
              <a:rPr lang="zh-CN" altLang="en-US" sz="2000" dirty="0" smtClean="0"/>
              <a:t>现在</a:t>
            </a:r>
            <a:r>
              <a:rPr lang="zh-CN" altLang="en-US" sz="2000" dirty="0"/>
              <a:t>，我们</a:t>
            </a:r>
            <a:r>
              <a:rPr lang="zh-CN" altLang="en-US" sz="2000" dirty="0" smtClean="0"/>
              <a:t>将尝试把一些测试以太充入我们</a:t>
            </a:r>
            <a:r>
              <a:rPr lang="zh-CN" altLang="en-US" sz="2000" dirty="0"/>
              <a:t>的钱包</a:t>
            </a:r>
            <a:r>
              <a:rPr lang="zh-CN" altLang="en-US" sz="2000" dirty="0" smtClean="0"/>
              <a:t>。</a:t>
            </a: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49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zh-CN" altLang="en-US" dirty="0" smtClean="0">
                <a:latin typeface="微软雅黑 Light" pitchFamily="34" charset="-122"/>
                <a:ea typeface="微软雅黑 Light" pitchFamily="34" charset="-122"/>
              </a:rPr>
              <a:t>获取测试以太</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8"/>
            <a:ext cx="7632848" cy="1152129"/>
          </a:xfrm>
        </p:spPr>
        <p:txBody>
          <a:bodyPr>
            <a:normAutofit/>
          </a:bodyPr>
          <a:lstStyle/>
          <a:p>
            <a:pPr marL="285750" indent="-285750">
              <a:lnSpc>
                <a:spcPct val="150000"/>
              </a:lnSpc>
            </a:pPr>
            <a:r>
              <a:rPr lang="zh-CN" altLang="en-US" sz="1800" dirty="0"/>
              <a:t>将 </a:t>
            </a:r>
            <a:r>
              <a:rPr lang="en-US" altLang="zh-CN" sz="1800" dirty="0"/>
              <a:t>MetaMask </a:t>
            </a:r>
            <a:r>
              <a:rPr lang="zh-CN" altLang="en-US" sz="1800" dirty="0"/>
              <a:t>切换到 </a:t>
            </a:r>
            <a:r>
              <a:rPr lang="en-US" altLang="zh-CN" sz="1800" dirty="0"/>
              <a:t>Ropsten </a:t>
            </a:r>
            <a:r>
              <a:rPr lang="zh-CN" altLang="en-US" sz="1800" dirty="0"/>
              <a:t>测试网络</a:t>
            </a:r>
            <a:r>
              <a:rPr lang="zh-CN" altLang="en-US" sz="1800" dirty="0" smtClean="0"/>
              <a:t>。单击</a:t>
            </a:r>
            <a:r>
              <a:rPr lang="zh-CN" altLang="en-US" sz="1800" dirty="0"/>
              <a:t>“</a:t>
            </a:r>
            <a:r>
              <a:rPr lang="en-US" altLang="zh-CN" sz="1800" dirty="0"/>
              <a:t>Deposit</a:t>
            </a:r>
            <a:r>
              <a:rPr lang="zh-CN" altLang="en-US" sz="1800" dirty="0" smtClean="0"/>
              <a:t>”；然后单击</a:t>
            </a:r>
            <a:r>
              <a:rPr lang="zh-CN" altLang="en-US" sz="1800" dirty="0"/>
              <a:t>“</a:t>
            </a:r>
            <a:r>
              <a:rPr lang="en-US" altLang="zh-CN" sz="1800" dirty="0"/>
              <a:t>Ropsten Test Faucet</a:t>
            </a:r>
            <a:r>
              <a:rPr lang="zh-CN" altLang="en-US" sz="1800" dirty="0"/>
              <a:t>”</a:t>
            </a:r>
            <a:r>
              <a:rPr lang="zh-CN" altLang="en-US" sz="1800" dirty="0" smtClean="0"/>
              <a:t>。</a:t>
            </a:r>
            <a:r>
              <a:rPr lang="en-US" altLang="zh-CN" sz="1800" dirty="0" smtClean="0"/>
              <a:t>MetaMask </a:t>
            </a:r>
            <a:r>
              <a:rPr lang="zh-CN" altLang="en-US" sz="1800" dirty="0"/>
              <a:t>将打开一个新的</a:t>
            </a:r>
            <a:r>
              <a:rPr lang="zh-CN" altLang="en-US" sz="1800" dirty="0" smtClean="0"/>
              <a:t>网页：</a:t>
            </a:r>
            <a:endParaRPr lang="zh-CN" altLang="en-US" sz="1800" dirty="0"/>
          </a:p>
          <a:p>
            <a:pPr>
              <a:lnSpc>
                <a:spcPct val="150000"/>
              </a:lnSpc>
            </a:pP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raw.githubusercontent.com/ethereumbook/ethereumbook/develop/images/metamask_ropsten_fauc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76872"/>
            <a:ext cx="4536504" cy="2736304"/>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5"/>
          <p:cNvSpPr txBox="1">
            <a:spLocks/>
          </p:cNvSpPr>
          <p:nvPr/>
        </p:nvSpPr>
        <p:spPr>
          <a:xfrm>
            <a:off x="755576" y="4941168"/>
            <a:ext cx="8064896" cy="11521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50000"/>
              </a:lnSpc>
            </a:pPr>
            <a:r>
              <a:rPr lang="zh-CN" altLang="en-US" sz="1800" dirty="0"/>
              <a:t>按绿色“</a:t>
            </a:r>
            <a:r>
              <a:rPr lang="en-US" altLang="zh-CN" sz="1800" dirty="0"/>
              <a:t>request 1 ether from faucet”</a:t>
            </a:r>
            <a:r>
              <a:rPr lang="zh-CN" altLang="en-US" sz="1800" dirty="0"/>
              <a:t>按钮。您将在页面的下半部分看到一个交易</a:t>
            </a:r>
            <a:r>
              <a:rPr lang="en-US" altLang="zh-CN" sz="1800" dirty="0"/>
              <a:t>ID</a:t>
            </a:r>
            <a:r>
              <a:rPr lang="zh-CN" altLang="en-US" sz="1800" dirty="0"/>
              <a:t>。水龙头应用程序创建了一个交易 </a:t>
            </a:r>
            <a:r>
              <a:rPr lang="en-US" altLang="zh-CN" sz="1800" dirty="0"/>
              <a:t>- </a:t>
            </a:r>
            <a:r>
              <a:rPr lang="zh-CN" altLang="en-US" sz="1800" dirty="0"/>
              <a:t>付款给您。交易</a:t>
            </a:r>
            <a:r>
              <a:rPr lang="en-US" altLang="zh-CN" sz="1800" dirty="0"/>
              <a:t>ID</a:t>
            </a:r>
            <a:r>
              <a:rPr lang="zh-CN" altLang="en-US" sz="1800" dirty="0"/>
              <a:t>如下所示：</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877272"/>
            <a:ext cx="4032448" cy="68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85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zh-CN" altLang="en-US" dirty="0" smtClean="0">
                <a:latin typeface="微软雅黑 Light" pitchFamily="34" charset="-122"/>
                <a:ea typeface="微软雅黑 Light" pitchFamily="34" charset="-122"/>
              </a:rPr>
              <a:t>在区块浏览器中查看</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9"/>
            <a:ext cx="7632848" cy="576064"/>
          </a:xfrm>
        </p:spPr>
        <p:txBody>
          <a:bodyPr>
            <a:normAutofit/>
          </a:bodyPr>
          <a:lstStyle/>
          <a:p>
            <a:pPr marL="285750" indent="-285750">
              <a:lnSpc>
                <a:spcPct val="150000"/>
              </a:lnSpc>
            </a:pPr>
            <a:r>
              <a:rPr lang="en-US" altLang="zh-CN" sz="1800" dirty="0">
                <a:hlinkClick r:id="rId3"/>
              </a:rPr>
              <a:t>https://ropsten.etherscan.io/</a:t>
            </a:r>
            <a:endParaRPr lang="zh-CN" altLang="en-US" sz="2000" dirty="0"/>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descr="https://raw.githubusercontent.com/ethereumbook/ethereumbook/develop/images/ropsten_block_explor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132856"/>
            <a:ext cx="77724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27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zh-CN" altLang="en-US" dirty="0" smtClean="0">
                <a:latin typeface="微软雅黑 Light" pitchFamily="34" charset="-122"/>
                <a:ea typeface="微软雅黑 Light" pitchFamily="34" charset="-122"/>
              </a:rPr>
              <a:t>从</a:t>
            </a:r>
            <a:r>
              <a:rPr lang="en-US" altLang="zh-CN" dirty="0" smtClean="0">
                <a:latin typeface="微软雅黑 Light" pitchFamily="34" charset="-122"/>
                <a:ea typeface="微软雅黑 Light" pitchFamily="34" charset="-122"/>
              </a:rPr>
              <a:t>MetaMask</a:t>
            </a:r>
            <a:r>
              <a:rPr lang="zh-CN" altLang="en-US" dirty="0" smtClean="0">
                <a:latin typeface="微软雅黑 Light" pitchFamily="34" charset="-122"/>
                <a:ea typeface="微软雅黑 Light" pitchFamily="34" charset="-122"/>
              </a:rPr>
              <a:t>发送</a:t>
            </a:r>
            <a:r>
              <a:rPr lang="en-US" altLang="zh-CN" dirty="0" smtClean="0">
                <a:latin typeface="微软雅黑 Light" pitchFamily="34" charset="-122"/>
                <a:ea typeface="微软雅黑 Light" pitchFamily="34" charset="-122"/>
              </a:rPr>
              <a:t>Ether</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268760"/>
            <a:ext cx="7632848" cy="936103"/>
          </a:xfrm>
        </p:spPr>
        <p:txBody>
          <a:bodyPr>
            <a:normAutofit/>
          </a:bodyPr>
          <a:lstStyle/>
          <a:p>
            <a:pPr>
              <a:lnSpc>
                <a:spcPct val="150000"/>
              </a:lnSpc>
            </a:pPr>
            <a:r>
              <a:rPr lang="zh-CN" altLang="en-US" sz="1800" dirty="0"/>
              <a:t>单击橙色“</a:t>
            </a:r>
            <a:r>
              <a:rPr lang="en-US" altLang="zh-CN" sz="1800" dirty="0"/>
              <a:t>1 ether”</a:t>
            </a:r>
            <a:r>
              <a:rPr lang="zh-CN" altLang="en-US" sz="1800" dirty="0"/>
              <a:t>按钮告诉</a:t>
            </a:r>
            <a:r>
              <a:rPr lang="en-US" altLang="zh-CN" sz="1800" dirty="0"/>
              <a:t>MetaMask</a:t>
            </a:r>
            <a:r>
              <a:rPr lang="zh-CN" altLang="en-US" sz="1800" dirty="0"/>
              <a:t>创建支付水龙头</a:t>
            </a:r>
            <a:r>
              <a:rPr lang="en-US" altLang="zh-CN" sz="1800" dirty="0"/>
              <a:t>1 ether</a:t>
            </a:r>
            <a:r>
              <a:rPr lang="zh-CN" altLang="en-US" sz="1800" dirty="0"/>
              <a:t>的交易。</a:t>
            </a:r>
            <a:r>
              <a:rPr lang="en-US" altLang="zh-CN" sz="1800" dirty="0"/>
              <a:t>MetaMask</a:t>
            </a:r>
            <a:r>
              <a:rPr lang="zh-CN" altLang="en-US" sz="1800" dirty="0"/>
              <a:t>将准备一个交易并弹出一个确认窗口：</a:t>
            </a: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76872"/>
            <a:ext cx="2520280" cy="434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919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en-US" altLang="zh-CN" dirty="0" smtClean="0">
                <a:latin typeface="微软雅黑 Light" pitchFamily="34" charset="-122"/>
                <a:ea typeface="微软雅黑 Light" pitchFamily="34" charset="-122"/>
              </a:rPr>
              <a:t>Gas</a:t>
            </a:r>
            <a:r>
              <a:rPr lang="zh-CN" altLang="en-US" dirty="0" smtClean="0">
                <a:latin typeface="微软雅黑 Light" pitchFamily="34" charset="-122"/>
                <a:ea typeface="微软雅黑 Light" pitchFamily="34" charset="-122"/>
              </a:rPr>
              <a:t>编辑选项</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683568" y="1340768"/>
            <a:ext cx="4824536" cy="4680519"/>
          </a:xfrm>
        </p:spPr>
        <p:txBody>
          <a:bodyPr>
            <a:normAutofit/>
          </a:bodyPr>
          <a:lstStyle/>
          <a:p>
            <a:pPr marL="285750" indent="-285750">
              <a:lnSpc>
                <a:spcPct val="150000"/>
              </a:lnSpc>
            </a:pPr>
            <a:r>
              <a:rPr lang="en-US" altLang="zh-CN" sz="2000" dirty="0" err="1" smtClean="0"/>
              <a:t>Metamask</a:t>
            </a:r>
            <a:r>
              <a:rPr lang="en-US" altLang="zh-CN" sz="2000" dirty="0" smtClean="0"/>
              <a:t> </a:t>
            </a:r>
            <a:r>
              <a:rPr lang="zh-CN" altLang="en-US" sz="2000" dirty="0" smtClean="0"/>
              <a:t>计算</a:t>
            </a:r>
            <a:r>
              <a:rPr lang="zh-CN" altLang="en-US" sz="2000" dirty="0"/>
              <a:t>了最近成功交易的</a:t>
            </a:r>
            <a:r>
              <a:rPr lang="zh-CN" altLang="en-US" sz="2000" dirty="0" smtClean="0"/>
              <a:t>平均 </a:t>
            </a:r>
            <a:r>
              <a:rPr lang="en-US" altLang="zh-CN" sz="2000" dirty="0" smtClean="0"/>
              <a:t>gas </a:t>
            </a:r>
            <a:r>
              <a:rPr lang="zh-CN" altLang="en-US" sz="2000" dirty="0" smtClean="0"/>
              <a:t>价格</a:t>
            </a:r>
            <a:r>
              <a:rPr lang="zh-CN" altLang="en-US" sz="2000" dirty="0"/>
              <a:t>为</a:t>
            </a:r>
            <a:r>
              <a:rPr lang="en-US" altLang="zh-CN" sz="2000" dirty="0"/>
              <a:t>4 </a:t>
            </a:r>
            <a:r>
              <a:rPr lang="en-US" altLang="zh-CN" sz="2000" dirty="0" smtClean="0"/>
              <a:t>GWEI</a:t>
            </a:r>
          </a:p>
          <a:p>
            <a:pPr marL="285750" indent="-285750">
              <a:lnSpc>
                <a:spcPct val="150000"/>
              </a:lnSpc>
            </a:pPr>
            <a:r>
              <a:rPr lang="zh-CN" altLang="en-US" sz="2000" dirty="0"/>
              <a:t>发送基本交易</a:t>
            </a:r>
            <a:r>
              <a:rPr lang="zh-CN" altLang="en-US" sz="2000" dirty="0" smtClean="0"/>
              <a:t>的 </a:t>
            </a:r>
            <a:r>
              <a:rPr lang="en-US" altLang="zh-CN" sz="2000" dirty="0" smtClean="0"/>
              <a:t>gas </a:t>
            </a:r>
            <a:r>
              <a:rPr lang="zh-CN" altLang="en-US" sz="2000" dirty="0" smtClean="0"/>
              <a:t>成本</a:t>
            </a:r>
            <a:r>
              <a:rPr lang="zh-CN" altLang="en-US" sz="2000" dirty="0"/>
              <a:t>是</a:t>
            </a:r>
            <a:r>
              <a:rPr lang="en-US" altLang="zh-CN" sz="2000" dirty="0"/>
              <a:t>21000</a:t>
            </a:r>
            <a:r>
              <a:rPr lang="zh-CN" altLang="en-US" sz="2000" dirty="0"/>
              <a:t>个</a:t>
            </a:r>
            <a:r>
              <a:rPr lang="en-US" altLang="zh-CN" sz="2000" dirty="0"/>
              <a:t>gas</a:t>
            </a:r>
            <a:r>
              <a:rPr lang="zh-CN" altLang="en-US" sz="2000" dirty="0" smtClean="0"/>
              <a:t>单位</a:t>
            </a:r>
            <a:endParaRPr lang="en-US" altLang="zh-CN" sz="2000" dirty="0" smtClean="0"/>
          </a:p>
          <a:p>
            <a:pPr marL="285750" indent="-285750">
              <a:lnSpc>
                <a:spcPct val="150000"/>
              </a:lnSpc>
            </a:pPr>
            <a:r>
              <a:rPr lang="zh-CN" altLang="en-US" sz="2000" dirty="0"/>
              <a:t>花费的</a:t>
            </a:r>
            <a:r>
              <a:rPr lang="zh-CN" altLang="en-US" sz="2000" dirty="0" smtClean="0"/>
              <a:t>最大 </a:t>
            </a:r>
            <a:r>
              <a:rPr lang="en-US" altLang="zh-CN" sz="2000" dirty="0" smtClean="0"/>
              <a:t>ETH </a:t>
            </a:r>
            <a:r>
              <a:rPr lang="zh-CN" altLang="en-US" sz="2000" dirty="0" smtClean="0"/>
              <a:t>量是 </a:t>
            </a:r>
            <a:r>
              <a:rPr lang="en-US" altLang="zh-CN" sz="2000" dirty="0"/>
              <a:t>4</a:t>
            </a:r>
            <a:r>
              <a:rPr lang="en-US" altLang="zh-CN" sz="2000" dirty="0" smtClean="0"/>
              <a:t> </a:t>
            </a:r>
            <a:r>
              <a:rPr lang="en-US" altLang="zh-CN" sz="2000" dirty="0"/>
              <a:t>* 21000 GWEI = </a:t>
            </a:r>
            <a:r>
              <a:rPr lang="en-US" altLang="zh-CN" sz="2000" dirty="0" smtClean="0"/>
              <a:t>84000 </a:t>
            </a:r>
            <a:r>
              <a:rPr lang="en-US" altLang="zh-CN" sz="2000" dirty="0"/>
              <a:t>GWEI = </a:t>
            </a:r>
            <a:r>
              <a:rPr lang="en-US" altLang="zh-CN" sz="2000" dirty="0" smtClean="0"/>
              <a:t>0.000084ETH</a:t>
            </a:r>
          </a:p>
          <a:p>
            <a:pPr marL="285750" indent="-285750">
              <a:lnSpc>
                <a:spcPct val="150000"/>
              </a:lnSpc>
            </a:pPr>
            <a:r>
              <a:rPr lang="zh-CN" altLang="en-US" sz="2000" dirty="0" smtClean="0"/>
              <a:t>做 </a:t>
            </a:r>
            <a:r>
              <a:rPr lang="en-US" altLang="zh-CN" sz="2000" dirty="0" smtClean="0"/>
              <a:t>1 ETH </a:t>
            </a:r>
            <a:r>
              <a:rPr lang="zh-CN" altLang="en-US" sz="2000" dirty="0" smtClean="0"/>
              <a:t>交易</a:t>
            </a:r>
            <a:r>
              <a:rPr lang="zh-CN" altLang="en-US" sz="2000" dirty="0"/>
              <a:t>成本</a:t>
            </a:r>
            <a:r>
              <a:rPr lang="zh-CN" altLang="en-US" sz="2000" dirty="0" smtClean="0"/>
              <a:t>为 </a:t>
            </a:r>
            <a:r>
              <a:rPr lang="en-US" altLang="zh-CN" sz="2000" dirty="0" smtClean="0"/>
              <a:t>1.000084 </a:t>
            </a:r>
            <a:r>
              <a:rPr lang="en-US" altLang="zh-CN" sz="2000" dirty="0"/>
              <a:t>ETH</a:t>
            </a:r>
            <a:endParaRPr lang="en-US" altLang="zh-CN" sz="2000" dirty="0" smtClean="0"/>
          </a:p>
          <a:p>
            <a:pPr marL="285750" indent="-285750">
              <a:lnSpc>
                <a:spcPct val="150000"/>
              </a:lnSpc>
            </a:pPr>
            <a:r>
              <a:rPr lang="zh-CN" altLang="en-US" sz="2000" dirty="0"/>
              <a:t>从水龙头请求多一些的以太</a:t>
            </a:r>
            <a:r>
              <a:rPr lang="zh-CN" altLang="en-US" sz="2000" dirty="0" smtClean="0"/>
              <a:t>，如果有</a:t>
            </a:r>
            <a:r>
              <a:rPr lang="en-US" altLang="zh-CN" sz="2000" dirty="0"/>
              <a:t>2</a:t>
            </a:r>
            <a:r>
              <a:rPr lang="zh-CN" altLang="en-US" sz="2000" dirty="0"/>
              <a:t>个</a:t>
            </a:r>
            <a:r>
              <a:rPr lang="en-US" altLang="zh-CN" sz="2000" dirty="0"/>
              <a:t>ETH</a:t>
            </a:r>
            <a:r>
              <a:rPr lang="zh-CN" altLang="en-US" sz="2000" dirty="0"/>
              <a:t>的余额</a:t>
            </a:r>
            <a:r>
              <a:rPr lang="zh-CN" altLang="en-US" sz="2000" dirty="0" smtClean="0"/>
              <a:t>，我们就可以</a:t>
            </a:r>
            <a:r>
              <a:rPr lang="zh-CN" altLang="en-US" sz="2000" dirty="0"/>
              <a:t>再试一次</a:t>
            </a: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628800"/>
            <a:ext cx="332422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870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4638"/>
            <a:ext cx="8229600" cy="1143000"/>
          </a:xfrm>
        </p:spPr>
        <p:txBody>
          <a:bodyPr>
            <a:normAutofit/>
          </a:bodyPr>
          <a:lstStyle/>
          <a:p>
            <a:pPr indent="457200" algn="l"/>
            <a:r>
              <a:rPr lang="zh-CN" altLang="en-US" dirty="0" smtClean="0">
                <a:latin typeface="微软雅黑 Light" pitchFamily="34" charset="-122"/>
                <a:ea typeface="微软雅黑 Light" pitchFamily="34" charset="-122"/>
              </a:rPr>
              <a:t>搜索地址的交易记录</a:t>
            </a:r>
            <a:endParaRPr lang="zh-CN" altLang="en-US" dirty="0">
              <a:latin typeface="微软雅黑 Light" pitchFamily="34" charset="-122"/>
              <a:ea typeface="微软雅黑 Light" pitchFamily="34" charset="-122"/>
            </a:endParaRPr>
          </a:p>
        </p:txBody>
      </p:sp>
      <p:sp>
        <p:nvSpPr>
          <p:cNvPr id="3" name="AutoShape 2" descr="metamask_ropsten_fauce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metamask_ropsten_fauce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44216"/>
            <a:ext cx="35242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443" y="1944217"/>
            <a:ext cx="51781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991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以太币单位</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484784"/>
            <a:ext cx="7920880" cy="5040560"/>
          </a:xfrm>
        </p:spPr>
        <p:txBody>
          <a:bodyPr>
            <a:normAutofit fontScale="92500"/>
          </a:bodyPr>
          <a:lstStyle/>
          <a:p>
            <a:pPr>
              <a:lnSpc>
                <a:spcPct val="200000"/>
              </a:lnSpc>
            </a:pPr>
            <a:r>
              <a:rPr lang="zh-CN" altLang="en-US" sz="2400" dirty="0"/>
              <a:t>以太坊的货币单位称为以太，也称为</a:t>
            </a:r>
            <a:r>
              <a:rPr lang="en-US" altLang="zh-CN" sz="2400" dirty="0"/>
              <a:t>ETH</a:t>
            </a:r>
            <a:r>
              <a:rPr lang="zh-CN" altLang="en-US" sz="2400" dirty="0"/>
              <a:t>或符号</a:t>
            </a:r>
            <a:r>
              <a:rPr lang="en-US" altLang="zh-CN" sz="2400" dirty="0" smtClean="0"/>
              <a:t>Ξ</a:t>
            </a:r>
          </a:p>
          <a:p>
            <a:pPr>
              <a:lnSpc>
                <a:spcPct val="200000"/>
              </a:lnSpc>
            </a:pPr>
            <a:r>
              <a:rPr lang="en-US" altLang="zh-CN" sz="2400" dirty="0"/>
              <a:t>ether</a:t>
            </a:r>
            <a:r>
              <a:rPr lang="zh-CN" altLang="en-US" sz="2400" dirty="0"/>
              <a:t>被细分为更小的单位，直到可能的最小单位，称为</a:t>
            </a:r>
            <a:r>
              <a:rPr lang="en-US" altLang="zh-CN" sz="2400" dirty="0"/>
              <a:t>wei</a:t>
            </a:r>
            <a:r>
              <a:rPr lang="zh-CN" altLang="en-US" sz="2400" dirty="0"/>
              <a:t>；</a:t>
            </a:r>
            <a:r>
              <a:rPr lang="en-US" altLang="zh-CN" sz="2400" dirty="0"/>
              <a:t>1 ether = 10^18 wei</a:t>
            </a:r>
          </a:p>
          <a:p>
            <a:pPr>
              <a:lnSpc>
                <a:spcPct val="200000"/>
              </a:lnSpc>
            </a:pPr>
            <a:r>
              <a:rPr lang="zh-CN" altLang="en-US" sz="2400" dirty="0"/>
              <a:t>以太的值总是在以太坊内部表示为以</a:t>
            </a:r>
            <a:r>
              <a:rPr lang="en-US" altLang="zh-CN" sz="2400" dirty="0"/>
              <a:t>wei</a:t>
            </a:r>
            <a:r>
              <a:rPr lang="zh-CN" altLang="en-US" sz="2400" dirty="0"/>
              <a:t>表示的无符号整数值。</a:t>
            </a:r>
            <a:endParaRPr lang="en-US" altLang="zh-CN" sz="2400" dirty="0"/>
          </a:p>
          <a:p>
            <a:pPr>
              <a:lnSpc>
                <a:spcPct val="200000"/>
              </a:lnSpc>
            </a:pPr>
            <a:r>
              <a:rPr lang="zh-CN" altLang="en-US" sz="2400" dirty="0"/>
              <a:t>以太的各种单位都有一个使用国际单位制（</a:t>
            </a:r>
            <a:r>
              <a:rPr lang="en-US" altLang="zh-CN" sz="2400" dirty="0"/>
              <a:t>SI</a:t>
            </a:r>
            <a:r>
              <a:rPr lang="zh-CN" altLang="en-US" sz="2400" dirty="0"/>
              <a:t>）的科学名称，和一个口语名称。</a:t>
            </a:r>
          </a:p>
          <a:p>
            <a:pPr>
              <a:lnSpc>
                <a:spcPct val="200000"/>
              </a:lnSpc>
            </a:pPr>
            <a:endParaRPr lang="zh-CN" altLang="en-US" sz="2400" dirty="0"/>
          </a:p>
        </p:txBody>
      </p:sp>
    </p:spTree>
    <p:extLst>
      <p:ext uri="{BB962C8B-B14F-4D97-AF65-F5344CB8AC3E}">
        <p14:creationId xmlns:p14="http://schemas.microsoft.com/office/powerpoint/2010/main" val="4138779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以太币各单位名称</a:t>
            </a:r>
            <a:endParaRPr lang="zh-CN" altLang="en-US" dirty="0">
              <a:latin typeface="微软雅黑 Light" pitchFamily="34" charset="-122"/>
              <a:ea typeface="微软雅黑 Light"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9"/>
            <a:ext cx="7548894"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404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以太坊钱包</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484784"/>
            <a:ext cx="7920880" cy="5040560"/>
          </a:xfrm>
        </p:spPr>
        <p:txBody>
          <a:bodyPr>
            <a:normAutofit fontScale="85000" lnSpcReduction="10000"/>
          </a:bodyPr>
          <a:lstStyle/>
          <a:p>
            <a:pPr marL="288000" indent="0">
              <a:lnSpc>
                <a:spcPct val="200000"/>
              </a:lnSpc>
              <a:spcBef>
                <a:spcPts val="0"/>
              </a:spcBef>
              <a:buNone/>
            </a:pPr>
            <a:r>
              <a:rPr lang="zh-CN" altLang="en-US" sz="2400" dirty="0"/>
              <a:t>以太坊钱包</a:t>
            </a:r>
            <a:r>
              <a:rPr lang="zh-CN" altLang="en-US" sz="2400" dirty="0" smtClean="0"/>
              <a:t>是我们进入</a:t>
            </a:r>
            <a:r>
              <a:rPr lang="zh-CN" altLang="en-US" sz="2400" dirty="0"/>
              <a:t>以太坊系统的门户。它</a:t>
            </a:r>
            <a:r>
              <a:rPr lang="zh-CN" altLang="en-US" sz="2400" dirty="0" smtClean="0"/>
              <a:t>包含了私钥</a:t>
            </a:r>
            <a:r>
              <a:rPr lang="zh-CN" altLang="en-US" sz="2400" dirty="0"/>
              <a:t>，可以</a:t>
            </a:r>
            <a:r>
              <a:rPr lang="zh-CN" altLang="en-US" sz="2400" dirty="0" smtClean="0"/>
              <a:t>代表我们创建</a:t>
            </a:r>
            <a:r>
              <a:rPr lang="zh-CN" altLang="en-US" sz="2400" dirty="0"/>
              <a:t>和广播交易</a:t>
            </a:r>
            <a:r>
              <a:rPr lang="zh-CN" altLang="en-US" sz="2400" dirty="0" smtClean="0"/>
              <a:t>。</a:t>
            </a:r>
            <a:endParaRPr lang="en-US" altLang="zh-CN" sz="2400" dirty="0" smtClean="0"/>
          </a:p>
          <a:p>
            <a:pPr>
              <a:lnSpc>
                <a:spcPct val="200000"/>
              </a:lnSpc>
            </a:pPr>
            <a:r>
              <a:rPr lang="en-US" altLang="zh-CN" sz="2400" dirty="0" smtClean="0"/>
              <a:t>MetaMask</a:t>
            </a:r>
            <a:r>
              <a:rPr lang="zh-CN" altLang="en-US" sz="2400" dirty="0" smtClean="0"/>
              <a:t>：一</a:t>
            </a:r>
            <a:r>
              <a:rPr lang="zh-CN" altLang="en-US" sz="2400" dirty="0"/>
              <a:t>个浏览器扩展钱包，可</a:t>
            </a:r>
            <a:r>
              <a:rPr lang="zh-CN" altLang="en-US" sz="2400" dirty="0" smtClean="0"/>
              <a:t>在浏览器中运行。</a:t>
            </a:r>
            <a:endParaRPr lang="en-US" altLang="zh-CN" sz="2400" dirty="0" smtClean="0"/>
          </a:p>
          <a:p>
            <a:pPr>
              <a:lnSpc>
                <a:spcPct val="200000"/>
              </a:lnSpc>
            </a:pPr>
            <a:r>
              <a:rPr lang="en-US" altLang="zh-CN" sz="2400" dirty="0" err="1" smtClean="0"/>
              <a:t>Jaxx</a:t>
            </a:r>
            <a:r>
              <a:rPr lang="zh-CN" altLang="en-US" sz="2400" dirty="0" smtClean="0"/>
              <a:t>：</a:t>
            </a:r>
            <a:r>
              <a:rPr lang="zh-CN" altLang="en-US" sz="2400" dirty="0"/>
              <a:t>一款多平台、多币种的钱包，可在各种操作系统上运行，包括</a:t>
            </a:r>
            <a:r>
              <a:rPr lang="en-US" altLang="zh-CN" sz="2400" dirty="0"/>
              <a:t>Android</a:t>
            </a:r>
            <a:r>
              <a:rPr lang="zh-CN" altLang="en-US" sz="2400" dirty="0"/>
              <a:t>，</a:t>
            </a:r>
            <a:r>
              <a:rPr lang="en-US" altLang="zh-CN" sz="2400" dirty="0" err="1"/>
              <a:t>iOS</a:t>
            </a:r>
            <a:r>
              <a:rPr lang="zh-CN" altLang="en-US" sz="2400" dirty="0"/>
              <a:t>，</a:t>
            </a:r>
            <a:r>
              <a:rPr lang="en-US" altLang="zh-CN" sz="2400" dirty="0"/>
              <a:t>Windows</a:t>
            </a:r>
            <a:r>
              <a:rPr lang="zh-CN" altLang="en-US" sz="2400" dirty="0"/>
              <a:t>，</a:t>
            </a:r>
            <a:r>
              <a:rPr lang="en-US" altLang="zh-CN" sz="2400" dirty="0"/>
              <a:t>Mac</a:t>
            </a:r>
            <a:r>
              <a:rPr lang="zh-CN" altLang="en-US" sz="2400" dirty="0"/>
              <a:t>和</a:t>
            </a:r>
            <a:r>
              <a:rPr lang="en-US" altLang="zh-CN" sz="2400" dirty="0"/>
              <a:t>Linux</a:t>
            </a:r>
            <a:r>
              <a:rPr lang="zh-CN" altLang="en-US" sz="2400" dirty="0"/>
              <a:t>。</a:t>
            </a:r>
            <a:endParaRPr lang="en-US" altLang="zh-CN" sz="2400" dirty="0" smtClean="0"/>
          </a:p>
          <a:p>
            <a:pPr>
              <a:lnSpc>
                <a:spcPct val="200000"/>
              </a:lnSpc>
            </a:pPr>
            <a:r>
              <a:rPr lang="en-US" altLang="zh-CN" sz="2400" dirty="0" err="1" smtClean="0"/>
              <a:t>MyEtherWallet</a:t>
            </a:r>
            <a:r>
              <a:rPr lang="zh-CN" altLang="en-US" sz="2400" dirty="0" smtClean="0"/>
              <a:t>（</a:t>
            </a:r>
            <a:r>
              <a:rPr lang="en-US" altLang="zh-CN" sz="2400" dirty="0" smtClean="0"/>
              <a:t>MEW</a:t>
            </a:r>
            <a:r>
              <a:rPr lang="zh-CN" altLang="en-US" sz="2400" dirty="0" smtClean="0"/>
              <a:t>）：</a:t>
            </a:r>
            <a:r>
              <a:rPr lang="zh-CN" altLang="en-US" sz="2000" dirty="0"/>
              <a:t>一个基于</a:t>
            </a:r>
            <a:r>
              <a:rPr lang="en-US" altLang="zh-CN" sz="2000" dirty="0"/>
              <a:t>web</a:t>
            </a:r>
            <a:r>
              <a:rPr lang="zh-CN" altLang="en-US" sz="2000" dirty="0"/>
              <a:t>的钱包，可以在任何浏览器中运行。</a:t>
            </a:r>
            <a:endParaRPr lang="en-US" altLang="zh-CN" sz="2400" dirty="0" smtClean="0"/>
          </a:p>
          <a:p>
            <a:pPr>
              <a:lnSpc>
                <a:spcPct val="200000"/>
              </a:lnSpc>
            </a:pPr>
            <a:r>
              <a:rPr lang="en-US" altLang="zh-CN" sz="2400" dirty="0" smtClean="0"/>
              <a:t>Emerald Wallet</a:t>
            </a:r>
            <a:r>
              <a:rPr lang="zh-CN" altLang="en-US" sz="2400" dirty="0" smtClean="0"/>
              <a:t>：</a:t>
            </a:r>
            <a:r>
              <a:rPr lang="zh-CN" altLang="en-US" sz="2000" dirty="0"/>
              <a:t>旨在</a:t>
            </a:r>
            <a:r>
              <a:rPr lang="zh-CN" altLang="en-US" sz="2000" dirty="0" smtClean="0"/>
              <a:t>与 </a:t>
            </a:r>
            <a:r>
              <a:rPr lang="en-US" altLang="zh-CN" sz="2000" dirty="0" smtClean="0"/>
              <a:t>ETC </a:t>
            </a:r>
            <a:r>
              <a:rPr lang="zh-CN" altLang="en-US" sz="2000" dirty="0" smtClean="0"/>
              <a:t>配合</a:t>
            </a:r>
            <a:r>
              <a:rPr lang="zh-CN" altLang="en-US" sz="2000" dirty="0"/>
              <a:t>使用，但与其他基于以太坊的区块链兼容</a:t>
            </a:r>
            <a:r>
              <a:rPr lang="zh-CN" altLang="en-US" sz="2000" dirty="0" smtClean="0"/>
              <a:t>。</a:t>
            </a:r>
            <a:endParaRPr lang="en-US" altLang="zh-CN" sz="2400" dirty="0" smtClean="0"/>
          </a:p>
        </p:txBody>
      </p:sp>
    </p:spTree>
    <p:extLst>
      <p:ext uri="{BB962C8B-B14F-4D97-AF65-F5344CB8AC3E}">
        <p14:creationId xmlns:p14="http://schemas.microsoft.com/office/powerpoint/2010/main" val="2540648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457200" algn="l"/>
            <a:r>
              <a:rPr lang="zh-CN" altLang="en-US" dirty="0" smtClean="0">
                <a:latin typeface="微软雅黑 Light" pitchFamily="34" charset="-122"/>
                <a:ea typeface="微软雅黑 Light" pitchFamily="34" charset="-122"/>
              </a:rPr>
              <a:t>私钥、公钥和地址</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4968552"/>
          </a:xfrm>
        </p:spPr>
        <p:txBody>
          <a:bodyPr>
            <a:noAutofit/>
          </a:bodyPr>
          <a:lstStyle/>
          <a:p>
            <a:pPr>
              <a:lnSpc>
                <a:spcPct val="150000"/>
              </a:lnSpc>
            </a:pPr>
            <a:r>
              <a:rPr lang="zh-CN" altLang="en-US" sz="2000" dirty="0"/>
              <a:t>私钥（</a:t>
            </a:r>
            <a:r>
              <a:rPr lang="en-US" altLang="zh-CN" sz="2000" dirty="0"/>
              <a:t>Private Key</a:t>
            </a:r>
            <a:r>
              <a:rPr lang="zh-CN" altLang="en-US" sz="2000" dirty="0"/>
              <a:t>）</a:t>
            </a:r>
            <a:endParaRPr lang="en-US" altLang="zh-CN" sz="2000" dirty="0"/>
          </a:p>
          <a:p>
            <a:pPr marL="360000" indent="0">
              <a:lnSpc>
                <a:spcPct val="190000"/>
              </a:lnSpc>
              <a:spcBef>
                <a:spcPts val="0"/>
              </a:spcBef>
              <a:buNone/>
            </a:pPr>
            <a:r>
              <a:rPr lang="zh-CN" altLang="en-US" sz="2000" dirty="0"/>
              <a:t>以太坊私钥事实上只是一个</a:t>
            </a:r>
            <a:r>
              <a:rPr lang="en-US" altLang="zh-CN" sz="2000" dirty="0"/>
              <a:t>256</a:t>
            </a:r>
            <a:r>
              <a:rPr lang="zh-CN" altLang="en-US" sz="2000" dirty="0"/>
              <a:t>位的随机数，用于发送以太的交易中创建签名来证明自己对资金的所有权。</a:t>
            </a:r>
            <a:endParaRPr lang="en-US" altLang="zh-CN" sz="2000" dirty="0"/>
          </a:p>
          <a:p>
            <a:pPr>
              <a:lnSpc>
                <a:spcPct val="150000"/>
              </a:lnSpc>
            </a:pPr>
            <a:r>
              <a:rPr lang="zh-CN" altLang="en-US" sz="2000" dirty="0"/>
              <a:t>公钥（</a:t>
            </a:r>
            <a:r>
              <a:rPr lang="en-US" altLang="zh-CN" sz="2000" dirty="0"/>
              <a:t>Public Key</a:t>
            </a:r>
            <a:r>
              <a:rPr lang="zh-CN" altLang="en-US" sz="2000" dirty="0"/>
              <a:t>）</a:t>
            </a:r>
            <a:endParaRPr lang="en-US" altLang="zh-CN" sz="2000" dirty="0"/>
          </a:p>
          <a:p>
            <a:pPr marL="360000" indent="0">
              <a:lnSpc>
                <a:spcPct val="190000"/>
              </a:lnSpc>
              <a:spcBef>
                <a:spcPts val="0"/>
              </a:spcBef>
              <a:buNone/>
            </a:pPr>
            <a:r>
              <a:rPr lang="zh-CN" altLang="en-US" sz="2000" dirty="0"/>
              <a:t>公钥是由私钥通过椭圆曲线加密</a:t>
            </a:r>
            <a:r>
              <a:rPr lang="en-US" altLang="zh-CN" sz="2000" dirty="0"/>
              <a:t>secp256k1</a:t>
            </a:r>
            <a:r>
              <a:rPr lang="zh-CN" altLang="en-US" sz="2000" dirty="0"/>
              <a:t>算法单向生成的</a:t>
            </a:r>
            <a:r>
              <a:rPr lang="en-US" altLang="zh-CN" sz="2000" dirty="0"/>
              <a:t>512</a:t>
            </a:r>
            <a:r>
              <a:rPr lang="zh-CN" altLang="en-US" sz="2000" dirty="0"/>
              <a:t>位（</a:t>
            </a:r>
            <a:r>
              <a:rPr lang="en-US" altLang="zh-CN" sz="2000" dirty="0"/>
              <a:t>64</a:t>
            </a:r>
            <a:r>
              <a:rPr lang="zh-CN" altLang="en-US" sz="2000" dirty="0"/>
              <a:t>字节）数。</a:t>
            </a:r>
            <a:endParaRPr lang="en-US" altLang="zh-CN" sz="2000" dirty="0"/>
          </a:p>
          <a:p>
            <a:pPr>
              <a:lnSpc>
                <a:spcPct val="150000"/>
              </a:lnSpc>
            </a:pPr>
            <a:r>
              <a:rPr lang="zh-CN" altLang="en-US" sz="2000" dirty="0"/>
              <a:t>地址（</a:t>
            </a:r>
            <a:r>
              <a:rPr lang="en-US" altLang="zh-CN" sz="2000" dirty="0"/>
              <a:t>Address</a:t>
            </a:r>
            <a:r>
              <a:rPr lang="zh-CN" altLang="en-US" sz="2000" dirty="0"/>
              <a:t>）</a:t>
            </a:r>
            <a:endParaRPr lang="en-US" altLang="zh-CN" sz="2000" dirty="0"/>
          </a:p>
          <a:p>
            <a:pPr marL="360000" indent="0">
              <a:lnSpc>
                <a:spcPct val="190000"/>
              </a:lnSpc>
              <a:spcBef>
                <a:spcPts val="0"/>
              </a:spcBef>
              <a:buNone/>
            </a:pPr>
            <a:r>
              <a:rPr lang="zh-CN" altLang="en-US" sz="2000" dirty="0"/>
              <a:t>地址是由公钥的 </a:t>
            </a:r>
            <a:r>
              <a:rPr lang="en-US" altLang="zh-CN" sz="2000" dirty="0"/>
              <a:t>Keccak-256 </a:t>
            </a:r>
            <a:r>
              <a:rPr lang="zh-CN" altLang="en-US" sz="2000" dirty="0"/>
              <a:t>单向哈希，取最后</a:t>
            </a:r>
            <a:r>
              <a:rPr lang="en-US" altLang="zh-CN" sz="2000" dirty="0"/>
              <a:t>20</a:t>
            </a:r>
            <a:r>
              <a:rPr lang="zh-CN" altLang="en-US" sz="2000" dirty="0"/>
              <a:t>个字节（</a:t>
            </a:r>
            <a:r>
              <a:rPr lang="en-US" altLang="zh-CN" sz="2000" dirty="0"/>
              <a:t>160</a:t>
            </a:r>
            <a:r>
              <a:rPr lang="zh-CN" altLang="en-US" sz="2000" dirty="0"/>
              <a:t>位）派生出来的标识符。</a:t>
            </a:r>
          </a:p>
        </p:txBody>
      </p:sp>
    </p:spTree>
    <p:extLst>
      <p:ext uri="{BB962C8B-B14F-4D97-AF65-F5344CB8AC3E}">
        <p14:creationId xmlns:p14="http://schemas.microsoft.com/office/powerpoint/2010/main" val="282854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安全须知</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412776"/>
            <a:ext cx="8064896" cy="5040560"/>
          </a:xfrm>
        </p:spPr>
        <p:txBody>
          <a:bodyPr>
            <a:normAutofit lnSpcReduction="10000"/>
          </a:bodyPr>
          <a:lstStyle/>
          <a:p>
            <a:pPr>
              <a:lnSpc>
                <a:spcPct val="150000"/>
              </a:lnSpc>
            </a:pPr>
            <a:r>
              <a:rPr lang="en-US" altLang="zh-CN" sz="2000" dirty="0"/>
              <a:t>k</a:t>
            </a:r>
            <a:r>
              <a:rPr lang="en-US" altLang="zh-CN" sz="2000" dirty="0" smtClean="0"/>
              <a:t>eystore</a:t>
            </a:r>
            <a:r>
              <a:rPr lang="zh-CN" altLang="en-US" sz="2000" dirty="0" smtClean="0"/>
              <a:t>文件就是加密存储的私钥。所以当</a:t>
            </a:r>
            <a:r>
              <a:rPr lang="zh-CN" altLang="en-US" sz="2000" dirty="0"/>
              <a:t>系统提示你选择密码时：将其设置为</a:t>
            </a:r>
            <a:r>
              <a:rPr lang="zh-CN" altLang="en-US" sz="2000" dirty="0" smtClean="0"/>
              <a:t>强密码，</a:t>
            </a:r>
            <a:r>
              <a:rPr lang="zh-CN" altLang="en-US" sz="2000" dirty="0"/>
              <a:t>备份</a:t>
            </a:r>
            <a:r>
              <a:rPr lang="zh-CN" altLang="en-US" sz="2000" dirty="0" smtClean="0"/>
              <a:t>并不要共享</a:t>
            </a:r>
            <a:r>
              <a:rPr lang="zh-CN" altLang="en-US" sz="2000" dirty="0"/>
              <a:t>。如果你没有密码管理器，请将其写下来并将其存放在带锁的抽屉或保险箱中</a:t>
            </a:r>
            <a:r>
              <a:rPr lang="zh-CN" altLang="en-US" sz="2000" dirty="0" smtClean="0"/>
              <a:t>。要访问账户，你必须同时有 </a:t>
            </a:r>
            <a:r>
              <a:rPr lang="en-US" altLang="zh-CN" sz="2000" dirty="0" smtClean="0"/>
              <a:t>keystore</a:t>
            </a:r>
            <a:r>
              <a:rPr lang="zh-CN" altLang="en-US" sz="2000" dirty="0" smtClean="0"/>
              <a:t>文件和密码。</a:t>
            </a:r>
            <a:endParaRPr lang="en-US" altLang="zh-CN" sz="2000" dirty="0" smtClean="0"/>
          </a:p>
          <a:p>
            <a:pPr>
              <a:lnSpc>
                <a:spcPct val="150000"/>
              </a:lnSpc>
            </a:pPr>
            <a:r>
              <a:rPr lang="zh-CN" altLang="en-US" sz="2000" dirty="0" smtClean="0"/>
              <a:t>助</a:t>
            </a:r>
            <a:r>
              <a:rPr lang="zh-CN" altLang="en-US" sz="2000" dirty="0"/>
              <a:t>记</a:t>
            </a:r>
            <a:r>
              <a:rPr lang="zh-CN" altLang="en-US" sz="2000" dirty="0" smtClean="0"/>
              <a:t>词可以导出私钥，所以可以认为助记词就是私钥。请</a:t>
            </a:r>
            <a:r>
              <a:rPr lang="zh-CN" altLang="en-US" sz="2000" dirty="0"/>
              <a:t>使用笔和纸进行物理备份。不要把这个任务留给“以后”，你会</a:t>
            </a:r>
            <a:r>
              <a:rPr lang="zh-CN" altLang="en-US" sz="2000" dirty="0" smtClean="0"/>
              <a:t>忘记。</a:t>
            </a:r>
            <a:endParaRPr lang="en-US" altLang="zh-CN" sz="2000" dirty="0"/>
          </a:p>
          <a:p>
            <a:pPr>
              <a:lnSpc>
                <a:spcPct val="150000"/>
              </a:lnSpc>
            </a:pPr>
            <a:r>
              <a:rPr lang="zh-CN" altLang="en-US" sz="2000" dirty="0"/>
              <a:t>切勿以简单形式存储私钥，尤其是</a:t>
            </a:r>
            <a:r>
              <a:rPr lang="zh-CN" altLang="en-US" sz="2000" dirty="0" smtClean="0"/>
              <a:t>以</a:t>
            </a:r>
            <a:r>
              <a:rPr lang="zh-CN" altLang="en-US" sz="2000" dirty="0"/>
              <a:t>电子</a:t>
            </a:r>
            <a:r>
              <a:rPr lang="zh-CN" altLang="en-US" sz="2000" dirty="0" smtClean="0"/>
              <a:t>方式</a:t>
            </a:r>
            <a:r>
              <a:rPr lang="zh-CN" altLang="en-US" sz="2000" dirty="0"/>
              <a:t>存储</a:t>
            </a:r>
            <a:r>
              <a:rPr lang="zh-CN" altLang="en-US" sz="2000" dirty="0" smtClean="0"/>
              <a:t>。</a:t>
            </a:r>
            <a:endParaRPr lang="en-US" altLang="zh-CN" sz="2000" dirty="0" smtClean="0"/>
          </a:p>
          <a:p>
            <a:pPr>
              <a:lnSpc>
                <a:spcPct val="150000"/>
              </a:lnSpc>
            </a:pPr>
            <a:r>
              <a:rPr lang="zh-CN" altLang="en-US" sz="2000" dirty="0" smtClean="0"/>
              <a:t>不要将</a:t>
            </a:r>
            <a:r>
              <a:rPr lang="zh-CN" altLang="en-US" sz="2000" dirty="0"/>
              <a:t>私钥</a:t>
            </a:r>
            <a:r>
              <a:rPr lang="zh-CN" altLang="en-US" sz="2000" dirty="0" smtClean="0"/>
              <a:t>资料存储在电子文档</a:t>
            </a:r>
            <a:r>
              <a:rPr lang="zh-CN" altLang="en-US" sz="2000" dirty="0"/>
              <a:t>、数码照片、屏幕截图、在线驱动器、加密</a:t>
            </a:r>
            <a:r>
              <a:rPr lang="en-US" altLang="zh-CN" sz="2000" dirty="0"/>
              <a:t>PDF</a:t>
            </a:r>
            <a:r>
              <a:rPr lang="zh-CN" altLang="en-US" sz="2000" dirty="0"/>
              <a:t>等中</a:t>
            </a:r>
            <a:r>
              <a:rPr lang="zh-CN" altLang="en-US" sz="2000" dirty="0" smtClean="0"/>
              <a:t>。使用</a:t>
            </a:r>
            <a:r>
              <a:rPr lang="zh-CN" altLang="en-US" sz="2000" dirty="0"/>
              <a:t>密码管理器或笔和纸</a:t>
            </a:r>
            <a:r>
              <a:rPr lang="zh-CN" altLang="en-US" sz="2000" dirty="0" smtClean="0"/>
              <a:t>。</a:t>
            </a:r>
            <a:endParaRPr lang="en-US" altLang="zh-CN" sz="2000" dirty="0" smtClean="0"/>
          </a:p>
          <a:p>
            <a:pPr>
              <a:lnSpc>
                <a:spcPct val="150000"/>
              </a:lnSpc>
            </a:pPr>
            <a:r>
              <a:rPr lang="zh-CN" altLang="en-US" sz="2000" dirty="0" smtClean="0"/>
              <a:t> </a:t>
            </a:r>
            <a:r>
              <a:rPr lang="zh-CN" altLang="en-US" sz="2000" dirty="0"/>
              <a:t>在转移任何大额金额之前，首先要做一个小的测试交易（例如</a:t>
            </a:r>
            <a:r>
              <a:rPr lang="zh-CN" altLang="en-US" sz="2000" dirty="0" smtClean="0"/>
              <a:t>，小于</a:t>
            </a:r>
            <a:r>
              <a:rPr lang="en-US" altLang="zh-CN" sz="2000" dirty="0" smtClean="0"/>
              <a:t>1</a:t>
            </a:r>
            <a:r>
              <a:rPr lang="zh-CN" altLang="en-US" sz="2000" dirty="0" smtClean="0"/>
              <a:t>美元）</a:t>
            </a:r>
            <a:r>
              <a:rPr lang="zh-CN" altLang="en-US" sz="2000" dirty="0"/>
              <a:t>。收到测试交易后</a:t>
            </a:r>
            <a:r>
              <a:rPr lang="zh-CN" altLang="en-US" sz="2000" dirty="0" smtClean="0"/>
              <a:t>，再尝试</a:t>
            </a:r>
            <a:r>
              <a:rPr lang="zh-CN" altLang="en-US" sz="2000" dirty="0"/>
              <a:t>从该钱包发送</a:t>
            </a:r>
            <a:r>
              <a:rPr lang="zh-CN" altLang="en-US" sz="2000" dirty="0" smtClean="0"/>
              <a:t>。</a:t>
            </a:r>
            <a:endParaRPr lang="en-US" altLang="zh-CN" sz="2000" dirty="0" smtClean="0"/>
          </a:p>
          <a:p>
            <a:endParaRPr lang="zh-CN" altLang="en-US" sz="2000" dirty="0"/>
          </a:p>
        </p:txBody>
      </p:sp>
    </p:spTree>
    <p:extLst>
      <p:ext uri="{BB962C8B-B14F-4D97-AF65-F5344CB8AC3E}">
        <p14:creationId xmlns:p14="http://schemas.microsoft.com/office/powerpoint/2010/main" val="2211202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安装</a:t>
            </a:r>
            <a:r>
              <a:rPr lang="en-US" altLang="zh-CN" dirty="0" smtClean="0">
                <a:latin typeface="微软雅黑 Light" pitchFamily="34" charset="-122"/>
                <a:ea typeface="微软雅黑 Light" pitchFamily="34" charset="-122"/>
              </a:rPr>
              <a:t>MetaMask</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72918"/>
            <a:ext cx="8064896" cy="1984074"/>
          </a:xfrm>
        </p:spPr>
        <p:txBody>
          <a:bodyPr>
            <a:normAutofit lnSpcReduction="10000"/>
          </a:bodyPr>
          <a:lstStyle/>
          <a:p>
            <a:pPr>
              <a:lnSpc>
                <a:spcPct val="150000"/>
              </a:lnSpc>
            </a:pPr>
            <a:r>
              <a:rPr lang="zh-CN" altLang="en-US" sz="2000" dirty="0"/>
              <a:t>打开</a:t>
            </a:r>
            <a:r>
              <a:rPr lang="en-US" altLang="zh-CN" sz="2000" dirty="0" err="1"/>
              <a:t>Goog</a:t>
            </a:r>
            <a:r>
              <a:rPr lang="en-US" altLang="zh-CN" sz="2000" dirty="0"/>
              <a:t>​​le Chrome</a:t>
            </a:r>
            <a:r>
              <a:rPr lang="zh-CN" altLang="en-US" sz="2000" dirty="0"/>
              <a:t>浏览器并导航至：</a:t>
            </a:r>
            <a:endParaRPr lang="en-US" altLang="zh-CN" sz="2000" dirty="0"/>
          </a:p>
          <a:p>
            <a:pPr>
              <a:lnSpc>
                <a:spcPct val="150000"/>
              </a:lnSpc>
            </a:pPr>
            <a:r>
              <a:rPr lang="en-US" altLang="zh-CN" sz="2000" dirty="0">
                <a:hlinkClick r:id="rId3"/>
              </a:rPr>
              <a:t>https://chrome.google.com/webstore/category/extensions</a:t>
            </a:r>
            <a:endParaRPr lang="en-US" altLang="zh-CN" sz="2000" dirty="0"/>
          </a:p>
          <a:p>
            <a:pPr>
              <a:lnSpc>
                <a:spcPct val="150000"/>
              </a:lnSpc>
            </a:pPr>
            <a:r>
              <a:rPr lang="zh-CN" altLang="en-US" sz="2000" dirty="0"/>
              <a:t>搜索“</a:t>
            </a:r>
            <a:r>
              <a:rPr lang="en-US" altLang="zh-CN" sz="2000" dirty="0" smtClean="0"/>
              <a:t>MetaMask</a:t>
            </a:r>
            <a:r>
              <a:rPr lang="zh-CN" altLang="en-US" sz="2000" dirty="0"/>
              <a:t>”</a:t>
            </a:r>
            <a:r>
              <a:rPr lang="zh-CN" altLang="en-US" sz="2000" dirty="0" smtClean="0"/>
              <a:t>并</a:t>
            </a:r>
            <a:r>
              <a:rPr lang="zh-CN" altLang="en-US" sz="2000" dirty="0"/>
              <a:t>单击狐狸的徽标。您应该看到扩展程序的详细信息页面如下：</a:t>
            </a:r>
          </a:p>
          <a:p>
            <a:endParaRPr lang="zh-CN" altLang="en-US" sz="2000" dirty="0"/>
          </a:p>
        </p:txBody>
      </p:sp>
      <p:pic>
        <p:nvPicPr>
          <p:cNvPr id="2050" name="Picture 2" descr="https://raw.githubusercontent.com/ethereumbook/ethereumbook/develop/images/metamask_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468858"/>
            <a:ext cx="8352928" cy="1328294"/>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5"/>
          <p:cNvSpPr txBox="1">
            <a:spLocks/>
          </p:cNvSpPr>
          <p:nvPr/>
        </p:nvSpPr>
        <p:spPr>
          <a:xfrm>
            <a:off x="683568" y="4941168"/>
            <a:ext cx="8064896"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000" dirty="0"/>
              <a:t>验证您是否正在下载真正的</a:t>
            </a:r>
            <a:r>
              <a:rPr lang="en-US" altLang="zh-CN" sz="2000" dirty="0"/>
              <a:t>MetaMask</a:t>
            </a:r>
            <a:r>
              <a:rPr lang="zh-CN" altLang="en-US" sz="2000" dirty="0"/>
              <a:t>扩展程序非常重要，因为有时候人们可以通过谷歌的过滤器隐藏恶意扩展。确认您正在查看正确的扩展程序后，请点击“添加到</a:t>
            </a:r>
            <a:r>
              <a:rPr lang="en-US" altLang="zh-CN" sz="2000" dirty="0"/>
              <a:t>Chrome”</a:t>
            </a:r>
            <a:r>
              <a:rPr lang="zh-CN" altLang="en-US" sz="2000" dirty="0"/>
              <a:t>进行安装。</a:t>
            </a:r>
          </a:p>
        </p:txBody>
      </p:sp>
    </p:spTree>
    <p:extLst>
      <p:ext uri="{BB962C8B-B14F-4D97-AF65-F5344CB8AC3E}">
        <p14:creationId xmlns:p14="http://schemas.microsoft.com/office/powerpoint/2010/main" val="1046298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457200" algn="l"/>
            <a:r>
              <a:rPr lang="zh-CN" altLang="en-US" dirty="0" smtClean="0">
                <a:latin typeface="微软雅黑 Light" pitchFamily="34" charset="-122"/>
                <a:ea typeface="微软雅黑 Light" pitchFamily="34" charset="-122"/>
              </a:rPr>
              <a:t>第一次使用</a:t>
            </a:r>
            <a:r>
              <a:rPr lang="en-US" altLang="zh-CN" dirty="0" smtClean="0">
                <a:latin typeface="微软雅黑 Light" pitchFamily="34" charset="-122"/>
                <a:ea typeface="微软雅黑 Light" pitchFamily="34" charset="-122"/>
              </a:rPr>
              <a:t>MetaMask</a:t>
            </a:r>
            <a:endParaRPr lang="zh-CN" altLang="en-US" dirty="0">
              <a:latin typeface="微软雅黑 Light" pitchFamily="34" charset="-122"/>
              <a:ea typeface="微软雅黑 Light" pitchFamily="34" charset="-122"/>
            </a:endParaRPr>
          </a:p>
        </p:txBody>
      </p:sp>
      <p:sp>
        <p:nvSpPr>
          <p:cNvPr id="6" name="内容占位符 5"/>
          <p:cNvSpPr>
            <a:spLocks noGrp="1"/>
          </p:cNvSpPr>
          <p:nvPr>
            <p:ph idx="1"/>
          </p:nvPr>
        </p:nvSpPr>
        <p:spPr>
          <a:xfrm>
            <a:off x="755576" y="1340768"/>
            <a:ext cx="8064896" cy="615922"/>
          </a:xfrm>
        </p:spPr>
        <p:txBody>
          <a:bodyPr>
            <a:normAutofit/>
          </a:bodyPr>
          <a:lstStyle/>
          <a:p>
            <a:r>
              <a:rPr lang="zh-CN" altLang="en-US" sz="1600" dirty="0"/>
              <a:t>安装</a:t>
            </a:r>
            <a:r>
              <a:rPr lang="en-US" altLang="zh-CN" sz="1600" dirty="0"/>
              <a:t>MetaMask</a:t>
            </a:r>
            <a:r>
              <a:rPr lang="zh-CN" altLang="en-US" sz="1600" dirty="0"/>
              <a:t>后</a:t>
            </a:r>
            <a:r>
              <a:rPr lang="zh-CN" altLang="en-US" sz="1600" dirty="0" smtClean="0"/>
              <a:t>，应该</a:t>
            </a:r>
            <a:r>
              <a:rPr lang="zh-CN" altLang="en-US" sz="1600" dirty="0"/>
              <a:t>在浏览器的工具栏中看到一个新图标（狐狸头）。点击它开始。系统会</a:t>
            </a:r>
            <a:r>
              <a:rPr lang="zh-CN" altLang="en-US" sz="1600" dirty="0" smtClean="0"/>
              <a:t>要求接受</a:t>
            </a:r>
            <a:r>
              <a:rPr lang="zh-CN" altLang="en-US" sz="1600" dirty="0"/>
              <a:t>条款和条件，然后输入密码来创建新的以太坊钱包：</a:t>
            </a:r>
          </a:p>
          <a:p>
            <a:pPr marL="0" indent="0">
              <a:buNone/>
            </a:pPr>
            <a:endParaRPr lang="zh-CN" altLang="en-US" sz="2000" dirty="0"/>
          </a:p>
        </p:txBody>
      </p:sp>
      <p:sp>
        <p:nvSpPr>
          <p:cNvPr id="5" name="内容占位符 5"/>
          <p:cNvSpPr txBox="1">
            <a:spLocks/>
          </p:cNvSpPr>
          <p:nvPr/>
        </p:nvSpPr>
        <p:spPr>
          <a:xfrm>
            <a:off x="683568" y="5517232"/>
            <a:ext cx="8064896"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1600" dirty="0"/>
              <a:t>设置密码后，</a:t>
            </a:r>
            <a:r>
              <a:rPr lang="en-US" altLang="zh-CN" sz="1600" dirty="0"/>
              <a:t>MetaMask</a:t>
            </a:r>
            <a:r>
              <a:rPr lang="zh-CN" altLang="en-US" sz="1600" dirty="0" smtClean="0"/>
              <a:t>将生成</a:t>
            </a:r>
            <a:r>
              <a:rPr lang="zh-CN" altLang="en-US" sz="1600" dirty="0"/>
              <a:t>一个钱包，并显示由</a:t>
            </a:r>
            <a:r>
              <a:rPr lang="en-US" altLang="zh-CN" sz="1600" dirty="0"/>
              <a:t>12</a:t>
            </a:r>
            <a:r>
              <a:rPr lang="zh-CN" altLang="en-US" sz="1600" dirty="0"/>
              <a:t>个英文单词组成的助记符备份。如果</a:t>
            </a:r>
            <a:r>
              <a:rPr lang="en-US" altLang="zh-CN" sz="1600" dirty="0"/>
              <a:t>MetaMask</a:t>
            </a:r>
            <a:r>
              <a:rPr lang="zh-CN" altLang="en-US" sz="1600" dirty="0" smtClean="0"/>
              <a:t>或计算机</a:t>
            </a:r>
            <a:r>
              <a:rPr lang="zh-CN" altLang="en-US" sz="1600" dirty="0"/>
              <a:t>出现问题</a:t>
            </a:r>
            <a:r>
              <a:rPr lang="zh-CN" altLang="en-US" sz="1600" dirty="0" smtClean="0"/>
              <a:t>，导致无法打开钱包，我们可以</a:t>
            </a:r>
            <a:r>
              <a:rPr lang="zh-CN" altLang="en-US" sz="1600" dirty="0"/>
              <a:t>在任何兼容的钱包中使用这些单词来恢复</a:t>
            </a:r>
            <a:r>
              <a:rPr lang="zh-CN" altLang="en-US" sz="1600" dirty="0" smtClean="0"/>
              <a:t>对资金</a:t>
            </a:r>
            <a:r>
              <a:rPr lang="zh-CN" altLang="en-US" sz="1600" dirty="0"/>
              <a:t>的访问</a:t>
            </a:r>
            <a:r>
              <a:rPr lang="zh-CN" altLang="en-US" sz="1600" dirty="0" smtClean="0"/>
              <a:t>。</a:t>
            </a:r>
            <a:endParaRPr lang="zh-CN" altLang="en-US" sz="1600" dirty="0"/>
          </a:p>
        </p:txBody>
      </p:sp>
      <p:pic>
        <p:nvPicPr>
          <p:cNvPr id="3074" name="Picture 2" descr="https://upload-images.jianshu.io/upload_images/190474-8c440fdd26756618.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0"/>
            <a:ext cx="2193994" cy="3492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images.jianshu.io/upload_images/190474-18fce29be05cba82.png?imageMogr2/auto-ori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05" y="1988840"/>
            <a:ext cx="2306475" cy="349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5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457200" algn="l"/>
            <a:r>
              <a:rPr lang="zh-CN" altLang="en-US" dirty="0">
                <a:latin typeface="微软雅黑 Light" pitchFamily="34" charset="-122"/>
                <a:ea typeface="微软雅黑 Light" pitchFamily="34" charset="-122"/>
              </a:rPr>
              <a:t>怎样安全存储助记词</a:t>
            </a:r>
          </a:p>
        </p:txBody>
      </p:sp>
      <p:sp>
        <p:nvSpPr>
          <p:cNvPr id="3" name="内容占位符 2"/>
          <p:cNvSpPr>
            <a:spLocks noGrp="1"/>
          </p:cNvSpPr>
          <p:nvPr>
            <p:ph idx="1"/>
          </p:nvPr>
        </p:nvSpPr>
        <p:spPr/>
        <p:txBody>
          <a:bodyPr>
            <a:normAutofit/>
          </a:bodyPr>
          <a:lstStyle/>
          <a:p>
            <a:pPr>
              <a:lnSpc>
                <a:spcPct val="200000"/>
              </a:lnSpc>
            </a:pPr>
            <a:r>
              <a:rPr lang="zh-CN" altLang="en-US" sz="2400" dirty="0"/>
              <a:t>将助记词（</a:t>
            </a:r>
            <a:r>
              <a:rPr lang="en-US" altLang="zh-CN" sz="2400" dirty="0"/>
              <a:t>12</a:t>
            </a:r>
            <a:r>
              <a:rPr lang="zh-CN" altLang="en-US" sz="2400" dirty="0"/>
              <a:t>个单词）备份在纸上，两次。</a:t>
            </a:r>
            <a:endParaRPr lang="en-US" altLang="zh-CN" sz="2400" dirty="0"/>
          </a:p>
          <a:p>
            <a:pPr>
              <a:lnSpc>
                <a:spcPct val="200000"/>
              </a:lnSpc>
            </a:pPr>
            <a:r>
              <a:rPr lang="zh-CN" altLang="en-US" sz="2400" dirty="0"/>
              <a:t>将两个纸张备份存放在两个单独的安全位置，例如防火保险箱，锁定抽屉或保险箱。</a:t>
            </a:r>
            <a:endParaRPr lang="en-US" altLang="zh-CN" sz="2400" dirty="0"/>
          </a:p>
          <a:p>
            <a:pPr>
              <a:lnSpc>
                <a:spcPct val="200000"/>
              </a:lnSpc>
            </a:pPr>
            <a:r>
              <a:rPr lang="zh-CN" altLang="en-US" sz="2400" dirty="0"/>
              <a:t>要将纸质备份视为自己在以太坊钱包中存储的等值现金。任何能够访问这些单词的人都可以访问并窃取你的资金。</a:t>
            </a:r>
          </a:p>
        </p:txBody>
      </p:sp>
    </p:spTree>
    <p:extLst>
      <p:ext uri="{BB962C8B-B14F-4D97-AF65-F5344CB8AC3E}">
        <p14:creationId xmlns:p14="http://schemas.microsoft.com/office/powerpoint/2010/main" val="198736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8356</TotalTime>
  <Words>1418</Words>
  <Application>Microsoft Office PowerPoint</Application>
  <PresentationFormat>全屏显示(4:3)</PresentationFormat>
  <Paragraphs>99</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初识以太坊 ——钱包、测试网络和简单交易</vt:lpstr>
      <vt:lpstr>以太币单位</vt:lpstr>
      <vt:lpstr>以太币各单位名称</vt:lpstr>
      <vt:lpstr>以太坊钱包</vt:lpstr>
      <vt:lpstr>私钥、公钥和地址</vt:lpstr>
      <vt:lpstr>安全须知</vt:lpstr>
      <vt:lpstr>安装MetaMask</vt:lpstr>
      <vt:lpstr>第一次使用MetaMask</vt:lpstr>
      <vt:lpstr>怎样安全存储助记词</vt:lpstr>
      <vt:lpstr>显示账户信息</vt:lpstr>
      <vt:lpstr>助记词</vt:lpstr>
      <vt:lpstr>切换网络</vt:lpstr>
      <vt:lpstr>获取测试以太</vt:lpstr>
      <vt:lpstr>获取测试以太</vt:lpstr>
      <vt:lpstr>在区块浏览器中查看</vt:lpstr>
      <vt:lpstr>从MetaMask发送Ether</vt:lpstr>
      <vt:lpstr>Gas编辑选项</vt:lpstr>
      <vt:lpstr>搜索地址的交易记录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467</cp:revision>
  <dcterms:created xsi:type="dcterms:W3CDTF">2018-08-15T07:17:26Z</dcterms:created>
  <dcterms:modified xsi:type="dcterms:W3CDTF">2018-10-21T15:54:50Z</dcterms:modified>
</cp:coreProperties>
</file>