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5" r:id="rId12"/>
    <p:sldId id="304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58" autoAdjust="0"/>
  </p:normalViewPr>
  <p:slideViewPr>
    <p:cSldViewPr>
      <p:cViewPr varScale="1">
        <p:scale>
          <a:sx n="89" d="100"/>
          <a:sy n="89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hereum/ethereumj" TargetMode="External"/><Relationship Id="rId3" Type="http://schemas.openxmlformats.org/officeDocument/2006/relationships/hyperlink" Target="https://github.com/ethereum/go-ethereum" TargetMode="External"/><Relationship Id="rId7" Type="http://schemas.openxmlformats.org/officeDocument/2006/relationships/hyperlink" Target="https://github.com/ethereumjs/ethereumjs-li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ikoheiko/pyethapp" TargetMode="External"/><Relationship Id="rId5" Type="http://schemas.openxmlformats.org/officeDocument/2006/relationships/hyperlink" Target="https://github.com/ethereum/cpp-ethereum" TargetMode="External"/><Relationship Id="rId4" Type="http://schemas.openxmlformats.org/officeDocument/2006/relationships/hyperlink" Target="https://github.com/ethcore/parity/releas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1916832"/>
            <a:ext cx="6606877" cy="197165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5000" dirty="0" smtClean="0">
                <a:latin typeface="微软雅黑 Light" pitchFamily="34" charset="-122"/>
                <a:ea typeface="微软雅黑 Light" pitchFamily="34" charset="-122"/>
              </a:rPr>
              <a:t>以太坊客户端</a:t>
            </a:r>
            <a:endParaRPr lang="zh-CN" altLang="en-US" sz="3200" dirty="0">
              <a:latin typeface="+mn-lt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84154"/>
            <a:ext cx="6400800" cy="1365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2018.10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运行全节点的要求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556792"/>
            <a:ext cx="7920880" cy="47525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最低要求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双核以上</a:t>
            </a:r>
            <a:r>
              <a:rPr lang="en-US" altLang="zh-CN" sz="2000" dirty="0" smtClean="0"/>
              <a:t>CPU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硬盘存储可用</a:t>
            </a:r>
            <a:r>
              <a:rPr lang="zh-CN" altLang="en-US" sz="2000" dirty="0"/>
              <a:t>空间</a:t>
            </a:r>
            <a:r>
              <a:rPr lang="zh-CN" altLang="en-US" sz="2000" dirty="0" smtClean="0"/>
              <a:t>至少</a:t>
            </a:r>
            <a:r>
              <a:rPr lang="en-US" altLang="zh-CN" sz="2000" dirty="0" smtClean="0"/>
              <a:t>80GB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SSD</a:t>
            </a:r>
            <a:r>
              <a:rPr lang="zh-CN" altLang="en-US" sz="2000" dirty="0" smtClean="0"/>
              <a:t>，需要</a:t>
            </a:r>
            <a:r>
              <a:rPr lang="en-US" altLang="zh-CN" sz="2000" dirty="0" smtClean="0"/>
              <a:t>4GB </a:t>
            </a:r>
            <a:r>
              <a:rPr lang="zh-CN" altLang="en-US" sz="2000" dirty="0" smtClean="0"/>
              <a:t>以上</a:t>
            </a:r>
            <a:r>
              <a:rPr lang="en-US" altLang="zh-CN" sz="2000" dirty="0" smtClean="0"/>
              <a:t> RAM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是</a:t>
            </a:r>
            <a:r>
              <a:rPr lang="en-US" altLang="zh-CN" sz="2000" dirty="0" smtClean="0"/>
              <a:t>HDD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至少</a:t>
            </a:r>
            <a:r>
              <a:rPr lang="en-US" altLang="zh-CN" sz="2000" dirty="0" smtClean="0"/>
              <a:t>8GB RAM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8 </a:t>
            </a:r>
            <a:r>
              <a:rPr lang="en-US" altLang="zh-CN" sz="2000" dirty="0" smtClean="0"/>
              <a:t>MB/s</a:t>
            </a:r>
            <a:r>
              <a:rPr lang="zh-CN" altLang="en-US" sz="2000" dirty="0" smtClean="0"/>
              <a:t>下载带宽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/>
              <a:t>推荐</a:t>
            </a:r>
            <a:r>
              <a:rPr lang="zh-CN" altLang="en-US" sz="2000" b="1" dirty="0"/>
              <a:t>配置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四核以上的</a:t>
            </a:r>
            <a:r>
              <a:rPr lang="zh-CN" altLang="en-US" sz="2000" dirty="0"/>
              <a:t>快速</a:t>
            </a:r>
            <a:r>
              <a:rPr lang="en-US" altLang="zh-CN" sz="2000" dirty="0" smtClean="0"/>
              <a:t>CPU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16GB </a:t>
            </a:r>
            <a:r>
              <a:rPr lang="zh-CN" altLang="en-US" sz="2000" dirty="0" smtClean="0"/>
              <a:t>以上 </a:t>
            </a:r>
            <a:r>
              <a:rPr lang="en-US" altLang="zh-CN" sz="2000" dirty="0" smtClean="0"/>
              <a:t>RAM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500GB </a:t>
            </a:r>
            <a:r>
              <a:rPr lang="zh-CN" altLang="en-US" sz="2000" dirty="0" smtClean="0"/>
              <a:t>以上可用</a:t>
            </a:r>
            <a:r>
              <a:rPr lang="zh-CN" altLang="en-US" sz="2000" dirty="0"/>
              <a:t>空间的快速</a:t>
            </a:r>
            <a:r>
              <a:rPr lang="en-US" altLang="zh-CN" sz="2000" dirty="0" smtClean="0"/>
              <a:t>SSD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25+ </a:t>
            </a:r>
            <a:r>
              <a:rPr lang="en-US" altLang="zh-CN" sz="2000" dirty="0" smtClean="0"/>
              <a:t>MB/s</a:t>
            </a:r>
            <a:r>
              <a:rPr lang="zh-CN" altLang="en-US" sz="2000" dirty="0" smtClean="0"/>
              <a:t>下载带宽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08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algn="l"/>
            <a:r>
              <a:rPr lang="en-US" altLang="zh-CN" dirty="0" err="1" smtClean="0">
                <a:latin typeface="微软雅黑 Light" pitchFamily="34" charset="-122"/>
                <a:ea typeface="微软雅黑 Light" pitchFamily="34" charset="-122"/>
              </a:rPr>
              <a:t>Geth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( Go-</a:t>
            </a:r>
            <a:r>
              <a:rPr lang="en-US" altLang="zh-CN" dirty="0" err="1" smtClean="0">
                <a:latin typeface="微软雅黑 Light" pitchFamily="34" charset="-122"/>
                <a:ea typeface="微软雅黑 Light" pitchFamily="34" charset="-122"/>
              </a:rPr>
              <a:t>Ethereum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)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556792"/>
            <a:ext cx="7920880" cy="47525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 smtClean="0"/>
              <a:t>Geth</a:t>
            </a:r>
            <a:r>
              <a:rPr lang="zh-CN" altLang="en-US" sz="2000" dirty="0"/>
              <a:t>是由以太坊基金会积极开发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Go </a:t>
            </a:r>
            <a:r>
              <a:rPr lang="zh-CN" altLang="en-US" sz="2000" dirty="0" smtClean="0"/>
              <a:t>语言</a:t>
            </a:r>
            <a:r>
              <a:rPr lang="zh-CN" altLang="en-US" sz="2000" dirty="0"/>
              <a:t>实现，因此被认为是以太坊客户端的“官方”实现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通常</a:t>
            </a:r>
            <a:r>
              <a:rPr lang="zh-CN" altLang="en-US" sz="2000" dirty="0"/>
              <a:t>，每个基于以太坊的区块链都有自己的</a:t>
            </a:r>
            <a:r>
              <a:rPr lang="en-US" altLang="zh-CN" sz="2000" dirty="0" err="1"/>
              <a:t>Geth</a:t>
            </a:r>
            <a:r>
              <a:rPr lang="zh-CN" altLang="en-US" sz="2000" dirty="0" smtClean="0"/>
              <a:t>实现。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以太</a:t>
            </a:r>
            <a:r>
              <a:rPr lang="zh-CN" altLang="en-US" sz="2000" dirty="0" smtClean="0"/>
              <a:t>坊的 </a:t>
            </a:r>
            <a:r>
              <a:rPr lang="en-US" altLang="zh-CN" sz="2000" dirty="0" err="1" smtClean="0"/>
              <a:t>Geth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github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仓库</a:t>
            </a:r>
            <a:r>
              <a:rPr lang="zh-CN" altLang="en-US" sz="2000" dirty="0"/>
              <a:t>链接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://github.com/ethereum/go-ethereum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007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JSON-RPC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412776"/>
            <a:ext cx="7920880" cy="47525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以太坊客户端</a:t>
            </a:r>
            <a:r>
              <a:rPr lang="zh-CN" altLang="en-US" sz="2000" dirty="0" smtClean="0"/>
              <a:t>提供了 </a:t>
            </a:r>
            <a:r>
              <a:rPr lang="en-US" altLang="zh-CN" sz="2000" dirty="0" smtClean="0"/>
              <a:t>API 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一组远程调用（</a:t>
            </a:r>
            <a:r>
              <a:rPr lang="en-US" altLang="zh-CN" sz="2000" dirty="0"/>
              <a:t>RPC</a:t>
            </a:r>
            <a:r>
              <a:rPr lang="zh-CN" altLang="en-US" sz="2000" dirty="0"/>
              <a:t>）命令，这些命令被编码</a:t>
            </a:r>
            <a:r>
              <a:rPr lang="zh-CN" altLang="en-US" sz="2000" dirty="0" smtClean="0"/>
              <a:t>为 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。这被称为 </a:t>
            </a:r>
            <a:r>
              <a:rPr lang="en-US" altLang="zh-CN" sz="2000" dirty="0" smtClean="0"/>
              <a:t>JSON-RPC </a:t>
            </a:r>
            <a:r>
              <a:rPr lang="en-US" altLang="zh-CN" sz="2000" dirty="0"/>
              <a:t>API</a:t>
            </a:r>
            <a:r>
              <a:rPr lang="zh-CN" altLang="en-US" sz="2000" dirty="0"/>
              <a:t>。本质上，</a:t>
            </a:r>
            <a:r>
              <a:rPr lang="en-US" altLang="zh-CN" sz="2000" dirty="0"/>
              <a:t>JSON-RPC </a:t>
            </a:r>
            <a:r>
              <a:rPr lang="en-US" altLang="zh-CN" sz="2000" dirty="0" smtClean="0"/>
              <a:t>API </a:t>
            </a:r>
            <a:r>
              <a:rPr lang="zh-CN" altLang="en-US" sz="2000" dirty="0" smtClean="0"/>
              <a:t>就是</a:t>
            </a:r>
            <a:r>
              <a:rPr lang="zh-CN" altLang="en-US" sz="2000" dirty="0"/>
              <a:t>一个接口，允许我们</a:t>
            </a:r>
            <a:r>
              <a:rPr lang="zh-CN" altLang="en-US" sz="2000" dirty="0" smtClean="0"/>
              <a:t>编写的程序使用</a:t>
            </a:r>
            <a:r>
              <a:rPr lang="zh-CN" altLang="en-US" sz="2000" dirty="0"/>
              <a:t>以太坊客户端作为</a:t>
            </a:r>
            <a:r>
              <a:rPr lang="zh-CN" altLang="en-US" sz="2000" dirty="0" smtClean="0"/>
              <a:t>网关，访问以太</a:t>
            </a:r>
            <a:r>
              <a:rPr lang="zh-CN" altLang="en-US" sz="2000" dirty="0"/>
              <a:t>坊</a:t>
            </a:r>
            <a:r>
              <a:rPr lang="zh-CN" altLang="en-US" sz="2000" dirty="0" smtClean="0"/>
              <a:t>网络和链上数据。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通常，</a:t>
            </a:r>
            <a:r>
              <a:rPr lang="en-US" altLang="zh-CN" sz="2000" dirty="0" smtClean="0"/>
              <a:t>RPC </a:t>
            </a:r>
            <a:r>
              <a:rPr lang="zh-CN" altLang="en-US" sz="2000" dirty="0" smtClean="0"/>
              <a:t>接口作为一个 </a:t>
            </a:r>
            <a:r>
              <a:rPr lang="en-US" altLang="zh-CN" sz="2000" dirty="0" smtClean="0"/>
              <a:t>HTTP </a:t>
            </a:r>
            <a:r>
              <a:rPr lang="zh-CN" altLang="en-US" sz="2000" dirty="0" smtClean="0"/>
              <a:t>服务，端口设定为 </a:t>
            </a:r>
            <a:r>
              <a:rPr lang="en-US" altLang="zh-CN" sz="2000" dirty="0" smtClean="0"/>
              <a:t>8545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出于安全原因，默认情况下，它仅限于接受</a:t>
            </a:r>
            <a:r>
              <a:rPr lang="zh-CN" altLang="en-US" sz="2000" dirty="0" smtClean="0"/>
              <a:t>来自 </a:t>
            </a:r>
            <a:r>
              <a:rPr lang="en-US" altLang="zh-CN" sz="2000" dirty="0" err="1" smtClean="0"/>
              <a:t>localhost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连接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要访问</a:t>
            </a:r>
            <a:r>
              <a:rPr lang="en-US" altLang="zh-CN" sz="2000" dirty="0"/>
              <a:t>JSON-RPC API</a:t>
            </a:r>
            <a:r>
              <a:rPr lang="zh-CN" altLang="en-US" sz="2000" dirty="0" smtClean="0"/>
              <a:t>，我们可以使用编程语言</a:t>
            </a:r>
            <a:r>
              <a:rPr lang="zh-CN" altLang="en-US" sz="2000" dirty="0"/>
              <a:t>编写的专用</a:t>
            </a:r>
            <a:r>
              <a:rPr lang="zh-CN" altLang="en-US" sz="2000" dirty="0" smtClean="0"/>
              <a:t>库，例如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web3.js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或者也</a:t>
            </a:r>
            <a:r>
              <a:rPr lang="zh-CN" altLang="en-US" sz="2000" dirty="0"/>
              <a:t>可以手动构建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请求并发送</a:t>
            </a:r>
            <a:r>
              <a:rPr lang="en-US" altLang="zh-CN" sz="2000" dirty="0"/>
              <a:t>/</a:t>
            </a:r>
            <a:r>
              <a:rPr lang="zh-CN" altLang="en-US" sz="2000" dirty="0"/>
              <a:t>接收</a:t>
            </a:r>
            <a:r>
              <a:rPr lang="en-US" altLang="zh-CN" sz="2000" dirty="0"/>
              <a:t>JSON</a:t>
            </a:r>
            <a:r>
              <a:rPr lang="zh-CN" altLang="en-US" sz="2000" dirty="0"/>
              <a:t>编码的</a:t>
            </a:r>
            <a:r>
              <a:rPr lang="zh-CN" altLang="en-US" sz="2000" dirty="0" smtClean="0"/>
              <a:t>请求，如：</a:t>
            </a:r>
            <a:endParaRPr lang="en-US" altLang="zh-CN" sz="2000" dirty="0" smtClean="0"/>
          </a:p>
          <a:p>
            <a:pPr marL="360000" indent="0">
              <a:lnSpc>
                <a:spcPct val="120000"/>
              </a:lnSpc>
              <a:buNone/>
            </a:pP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 curl -X POST -H "Content-Type: application/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 --data \ '{"jsonrpc":"2.0","method":"web3_clientVersion","params":[],"id":1}' \ http://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localhost:8545</a:t>
            </a:r>
            <a:endParaRPr lang="zh-CN" altLang="en-US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4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什么是以太坊客户端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484784"/>
            <a:ext cx="7920880" cy="50405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以太坊客户端是一个软件应用程序，它实现以太坊规范并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网络</a:t>
            </a:r>
            <a:r>
              <a:rPr lang="zh-CN" altLang="en-US" sz="2400" dirty="0"/>
              <a:t>与其他以太坊客户端进行通信。如果不同的以太坊客户端符合参考规范和标准化通信协议，则可以</a:t>
            </a:r>
            <a:r>
              <a:rPr lang="zh-CN" altLang="en-US" sz="2400" dirty="0" smtClean="0"/>
              <a:t>进行相互</a:t>
            </a:r>
            <a:r>
              <a:rPr lang="zh-CN" altLang="en-US" sz="2400" dirty="0"/>
              <a:t>操作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以太</a:t>
            </a:r>
            <a:r>
              <a:rPr lang="zh-CN" altLang="en-US" sz="2400" dirty="0" smtClean="0"/>
              <a:t>坊是一个开源项目，由“黄皮书”正式规范定义。除了</a:t>
            </a:r>
            <a:r>
              <a:rPr lang="zh-CN" altLang="en-US" sz="2400" dirty="0"/>
              <a:t>各种以太坊改进提案之外，此正式规范还定义了以太坊客户端的标准</a:t>
            </a:r>
            <a:r>
              <a:rPr lang="zh-CN" altLang="en-US" sz="2400" dirty="0" smtClean="0"/>
              <a:t>行为。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因为</a:t>
            </a:r>
            <a:r>
              <a:rPr lang="zh-CN" altLang="en-US" sz="2400" dirty="0" smtClean="0"/>
              <a:t>以太坊有明确</a:t>
            </a:r>
            <a:r>
              <a:rPr lang="zh-CN" altLang="en-US" sz="2400" dirty="0"/>
              <a:t>的正式</a:t>
            </a:r>
            <a:r>
              <a:rPr lang="zh-CN" altLang="en-US" sz="2400" dirty="0" smtClean="0"/>
              <a:t>规范，</a:t>
            </a:r>
            <a:r>
              <a:rPr lang="zh-CN" altLang="en-US" sz="2400" dirty="0"/>
              <a:t>以太网客户端</a:t>
            </a:r>
            <a:r>
              <a:rPr lang="zh-CN" altLang="en-US" sz="2400" dirty="0" smtClean="0"/>
              <a:t>有了许多独立开发的</a:t>
            </a:r>
            <a:r>
              <a:rPr lang="zh-CN" altLang="en-US" sz="2400" dirty="0"/>
              <a:t>软件</a:t>
            </a:r>
            <a:r>
              <a:rPr lang="zh-CN" altLang="en-US" sz="2400" dirty="0" smtClean="0"/>
              <a:t>实现，它们之间又可以彼此交互。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87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基于以太坊规范的网络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484784"/>
            <a:ext cx="7920880" cy="4896544"/>
          </a:xfrm>
        </p:spPr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zh-CN" altLang="en-US" sz="2000" dirty="0"/>
              <a:t>存在各种基于以太坊规范的网络，这些</a:t>
            </a:r>
            <a:r>
              <a:rPr lang="zh-CN" altLang="en-US" sz="2000" dirty="0" smtClean="0"/>
              <a:t>网络基本符合</a:t>
            </a:r>
            <a:r>
              <a:rPr lang="zh-CN" altLang="en-US" sz="2000" dirty="0"/>
              <a:t>以太坊“黄皮书”中定义的形式规范，但它们之间可能相互也可能不相互操作。</a:t>
            </a:r>
            <a:endParaRPr lang="en-US" altLang="zh-CN" sz="2000" dirty="0"/>
          </a:p>
          <a:p>
            <a:pPr>
              <a:lnSpc>
                <a:spcPct val="190000"/>
              </a:lnSpc>
            </a:pPr>
            <a:r>
              <a:rPr lang="zh-CN" altLang="en-US" sz="2000" dirty="0"/>
              <a:t>这些基于以太坊的网络中有：以太坊，以太坊经典，</a:t>
            </a:r>
            <a:r>
              <a:rPr lang="en-US" altLang="zh-CN" sz="2000" dirty="0"/>
              <a:t>Ella</a:t>
            </a:r>
            <a:r>
              <a:rPr lang="zh-CN" altLang="en-US" sz="2000" dirty="0"/>
              <a:t>，</a:t>
            </a:r>
            <a:r>
              <a:rPr lang="en-US" altLang="zh-CN" sz="2000" dirty="0"/>
              <a:t>Expanse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Ubiq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Musicoin</a:t>
            </a:r>
            <a:r>
              <a:rPr lang="zh-CN" altLang="en-US" sz="2000" dirty="0"/>
              <a:t>等等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90000"/>
              </a:lnSpc>
            </a:pPr>
            <a:r>
              <a:rPr lang="zh-CN" altLang="en-US" sz="2000" dirty="0"/>
              <a:t>虽然大多数在协议级别兼容，但这些网络通常具有特殊要求，以太坊客户端软件的维护人员、需要进行微小更改、以支持每个网络的功能或属性。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96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以太坊的多种客户端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340768"/>
            <a:ext cx="7920880" cy="52565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go-</a:t>
            </a:r>
            <a:r>
              <a:rPr lang="en-US" altLang="zh-CN" sz="2000" dirty="0" err="1"/>
              <a:t>ethereum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 Go )</a:t>
            </a:r>
            <a:r>
              <a:rPr lang="en-US" altLang="zh-CN" sz="2000" dirty="0"/>
              <a:t> </a:t>
            </a:r>
            <a:br>
              <a:rPr lang="en-US" altLang="zh-CN" sz="2000" dirty="0"/>
            </a:br>
            <a:r>
              <a:rPr lang="zh-CN" altLang="en-US" sz="2000" dirty="0" smtClean="0"/>
              <a:t>官方</a:t>
            </a:r>
            <a:r>
              <a:rPr lang="zh-CN" altLang="en-US" sz="2000" dirty="0"/>
              <a:t>推荐，开发使用最多 </a:t>
            </a:r>
            <a:br>
              <a:rPr lang="zh-CN" altLang="en-US" sz="2000" dirty="0"/>
            </a:br>
            <a:r>
              <a:rPr lang="zh-CN" altLang="en-US" sz="2000" dirty="0"/>
              <a:t>地址：</a:t>
            </a:r>
            <a:r>
              <a:rPr lang="en-US" altLang="zh-CN" sz="2000" dirty="0">
                <a:hlinkClick r:id="rId3"/>
              </a:rPr>
              <a:t>https://github.com/ethereum/go-ethereum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parity ( Rust )</a:t>
            </a:r>
            <a:br>
              <a:rPr lang="en-US" altLang="zh-CN" sz="2000" dirty="0"/>
            </a:br>
            <a:r>
              <a:rPr lang="zh-CN" altLang="en-US" sz="2000" dirty="0" smtClean="0"/>
              <a:t>最</a:t>
            </a:r>
            <a:r>
              <a:rPr lang="zh-CN" altLang="en-US" sz="2000" dirty="0"/>
              <a:t>轻便客户端，在历次以太坊网络攻击中表现卓越 </a:t>
            </a:r>
            <a:br>
              <a:rPr lang="zh-CN" altLang="en-US" sz="2000" dirty="0"/>
            </a:br>
            <a:r>
              <a:rPr lang="zh-CN" altLang="en-US" sz="2000" dirty="0"/>
              <a:t>地址：</a:t>
            </a:r>
            <a:r>
              <a:rPr lang="en-US" altLang="zh-CN" sz="2000" dirty="0">
                <a:hlinkClick r:id="rId4"/>
              </a:rPr>
              <a:t>https://github.com/ethcore/parity/releases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err="1"/>
              <a:t>cpp-ethereum</a:t>
            </a:r>
            <a:r>
              <a:rPr lang="en-US" altLang="zh-CN" sz="2000" dirty="0"/>
              <a:t> (C</a:t>
            </a:r>
            <a:r>
              <a:rPr lang="en-US" altLang="zh-CN" sz="2000" dirty="0" smtClean="0"/>
              <a:t>++)</a:t>
            </a:r>
            <a:br>
              <a:rPr lang="en-US" altLang="zh-CN" sz="2000" dirty="0" smtClean="0"/>
            </a:br>
            <a:r>
              <a:rPr lang="zh-CN" altLang="en-US" sz="2000" dirty="0" smtClean="0"/>
              <a:t>地址：</a:t>
            </a:r>
            <a:r>
              <a:rPr lang="en-US" altLang="zh-CN" sz="2000" dirty="0" smtClean="0">
                <a:hlinkClick r:id="rId5"/>
              </a:rPr>
              <a:t>https://github.com/ethereum/cpp-ethereum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err="1"/>
              <a:t>pyethapp</a:t>
            </a:r>
            <a:r>
              <a:rPr lang="en-US" altLang="zh-CN" sz="2000" dirty="0"/>
              <a:t> (python)</a:t>
            </a:r>
            <a:br>
              <a:rPr lang="en-US" altLang="zh-CN" sz="2000" dirty="0"/>
            </a:br>
            <a:r>
              <a:rPr lang="zh-CN" altLang="en-US" sz="2000" dirty="0"/>
              <a:t>地址：</a:t>
            </a:r>
            <a:r>
              <a:rPr lang="en-US" altLang="zh-CN" sz="2000" dirty="0">
                <a:hlinkClick r:id="rId6"/>
              </a:rPr>
              <a:t>https://github.com/heikoheiko/pyethapp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err="1"/>
              <a:t>ethereumjs</a:t>
            </a:r>
            <a:r>
              <a:rPr lang="en-US" altLang="zh-CN" sz="2000" dirty="0"/>
              <a:t>-lib ( </a:t>
            </a:r>
            <a:r>
              <a:rPr lang="en-US" altLang="zh-CN" sz="2000" dirty="0" err="1"/>
              <a:t>javascript</a:t>
            </a:r>
            <a:r>
              <a:rPr lang="en-US" altLang="zh-CN" sz="2000" dirty="0"/>
              <a:t> )</a:t>
            </a:r>
            <a:br>
              <a:rPr lang="en-US" altLang="zh-CN" sz="2000" dirty="0"/>
            </a:br>
            <a:r>
              <a:rPr lang="zh-CN" altLang="en-US" sz="2000" dirty="0"/>
              <a:t>地址：</a:t>
            </a:r>
            <a:r>
              <a:rPr lang="en-US" altLang="zh-CN" sz="2000" dirty="0">
                <a:hlinkClick r:id="rId7"/>
              </a:rPr>
              <a:t>https://github.com/ethereumjs/ethereumjs-lib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err="1"/>
              <a:t>EthereumJ</a:t>
            </a:r>
            <a:r>
              <a:rPr lang="zh-CN" altLang="en-US" sz="2000" dirty="0"/>
              <a:t> </a:t>
            </a:r>
            <a:r>
              <a:rPr lang="en-US" altLang="zh-CN" sz="2000" dirty="0"/>
              <a:t>/ Harmony ( Java )</a:t>
            </a:r>
            <a:br>
              <a:rPr lang="en-US" altLang="zh-CN" sz="2000" dirty="0"/>
            </a:br>
            <a:r>
              <a:rPr lang="zh-CN" altLang="en-US" sz="2000" dirty="0"/>
              <a:t>地址：</a:t>
            </a:r>
            <a:r>
              <a:rPr lang="en-US" altLang="zh-CN" sz="2000" dirty="0">
                <a:hlinkClick r:id="rId8"/>
              </a:rPr>
              <a:t>https://</a:t>
            </a:r>
            <a:r>
              <a:rPr lang="en-US" altLang="zh-CN" sz="2000" dirty="0" smtClean="0">
                <a:hlinkClick r:id="rId8"/>
              </a:rPr>
              <a:t>github.com/ethereum/ethereumj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0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algn="l"/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坊全节点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556792"/>
            <a:ext cx="7920880" cy="47525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全节点是整个主链的一个副本，存储并维护链上的所有数据，并随时验证新区块的合法性。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区块链的健康和扩展弹性，取决于具有许多独立操作和地理上分散的全节点。每个全节点都可以帮助其他新节点获取区块数据，并提供所有交易和合约的独立验证。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运行全节点将耗费巨大的成本，包括硬件资源和带宽。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以太坊开发不需要在实时网络（主网）上运行的全节点。我们可以使用测试网络的节点来代替，也可以用本地私链，或者使用服务商提供的基于云的以太坊客户端；这些几乎都可以执行所有操作。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80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远程客户端和轻节点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556792"/>
            <a:ext cx="7920880" cy="47525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/>
              <a:t>远程客户端</a:t>
            </a:r>
            <a:endParaRPr lang="en-US" altLang="zh-CN" sz="2000" dirty="0" smtClean="0"/>
          </a:p>
          <a:p>
            <a:pPr marL="360000" indent="0">
              <a:lnSpc>
                <a:spcPct val="200000"/>
              </a:lnSpc>
              <a:buNone/>
            </a:pPr>
            <a:r>
              <a:rPr lang="zh-CN" altLang="en-US" sz="2000" dirty="0" smtClean="0"/>
              <a:t>不</a:t>
            </a:r>
            <a:r>
              <a:rPr lang="zh-CN" altLang="en-US" sz="2000" dirty="0"/>
              <a:t>存储区块链的本地副本或验证块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交易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这些</a:t>
            </a:r>
            <a:r>
              <a:rPr lang="zh-CN" altLang="en-US" sz="2000" dirty="0" smtClean="0"/>
              <a:t>客户端一般只提供</a:t>
            </a:r>
            <a:r>
              <a:rPr lang="zh-CN" altLang="en-US" sz="2000" dirty="0"/>
              <a:t>钱包的功能，可以创建和广播交易。远程客户端可用于连接到现有</a:t>
            </a:r>
            <a:r>
              <a:rPr lang="zh-CN" altLang="en-US" sz="2000" dirty="0" smtClean="0"/>
              <a:t>网络，</a:t>
            </a:r>
            <a:r>
              <a:rPr lang="en-US" altLang="zh-CN" sz="2000" dirty="0" err="1" smtClean="0"/>
              <a:t>MetaMask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就是一个这样的客户端。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轻</a:t>
            </a:r>
            <a:r>
              <a:rPr lang="zh-CN" altLang="en-US" sz="2000" dirty="0" smtClean="0"/>
              <a:t>节点</a:t>
            </a:r>
            <a:endParaRPr lang="en-US" altLang="zh-CN" sz="2000" dirty="0" smtClean="0"/>
          </a:p>
          <a:p>
            <a:pPr marL="360000" indent="0">
              <a:lnSpc>
                <a:spcPct val="200000"/>
              </a:lnSpc>
              <a:buNone/>
            </a:pPr>
            <a:r>
              <a:rPr lang="zh-CN" altLang="en-US" sz="2000" dirty="0"/>
              <a:t>不保存链上的区块历史数据，只保存区块链当前的状态。轻节点可以对块和交易进行验证。</a:t>
            </a:r>
          </a:p>
        </p:txBody>
      </p:sp>
    </p:spTree>
    <p:extLst>
      <p:ext uri="{BB962C8B-B14F-4D97-AF65-F5344CB8AC3E}">
        <p14:creationId xmlns:p14="http://schemas.microsoft.com/office/powerpoint/2010/main" val="2337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全节点的优缺点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556792"/>
            <a:ext cx="7920880" cy="47525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en-US" sz="2000" b="1" dirty="0" smtClean="0"/>
              <a:t>优点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为以太坊网络</a:t>
            </a:r>
            <a:r>
              <a:rPr lang="zh-CN" altLang="en-US" sz="2000" dirty="0"/>
              <a:t>的灵活性</a:t>
            </a:r>
            <a:r>
              <a:rPr lang="zh-CN" altLang="en-US" sz="2000" dirty="0" smtClean="0"/>
              <a:t>和抗审查性提供有力支持。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权威地验证所有交易。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可以直接与</a:t>
            </a:r>
            <a:r>
              <a:rPr lang="zh-CN" altLang="en-US" sz="2000" dirty="0"/>
              <a:t>公共区块链上的任何</a:t>
            </a:r>
            <a:r>
              <a:rPr lang="zh-CN" altLang="en-US" sz="2000" dirty="0" smtClean="0"/>
              <a:t>合约</a:t>
            </a:r>
            <a:r>
              <a:rPr lang="zh-CN" altLang="en-US" sz="2000" dirty="0"/>
              <a:t>交互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可以</a:t>
            </a:r>
            <a:r>
              <a:rPr lang="zh-CN" altLang="en-US" sz="2000" dirty="0"/>
              <a:t>离线</a:t>
            </a:r>
            <a:r>
              <a:rPr lang="zh-CN" altLang="en-US" sz="2000" dirty="0" smtClean="0"/>
              <a:t>查询区</a:t>
            </a:r>
            <a:r>
              <a:rPr lang="zh-CN" altLang="en-US" sz="2000" dirty="0"/>
              <a:t>块链状态（帐户，合约等）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可以直接</a:t>
            </a:r>
            <a:r>
              <a:rPr lang="zh-CN" altLang="en-US" sz="2000" dirty="0"/>
              <a:t>把</a:t>
            </a:r>
            <a:r>
              <a:rPr lang="zh-CN" altLang="en-US" sz="2000" dirty="0" smtClean="0"/>
              <a:t>自己</a:t>
            </a:r>
            <a:r>
              <a:rPr lang="zh-CN" altLang="en-US" sz="2000" dirty="0"/>
              <a:t>的合约部署到公共区块链</a:t>
            </a:r>
            <a:r>
              <a:rPr lang="zh-CN" altLang="en-US" sz="2000" dirty="0" smtClean="0"/>
              <a:t>中。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/>
              <a:t>      缺点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需要巨大的硬件</a:t>
            </a:r>
            <a:r>
              <a:rPr lang="zh-CN" altLang="en-US" sz="2000" dirty="0"/>
              <a:t>和带宽</a:t>
            </a:r>
            <a:r>
              <a:rPr lang="zh-CN" altLang="en-US" sz="2000" dirty="0" smtClean="0"/>
              <a:t>资源，而且会不断增长。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第一次下载往往需要几</a:t>
            </a:r>
            <a:r>
              <a:rPr lang="zh-CN" altLang="en-US" sz="2000" dirty="0"/>
              <a:t>天才能完全同步。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必须及时维护、升级</a:t>
            </a:r>
            <a:r>
              <a:rPr lang="zh-CN" altLang="en-US" sz="2000" dirty="0"/>
              <a:t>并保持</a:t>
            </a:r>
            <a:r>
              <a:rPr lang="zh-CN" altLang="en-US" sz="2000" dirty="0" smtClean="0"/>
              <a:t>在线状态以同步区块。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31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公共测试网络节点的优缺点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340768"/>
            <a:ext cx="8208912" cy="55172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/>
              <a:t>      优点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一</a:t>
            </a:r>
            <a:r>
              <a:rPr lang="zh-CN" altLang="en-US" sz="2000" dirty="0" smtClean="0"/>
              <a:t>个 </a:t>
            </a:r>
            <a:r>
              <a:rPr lang="en-US" altLang="zh-CN" sz="2000" dirty="0" err="1" smtClean="0"/>
              <a:t>testnet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节点</a:t>
            </a:r>
            <a:r>
              <a:rPr lang="zh-CN" altLang="en-US" sz="2000" dirty="0"/>
              <a:t>需要同步和存储更少的数据，大约</a:t>
            </a:r>
            <a:r>
              <a:rPr lang="en-US" altLang="zh-CN" sz="2000" dirty="0"/>
              <a:t>10GB</a:t>
            </a:r>
            <a:r>
              <a:rPr lang="zh-CN" altLang="en-US" sz="2000" dirty="0"/>
              <a:t>，具体</a:t>
            </a:r>
            <a:r>
              <a:rPr lang="zh-CN" altLang="en-US" sz="2000" dirty="0" smtClean="0"/>
              <a:t>取决于不同的网络。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一</a:t>
            </a:r>
            <a:r>
              <a:rPr lang="zh-CN" altLang="en-US" sz="2000" dirty="0" smtClean="0"/>
              <a:t>个 </a:t>
            </a:r>
            <a:r>
              <a:rPr lang="en-US" altLang="zh-CN" sz="2000" dirty="0" err="1" smtClean="0"/>
              <a:t>testnet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节点一般可以</a:t>
            </a:r>
            <a:r>
              <a:rPr lang="zh-CN" altLang="en-US" sz="2000" dirty="0"/>
              <a:t>在几个小时内完全同步。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部署合约或进行</a:t>
            </a:r>
            <a:r>
              <a:rPr lang="zh-CN" altLang="en-US" sz="2000" dirty="0" smtClean="0"/>
              <a:t>交易</a:t>
            </a:r>
            <a:r>
              <a:rPr lang="zh-CN" altLang="en-US" sz="2000" dirty="0"/>
              <a:t>只需</a:t>
            </a:r>
            <a:r>
              <a:rPr lang="zh-CN" altLang="en-US" sz="2000" dirty="0" smtClean="0"/>
              <a:t>要发送测试</a:t>
            </a:r>
            <a:r>
              <a:rPr lang="zh-CN" altLang="en-US" sz="2000" dirty="0"/>
              <a:t>以太</a:t>
            </a:r>
            <a:r>
              <a:rPr lang="zh-CN" altLang="en-US" sz="2000" dirty="0" smtClean="0"/>
              <a:t>，可以从“水龙头”</a:t>
            </a:r>
            <a:r>
              <a:rPr lang="zh-CN" altLang="en-US" sz="2000" dirty="0"/>
              <a:t>免费获得。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测试网络是公共区块链，</a:t>
            </a:r>
            <a:r>
              <a:rPr lang="zh-CN" altLang="en-US" sz="2000" dirty="0"/>
              <a:t>有许多其他用户和</a:t>
            </a:r>
            <a:r>
              <a:rPr lang="zh-CN" altLang="en-US" sz="2000" dirty="0" smtClean="0"/>
              <a:t>合约运行（区别于私链）。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/>
              <a:t>      缺点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测试</a:t>
            </a:r>
            <a:r>
              <a:rPr lang="zh-CN" altLang="en-US" sz="2000" dirty="0" smtClean="0"/>
              <a:t>网络上使用测试以太，它没有价值。因此，无法测试</a:t>
            </a:r>
            <a:r>
              <a:rPr lang="zh-CN" altLang="en-US" sz="2000" dirty="0"/>
              <a:t>交易</a:t>
            </a:r>
            <a:r>
              <a:rPr lang="zh-CN" altLang="en-US" sz="2000" dirty="0" smtClean="0"/>
              <a:t>对手</a:t>
            </a:r>
            <a:r>
              <a:rPr lang="zh-CN" altLang="en-US" sz="2000" dirty="0"/>
              <a:t>的安全性，因为没有任何利害关系。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测试网络上的测试无法涵盖所有的真实主网特性。</a:t>
            </a:r>
            <a:r>
              <a:rPr lang="zh-CN" altLang="en-US" sz="2000" dirty="0"/>
              <a:t>例如，交易费用虽然是发送交易所必需的，但由于</a:t>
            </a:r>
            <a:r>
              <a:rPr lang="en-US" altLang="zh-CN" sz="2000" dirty="0" smtClean="0"/>
              <a:t>gas</a:t>
            </a:r>
            <a:r>
              <a:rPr lang="zh-CN" altLang="en-US" sz="2000" dirty="0" smtClean="0"/>
              <a:t>免费，因此 </a:t>
            </a:r>
            <a:r>
              <a:rPr lang="en-US" altLang="zh-CN" sz="2000" dirty="0" err="1" smtClean="0"/>
              <a:t>testnet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上往往不会考虑。而且一般来说，测试</a:t>
            </a:r>
            <a:r>
              <a:rPr lang="zh-CN" altLang="en-US" sz="2000" dirty="0"/>
              <a:t>网络不会</a:t>
            </a:r>
            <a:r>
              <a:rPr lang="zh-CN" altLang="en-US" sz="2000" dirty="0" smtClean="0"/>
              <a:t>像</a:t>
            </a:r>
            <a:r>
              <a:rPr lang="zh-CN" altLang="en-US" sz="2000" dirty="0"/>
              <a:t>主</a:t>
            </a:r>
            <a:r>
              <a:rPr lang="zh-CN" altLang="en-US" sz="2000" dirty="0" smtClean="0"/>
              <a:t>网那样经常拥堵。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12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本地私链的优缺点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412776"/>
            <a:ext cx="7920880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/>
              <a:t>      优点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磁盘</a:t>
            </a:r>
            <a:r>
              <a:rPr lang="zh-CN" altLang="en-US" sz="2000" dirty="0" smtClean="0"/>
              <a:t>上几乎</a:t>
            </a:r>
            <a:r>
              <a:rPr lang="zh-CN" altLang="en-US" sz="2000" dirty="0"/>
              <a:t>没有</a:t>
            </a:r>
            <a:r>
              <a:rPr lang="zh-CN" altLang="en-US" sz="2000" dirty="0" smtClean="0"/>
              <a:t>数据，也不同步别的数据，是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个完全“干净”的环境。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无需获取测试以太</a:t>
            </a:r>
            <a:r>
              <a:rPr lang="zh-CN" altLang="en-US" sz="2000" dirty="0" smtClean="0"/>
              <a:t>，你可以任意分配以太，也可以随时自己挖矿获得。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没有其他用户</a:t>
            </a:r>
            <a:r>
              <a:rPr lang="zh-CN" altLang="en-US" sz="2000" dirty="0" smtClean="0"/>
              <a:t>，也没有</a:t>
            </a:r>
            <a:r>
              <a:rPr lang="zh-CN" altLang="en-US" sz="2000" dirty="0"/>
              <a:t>其他合约</a:t>
            </a:r>
            <a:r>
              <a:rPr lang="zh-CN" altLang="en-US" sz="2000" dirty="0" smtClean="0"/>
              <a:t>，没有任何外部干扰。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/>
              <a:t>      缺点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没有其他用户</a:t>
            </a:r>
            <a:r>
              <a:rPr lang="zh-CN" altLang="en-US" sz="2000" dirty="0" smtClean="0"/>
              <a:t>意味与公链的</a:t>
            </a:r>
            <a:r>
              <a:rPr lang="zh-CN" altLang="en-US" sz="2000" dirty="0"/>
              <a:t>行为不同</a:t>
            </a:r>
            <a:r>
              <a:rPr lang="zh-CN" altLang="en-US" sz="2000" dirty="0" smtClean="0"/>
              <a:t>。发送的交易并不存在空间</a:t>
            </a:r>
            <a:r>
              <a:rPr lang="zh-CN" altLang="en-US" sz="2000" dirty="0"/>
              <a:t>或交易</a:t>
            </a:r>
            <a:r>
              <a:rPr lang="zh-CN" altLang="en-US" sz="2000" dirty="0" smtClean="0"/>
              <a:t>顺序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竞争</a:t>
            </a:r>
            <a:r>
              <a:rPr lang="zh-CN" altLang="en-US" sz="2000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除自己之外</a:t>
            </a:r>
            <a:r>
              <a:rPr lang="zh-CN" altLang="en-US" sz="2000" dirty="0"/>
              <a:t>没有矿工意味着</a:t>
            </a:r>
            <a:r>
              <a:rPr lang="zh-CN" altLang="en-US" sz="2000" dirty="0" smtClean="0"/>
              <a:t>挖矿更</a:t>
            </a:r>
            <a:r>
              <a:rPr lang="zh-CN" altLang="en-US" sz="2000" dirty="0"/>
              <a:t>容易预测，</a:t>
            </a:r>
            <a:r>
              <a:rPr lang="zh-CN" altLang="en-US" sz="2000" dirty="0" smtClean="0"/>
              <a:t>因此无法测试公链</a:t>
            </a:r>
            <a:r>
              <a:rPr lang="zh-CN" altLang="en-US" sz="2000" dirty="0"/>
              <a:t>上发生的某些情况。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没有其他</a:t>
            </a:r>
            <a:r>
              <a:rPr lang="zh-CN" altLang="en-US" sz="2000" dirty="0" smtClean="0"/>
              <a:t>合约，意味着你必须</a:t>
            </a:r>
            <a:r>
              <a:rPr lang="zh-CN" altLang="en-US" sz="2000" dirty="0"/>
              <a:t>部署要测试的所有内容，</a:t>
            </a:r>
            <a:r>
              <a:rPr lang="zh-CN" altLang="en-US" sz="2000" dirty="0" smtClean="0"/>
              <a:t>包括所有的依赖</a:t>
            </a:r>
            <a:r>
              <a:rPr lang="zh-CN" altLang="en-US" sz="2000" dirty="0"/>
              <a:t>项和合约库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12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9192</TotalTime>
  <Words>1137</Words>
  <Application>Microsoft Office PowerPoint</Application>
  <PresentationFormat>全屏显示(4:3)</PresentationFormat>
  <Paragraphs>92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以太坊客户端</vt:lpstr>
      <vt:lpstr>什么是以太坊客户端</vt:lpstr>
      <vt:lpstr>基于以太坊规范的网络</vt:lpstr>
      <vt:lpstr>以太坊的多种客户端</vt:lpstr>
      <vt:lpstr>以太坊全节点</vt:lpstr>
      <vt:lpstr>远程客户端和轻节点</vt:lpstr>
      <vt:lpstr>全节点的优缺点</vt:lpstr>
      <vt:lpstr>公共测试网络节点的优缺点</vt:lpstr>
      <vt:lpstr>本地私链的优缺点</vt:lpstr>
      <vt:lpstr>运行全节点的要求</vt:lpstr>
      <vt:lpstr>Geth ( Go-Ethereum )</vt:lpstr>
      <vt:lpstr>JSON-RPC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531</cp:revision>
  <dcterms:created xsi:type="dcterms:W3CDTF">2018-08-15T07:17:26Z</dcterms:created>
  <dcterms:modified xsi:type="dcterms:W3CDTF">2018-10-22T19:43:03Z</dcterms:modified>
</cp:coreProperties>
</file>