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2" r:id="rId4"/>
    <p:sldId id="273" r:id="rId5"/>
    <p:sldId id="278" r:id="rId6"/>
    <p:sldId id="279" r:id="rId7"/>
    <p:sldId id="274" r:id="rId8"/>
    <p:sldId id="275" r:id="rId9"/>
    <p:sldId id="276" r:id="rId10"/>
    <p:sldId id="277" r:id="rId11"/>
    <p:sldId id="280" r:id="rId12"/>
    <p:sldId id="281" r:id="rId13"/>
    <p:sldId id="282" r:id="rId14"/>
    <p:sldId id="283" r:id="rId15"/>
    <p:sldId id="284" r:id="rId16"/>
    <p:sldId id="295" r:id="rId17"/>
    <p:sldId id="296" r:id="rId18"/>
    <p:sldId id="291" r:id="rId19"/>
    <p:sldId id="287" r:id="rId20"/>
    <p:sldId id="297" r:id="rId21"/>
    <p:sldId id="289" r:id="rId22"/>
    <p:sldId id="290" r:id="rId23"/>
    <p:sldId id="293" r:id="rId24"/>
    <p:sldId id="294" r:id="rId25"/>
    <p:sldId id="27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78" autoAdjust="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A103-01E9-406E-AEF1-210DF53BAA37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4B78-6BA6-4780-8DA5-404794C7F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9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96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i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58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smtClean="0">
                <a:latin typeface="微软雅黑 Light" pitchFamily="34" charset="-122"/>
                <a:ea typeface="微软雅黑 Light" pitchFamily="34" charset="-122"/>
              </a:rPr>
              <a:t>web3</a:t>
            </a:r>
            <a:r>
              <a:rPr lang="en-US" altLang="zh-CN" sz="6000"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z="6000" smtClean="0">
                <a:latin typeface="微软雅黑 Light" pitchFamily="34" charset="-122"/>
                <a:ea typeface="微软雅黑 Light" pitchFamily="34" charset="-122"/>
              </a:rPr>
              <a:t>js </a:t>
            </a:r>
            <a:r>
              <a:rPr lang="zh-CN" altLang="en-US" sz="6000" dirty="0" smtClean="0">
                <a:latin typeface="微软雅黑 Light" pitchFamily="34" charset="-122"/>
                <a:ea typeface="微软雅黑 Light" pitchFamily="34" charset="-122"/>
              </a:rPr>
              <a:t>简介</a:t>
            </a:r>
            <a:endParaRPr lang="zh-CN" altLang="en-US" sz="60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84712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基本信息查询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256584"/>
          </a:xfrm>
        </p:spPr>
        <p:txBody>
          <a:bodyPr>
            <a:normAutofit lnSpcReduction="10000"/>
          </a:bodyPr>
          <a:lstStyle/>
          <a:p>
            <a:pPr marL="360000" indent="0">
              <a:lnSpc>
                <a:spcPct val="190000"/>
              </a:lnSpc>
              <a:spcBef>
                <a:spcPts val="1200"/>
              </a:spcBef>
              <a:buNone/>
            </a:pPr>
            <a:r>
              <a:rPr lang="zh-CN" altLang="en-US" sz="2600" i="1"/>
              <a:t>获取 </a:t>
            </a:r>
            <a:r>
              <a:rPr lang="en-US" altLang="zh-CN" sz="2600" i="1"/>
              <a:t>network id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同步：</a:t>
            </a:r>
            <a:r>
              <a:rPr lang="en-US" altLang="zh-CN" sz="2400" smtClean="0"/>
              <a:t>web3.version.network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异步：</a:t>
            </a:r>
            <a:r>
              <a:rPr lang="en-US" altLang="zh-CN" sz="2400" smtClean="0"/>
              <a:t>web3.version.getNetwork</a:t>
            </a:r>
            <a:r>
              <a:rPr lang="en-US" altLang="zh-CN" sz="2400"/>
              <a:t>((</a:t>
            </a:r>
            <a:r>
              <a:rPr lang="en-US" altLang="zh-CN" sz="2400" smtClean="0"/>
              <a:t>err, res)=&gt;{console.log(res)})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v1.0.0</a:t>
            </a:r>
            <a:r>
              <a:rPr lang="zh-CN" altLang="en-US" sz="2400" smtClean="0"/>
              <a:t>：</a:t>
            </a:r>
            <a:r>
              <a:rPr lang="en-US" altLang="zh-CN" sz="2400" smtClean="0"/>
              <a:t>web3.eth.net.getId</a:t>
            </a:r>
            <a:r>
              <a:rPr lang="en-US" altLang="zh-CN" sz="2400"/>
              <a:t>().</a:t>
            </a:r>
            <a:r>
              <a:rPr lang="en-US" altLang="zh-CN" sz="2400" smtClean="0"/>
              <a:t>then(console.log)</a:t>
            </a:r>
          </a:p>
          <a:p>
            <a:pPr marL="360000" indent="0">
              <a:lnSpc>
                <a:spcPct val="190000"/>
              </a:lnSpc>
              <a:spcBef>
                <a:spcPts val="1200"/>
              </a:spcBef>
              <a:buNone/>
            </a:pPr>
            <a:r>
              <a:rPr lang="zh-CN" altLang="en-US" sz="2600" i="1"/>
              <a:t>获取节点的以太坊协议版本</a:t>
            </a:r>
            <a:endParaRPr lang="en-US" altLang="zh-CN" sz="2600" i="1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同步：</a:t>
            </a:r>
            <a:r>
              <a:rPr lang="en-US" altLang="zh-CN" sz="2400" smtClean="0"/>
              <a:t>web3.version.ethereum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异步：</a:t>
            </a:r>
            <a:r>
              <a:rPr lang="en-US" altLang="zh-CN" sz="2400" smtClean="0"/>
              <a:t>web3.version.getEthereum((err, res)=&gt;{console.log(res)})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/>
              <a:t>v1.0.0</a:t>
            </a:r>
            <a:r>
              <a:rPr lang="zh-CN" altLang="en-US" sz="2400" smtClean="0"/>
              <a:t>：</a:t>
            </a:r>
            <a:r>
              <a:rPr lang="en-US" altLang="zh-CN" sz="2400" smtClean="0"/>
              <a:t>web3.eth.getProtocolVersion</a:t>
            </a:r>
            <a:r>
              <a:rPr lang="en-US" altLang="zh-CN" sz="2400"/>
              <a:t>().</a:t>
            </a:r>
            <a:r>
              <a:rPr lang="en-US" altLang="zh-CN" sz="2400" smtClean="0"/>
              <a:t>then(console.log)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1684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网络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状态查询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/>
          </a:bodyPr>
          <a:lstStyle/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/>
              <a:t>是否有节点连接</a:t>
            </a:r>
            <a:r>
              <a:rPr lang="en-US" altLang="zh-CN" sz="2200" i="1"/>
              <a:t>/</a:t>
            </a:r>
            <a:r>
              <a:rPr lang="zh-CN" altLang="en-US" sz="2200" i="1"/>
              <a:t>监听，返回</a:t>
            </a:r>
            <a:r>
              <a:rPr lang="en-US" altLang="zh-CN" sz="2200" i="1"/>
              <a:t>true/false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同步：</a:t>
            </a:r>
            <a:r>
              <a:rPr lang="en-US" altLang="zh-CN" sz="2400" smtClean="0"/>
              <a:t>web3.isConnect</a:t>
            </a:r>
            <a:r>
              <a:rPr lang="en-US" altLang="zh-CN" sz="2400"/>
              <a:t>() </a:t>
            </a:r>
            <a:r>
              <a:rPr lang="zh-CN" altLang="en-US" sz="2400"/>
              <a:t>或者</a:t>
            </a:r>
            <a:r>
              <a:rPr lang="en-US" altLang="zh-CN" sz="2400" smtClean="0"/>
              <a:t> web3.net.listening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异步：</a:t>
            </a:r>
            <a:r>
              <a:rPr lang="en-US" altLang="zh-CN" sz="2400"/>
              <a:t>web3.net.getListening((</a:t>
            </a:r>
            <a:r>
              <a:rPr lang="en-US" altLang="zh-CN" sz="2400" smtClean="0"/>
              <a:t>err,res)=&gt;console.log(res))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v1.0.0</a:t>
            </a:r>
            <a:r>
              <a:rPr lang="zh-CN" altLang="en-US" sz="2400" smtClean="0"/>
              <a:t>：</a:t>
            </a:r>
            <a:r>
              <a:rPr lang="en-US" altLang="zh-CN" sz="2400" smtClean="0"/>
              <a:t>web3.eth.net.isListening</a:t>
            </a:r>
            <a:r>
              <a:rPr lang="en-US" altLang="zh-CN" sz="2400"/>
              <a:t>().</a:t>
            </a:r>
            <a:r>
              <a:rPr lang="en-US" altLang="zh-CN" sz="2400" smtClean="0"/>
              <a:t>then(console.log)</a:t>
            </a:r>
          </a:p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/>
              <a:t>查看当前连接的 </a:t>
            </a:r>
            <a:r>
              <a:rPr lang="en-US" altLang="zh-CN" sz="2200" i="1"/>
              <a:t>peer </a:t>
            </a:r>
            <a:r>
              <a:rPr lang="zh-CN" altLang="en-US" sz="2200" i="1"/>
              <a:t>节点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同步：</a:t>
            </a:r>
            <a:r>
              <a:rPr lang="en-US" altLang="zh-CN" sz="2400" smtClean="0"/>
              <a:t>web3.net.peerCount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异步：</a:t>
            </a:r>
            <a:r>
              <a:rPr lang="en-US" altLang="zh-CN" sz="2400"/>
              <a:t>web3.net.getPeerCount((err,res)=&gt;console.log(res))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/>
              <a:t>v1.0.0</a:t>
            </a:r>
            <a:r>
              <a:rPr lang="zh-CN" altLang="en-US" sz="2400" smtClean="0"/>
              <a:t>：</a:t>
            </a:r>
            <a:r>
              <a:rPr lang="en-US" altLang="zh-CN" sz="2400" smtClean="0"/>
              <a:t>web3.eth.net.getPeerCount</a:t>
            </a:r>
            <a:r>
              <a:rPr lang="en-US" altLang="zh-CN" sz="2400"/>
              <a:t>().</a:t>
            </a:r>
            <a:r>
              <a:rPr lang="en-US" altLang="zh-CN" sz="2400" smtClean="0"/>
              <a:t>then(console.log)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3802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Provider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/>
          </a:bodyPr>
          <a:lstStyle/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/>
              <a:t>查看当前设置的 </a:t>
            </a:r>
            <a:r>
              <a:rPr lang="en-US" altLang="zh-CN" sz="2200" i="1"/>
              <a:t>web3</a:t>
            </a:r>
            <a:r>
              <a:rPr lang="zh-CN" altLang="en-US" sz="2200" i="1"/>
              <a:t> </a:t>
            </a:r>
            <a:r>
              <a:rPr lang="en-US" altLang="zh-CN" sz="2200" i="1"/>
              <a:t>provider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web3.currentProvider</a:t>
            </a:r>
          </a:p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/>
              <a:t>查看浏览器环境设置的 </a:t>
            </a:r>
            <a:r>
              <a:rPr lang="en-US" altLang="zh-CN" sz="2200" i="1"/>
              <a:t>web3 provider</a:t>
            </a:r>
            <a:r>
              <a:rPr lang="zh-CN" altLang="en-US" sz="2200" i="1"/>
              <a:t>（</a:t>
            </a:r>
            <a:r>
              <a:rPr lang="en-US" altLang="zh-CN" sz="2200" i="1"/>
              <a:t>v1.0.0</a:t>
            </a:r>
            <a:r>
              <a:rPr lang="zh-CN" altLang="en-US" sz="2200" i="1"/>
              <a:t>）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web3.givenProvider</a:t>
            </a:r>
          </a:p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/>
              <a:t>设置 </a:t>
            </a:r>
            <a:r>
              <a:rPr lang="en-US" altLang="zh-CN" sz="2200" i="1"/>
              <a:t>provider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web3.setProvider(provider)</a:t>
            </a:r>
          </a:p>
          <a:p>
            <a:pPr lvl="1">
              <a:lnSpc>
                <a:spcPct val="150000"/>
              </a:lnSpc>
            </a:pPr>
            <a:r>
              <a:rPr lang="en-US" altLang="zh-CN" sz="1800" i="1"/>
              <a:t>web3.setProvider(new web3.providers.HttpProvider('http://localhost:8545</a:t>
            </a:r>
            <a:r>
              <a:rPr lang="en-US" altLang="zh-CN" sz="1800" i="1" smtClean="0"/>
              <a:t>'))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780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web3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通用工具方法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 lnSpcReduction="10000"/>
          </a:bodyPr>
          <a:lstStyle/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/>
              <a:t>以太单位转换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web3.fromWei	web3.toWei</a:t>
            </a:r>
          </a:p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en-US" altLang="zh-CN" sz="2400"/>
              <a:t> </a:t>
            </a:r>
            <a:r>
              <a:rPr lang="zh-CN" altLang="en-US" sz="2200" i="1"/>
              <a:t>数据类型转换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web3.toString    web3.toDecimal    web3.toBigNumber</a:t>
            </a:r>
          </a:p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/>
              <a:t>字符编码转换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web3.toHex    web3.toAscii   web3.toUtf8    web3.fromUtf8</a:t>
            </a:r>
            <a:endParaRPr lang="en-US" altLang="zh-CN" sz="2400"/>
          </a:p>
          <a:p>
            <a:pPr marL="360000" indent="0">
              <a:lnSpc>
                <a:spcPct val="190000"/>
              </a:lnSpc>
              <a:spcBef>
                <a:spcPts val="1200"/>
              </a:spcBef>
              <a:buNone/>
            </a:pPr>
            <a:r>
              <a:rPr lang="zh-CN" altLang="en-US" sz="2200" i="1"/>
              <a:t>地址相关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web3.isAddress    web3.toChecksumAddress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9792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web3.eth –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账户相关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/>
          </a:bodyPr>
          <a:lstStyle/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en-US" altLang="zh-CN" sz="2200" i="1"/>
              <a:t>coinbase </a:t>
            </a:r>
            <a:r>
              <a:rPr lang="zh-CN" altLang="en-US" sz="2200" i="1"/>
              <a:t>查询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同步：</a:t>
            </a:r>
            <a:r>
              <a:rPr lang="en-US" altLang="zh-CN" sz="2400" smtClean="0"/>
              <a:t>web3.eth.coinbase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异步：</a:t>
            </a:r>
            <a:r>
              <a:rPr lang="en-US" altLang="zh-CN" sz="2400"/>
              <a:t>web3.eth.getCoinbase</a:t>
            </a:r>
            <a:r>
              <a:rPr lang="en-US" altLang="zh-CN" sz="2400" smtClean="0"/>
              <a:t>( (err, res)=&gt;console.log(res) )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/>
              <a:t>v1.0.0</a:t>
            </a:r>
            <a:r>
              <a:rPr lang="zh-CN" altLang="en-US" sz="2400" smtClean="0"/>
              <a:t>：</a:t>
            </a:r>
            <a:r>
              <a:rPr lang="en-US" altLang="zh-CN" sz="2400" smtClean="0"/>
              <a:t>web3.eth.getCoinbase().then(console.log)</a:t>
            </a:r>
            <a:endParaRPr lang="en-US" altLang="zh-CN" sz="2400"/>
          </a:p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/>
              <a:t>账户查询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zh-CN" altLang="en-US" sz="2400"/>
              <a:t>同步：</a:t>
            </a:r>
            <a:r>
              <a:rPr lang="en-US" altLang="zh-CN" sz="2400" smtClean="0"/>
              <a:t>web3.eth.accounts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异步：</a:t>
            </a:r>
            <a:r>
              <a:rPr lang="en-US" altLang="zh-CN" sz="2400" smtClean="0"/>
              <a:t>web3.eth.getAccounts( </a:t>
            </a:r>
            <a:r>
              <a:rPr lang="en-US" altLang="zh-CN" sz="2400"/>
              <a:t>(err, res)=&gt;console.log(res) )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v1.0.0</a:t>
            </a:r>
            <a:r>
              <a:rPr lang="zh-CN" altLang="en-US" sz="2400"/>
              <a:t>：</a:t>
            </a:r>
            <a:r>
              <a:rPr lang="en-US" altLang="zh-CN" sz="2400" smtClean="0"/>
              <a:t>web3.eth.getAccounts().then(console.log)</a:t>
            </a:r>
          </a:p>
          <a:p>
            <a:pPr>
              <a:lnSpc>
                <a:spcPct val="150000"/>
              </a:lnSpc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0373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区块相关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/>
          </a:bodyPr>
          <a:lstStyle/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 smtClean="0"/>
              <a:t>区块高度查询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zh-CN" altLang="en-US" sz="2400"/>
              <a:t>同步：</a:t>
            </a:r>
            <a:r>
              <a:rPr lang="en-US" altLang="zh-CN" sz="2400" smtClean="0"/>
              <a:t>web3.eth.</a:t>
            </a:r>
            <a:r>
              <a:rPr lang="en-US" altLang="zh-CN" sz="2400"/>
              <a:t> </a:t>
            </a:r>
            <a:r>
              <a:rPr lang="en-US" altLang="zh-CN" sz="2400" smtClean="0"/>
              <a:t>blockNumber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异步：</a:t>
            </a:r>
            <a:r>
              <a:rPr lang="en-US" altLang="zh-CN" sz="2400" smtClean="0"/>
              <a:t>web3.eth.getBlockNumber( </a:t>
            </a:r>
            <a:r>
              <a:rPr lang="en-US" altLang="zh-CN" sz="2400" i="1" smtClean="0"/>
              <a:t>callback</a:t>
            </a:r>
            <a:r>
              <a:rPr lang="en-US" altLang="zh-CN" sz="2400" smtClean="0"/>
              <a:t> )</a:t>
            </a:r>
          </a:p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en-US" altLang="zh-CN" sz="2200" i="1" smtClean="0"/>
              <a:t>gasPrice </a:t>
            </a:r>
            <a:r>
              <a:rPr lang="zh-CN" altLang="en-US" sz="2200" i="1"/>
              <a:t>查询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zh-CN" altLang="en-US" sz="2400"/>
              <a:t>同步：</a:t>
            </a:r>
            <a:r>
              <a:rPr lang="en-US" altLang="zh-CN" sz="2400"/>
              <a:t>web3.eth.gasPrice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异步：</a:t>
            </a:r>
            <a:r>
              <a:rPr lang="en-US" altLang="zh-CN" sz="2400"/>
              <a:t>web3.eth.getGasPrice</a:t>
            </a:r>
            <a:r>
              <a:rPr lang="en-US" altLang="zh-CN" sz="2400" smtClean="0"/>
              <a:t>( </a:t>
            </a:r>
            <a:r>
              <a:rPr lang="en-US" altLang="zh-CN" sz="2400" i="1" smtClean="0"/>
              <a:t>callback</a:t>
            </a:r>
            <a:r>
              <a:rPr lang="en-US" altLang="zh-CN" sz="2400" smtClean="0"/>
              <a:t> )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5954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区块相关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 fontScale="85000" lnSpcReduction="10000"/>
          </a:bodyPr>
          <a:lstStyle/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 smtClean="0"/>
              <a:t>区块</a:t>
            </a:r>
            <a:r>
              <a:rPr lang="zh-CN" altLang="en-US" sz="2200" i="1"/>
              <a:t>查询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同步：</a:t>
            </a:r>
            <a:r>
              <a:rPr lang="en-US" altLang="zh-CN" sz="2400" smtClean="0"/>
              <a:t>web3.eth.getBlockNumber( </a:t>
            </a:r>
            <a:r>
              <a:rPr lang="en-US" altLang="zh-CN" sz="2400" i="1" smtClean="0"/>
              <a:t>hashStringOrBlockNumber</a:t>
            </a:r>
            <a:r>
              <a:rPr lang="en-US" altLang="zh-CN" sz="2400" smtClean="0"/>
              <a:t> 						[ ,</a:t>
            </a:r>
            <a:r>
              <a:rPr lang="en-US" altLang="zh-CN" sz="2400" i="1" smtClean="0"/>
              <a:t>returnTransactionObjects</a:t>
            </a:r>
            <a:r>
              <a:rPr lang="en-US" altLang="zh-CN" sz="2400" smtClean="0"/>
              <a:t>] )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异步：</a:t>
            </a:r>
            <a:r>
              <a:rPr lang="en-US" altLang="zh-CN" sz="2400"/>
              <a:t>web3.eth.getBlockNumber( </a:t>
            </a:r>
            <a:r>
              <a:rPr lang="en-US" altLang="zh-CN" sz="2400" i="1" smtClean="0"/>
              <a:t>hashStringOrBlockNumber</a:t>
            </a:r>
            <a:r>
              <a:rPr lang="en-US" altLang="zh-CN" sz="2400" smtClean="0"/>
              <a:t>, </a:t>
            </a:r>
            <a:r>
              <a:rPr lang="en-US" altLang="zh-CN" sz="2400" i="1"/>
              <a:t>callback</a:t>
            </a:r>
            <a:r>
              <a:rPr lang="en-US" altLang="zh-CN" sz="2400"/>
              <a:t> </a:t>
            </a:r>
            <a:r>
              <a:rPr lang="en-US" altLang="zh-CN" sz="2400" smtClean="0"/>
              <a:t>)</a:t>
            </a:r>
          </a:p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/>
              <a:t>块中交易数量查询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zh-CN" altLang="en-US" sz="2500" smtClean="0"/>
              <a:t>同步：</a:t>
            </a:r>
            <a:r>
              <a:rPr lang="en-US" altLang="zh-CN" sz="2500" smtClean="0"/>
              <a:t>web3.eth.getBlockTransactionCount( </a:t>
            </a:r>
            <a:r>
              <a:rPr lang="en-US" altLang="zh-CN" sz="2500" i="1" smtClean="0"/>
              <a:t>hashStringOrBlockNumber</a:t>
            </a:r>
            <a:r>
              <a:rPr lang="en-US" altLang="zh-CN" sz="2500" smtClean="0"/>
              <a:t> )</a:t>
            </a:r>
          </a:p>
          <a:p>
            <a:pPr>
              <a:lnSpc>
                <a:spcPct val="150000"/>
              </a:lnSpc>
            </a:pPr>
            <a:r>
              <a:rPr lang="zh-CN" altLang="en-US" sz="2500" smtClean="0"/>
              <a:t>异步</a:t>
            </a:r>
            <a:r>
              <a:rPr lang="zh-CN" altLang="en-US" sz="2500"/>
              <a:t>：</a:t>
            </a:r>
            <a:r>
              <a:rPr lang="en-US" altLang="zh-CN" sz="2500"/>
              <a:t>web3.eth.getBlockTransactionCount( </a:t>
            </a:r>
            <a:r>
              <a:rPr lang="en-US" altLang="zh-CN" sz="2500" i="1" smtClean="0"/>
              <a:t>hashStringOrBlockNumber</a:t>
            </a:r>
            <a:r>
              <a:rPr lang="en-US" altLang="zh-CN" sz="2500" smtClean="0"/>
              <a:t> 							, </a:t>
            </a:r>
            <a:r>
              <a:rPr lang="en-US" altLang="zh-CN" sz="2500" i="1" smtClean="0"/>
              <a:t>callback</a:t>
            </a:r>
            <a:r>
              <a:rPr lang="en-US" altLang="zh-CN" sz="2500" smtClean="0"/>
              <a:t> )</a:t>
            </a:r>
            <a:endParaRPr lang="en-US" altLang="zh-CN" sz="2500"/>
          </a:p>
        </p:txBody>
      </p:sp>
    </p:spTree>
    <p:extLst>
      <p:ext uri="{BB962C8B-B14F-4D97-AF65-F5344CB8AC3E}">
        <p14:creationId xmlns:p14="http://schemas.microsoft.com/office/powerpoint/2010/main" val="15759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交易相关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/>
          </a:bodyPr>
          <a:lstStyle/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/>
              <a:t>余额</a:t>
            </a:r>
            <a:r>
              <a:rPr lang="zh-CN" altLang="en-US" sz="2200" i="1" smtClean="0"/>
              <a:t>查询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同步：</a:t>
            </a:r>
            <a:r>
              <a:rPr lang="en-US" altLang="zh-CN" sz="2400" smtClean="0"/>
              <a:t>web3.eth.getBalance(</a:t>
            </a:r>
            <a:r>
              <a:rPr lang="en-US" altLang="zh-CN" sz="2400" i="1" smtClean="0"/>
              <a:t>addressHexString</a:t>
            </a:r>
            <a:r>
              <a:rPr lang="en-US" altLang="zh-CN" sz="2400" smtClean="0"/>
              <a:t> [, </a:t>
            </a:r>
            <a:r>
              <a:rPr lang="en-US" altLang="zh-CN" sz="2400" i="1" smtClean="0"/>
              <a:t>defaultBlock</a:t>
            </a:r>
            <a:r>
              <a:rPr lang="en-US" altLang="zh-CN" sz="2400" smtClean="0"/>
              <a:t>])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异步：</a:t>
            </a:r>
            <a:r>
              <a:rPr lang="en-US" altLang="zh-CN" sz="2400" smtClean="0"/>
              <a:t>web3.eth.getBalance(</a:t>
            </a:r>
            <a:r>
              <a:rPr lang="en-US" altLang="zh-CN" sz="2400" i="1" smtClean="0"/>
              <a:t>addressHexString</a:t>
            </a:r>
            <a:r>
              <a:rPr lang="en-US" altLang="zh-CN" sz="2400" smtClean="0"/>
              <a:t> [, </a:t>
            </a:r>
            <a:r>
              <a:rPr lang="en-US" altLang="zh-CN" sz="2400" i="1" smtClean="0"/>
              <a:t>defaultBlock</a:t>
            </a:r>
            <a:r>
              <a:rPr lang="en-US" altLang="zh-CN" sz="2400" smtClean="0"/>
              <a:t>]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			[, </a:t>
            </a:r>
            <a:r>
              <a:rPr lang="en-US" altLang="zh-CN" sz="2400" i="1"/>
              <a:t>callback</a:t>
            </a:r>
            <a:r>
              <a:rPr lang="en-US" altLang="zh-CN" sz="2400" smtClean="0"/>
              <a:t>])</a:t>
            </a:r>
          </a:p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 smtClean="0"/>
              <a:t>交易查询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zh-CN" altLang="en-US" sz="2500" smtClean="0"/>
              <a:t>同步：</a:t>
            </a:r>
            <a:r>
              <a:rPr lang="en-US" altLang="zh-CN" sz="2500" smtClean="0"/>
              <a:t>web3.eth.getTransaction(</a:t>
            </a:r>
            <a:r>
              <a:rPr lang="en-US" altLang="zh-CN" sz="2500" i="1" smtClean="0"/>
              <a:t>transactionHash</a:t>
            </a:r>
            <a:r>
              <a:rPr lang="en-US" altLang="zh-CN" sz="2500" smtClean="0"/>
              <a:t>)</a:t>
            </a:r>
            <a:endParaRPr lang="en-US" altLang="zh-CN" sz="2500"/>
          </a:p>
          <a:p>
            <a:pPr>
              <a:lnSpc>
                <a:spcPct val="150000"/>
              </a:lnSpc>
            </a:pPr>
            <a:r>
              <a:rPr lang="zh-CN" altLang="en-US" sz="2500" smtClean="0"/>
              <a:t>异步：</a:t>
            </a:r>
            <a:r>
              <a:rPr lang="en-US" altLang="zh-CN" sz="2500"/>
              <a:t>web3.eth.getTransaction(</a:t>
            </a:r>
            <a:r>
              <a:rPr lang="en-US" altLang="zh-CN" sz="2500" i="1"/>
              <a:t>transactionHash</a:t>
            </a:r>
            <a:r>
              <a:rPr lang="en-US" altLang="zh-CN" sz="2500"/>
              <a:t> [, </a:t>
            </a:r>
            <a:r>
              <a:rPr lang="en-US" altLang="zh-CN" sz="2500" i="1"/>
              <a:t>callback</a:t>
            </a:r>
            <a:r>
              <a:rPr lang="en-US" altLang="zh-CN" sz="250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8787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交易执行相关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交易收据查询（已进块）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同步：</a:t>
            </a:r>
            <a:r>
              <a:rPr lang="en-US" altLang="zh-CN" sz="2400" smtClean="0"/>
              <a:t>web3.eth.getTransactionReceipt(</a:t>
            </a:r>
            <a:r>
              <a:rPr lang="en-US" altLang="zh-CN" sz="2400" i="1" smtClean="0"/>
              <a:t>hashString</a:t>
            </a:r>
            <a:r>
              <a:rPr lang="en-US" altLang="zh-CN" sz="2400" smtClean="0"/>
              <a:t>)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异步</a:t>
            </a:r>
            <a:r>
              <a:rPr lang="zh-CN" altLang="en-US" sz="2400" smtClean="0"/>
              <a:t>：</a:t>
            </a:r>
            <a:r>
              <a:rPr lang="en-US" altLang="zh-CN" sz="2400"/>
              <a:t>web3.eth.getTransactionReceipt(</a:t>
            </a:r>
            <a:r>
              <a:rPr lang="en-US" altLang="zh-CN" sz="2400" i="1"/>
              <a:t>hashString</a:t>
            </a:r>
            <a:r>
              <a:rPr lang="en-US" altLang="zh-CN" sz="2400"/>
              <a:t> [, </a:t>
            </a:r>
            <a:r>
              <a:rPr lang="en-US" altLang="zh-CN" sz="2400" i="1"/>
              <a:t>callback</a:t>
            </a:r>
            <a:r>
              <a:rPr lang="en-US" altLang="zh-CN" sz="2400"/>
              <a:t>])</a:t>
            </a:r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估计 </a:t>
            </a:r>
            <a:r>
              <a:rPr lang="en-US" altLang="zh-CN" sz="2400" smtClean="0"/>
              <a:t>gas </a:t>
            </a:r>
            <a:r>
              <a:rPr lang="zh-CN" altLang="en-US" sz="2400" smtClean="0"/>
              <a:t>消耗量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同步：</a:t>
            </a:r>
            <a:r>
              <a:rPr lang="en-US" altLang="zh-CN" sz="2400" smtClean="0"/>
              <a:t>web3.eth.estimateGas(</a:t>
            </a:r>
            <a:r>
              <a:rPr lang="en-US" altLang="zh-CN" sz="2400" i="1" smtClean="0"/>
              <a:t>callObject</a:t>
            </a:r>
            <a:r>
              <a:rPr lang="en-US" altLang="zh-CN" sz="240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异步：</a:t>
            </a:r>
            <a:r>
              <a:rPr lang="en-US" altLang="zh-CN" sz="2400"/>
              <a:t>web3.eth.estimateGas(</a:t>
            </a:r>
            <a:r>
              <a:rPr lang="en-US" altLang="zh-CN" sz="2400" i="1"/>
              <a:t>callObject</a:t>
            </a:r>
            <a:r>
              <a:rPr lang="en-US" altLang="zh-CN" sz="2400"/>
              <a:t> [, </a:t>
            </a:r>
            <a:r>
              <a:rPr lang="en-US" altLang="zh-CN" sz="2400" i="1"/>
              <a:t>callback</a:t>
            </a:r>
            <a:r>
              <a:rPr lang="en-US" altLang="zh-CN" sz="2400"/>
              <a:t>])</a:t>
            </a:r>
          </a:p>
          <a:p>
            <a:pPr>
              <a:lnSpc>
                <a:spcPct val="150000"/>
              </a:lnSpc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5278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发送交易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web3.eth.sendTransaction(</a:t>
            </a:r>
            <a:r>
              <a:rPr lang="en-US" altLang="zh-CN" sz="2400" i="1" smtClean="0"/>
              <a:t>transactionObject</a:t>
            </a:r>
            <a:r>
              <a:rPr lang="en-US" altLang="zh-CN" sz="2400" smtClean="0"/>
              <a:t> </a:t>
            </a:r>
            <a:r>
              <a:rPr lang="en-US" altLang="zh-CN" sz="2400"/>
              <a:t>[, </a:t>
            </a:r>
            <a:r>
              <a:rPr lang="en-US" altLang="zh-CN" sz="2400" i="1"/>
              <a:t>callback</a:t>
            </a:r>
            <a:r>
              <a:rPr lang="en-US" altLang="zh-CN" sz="2400" smtClean="0"/>
              <a:t>])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交易对象：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en-US" altLang="zh-CN" sz="1800" smtClean="0"/>
              <a:t>from</a:t>
            </a:r>
            <a:r>
              <a:rPr lang="zh-CN" altLang="en-US" sz="1800" smtClean="0"/>
              <a:t>：发送地址</a:t>
            </a:r>
            <a:endParaRPr lang="en-US" altLang="zh-CN" sz="1800" smtClean="0"/>
          </a:p>
          <a:p>
            <a:pPr lvl="1">
              <a:lnSpc>
                <a:spcPct val="150000"/>
              </a:lnSpc>
            </a:pPr>
            <a:r>
              <a:rPr lang="en-US" altLang="zh-CN" sz="1800" smtClean="0"/>
              <a:t>to</a:t>
            </a:r>
            <a:r>
              <a:rPr lang="zh-CN" altLang="en-US" sz="1800" smtClean="0"/>
              <a:t>：接收地址，如果是创建合约交易，可不填</a:t>
            </a:r>
            <a:endParaRPr lang="en-US" altLang="zh-CN" sz="1800" smtClean="0"/>
          </a:p>
          <a:p>
            <a:pPr lvl="1">
              <a:lnSpc>
                <a:spcPct val="150000"/>
              </a:lnSpc>
            </a:pPr>
            <a:r>
              <a:rPr lang="en-US" altLang="zh-CN" sz="1800" smtClean="0"/>
              <a:t>value</a:t>
            </a:r>
            <a:r>
              <a:rPr lang="zh-CN" altLang="en-US" sz="1800" smtClean="0"/>
              <a:t>：交易金额，以</a:t>
            </a:r>
            <a:r>
              <a:rPr lang="en-US" altLang="zh-CN" sz="1800" smtClean="0"/>
              <a:t>wei</a:t>
            </a:r>
            <a:r>
              <a:rPr lang="zh-CN" altLang="en-US" sz="1800" smtClean="0"/>
              <a:t>为单位，可选</a:t>
            </a:r>
            <a:endParaRPr lang="en-US" altLang="zh-CN" sz="1800" smtClean="0"/>
          </a:p>
          <a:p>
            <a:pPr lvl="1">
              <a:lnSpc>
                <a:spcPct val="150000"/>
              </a:lnSpc>
            </a:pPr>
            <a:r>
              <a:rPr lang="en-US" altLang="zh-CN" sz="1800" smtClean="0"/>
              <a:t>gas</a:t>
            </a:r>
            <a:r>
              <a:rPr lang="zh-CN" altLang="en-US" sz="1800" smtClean="0"/>
              <a:t>：交易消耗 </a:t>
            </a:r>
            <a:r>
              <a:rPr lang="en-US" altLang="zh-CN" sz="1800" smtClean="0"/>
              <a:t>gas </a:t>
            </a:r>
            <a:r>
              <a:rPr lang="zh-CN" altLang="en-US" sz="1800" smtClean="0"/>
              <a:t>上限，可选</a:t>
            </a:r>
            <a:endParaRPr lang="en-US" altLang="zh-CN" sz="1800" smtClean="0"/>
          </a:p>
          <a:p>
            <a:pPr lvl="1">
              <a:lnSpc>
                <a:spcPct val="150000"/>
              </a:lnSpc>
            </a:pPr>
            <a:r>
              <a:rPr lang="en-US" altLang="zh-CN" sz="1800" smtClean="0"/>
              <a:t>gasPrice</a:t>
            </a:r>
            <a:r>
              <a:rPr lang="zh-CN" altLang="en-US" sz="1800" smtClean="0"/>
              <a:t>：交易 </a:t>
            </a:r>
            <a:r>
              <a:rPr lang="en-US" altLang="zh-CN" sz="1800" smtClean="0"/>
              <a:t>gas </a:t>
            </a:r>
            <a:r>
              <a:rPr lang="zh-CN" altLang="en-US" sz="1800" smtClean="0"/>
              <a:t>单价，可选</a:t>
            </a:r>
            <a:endParaRPr lang="en-US" altLang="zh-CN" sz="1800" smtClean="0"/>
          </a:p>
          <a:p>
            <a:pPr lvl="1">
              <a:lnSpc>
                <a:spcPct val="150000"/>
              </a:lnSpc>
            </a:pPr>
            <a:r>
              <a:rPr lang="en-US" altLang="zh-CN" sz="1800" smtClean="0"/>
              <a:t>data</a:t>
            </a:r>
            <a:r>
              <a:rPr lang="zh-CN" altLang="en-US" sz="1800" smtClean="0"/>
              <a:t>：交易携带的字串数据，可选</a:t>
            </a:r>
            <a:endParaRPr lang="en-US" altLang="zh-CN" sz="1800" smtClean="0"/>
          </a:p>
          <a:p>
            <a:pPr lvl="1">
              <a:lnSpc>
                <a:spcPct val="150000"/>
              </a:lnSpc>
            </a:pPr>
            <a:r>
              <a:rPr lang="en-US" altLang="zh-CN" sz="1800" smtClean="0"/>
              <a:t>nonce</a:t>
            </a:r>
            <a:r>
              <a:rPr lang="zh-CN" altLang="en-US" sz="1800" smtClean="0"/>
              <a:t>：整数 </a:t>
            </a:r>
            <a:r>
              <a:rPr lang="en-US" altLang="zh-CN" sz="1800" smtClean="0"/>
              <a:t>nonce </a:t>
            </a:r>
            <a:r>
              <a:rPr lang="zh-CN" altLang="en-US" sz="1800" smtClean="0"/>
              <a:t>值，可选</a:t>
            </a:r>
            <a:endParaRPr lang="en-US" altLang="zh-CN" sz="1800" smtClean="0"/>
          </a:p>
          <a:p>
            <a:pPr lvl="1"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41926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web3.js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sz="2400" smtClean="0"/>
              <a:t>Web3 JavaScript app API</a:t>
            </a:r>
          </a:p>
          <a:p>
            <a:pPr>
              <a:lnSpc>
                <a:spcPct val="200000"/>
              </a:lnSpc>
            </a:pPr>
            <a:r>
              <a:rPr lang="en-US" altLang="zh-CN" sz="2400" smtClean="0"/>
              <a:t>web3.js </a:t>
            </a:r>
            <a:r>
              <a:rPr lang="zh-CN" altLang="en-US" sz="2400" smtClean="0"/>
              <a:t>是一个</a:t>
            </a:r>
            <a:r>
              <a:rPr lang="en-US" altLang="zh-CN" sz="2400" smtClean="0"/>
              <a:t>JavaScript API</a:t>
            </a:r>
            <a:r>
              <a:rPr lang="zh-CN" altLang="en-US" sz="2400" smtClean="0"/>
              <a:t>库。</a:t>
            </a:r>
            <a:r>
              <a:rPr lang="zh-CN" altLang="zh-CN" sz="2400" smtClean="0"/>
              <a:t>要使</a:t>
            </a:r>
            <a:r>
              <a:rPr lang="en-US" altLang="zh-CN" sz="2400" smtClean="0"/>
              <a:t>DApp</a:t>
            </a:r>
            <a:r>
              <a:rPr lang="zh-CN" altLang="zh-CN" sz="2400" smtClean="0"/>
              <a:t>在</a:t>
            </a:r>
            <a:r>
              <a:rPr lang="zh-CN" altLang="zh-CN" sz="2400"/>
              <a:t>以太坊上运行</a:t>
            </a:r>
            <a:r>
              <a:rPr lang="zh-CN" altLang="zh-CN" sz="2400" smtClean="0"/>
              <a:t>，</a:t>
            </a:r>
            <a:r>
              <a:rPr lang="zh-CN" altLang="en-US" sz="2400"/>
              <a:t>我们</a:t>
            </a:r>
            <a:r>
              <a:rPr lang="zh-CN" altLang="zh-CN" sz="2400" smtClean="0"/>
              <a:t>可以</a:t>
            </a:r>
            <a:r>
              <a:rPr lang="zh-CN" altLang="zh-CN" sz="2400"/>
              <a:t>使用web3.js库提供的web3</a:t>
            </a:r>
            <a:r>
              <a:rPr lang="zh-CN" altLang="zh-CN" sz="2400" smtClean="0"/>
              <a:t>对象</a:t>
            </a:r>
            <a:endParaRPr lang="en-US" altLang="zh-CN" sz="2400" smtClean="0"/>
          </a:p>
          <a:p>
            <a:pPr>
              <a:lnSpc>
                <a:spcPct val="200000"/>
              </a:lnSpc>
            </a:pPr>
            <a:r>
              <a:rPr lang="en-US" altLang="zh-CN" sz="2400" smtClean="0"/>
              <a:t>web3.js </a:t>
            </a:r>
            <a:r>
              <a:rPr lang="zh-CN" altLang="zh-CN" sz="2400" smtClean="0"/>
              <a:t>通过</a:t>
            </a:r>
            <a:r>
              <a:rPr lang="zh-CN" altLang="zh-CN" sz="2400"/>
              <a:t>RPC调用与本地节点</a:t>
            </a:r>
            <a:r>
              <a:rPr lang="zh-CN" altLang="zh-CN" sz="2400" smtClean="0"/>
              <a:t>通信</a:t>
            </a:r>
            <a:r>
              <a:rPr lang="zh-CN" altLang="en-US" sz="2400" smtClean="0"/>
              <a:t>，它可以用于任何</a:t>
            </a:r>
            <a:r>
              <a:rPr lang="zh-CN" altLang="zh-CN" sz="2400" smtClean="0"/>
              <a:t>暴露</a:t>
            </a:r>
            <a:r>
              <a:rPr lang="zh-CN" altLang="en-US" sz="2400" smtClean="0"/>
              <a:t>了</a:t>
            </a:r>
            <a:r>
              <a:rPr lang="zh-CN" altLang="zh-CN" sz="2400" smtClean="0"/>
              <a:t>RPC</a:t>
            </a:r>
            <a:r>
              <a:rPr lang="zh-CN" altLang="zh-CN" sz="2400"/>
              <a:t>层</a:t>
            </a:r>
            <a:r>
              <a:rPr lang="zh-CN" altLang="zh-CN" sz="2400" smtClean="0"/>
              <a:t>的以太</a:t>
            </a:r>
            <a:r>
              <a:rPr lang="zh-CN" altLang="zh-CN" sz="2400"/>
              <a:t>坊</a:t>
            </a:r>
            <a:r>
              <a:rPr lang="zh-CN" altLang="zh-CN" sz="2400" smtClean="0"/>
              <a:t>节点</a:t>
            </a:r>
            <a:endParaRPr lang="en-US" altLang="zh-CN" sz="2400" smtClean="0"/>
          </a:p>
          <a:p>
            <a:pPr>
              <a:lnSpc>
                <a:spcPct val="200000"/>
              </a:lnSpc>
            </a:pPr>
            <a:r>
              <a:rPr lang="zh-CN" altLang="zh-CN" sz="2400" smtClean="0"/>
              <a:t>web3</a:t>
            </a:r>
            <a:r>
              <a:rPr lang="en-US" altLang="zh-CN" sz="2400" smtClean="0"/>
              <a:t> </a:t>
            </a:r>
            <a:r>
              <a:rPr lang="zh-CN" altLang="zh-CN" sz="2400" smtClean="0"/>
              <a:t>包含</a:t>
            </a:r>
            <a:r>
              <a:rPr lang="en-US" altLang="zh-CN" sz="2400" smtClean="0"/>
              <a:t> </a:t>
            </a:r>
            <a:r>
              <a:rPr lang="zh-CN" altLang="zh-CN" sz="2400" smtClean="0"/>
              <a:t>eth</a:t>
            </a:r>
            <a:r>
              <a:rPr lang="en-US" altLang="zh-CN" sz="2400" smtClean="0"/>
              <a:t> </a:t>
            </a:r>
            <a:r>
              <a:rPr lang="zh-CN" altLang="zh-CN" sz="2400" smtClean="0"/>
              <a:t>对象 </a:t>
            </a:r>
            <a:r>
              <a:rPr lang="zh-CN" altLang="zh-CN" sz="2400"/>
              <a:t>- web3.eth</a:t>
            </a:r>
            <a:r>
              <a:rPr lang="zh-CN" altLang="zh-CN" sz="2400" smtClean="0"/>
              <a:t>（</a:t>
            </a:r>
            <a:r>
              <a:rPr lang="zh-CN" altLang="en-US" sz="2400" smtClean="0"/>
              <a:t>专门与</a:t>
            </a:r>
            <a:r>
              <a:rPr lang="zh-CN" altLang="zh-CN" sz="2400" smtClean="0"/>
              <a:t>以太</a:t>
            </a:r>
            <a:r>
              <a:rPr lang="zh-CN" altLang="zh-CN" sz="2400"/>
              <a:t>坊区块链交互）</a:t>
            </a:r>
            <a:r>
              <a:rPr lang="zh-CN" altLang="zh-CN" sz="2400" smtClean="0"/>
              <a:t>和</a:t>
            </a:r>
            <a:r>
              <a:rPr lang="en-US" altLang="zh-CN" sz="2400" smtClean="0"/>
              <a:t> </a:t>
            </a:r>
            <a:r>
              <a:rPr lang="zh-CN" altLang="zh-CN" sz="2400" smtClean="0"/>
              <a:t>shh</a:t>
            </a:r>
            <a:r>
              <a:rPr lang="en-US" altLang="zh-CN" sz="2400" smtClean="0"/>
              <a:t> </a:t>
            </a:r>
            <a:r>
              <a:rPr lang="zh-CN" altLang="zh-CN" sz="2400" smtClean="0"/>
              <a:t>对象 </a:t>
            </a:r>
            <a:r>
              <a:rPr lang="zh-CN" altLang="zh-CN" sz="2400"/>
              <a:t>- web3.shh（</a:t>
            </a:r>
            <a:r>
              <a:rPr lang="zh-CN" altLang="zh-CN" sz="2400" smtClean="0"/>
              <a:t>用于</a:t>
            </a:r>
            <a:r>
              <a:rPr lang="zh-CN" altLang="en-US" sz="2400" smtClean="0"/>
              <a:t>与 </a:t>
            </a:r>
            <a:r>
              <a:rPr lang="zh-CN" altLang="zh-CN" sz="2400" smtClean="0"/>
              <a:t>Whisper</a:t>
            </a:r>
            <a:r>
              <a:rPr lang="en-US" altLang="zh-CN" sz="2400" smtClean="0"/>
              <a:t> </a:t>
            </a:r>
            <a:r>
              <a:rPr lang="zh-CN" altLang="zh-CN" sz="2400" smtClean="0"/>
              <a:t>交互）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943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消息调用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zh-CN" sz="2400" smtClean="0"/>
              <a:t>web3.eth.call(</a:t>
            </a:r>
            <a:r>
              <a:rPr lang="en-US" altLang="zh-CN" sz="2400" i="1" smtClean="0"/>
              <a:t>callObject</a:t>
            </a:r>
            <a:r>
              <a:rPr lang="en-US" altLang="zh-CN" sz="2400" smtClean="0"/>
              <a:t> </a:t>
            </a:r>
            <a:r>
              <a:rPr lang="en-US" altLang="zh-CN" sz="2400"/>
              <a:t>[, </a:t>
            </a:r>
            <a:r>
              <a:rPr lang="en-US" altLang="zh-CN" sz="2400" i="1"/>
              <a:t>defaultBlock</a:t>
            </a:r>
            <a:r>
              <a:rPr lang="en-US" altLang="zh-CN" sz="2400"/>
              <a:t>] [, </a:t>
            </a:r>
            <a:r>
              <a:rPr lang="en-US" altLang="zh-CN" sz="2400" i="1"/>
              <a:t>callback</a:t>
            </a:r>
            <a:r>
              <a:rPr lang="en-US" altLang="zh-CN" sz="2400"/>
              <a:t>])</a:t>
            </a:r>
          </a:p>
          <a:p>
            <a:pPr>
              <a:lnSpc>
                <a:spcPct val="200000"/>
              </a:lnSpc>
            </a:pPr>
            <a:r>
              <a:rPr lang="zh-CN" altLang="en-US" sz="2400"/>
              <a:t>参数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lvl="1">
              <a:lnSpc>
                <a:spcPct val="200000"/>
              </a:lnSpc>
            </a:pPr>
            <a:r>
              <a:rPr lang="zh-CN" altLang="en-US" sz="1800" smtClean="0"/>
              <a:t>调用对象：与交易对象相同，只是</a:t>
            </a:r>
            <a:r>
              <a:rPr lang="en-US" altLang="zh-CN" sz="1800" smtClean="0"/>
              <a:t>from</a:t>
            </a:r>
            <a:r>
              <a:rPr lang="zh-CN" altLang="en-US" sz="1800" smtClean="0"/>
              <a:t>也是可选的</a:t>
            </a:r>
            <a:endParaRPr lang="en-US" altLang="zh-CN" sz="1800" smtClean="0"/>
          </a:p>
          <a:p>
            <a:pPr lvl="1">
              <a:lnSpc>
                <a:spcPct val="200000"/>
              </a:lnSpc>
            </a:pPr>
            <a:r>
              <a:rPr lang="zh-CN" altLang="en-US" sz="1800" smtClean="0"/>
              <a:t>默认区块：默认“</a:t>
            </a:r>
            <a:r>
              <a:rPr lang="en-US" altLang="zh-CN" sz="1800" smtClean="0"/>
              <a:t>latest</a:t>
            </a:r>
            <a:r>
              <a:rPr lang="zh-CN" altLang="en-US" sz="1800" smtClean="0"/>
              <a:t>”，可以传入指定的区块高度</a:t>
            </a:r>
            <a:endParaRPr lang="en-US" altLang="zh-CN" sz="1800" smtClean="0"/>
          </a:p>
          <a:p>
            <a:pPr lvl="1">
              <a:lnSpc>
                <a:spcPct val="200000"/>
              </a:lnSpc>
            </a:pPr>
            <a:r>
              <a:rPr lang="zh-CN" altLang="en-US" sz="1800"/>
              <a:t>回调函</a:t>
            </a:r>
            <a:r>
              <a:rPr lang="zh-CN" altLang="en-US" sz="1800" smtClean="0"/>
              <a:t>数，如果没有则为同步调用</a:t>
            </a:r>
            <a:endParaRPr lang="en-US" altLang="zh-CN" sz="1800" smtClean="0"/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var result = web3.eth.call({ to: </a:t>
            </a: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	"</a:t>
            </a: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0xc4abd0339eb8d57087278718986382264244252f", </a:t>
            </a:r>
            <a:endParaRPr lang="en-US" altLang="zh-CN" sz="20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	data</a:t>
            </a: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: 		</a:t>
            </a: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			"0xc6888fa1000000000000000000000000000000000000000000000000000		0000000000003</a:t>
            </a: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" }); </a:t>
            </a: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console.log(result);</a:t>
            </a:r>
          </a:p>
          <a:p>
            <a:pPr lvl="1"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5358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日志过滤（事件监听）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web3.eth.filter( </a:t>
            </a:r>
            <a:r>
              <a:rPr lang="en-US" altLang="zh-CN" sz="2400" i="1" smtClean="0"/>
              <a:t>filterOptions</a:t>
            </a:r>
            <a:r>
              <a:rPr lang="en-US" altLang="zh-CN" sz="2400" smtClean="0"/>
              <a:t> [ , </a:t>
            </a:r>
            <a:r>
              <a:rPr lang="en-US" altLang="zh-CN" sz="2400" i="1" smtClean="0"/>
              <a:t>callback</a:t>
            </a:r>
            <a:r>
              <a:rPr lang="en-US" altLang="zh-CN" sz="2400" smtClean="0"/>
              <a:t> ] )</a:t>
            </a:r>
            <a:endParaRPr lang="en-US" altLang="zh-CN" sz="2400"/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filterString </a:t>
            </a:r>
            <a:r>
              <a:rPr lang="zh-CN" altLang="en-US" sz="2000" i="1" smtClean="0">
                <a:solidFill>
                  <a:schemeClr val="accent1">
                    <a:lumMod val="75000"/>
                  </a:schemeClr>
                </a:solidFill>
              </a:rPr>
              <a:t>可以是</a:t>
            </a: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'latest' or 'pending' </a:t>
            </a:r>
            <a:endParaRPr lang="en-US" altLang="zh-CN" sz="20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filter = web3.eth.filter</a:t>
            </a: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(filterString); </a:t>
            </a:r>
            <a:endParaRPr lang="en-US" altLang="zh-CN" sz="20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2000" i="1" smtClean="0">
                <a:solidFill>
                  <a:schemeClr val="accent1">
                    <a:lumMod val="75000"/>
                  </a:schemeClr>
                </a:solidFill>
              </a:rPr>
              <a:t>或者可以填入一个日志过滤 </a:t>
            </a: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options </a:t>
            </a: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filter = web3.eth.filter</a:t>
            </a: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(options); </a:t>
            </a:r>
            <a:endParaRPr lang="en-US" altLang="zh-CN" sz="20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2000" i="1" smtClean="0">
                <a:solidFill>
                  <a:schemeClr val="accent1">
                    <a:lumMod val="75000"/>
                  </a:schemeClr>
                </a:solidFill>
              </a:rPr>
              <a:t>监听日志变化</a:t>
            </a:r>
            <a:endParaRPr lang="en-US" altLang="zh-CN" sz="20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smtClean="0">
                <a:solidFill>
                  <a:schemeClr val="accent1">
                    <a:lumMod val="75000"/>
                  </a:schemeClr>
                </a:solidFill>
              </a:rPr>
              <a:t>filter.watch(function(error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, result){ </a:t>
            </a:r>
            <a:r>
              <a:rPr lang="en-US" altLang="zh-CN" sz="2000" smtClean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(!error) console.log(result); }); </a:t>
            </a:r>
            <a:endParaRPr lang="en-US" altLang="zh-CN" sz="2000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2000" i="1" smtClean="0">
                <a:solidFill>
                  <a:schemeClr val="accent1">
                    <a:lumMod val="75000"/>
                  </a:schemeClr>
                </a:solidFill>
              </a:rPr>
              <a:t>还可以用传入回调函数的方法，立刻开始监听日志</a:t>
            </a:r>
            <a:endParaRPr lang="en-US" altLang="zh-CN" sz="20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smtClean="0">
                <a:solidFill>
                  <a:schemeClr val="accent1">
                    <a:lumMod val="75000"/>
                  </a:schemeClr>
                </a:solidFill>
              </a:rPr>
              <a:t>web3.eth.filter(options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, function(error, result){ </a:t>
            </a:r>
            <a:endParaRPr lang="en-US" altLang="zh-CN" sz="2000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2000" smtClean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(!error) console.log(result); </a:t>
            </a:r>
            <a:endParaRPr lang="en-US" altLang="zh-CN" sz="2000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smtClean="0">
                <a:solidFill>
                  <a:schemeClr val="accent1">
                    <a:lumMod val="75000"/>
                  </a:schemeClr>
                </a:solidFill>
              </a:rPr>
              <a:t>});</a:t>
            </a: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5460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合约相关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创建合约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web3.eth.contract</a:t>
            </a: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var MyContract = web3.eth.contract(abiArray); </a:t>
            </a:r>
            <a:endParaRPr lang="en-US" altLang="zh-CN" sz="20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2000" i="1" smtClean="0">
                <a:solidFill>
                  <a:schemeClr val="accent1">
                    <a:lumMod val="75000"/>
                  </a:schemeClr>
                </a:solidFill>
              </a:rPr>
              <a:t>通过地址初始化合约实例</a:t>
            </a:r>
            <a:endParaRPr lang="en-US" altLang="zh-CN" sz="20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contractInstance = MyContract.at(address); </a:t>
            </a:r>
            <a:endParaRPr lang="en-US" altLang="zh-CN" sz="20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2000" i="1" smtClean="0">
                <a:solidFill>
                  <a:schemeClr val="accent1">
                    <a:lumMod val="75000"/>
                  </a:schemeClr>
                </a:solidFill>
              </a:rPr>
              <a:t>或者部署一个新合约</a:t>
            </a:r>
            <a:endParaRPr lang="en-US" altLang="zh-CN" sz="20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contractInstance = MyContract.new([constructorParam1] </a:t>
            </a:r>
            <a:endParaRPr lang="en-US" altLang="zh-CN" sz="20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	[, </a:t>
            </a: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constructorParam2], {data: '0x12345...', from: myAccount, </a:t>
            </a: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			gas</a:t>
            </a: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: 1000000</a:t>
            </a: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});</a:t>
            </a:r>
            <a:endParaRPr lang="en-US" altLang="zh-CN" sz="2000" i="1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7354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调用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合约函数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可以通过已创建的合约实例，直接调用合约函数</a:t>
            </a:r>
            <a:endParaRPr lang="en-US" altLang="zh-CN" sz="2400" smtClean="0"/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2400" i="1" smtClean="0">
                <a:solidFill>
                  <a:schemeClr val="accent1">
                    <a:lumMod val="75000"/>
                  </a:schemeClr>
                </a:solidFill>
              </a:rPr>
              <a:t>直接调用，自动按函数类型决定用 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sendTransaction </a:t>
            </a:r>
            <a:r>
              <a:rPr lang="zh-CN" altLang="en-US" sz="2400" i="1" smtClean="0">
                <a:solidFill>
                  <a:schemeClr val="accent1">
                    <a:lumMod val="75000"/>
                  </a:schemeClr>
                </a:solidFill>
              </a:rPr>
              <a:t>还是 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call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smtClean="0">
                <a:solidFill>
                  <a:schemeClr val="accent1">
                    <a:lumMod val="75000"/>
                  </a:schemeClr>
                </a:solidFill>
              </a:rPr>
              <a:t>myContractInstance.myMethod(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param1 </a:t>
            </a: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[, param2, ...] [, 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			transactionObject</a:t>
            </a: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] [, defaultBlock] [, callback]); </a:t>
            </a:r>
            <a:endParaRPr lang="en-US" altLang="zh-CN" sz="24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2400" i="1" smtClean="0">
                <a:solidFill>
                  <a:schemeClr val="accent1">
                    <a:lumMod val="75000"/>
                  </a:schemeClr>
                </a:solidFill>
              </a:rPr>
              <a:t>显式以消息调用形式 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call </a:t>
            </a:r>
            <a:r>
              <a:rPr lang="zh-CN" altLang="en-US" sz="2400" i="1" smtClean="0">
                <a:solidFill>
                  <a:schemeClr val="accent1">
                    <a:lumMod val="75000"/>
                  </a:schemeClr>
                </a:solidFill>
              </a:rPr>
              <a:t>该函数</a:t>
            </a:r>
            <a:endParaRPr lang="en-US" altLang="zh-CN" sz="24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smtClean="0">
                <a:solidFill>
                  <a:schemeClr val="accent1">
                    <a:lumMod val="75000"/>
                  </a:schemeClr>
                </a:solidFill>
              </a:rPr>
              <a:t>myContractInstance.myMethod.call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(param1 </a:t>
            </a: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[, param2, ...] [, 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		transactionObject</a:t>
            </a: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] [, defaultBlock] [, callback]); </a:t>
            </a:r>
            <a:endParaRPr lang="en-US" altLang="zh-CN" sz="24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2400" i="1" smtClean="0">
                <a:solidFill>
                  <a:schemeClr val="accent1">
                    <a:lumMod val="75000"/>
                  </a:schemeClr>
                </a:solidFill>
              </a:rPr>
              <a:t>显式以发送交易形式调用该函数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smtClean="0">
                <a:solidFill>
                  <a:schemeClr val="accent1">
                    <a:lumMod val="75000"/>
                  </a:schemeClr>
                </a:solidFill>
              </a:rPr>
              <a:t>myContractInstance.myMethod.sendTransaction(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param1 </a:t>
            </a: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[, 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		param2</a:t>
            </a: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, ...] [, transactionObject] [, callback]); </a:t>
            </a:r>
            <a:endParaRPr lang="en-US" altLang="zh-CN" sz="2400" i="1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8172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监听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合约事件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合约的 </a:t>
            </a:r>
            <a:r>
              <a:rPr lang="en-US" altLang="zh-CN" sz="2400" smtClean="0"/>
              <a:t>event </a:t>
            </a:r>
            <a:r>
              <a:rPr lang="zh-CN" altLang="en-US" sz="2400" smtClean="0"/>
              <a:t>类似于 </a:t>
            </a:r>
            <a:r>
              <a:rPr lang="en-US" altLang="zh-CN" sz="2400" smtClean="0"/>
              <a:t>filter</a:t>
            </a:r>
            <a:r>
              <a:rPr lang="zh-CN" altLang="en-US" sz="2400" smtClean="0"/>
              <a:t>，可以设置过滤选项来监听</a:t>
            </a:r>
            <a:endParaRPr lang="en-US" altLang="zh-CN" sz="2400" smtClean="0"/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var event = myContractInstance.MyEvent({valueA: 23} 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		[, additionalFilterObject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]) 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2200" i="1" smtClean="0">
                <a:solidFill>
                  <a:schemeClr val="accent1">
                    <a:lumMod val="75000"/>
                  </a:schemeClr>
                </a:solidFill>
              </a:rPr>
              <a:t>监听事件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event.watch(function(error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, result){ if (!error) console.log(result); }); 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zh-CN" altLang="en-US" sz="2200" i="1">
                <a:solidFill>
                  <a:schemeClr val="accent1">
                    <a:lumMod val="75000"/>
                  </a:schemeClr>
                </a:solidFill>
              </a:rPr>
              <a:t>还可以用传入回调函数的方法，立刻开始</a:t>
            </a:r>
            <a:r>
              <a:rPr lang="zh-CN" altLang="en-US" sz="2200" i="1" smtClean="0">
                <a:solidFill>
                  <a:schemeClr val="accent1">
                    <a:lumMod val="75000"/>
                  </a:schemeClr>
                </a:solidFill>
              </a:rPr>
              <a:t>监听</a:t>
            </a:r>
            <a:r>
              <a:rPr lang="zh-CN" altLang="en-US" sz="2200" i="1">
                <a:solidFill>
                  <a:schemeClr val="accent1">
                    <a:lumMod val="75000"/>
                  </a:schemeClr>
                </a:solidFill>
              </a:rPr>
              <a:t>事件</a:t>
            </a:r>
            <a:endParaRPr lang="en-US" altLang="zh-CN" sz="2200" i="1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event = myContractInstance.MyEvent([{valueA: 23}] 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		[, additionalFilterObject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] , function(error, result){ 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		if 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(!error) </a:t>
            </a: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console.log(result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); 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  <a:endParaRPr lang="en-US" altLang="zh-CN" sz="2200" i="1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5075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2276872"/>
            <a:ext cx="8229600" cy="13247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en-US" altLang="zh-CN" sz="6600" dirty="0" smtClean="0">
                <a:latin typeface="微软雅黑 Light" pitchFamily="34" charset="-122"/>
                <a:ea typeface="微软雅黑 Light" pitchFamily="34" charset="-122"/>
              </a:rPr>
              <a:t>Q&amp;A</a:t>
            </a:r>
            <a:endParaRPr lang="en-US" altLang="zh-CN" sz="6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8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web3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模块加载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首先需要将 </a:t>
            </a:r>
            <a:r>
              <a:rPr lang="en-US" altLang="zh-CN" sz="2400" smtClean="0"/>
              <a:t>web3 </a:t>
            </a:r>
            <a:r>
              <a:rPr lang="zh-CN" altLang="en-US" sz="2400" smtClean="0"/>
              <a:t>模块安装在项目中：</a:t>
            </a:r>
            <a:endParaRPr lang="en-US" altLang="zh-CN" sz="2400" smtClean="0"/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npm install 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web3@0.20.1</a:t>
            </a:r>
            <a:endParaRPr lang="en-US" altLang="zh-CN" sz="2400" i="1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/>
              <a:t>然后创建一个 </a:t>
            </a:r>
            <a:r>
              <a:rPr lang="en-US" altLang="zh-CN" sz="2400" smtClean="0"/>
              <a:t>web3 </a:t>
            </a:r>
            <a:r>
              <a:rPr lang="zh-CN" altLang="en-US" sz="2400" smtClean="0"/>
              <a:t>实例，设置一个“</a:t>
            </a:r>
            <a:r>
              <a:rPr lang="en-US" altLang="zh-CN" sz="2400" smtClean="0"/>
              <a:t>provider</a:t>
            </a:r>
            <a:r>
              <a:rPr lang="zh-CN" altLang="en-US" sz="2400" smtClean="0"/>
              <a:t>”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为了保证我们的 </a:t>
            </a:r>
            <a:r>
              <a:rPr lang="en-US" altLang="zh-CN" sz="2400" smtClean="0"/>
              <a:t>MetaMask </a:t>
            </a:r>
            <a:r>
              <a:rPr lang="zh-CN" altLang="en-US" sz="2400" smtClean="0"/>
              <a:t>设置好的 </a:t>
            </a:r>
            <a:r>
              <a:rPr lang="en-US" altLang="zh-CN" sz="2400" smtClean="0"/>
              <a:t>provider </a:t>
            </a:r>
            <a:r>
              <a:rPr lang="zh-CN" altLang="en-US" sz="2400" smtClean="0"/>
              <a:t>不被覆盖掉，在引入 </a:t>
            </a:r>
            <a:r>
              <a:rPr lang="en-US" altLang="zh-CN" sz="2400" smtClean="0"/>
              <a:t>web3 </a:t>
            </a:r>
            <a:r>
              <a:rPr lang="zh-CN" altLang="en-US" sz="2400" smtClean="0"/>
              <a:t>之前我们一般要做当前环境检查</a:t>
            </a:r>
            <a:r>
              <a:rPr lang="zh-CN" altLang="en-US" sz="2400" smtClean="0">
                <a:sym typeface="Wingdings" pitchFamily="2" charset="2"/>
              </a:rPr>
              <a:t>（以</a:t>
            </a:r>
            <a:r>
              <a:rPr lang="en-US" altLang="zh-CN" sz="2400" smtClean="0">
                <a:sym typeface="Wingdings" pitchFamily="2" charset="2"/>
              </a:rPr>
              <a:t>v0.20.1</a:t>
            </a:r>
            <a:r>
              <a:rPr lang="zh-CN" altLang="en-US" sz="2400">
                <a:sym typeface="Wingdings" pitchFamily="2" charset="2"/>
              </a:rPr>
              <a:t>为例</a:t>
            </a:r>
            <a:r>
              <a:rPr lang="zh-CN" altLang="en-US" sz="2400" smtClean="0">
                <a:sym typeface="Wingdings" pitchFamily="2" charset="2"/>
              </a:rPr>
              <a:t>）：</a:t>
            </a:r>
            <a:endParaRPr lang="en-US" altLang="zh-CN" sz="2400" smtClean="0"/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if (typeof web3 !== 'undefined') { </a:t>
            </a:r>
            <a:endParaRPr lang="en-US" altLang="zh-CN" sz="24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	web3 </a:t>
            </a: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= new 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Web3(web3.currentProvider</a:t>
            </a: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); </a:t>
            </a:r>
            <a:endParaRPr lang="en-US" altLang="zh-CN" sz="24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} </a:t>
            </a: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else 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	web3 </a:t>
            </a: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= new 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Web3(new Web3.providers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		 .HttpProvider</a:t>
            </a: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("http://localhost:8545")); </a:t>
            </a:r>
            <a:endParaRPr lang="en-US" altLang="zh-CN" sz="24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altLang="zh-CN" sz="2400" i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异步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回调（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callback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web3js</a:t>
            </a:r>
            <a:r>
              <a:rPr lang="zh-CN" altLang="en-US" sz="2400" smtClean="0"/>
              <a:t> </a:t>
            </a:r>
            <a:r>
              <a:rPr lang="en-US" altLang="zh-CN" sz="2400" smtClean="0"/>
              <a:t>API </a:t>
            </a:r>
            <a:r>
              <a:rPr lang="zh-CN" altLang="en-US" sz="2400" smtClean="0"/>
              <a:t>设计的最初目的，主要是为了和本地 </a:t>
            </a:r>
            <a:r>
              <a:rPr lang="en-US" altLang="zh-CN" sz="2400" smtClean="0"/>
              <a:t>RPC </a:t>
            </a:r>
            <a:r>
              <a:rPr lang="zh-CN" altLang="en-US" sz="2400" smtClean="0"/>
              <a:t>节点共同使用，所以默认情况下发送的是同步 </a:t>
            </a:r>
            <a:r>
              <a:rPr lang="en-US" altLang="zh-CN" sz="2400" smtClean="0"/>
              <a:t>HTTP </a:t>
            </a:r>
            <a:r>
              <a:rPr lang="zh-CN" altLang="en-US" sz="2400" smtClean="0"/>
              <a:t>请求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如果要发送异步请求，可以在函数的最后一个参数位置上，传入一个回调函数。回调函数是可选（</a:t>
            </a:r>
            <a:r>
              <a:rPr lang="en-US" altLang="zh-CN" sz="2400" smtClean="0"/>
              <a:t>optioanl</a:t>
            </a:r>
            <a:r>
              <a:rPr lang="zh-CN" altLang="en-US" sz="2400" smtClean="0"/>
              <a:t>）的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我们一般采用的回调风格是所谓的“错误优先”，例如：</a:t>
            </a:r>
            <a:endParaRPr lang="en-US" altLang="zh-CN" sz="2400" smtClean="0"/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web3.eth.getBlock(48, function(error, result){ 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	if(!error) 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		console.log(JSON.stringify(result)); 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	else 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		console.error(error); 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817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回调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Promise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事件（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v1.0.0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为了帮助 </a:t>
            </a:r>
            <a:r>
              <a:rPr lang="en-US" altLang="zh-CN" sz="2400" smtClean="0"/>
              <a:t>web3 </a:t>
            </a:r>
            <a:r>
              <a:rPr lang="zh-CN" altLang="en-US" sz="2400" smtClean="0"/>
              <a:t>集成到不同</a:t>
            </a:r>
            <a:r>
              <a:rPr lang="zh-CN" altLang="en-US" sz="2400"/>
              <a:t>标准的所有</a:t>
            </a:r>
            <a:r>
              <a:rPr lang="zh-CN" altLang="en-US" sz="2400" smtClean="0"/>
              <a:t>类型项目</a:t>
            </a:r>
            <a:r>
              <a:rPr lang="zh-CN" altLang="en-US" sz="2400"/>
              <a:t>中</a:t>
            </a:r>
            <a:r>
              <a:rPr lang="zh-CN" altLang="en-US" sz="2400" smtClean="0"/>
              <a:t>，</a:t>
            </a:r>
            <a:r>
              <a:rPr lang="en-US" altLang="zh-CN" sz="2400" smtClean="0"/>
              <a:t>1.0.0 </a:t>
            </a:r>
            <a:r>
              <a:rPr lang="zh-CN" altLang="en-US" sz="2400" smtClean="0"/>
              <a:t>版本提供</a:t>
            </a:r>
            <a:r>
              <a:rPr lang="zh-CN" altLang="en-US" sz="2400"/>
              <a:t>了多种方式来处理异步函数</a:t>
            </a:r>
            <a:r>
              <a:rPr lang="zh-CN" altLang="en-US" sz="2400" smtClean="0"/>
              <a:t>。大多数的 </a:t>
            </a:r>
            <a:r>
              <a:rPr lang="en-US" altLang="zh-CN" sz="2400" smtClean="0"/>
              <a:t>web3 </a:t>
            </a:r>
            <a:r>
              <a:rPr lang="zh-CN" altLang="en-US" sz="2400" smtClean="0"/>
              <a:t>对象允许将一个回调函数作为最后一个函数参数传入，同时会返回一个 </a:t>
            </a:r>
            <a:r>
              <a:rPr lang="en-US" altLang="zh-CN" sz="2400" smtClean="0"/>
              <a:t>promise </a:t>
            </a:r>
            <a:r>
              <a:rPr lang="zh-CN" altLang="en-US" sz="2400" smtClean="0"/>
              <a:t>用于链式函数调用。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/>
              <a:t>以太</a:t>
            </a:r>
            <a:r>
              <a:rPr lang="zh-CN" altLang="en-US" sz="2400" smtClean="0"/>
              <a:t>坊作为一个区块链系统，一次请求具有不同的结束阶段。为了满足这样的要求，</a:t>
            </a:r>
            <a:r>
              <a:rPr lang="en-US" altLang="zh-CN" sz="2400" smtClean="0"/>
              <a:t>1.0.0 </a:t>
            </a:r>
            <a:r>
              <a:rPr lang="zh-CN" altLang="en-US" sz="2400" smtClean="0"/>
              <a:t>版本将这类函数调用的返回值包成一个“</a:t>
            </a:r>
            <a:r>
              <a:rPr lang="zh-CN" altLang="en-US" sz="2400"/>
              <a:t>承诺</a:t>
            </a:r>
            <a:r>
              <a:rPr lang="zh-CN" altLang="en-US" sz="2400" smtClean="0"/>
              <a:t>事件”（</a:t>
            </a:r>
            <a:r>
              <a:rPr lang="en-US" altLang="zh-CN" sz="2400" smtClean="0"/>
              <a:t>promiEvent</a:t>
            </a:r>
            <a:r>
              <a:rPr lang="zh-CN" altLang="en-US" sz="2400" smtClean="0"/>
              <a:t>），这是一个 </a:t>
            </a:r>
            <a:r>
              <a:rPr lang="en-US" altLang="zh-CN" sz="2400" smtClean="0"/>
              <a:t>promise </a:t>
            </a:r>
            <a:r>
              <a:rPr lang="zh-CN" altLang="en-US" sz="2400" smtClean="0"/>
              <a:t>和 </a:t>
            </a:r>
            <a:r>
              <a:rPr lang="en-US" altLang="zh-CN" sz="2400" smtClean="0"/>
              <a:t>EventEmitter </a:t>
            </a:r>
            <a:r>
              <a:rPr lang="zh-CN" altLang="en-US" sz="2400" smtClean="0"/>
              <a:t>的结合体。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PromiEvent </a:t>
            </a:r>
            <a:r>
              <a:rPr lang="zh-CN" altLang="en-US" sz="2400" smtClean="0"/>
              <a:t>的用法就像 </a:t>
            </a:r>
            <a:r>
              <a:rPr lang="en-US" altLang="zh-CN" sz="2400" smtClean="0"/>
              <a:t>promise </a:t>
            </a:r>
            <a:r>
              <a:rPr lang="zh-CN" altLang="en-US" sz="2400" smtClean="0"/>
              <a:t>一样，另外还加入了</a:t>
            </a:r>
            <a:r>
              <a:rPr lang="en-US" altLang="zh-CN" sz="2400" smtClean="0"/>
              <a:t>.on</a:t>
            </a:r>
            <a:r>
              <a:rPr lang="zh-CN" altLang="en-US" sz="2400" smtClean="0"/>
              <a:t>，</a:t>
            </a:r>
            <a:r>
              <a:rPr lang="en-US" altLang="zh-CN" sz="2400" smtClean="0"/>
              <a:t>.once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.off</a:t>
            </a:r>
            <a:r>
              <a:rPr lang="zh-CN" altLang="en-US" sz="2400" smtClean="0"/>
              <a:t>方法</a:t>
            </a:r>
            <a:endParaRPr lang="en-US" altLang="zh-CN" sz="2400" smtClean="0"/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web3.eth.sendTransaction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({from: '0x123...', data: '0x432...'}) 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once('transactionHash', function(hash){ ... }) 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once('receipt', function(receipt){ ... }) 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on('confirmation', function(confNumber, receipt){ ... }) 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on('error', function(error){ ... }) 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then(function(receipt){ // will be fired once the receipt is mined });</a:t>
            </a:r>
          </a:p>
        </p:txBody>
      </p:sp>
    </p:spTree>
    <p:extLst>
      <p:ext uri="{BB962C8B-B14F-4D97-AF65-F5344CB8AC3E}">
        <p14:creationId xmlns:p14="http://schemas.microsoft.com/office/powerpoint/2010/main" val="15585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应用二进制接口（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ABI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web3.js </a:t>
            </a:r>
            <a:r>
              <a:rPr lang="zh-CN" altLang="en-US" sz="2400" smtClean="0"/>
              <a:t>通过以太坊智能合约的 </a:t>
            </a:r>
            <a:r>
              <a:rPr lang="en-US" altLang="zh-CN" sz="2400"/>
              <a:t>j</a:t>
            </a:r>
            <a:r>
              <a:rPr lang="en-US" altLang="zh-CN" sz="2400" smtClean="0"/>
              <a:t>son </a:t>
            </a:r>
            <a:r>
              <a:rPr lang="zh-CN" altLang="en-US" sz="2400" smtClean="0"/>
              <a:t>接口（</a:t>
            </a:r>
            <a:r>
              <a:rPr lang="en-US" altLang="zh-CN" sz="2400" smtClean="0"/>
              <a:t>Application Binary Interface</a:t>
            </a:r>
            <a:r>
              <a:rPr lang="zh-CN" altLang="en-US" sz="2400" smtClean="0"/>
              <a:t>，</a:t>
            </a:r>
            <a:r>
              <a:rPr lang="en-US" altLang="zh-CN" sz="2400" smtClean="0"/>
              <a:t>ABI</a:t>
            </a:r>
            <a:r>
              <a:rPr lang="zh-CN" altLang="en-US" sz="2400" smtClean="0"/>
              <a:t>）创建一个 </a:t>
            </a:r>
            <a:r>
              <a:rPr lang="en-US" altLang="zh-CN" sz="2400" smtClean="0"/>
              <a:t>JavaScript </a:t>
            </a:r>
            <a:r>
              <a:rPr lang="zh-CN" altLang="en-US" sz="2400" smtClean="0"/>
              <a:t>对象，用来在 </a:t>
            </a:r>
            <a:r>
              <a:rPr lang="en-US" altLang="zh-CN" sz="2400" smtClean="0"/>
              <a:t>js </a:t>
            </a:r>
            <a:r>
              <a:rPr lang="zh-CN" altLang="en-US" sz="2400" smtClean="0"/>
              <a:t>代码中描述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函数（</a:t>
            </a:r>
            <a:r>
              <a:rPr lang="en-US" altLang="zh-CN" sz="2400" smtClean="0"/>
              <a:t>functions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en-US" altLang="zh-CN" sz="2000" smtClean="0"/>
              <a:t>type</a:t>
            </a:r>
            <a:r>
              <a:rPr lang="zh-CN" altLang="en-US" sz="2000" smtClean="0"/>
              <a:t>：函数类型，默认“</a:t>
            </a:r>
            <a:r>
              <a:rPr lang="en-US" altLang="zh-CN" sz="2000" smtClean="0"/>
              <a:t>function</a:t>
            </a:r>
            <a:r>
              <a:rPr lang="zh-CN" altLang="en-US" sz="2000" smtClean="0"/>
              <a:t>”，也可能是“</a:t>
            </a:r>
            <a:r>
              <a:rPr lang="en-US" altLang="zh-CN" sz="2000" smtClean="0"/>
              <a:t>constructor</a:t>
            </a:r>
            <a:r>
              <a:rPr lang="zh-CN" altLang="en-US" sz="2000" smtClean="0"/>
              <a:t>”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en-US" altLang="zh-CN" sz="2000" smtClean="0"/>
              <a:t>constant, payable, stateMutability</a:t>
            </a:r>
            <a:r>
              <a:rPr lang="zh-CN" altLang="en-US" sz="2000" smtClean="0"/>
              <a:t>：函数的状态可变性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en-US" altLang="zh-CN" sz="2000" smtClean="0"/>
              <a:t>inputs, outputs: </a:t>
            </a:r>
            <a:r>
              <a:rPr lang="zh-CN" altLang="en-US" sz="2000" smtClean="0"/>
              <a:t>函数输入、输出参数描述列表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事件（</a:t>
            </a:r>
            <a:r>
              <a:rPr lang="en-US" altLang="zh-CN" sz="2400" smtClean="0"/>
              <a:t>events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en-US" altLang="zh-CN" sz="2000" smtClean="0"/>
              <a:t>type</a:t>
            </a:r>
            <a:r>
              <a:rPr lang="zh-CN" altLang="en-US" sz="2000" smtClean="0"/>
              <a:t>：类型，总是“</a:t>
            </a:r>
            <a:r>
              <a:rPr lang="en-US" altLang="zh-CN" sz="2000" smtClean="0"/>
              <a:t>event</a:t>
            </a:r>
            <a:r>
              <a:rPr lang="zh-CN" altLang="en-US" sz="2000" smtClean="0"/>
              <a:t>”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en-US" altLang="zh-CN" sz="2000" smtClean="0"/>
              <a:t>inputs</a:t>
            </a:r>
            <a:r>
              <a:rPr lang="zh-CN" altLang="en-US" sz="2000" smtClean="0"/>
              <a:t>：输入对象列表，包括 </a:t>
            </a:r>
            <a:r>
              <a:rPr lang="en-US" altLang="zh-CN" sz="2000" smtClean="0"/>
              <a:t>name</a:t>
            </a:r>
            <a:r>
              <a:rPr lang="zh-CN" altLang="en-US" sz="2000" smtClean="0"/>
              <a:t>、</a:t>
            </a:r>
            <a:r>
              <a:rPr lang="en-US" altLang="zh-CN" sz="2000" smtClean="0"/>
              <a:t>type</a:t>
            </a:r>
            <a:r>
              <a:rPr lang="zh-CN" altLang="en-US" sz="2000" smtClean="0"/>
              <a:t>、</a:t>
            </a:r>
            <a:r>
              <a:rPr lang="en-US" altLang="zh-CN" sz="2000" smtClean="0"/>
              <a:t>indexed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755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批处理请求（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batch requests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批处理</a:t>
            </a:r>
            <a:r>
              <a:rPr lang="zh-CN" altLang="en-US" sz="2400"/>
              <a:t>请求</a:t>
            </a:r>
            <a:r>
              <a:rPr lang="zh-CN" altLang="en-US" sz="2400" smtClean="0"/>
              <a:t>允许我们将请求排序，然后一起处理它们。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注意：批量</a:t>
            </a:r>
            <a:r>
              <a:rPr lang="zh-CN" altLang="en-US" sz="2400"/>
              <a:t>请求不会更</a:t>
            </a:r>
            <a:r>
              <a:rPr lang="zh-CN" altLang="en-US" sz="2400" smtClean="0"/>
              <a:t>快。实际上</a:t>
            </a:r>
            <a:r>
              <a:rPr lang="zh-CN" altLang="en-US" sz="2400"/>
              <a:t>，在某些情况下，一次性地发出许多请求会更快，因为请求是异步处理的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批处理</a:t>
            </a:r>
            <a:r>
              <a:rPr lang="zh-CN" altLang="en-US" sz="2400"/>
              <a:t>请求主要用于确保请求</a:t>
            </a:r>
            <a:r>
              <a:rPr lang="zh-CN" altLang="en-US" sz="2400" smtClean="0"/>
              <a:t>的顺序，并串行</a:t>
            </a:r>
            <a:r>
              <a:rPr lang="zh-CN" altLang="en-US" sz="2400"/>
              <a:t>处理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batch = web3.createBatch(); batch.add(web3.eth.getBalance.request('0x0000000000000000		000000000000000000000000', 'latest', callback)); batch.add(web3.eth.contract(abi).at(address).balance.request(a		ddress, callback2)); 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batch.execute();</a:t>
            </a:r>
          </a:p>
        </p:txBody>
      </p:sp>
    </p:spTree>
    <p:extLst>
      <p:ext uri="{BB962C8B-B14F-4D97-AF65-F5344CB8AC3E}">
        <p14:creationId xmlns:p14="http://schemas.microsoft.com/office/powerpoint/2010/main" val="13320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大数处理（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big numbers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JavaScript </a:t>
            </a:r>
            <a:r>
              <a:rPr lang="zh-CN" altLang="en-US" sz="2400" smtClean="0"/>
              <a:t>中默认的数字精度较小，所以</a:t>
            </a:r>
            <a:r>
              <a:rPr lang="en-US" altLang="zh-CN" sz="2400" smtClean="0"/>
              <a:t>web3.js </a:t>
            </a:r>
            <a:r>
              <a:rPr lang="zh-CN" altLang="en-US" sz="2400" smtClean="0"/>
              <a:t>会自动添加一个依赖库 </a:t>
            </a:r>
            <a:r>
              <a:rPr lang="en-US" altLang="zh-CN" sz="2400" smtClean="0"/>
              <a:t>BigNumber</a:t>
            </a:r>
            <a:r>
              <a:rPr lang="zh-CN" altLang="en-US" sz="2400" smtClean="0"/>
              <a:t>，专门用于大数处理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对于数值，我们应该习惯把它转换成 </a:t>
            </a:r>
            <a:r>
              <a:rPr lang="en-US" altLang="zh-CN" sz="2400" smtClean="0"/>
              <a:t>BigNumber </a:t>
            </a:r>
            <a:r>
              <a:rPr lang="zh-CN" altLang="en-US" sz="2400" smtClean="0"/>
              <a:t>对象来处理</a:t>
            </a:r>
            <a:endParaRPr lang="en-US" altLang="zh-CN" sz="2400" smtClean="0"/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var balance = </a:t>
            </a: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new 	BigNumber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('131242344353464564564574574567456');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or var balance = web3.eth.getBalance(someAddress); 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balance.plus(21).toString(10); </a:t>
            </a: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//"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131242344353464564564574574567477"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/>
              <a:t>BigNumber.toString(10) </a:t>
            </a:r>
            <a:r>
              <a:rPr lang="zh-CN" altLang="en-US" sz="2400" smtClean="0"/>
              <a:t>对小数只保留</a:t>
            </a:r>
            <a:r>
              <a:rPr lang="en-US" altLang="zh-CN" sz="2400" smtClean="0"/>
              <a:t>20</a:t>
            </a:r>
            <a:r>
              <a:rPr lang="zh-CN" altLang="en-US" sz="2400" smtClean="0"/>
              <a:t>位浮点精度。所以推荐的做法是，我们内部总是用 </a:t>
            </a:r>
            <a:r>
              <a:rPr lang="en-US" altLang="zh-CN" sz="2400" smtClean="0"/>
              <a:t>wei </a:t>
            </a:r>
            <a:r>
              <a:rPr lang="zh-CN" altLang="en-US" sz="2400" smtClean="0"/>
              <a:t>来表示余额（大整数），只有在需要显示给用户看的时候才转换为</a:t>
            </a:r>
            <a:r>
              <a:rPr lang="en-US" altLang="zh-CN" sz="2400" smtClean="0"/>
              <a:t>ether</a:t>
            </a:r>
            <a:r>
              <a:rPr lang="zh-CN" altLang="en-US" sz="2400" smtClean="0"/>
              <a:t>或其它单位</a:t>
            </a:r>
            <a:endParaRPr lang="en-US" altLang="zh-CN" sz="2200" i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常用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API ——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基本信息查询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/>
          </a:bodyPr>
          <a:lstStyle/>
          <a:p>
            <a:pPr marL="36000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zh-CN" altLang="en-US" sz="2400" i="1"/>
              <a:t>查看 </a:t>
            </a:r>
            <a:r>
              <a:rPr lang="en-US" altLang="zh-CN" sz="2400" i="1"/>
              <a:t>web3 </a:t>
            </a:r>
            <a:r>
              <a:rPr lang="zh-CN" altLang="en-US" sz="2400" i="1"/>
              <a:t>版本</a:t>
            </a:r>
            <a:endParaRPr lang="en-US" altLang="zh-CN" sz="2400" i="1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v0.2x.x</a:t>
            </a:r>
            <a:r>
              <a:rPr lang="zh-CN" altLang="en-US" sz="2400" smtClean="0"/>
              <a:t>：</a:t>
            </a:r>
            <a:r>
              <a:rPr lang="en-US" altLang="zh-CN" sz="2400" smtClean="0"/>
              <a:t>web3.version.api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/>
              <a:t>v1.0.0</a:t>
            </a:r>
            <a:r>
              <a:rPr lang="zh-CN" altLang="en-US" sz="2400" smtClean="0"/>
              <a:t>：</a:t>
            </a:r>
            <a:r>
              <a:rPr lang="en-US" altLang="zh-CN" sz="2400" smtClean="0"/>
              <a:t>web3.version</a:t>
            </a:r>
          </a:p>
          <a:p>
            <a:pPr marL="360000" indent="0">
              <a:lnSpc>
                <a:spcPct val="160000"/>
              </a:lnSpc>
              <a:spcBef>
                <a:spcPts val="1200"/>
              </a:spcBef>
              <a:buNone/>
            </a:pPr>
            <a:r>
              <a:rPr lang="zh-CN" altLang="en-US" sz="2400" i="1"/>
              <a:t>查看 </a:t>
            </a:r>
            <a:r>
              <a:rPr lang="en-US" altLang="zh-CN" sz="2400" i="1"/>
              <a:t>web3 </a:t>
            </a:r>
            <a:r>
              <a:rPr lang="zh-CN" altLang="en-US" sz="2400" i="1"/>
              <a:t>连接到的节点版本（</a:t>
            </a:r>
            <a:r>
              <a:rPr lang="en-US" altLang="zh-CN" sz="2400" i="1"/>
              <a:t>clientVersion</a:t>
            </a:r>
            <a:r>
              <a:rPr lang="zh-CN" altLang="en-US" sz="2400" i="1"/>
              <a:t>）</a:t>
            </a:r>
            <a:endParaRPr lang="en-US" altLang="zh-CN" sz="2400" i="1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同步：</a:t>
            </a:r>
            <a:r>
              <a:rPr lang="en-US" altLang="zh-CN" sz="2400" smtClean="0"/>
              <a:t>web3.version.node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异步：</a:t>
            </a:r>
            <a:r>
              <a:rPr lang="en-US" altLang="zh-CN" sz="2400" smtClean="0"/>
              <a:t>web3.version.getNode</a:t>
            </a:r>
            <a:r>
              <a:rPr lang="en-US" altLang="zh-CN" sz="2400"/>
              <a:t>((error,result)=&gt;{console.log(result</a:t>
            </a:r>
            <a:r>
              <a:rPr lang="en-US" altLang="zh-CN" sz="2400" smtClean="0"/>
              <a:t>)})</a:t>
            </a:r>
            <a:endParaRPr lang="zh-CN" altLang="en-US" sz="240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v1.0.0</a:t>
            </a:r>
            <a:r>
              <a:rPr lang="zh-CN" altLang="en-US" sz="2400" smtClean="0"/>
              <a:t>：</a:t>
            </a:r>
            <a:r>
              <a:rPr lang="en-US" altLang="zh-CN" sz="2400" smtClean="0"/>
              <a:t>web3.eth.getNodeInfo().then(console.log)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3219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6691</TotalTime>
  <Words>1323</Words>
  <Application>Microsoft Office PowerPoint</Application>
  <PresentationFormat>全屏显示(4:3)</PresentationFormat>
  <Paragraphs>234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web3.js 简介</vt:lpstr>
      <vt:lpstr>  web3.js</vt:lpstr>
      <vt:lpstr>  web3 模块加载</vt:lpstr>
      <vt:lpstr>  异步回调（callback）</vt:lpstr>
      <vt:lpstr>  回调 Promise 事件（v1.0.0）</vt:lpstr>
      <vt:lpstr>  应用二进制接口（ABI）</vt:lpstr>
      <vt:lpstr>  批处理请求（batch requests）</vt:lpstr>
      <vt:lpstr>  大数处理（big numbers）</vt:lpstr>
      <vt:lpstr>  常用 API —— 基本信息查询</vt:lpstr>
      <vt:lpstr>  基本信息查询</vt:lpstr>
      <vt:lpstr>  网络状态查询</vt:lpstr>
      <vt:lpstr>  Provider</vt:lpstr>
      <vt:lpstr>  web3 通用工具方法</vt:lpstr>
      <vt:lpstr>  web3.eth – 账户相关</vt:lpstr>
      <vt:lpstr>  区块相关</vt:lpstr>
      <vt:lpstr>  区块相关</vt:lpstr>
      <vt:lpstr>  交易相关</vt:lpstr>
      <vt:lpstr>  交易执行相关</vt:lpstr>
      <vt:lpstr>  发送交易</vt:lpstr>
      <vt:lpstr>  消息调用</vt:lpstr>
      <vt:lpstr>  日志过滤（事件监听）</vt:lpstr>
      <vt:lpstr>  合约相关 —— 创建合约</vt:lpstr>
      <vt:lpstr>  调用合约函数</vt:lpstr>
      <vt:lpstr>  监听合约事件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wushengran</dc:creator>
  <cp:lastModifiedBy>Thingkpad</cp:lastModifiedBy>
  <cp:revision>545</cp:revision>
  <dcterms:created xsi:type="dcterms:W3CDTF">2018-08-15T07:17:26Z</dcterms:created>
  <dcterms:modified xsi:type="dcterms:W3CDTF">2018-10-28T22:48:47Z</dcterms:modified>
</cp:coreProperties>
</file>