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handoutMasterIdLst>
    <p:handoutMasterId r:id="rId58"/>
  </p:handoutMasterIdLst>
  <p:sldIdLst>
    <p:sldId id="272" r:id="rId2"/>
    <p:sldId id="414" r:id="rId3"/>
    <p:sldId id="362" r:id="rId4"/>
    <p:sldId id="361" r:id="rId5"/>
    <p:sldId id="415" r:id="rId6"/>
    <p:sldId id="366" r:id="rId7"/>
    <p:sldId id="367" r:id="rId8"/>
    <p:sldId id="369" r:id="rId9"/>
    <p:sldId id="370" r:id="rId10"/>
    <p:sldId id="373" r:id="rId11"/>
    <p:sldId id="375" r:id="rId12"/>
    <p:sldId id="372" r:id="rId13"/>
    <p:sldId id="420" r:id="rId14"/>
    <p:sldId id="416" r:id="rId15"/>
    <p:sldId id="417" r:id="rId16"/>
    <p:sldId id="358" r:id="rId17"/>
    <p:sldId id="356" r:id="rId18"/>
    <p:sldId id="410" r:id="rId19"/>
    <p:sldId id="411" r:id="rId20"/>
    <p:sldId id="412" r:id="rId21"/>
    <p:sldId id="376" r:id="rId22"/>
    <p:sldId id="377" r:id="rId23"/>
    <p:sldId id="378" r:id="rId24"/>
    <p:sldId id="379" r:id="rId25"/>
    <p:sldId id="381" r:id="rId26"/>
    <p:sldId id="382" r:id="rId27"/>
    <p:sldId id="383" r:id="rId28"/>
    <p:sldId id="384" r:id="rId29"/>
    <p:sldId id="386" r:id="rId30"/>
    <p:sldId id="387" r:id="rId31"/>
    <p:sldId id="388" r:id="rId32"/>
    <p:sldId id="389" r:id="rId33"/>
    <p:sldId id="390" r:id="rId34"/>
    <p:sldId id="391" r:id="rId35"/>
    <p:sldId id="360" r:id="rId36"/>
    <p:sldId id="393" r:id="rId37"/>
    <p:sldId id="394" r:id="rId38"/>
    <p:sldId id="395" r:id="rId39"/>
    <p:sldId id="396" r:id="rId40"/>
    <p:sldId id="418" r:id="rId41"/>
    <p:sldId id="419" r:id="rId42"/>
    <p:sldId id="398" r:id="rId43"/>
    <p:sldId id="399" r:id="rId44"/>
    <p:sldId id="400" r:id="rId45"/>
    <p:sldId id="401" r:id="rId46"/>
    <p:sldId id="402" r:id="rId47"/>
    <p:sldId id="403" r:id="rId48"/>
    <p:sldId id="404" r:id="rId49"/>
    <p:sldId id="405" r:id="rId50"/>
    <p:sldId id="406" r:id="rId51"/>
    <p:sldId id="408" r:id="rId52"/>
    <p:sldId id="363" r:id="rId53"/>
    <p:sldId id="409" r:id="rId54"/>
    <p:sldId id="364" r:id="rId55"/>
    <p:sldId id="353" r:id="rId5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lichao" initials="l" lastIdx="1" clrIdx="0">
    <p:extLst>
      <p:ext uri="{19B8F6BF-5375-455C-9EA6-DF929625EA0E}">
        <p15:presenceInfo xmlns:p15="http://schemas.microsoft.com/office/powerpoint/2012/main" xmlns="" userId="lilicha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92" autoAdjust="0"/>
    <p:restoredTop sz="92730" autoAdjust="0"/>
  </p:normalViewPr>
  <p:slideViewPr>
    <p:cSldViewPr>
      <p:cViewPr varScale="1">
        <p:scale>
          <a:sx n="82" d="100"/>
          <a:sy n="82" d="100"/>
        </p:scale>
        <p:origin x="-1668"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7" d="100"/>
          <a:sy n="57" d="100"/>
        </p:scale>
        <p:origin x="2814" y="6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27C71FD-8420-4899-BF84-E316838BC28C}" type="datetimeFigureOut">
              <a:rPr lang="zh-CN" altLang="en-US" smtClean="0"/>
              <a:pPr/>
              <a:t>2019/2/22</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B3A80C2-015F-4620-ABCB-A0B36952A559}" type="slidenum">
              <a:rPr lang="zh-CN" altLang="en-US" smtClean="0"/>
              <a:pPr/>
              <a:t>‹#›</a:t>
            </a:fld>
            <a:endParaRPr lang="zh-CN" altLang="en-US"/>
          </a:p>
        </p:txBody>
      </p:sp>
    </p:spTree>
    <p:extLst>
      <p:ext uri="{BB962C8B-B14F-4D97-AF65-F5344CB8AC3E}">
        <p14:creationId xmlns:p14="http://schemas.microsoft.com/office/powerpoint/2010/main" val="34367825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485306-80E6-4960-AFD0-CFA0BBF19A9D}" type="datetimeFigureOut">
              <a:rPr lang="zh-CN" altLang="en-US" smtClean="0"/>
              <a:pPr/>
              <a:t>2019/2/22</a:t>
            </a:fld>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640B4E-3909-4A33-A460-3E537D343403}" type="slidenum">
              <a:rPr lang="zh-CN" altLang="en-US" smtClean="0"/>
              <a:pPr/>
              <a:t>‹#›</a:t>
            </a:fld>
            <a:endParaRPr lang="zh-CN" altLang="en-US"/>
          </a:p>
        </p:txBody>
      </p:sp>
    </p:spTree>
    <p:extLst>
      <p:ext uri="{BB962C8B-B14F-4D97-AF65-F5344CB8AC3E}">
        <p14:creationId xmlns:p14="http://schemas.microsoft.com/office/powerpoint/2010/main" val="15910326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5</a:t>
            </a:fld>
            <a:endParaRPr lang="zh-CN" altLang="en-US"/>
          </a:p>
        </p:txBody>
      </p:sp>
    </p:spTree>
    <p:extLst>
      <p:ext uri="{BB962C8B-B14F-4D97-AF65-F5344CB8AC3E}">
        <p14:creationId xmlns:p14="http://schemas.microsoft.com/office/powerpoint/2010/main" val="14976384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smtClean="0">
              <a:latin typeface="微软雅黑 Light" pitchFamily="34" charset="-122"/>
              <a:ea typeface="微软雅黑 Light" pitchFamily="34" charset="-122"/>
            </a:endParaRPr>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19</a:t>
            </a:fld>
            <a:endParaRPr lang="zh-CN" altLang="en-US"/>
          </a:p>
        </p:txBody>
      </p:sp>
    </p:spTree>
    <p:extLst>
      <p:ext uri="{BB962C8B-B14F-4D97-AF65-F5344CB8AC3E}">
        <p14:creationId xmlns:p14="http://schemas.microsoft.com/office/powerpoint/2010/main" val="37905269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smtClean="0">
              <a:latin typeface="微软雅黑 Light" pitchFamily="34" charset="-122"/>
              <a:ea typeface="微软雅黑 Light" pitchFamily="34" charset="-122"/>
            </a:endParaRPr>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20</a:t>
            </a:fld>
            <a:endParaRPr lang="zh-CN" altLang="en-US"/>
          </a:p>
        </p:txBody>
      </p:sp>
    </p:spTree>
    <p:extLst>
      <p:ext uri="{BB962C8B-B14F-4D97-AF65-F5344CB8AC3E}">
        <p14:creationId xmlns:p14="http://schemas.microsoft.com/office/powerpoint/2010/main" val="37905269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21</a:t>
            </a:fld>
            <a:endParaRPr lang="zh-CN" altLang="en-US"/>
          </a:p>
        </p:txBody>
      </p:sp>
    </p:spTree>
    <p:extLst>
      <p:ext uri="{BB962C8B-B14F-4D97-AF65-F5344CB8AC3E}">
        <p14:creationId xmlns:p14="http://schemas.microsoft.com/office/powerpoint/2010/main" val="5743367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24</a:t>
            </a:fld>
            <a:endParaRPr lang="zh-CN" altLang="en-US"/>
          </a:p>
        </p:txBody>
      </p:sp>
    </p:spTree>
    <p:extLst>
      <p:ext uri="{BB962C8B-B14F-4D97-AF65-F5344CB8AC3E}">
        <p14:creationId xmlns:p14="http://schemas.microsoft.com/office/powerpoint/2010/main" val="5386873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25</a:t>
            </a:fld>
            <a:endParaRPr lang="zh-CN" altLang="en-US"/>
          </a:p>
        </p:txBody>
      </p:sp>
    </p:spTree>
    <p:extLst>
      <p:ext uri="{BB962C8B-B14F-4D97-AF65-F5344CB8AC3E}">
        <p14:creationId xmlns:p14="http://schemas.microsoft.com/office/powerpoint/2010/main" val="32426538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pPr marL="228600" indent="-228600">
              <a:buAutoNum type="arabicPeriod"/>
            </a:pPr>
            <a:endParaRPr lang="en-US" altLang="zh-CN" smtClean="0"/>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28</a:t>
            </a:fld>
            <a:endParaRPr lang="zh-CN" altLang="en-US"/>
          </a:p>
        </p:txBody>
      </p:sp>
    </p:spTree>
    <p:extLst>
      <p:ext uri="{BB962C8B-B14F-4D97-AF65-F5344CB8AC3E}">
        <p14:creationId xmlns:p14="http://schemas.microsoft.com/office/powerpoint/2010/main" val="16684033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b="0"/>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29</a:t>
            </a:fld>
            <a:endParaRPr lang="zh-CN" altLang="en-US"/>
          </a:p>
        </p:txBody>
      </p:sp>
    </p:spTree>
    <p:extLst>
      <p:ext uri="{BB962C8B-B14F-4D97-AF65-F5344CB8AC3E}">
        <p14:creationId xmlns:p14="http://schemas.microsoft.com/office/powerpoint/2010/main" val="40386351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30</a:t>
            </a:fld>
            <a:endParaRPr lang="zh-CN" altLang="en-US"/>
          </a:p>
        </p:txBody>
      </p:sp>
    </p:spTree>
    <p:extLst>
      <p:ext uri="{BB962C8B-B14F-4D97-AF65-F5344CB8AC3E}">
        <p14:creationId xmlns:p14="http://schemas.microsoft.com/office/powerpoint/2010/main" val="26856836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41</a:t>
            </a:fld>
            <a:endParaRPr lang="zh-CN" altLang="en-US"/>
          </a:p>
        </p:txBody>
      </p:sp>
    </p:spTree>
    <p:extLst>
      <p:ext uri="{BB962C8B-B14F-4D97-AF65-F5344CB8AC3E}">
        <p14:creationId xmlns:p14="http://schemas.microsoft.com/office/powerpoint/2010/main" val="4194850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42</a:t>
            </a:fld>
            <a:endParaRPr lang="zh-CN" altLang="en-US"/>
          </a:p>
        </p:txBody>
      </p:sp>
    </p:spTree>
    <p:extLst>
      <p:ext uri="{BB962C8B-B14F-4D97-AF65-F5344CB8AC3E}">
        <p14:creationId xmlns:p14="http://schemas.microsoft.com/office/powerpoint/2010/main" val="37034777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7</a:t>
            </a:fld>
            <a:endParaRPr lang="zh-CN" altLang="en-US"/>
          </a:p>
        </p:txBody>
      </p:sp>
    </p:spTree>
    <p:extLst>
      <p:ext uri="{BB962C8B-B14F-4D97-AF65-F5344CB8AC3E}">
        <p14:creationId xmlns:p14="http://schemas.microsoft.com/office/powerpoint/2010/main" val="1011951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44</a:t>
            </a:fld>
            <a:endParaRPr lang="zh-CN" altLang="en-US"/>
          </a:p>
        </p:txBody>
      </p:sp>
    </p:spTree>
    <p:extLst>
      <p:ext uri="{BB962C8B-B14F-4D97-AF65-F5344CB8AC3E}">
        <p14:creationId xmlns:p14="http://schemas.microsoft.com/office/powerpoint/2010/main" val="10321978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45</a:t>
            </a:fld>
            <a:endParaRPr lang="zh-CN" altLang="en-US"/>
          </a:p>
        </p:txBody>
      </p:sp>
    </p:spTree>
    <p:extLst>
      <p:ext uri="{BB962C8B-B14F-4D97-AF65-F5344CB8AC3E}">
        <p14:creationId xmlns:p14="http://schemas.microsoft.com/office/powerpoint/2010/main" val="1499028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47</a:t>
            </a:fld>
            <a:endParaRPr lang="zh-CN" altLang="en-US"/>
          </a:p>
        </p:txBody>
      </p:sp>
    </p:spTree>
    <p:extLst>
      <p:ext uri="{BB962C8B-B14F-4D97-AF65-F5344CB8AC3E}">
        <p14:creationId xmlns:p14="http://schemas.microsoft.com/office/powerpoint/2010/main" val="26490659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en-US" altLang="zh-CN" b="0" smtClean="0"/>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49</a:t>
            </a:fld>
            <a:endParaRPr lang="zh-CN" altLang="en-US"/>
          </a:p>
        </p:txBody>
      </p:sp>
    </p:spTree>
    <p:extLst>
      <p:ext uri="{BB962C8B-B14F-4D97-AF65-F5344CB8AC3E}">
        <p14:creationId xmlns:p14="http://schemas.microsoft.com/office/powerpoint/2010/main" val="13780930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50</a:t>
            </a:fld>
            <a:endParaRPr lang="zh-CN" altLang="en-US"/>
          </a:p>
        </p:txBody>
      </p:sp>
    </p:spTree>
    <p:extLst>
      <p:ext uri="{BB962C8B-B14F-4D97-AF65-F5344CB8AC3E}">
        <p14:creationId xmlns:p14="http://schemas.microsoft.com/office/powerpoint/2010/main" val="40442921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51</a:t>
            </a:fld>
            <a:endParaRPr lang="zh-CN" altLang="en-US"/>
          </a:p>
        </p:txBody>
      </p:sp>
    </p:spTree>
    <p:extLst>
      <p:ext uri="{BB962C8B-B14F-4D97-AF65-F5344CB8AC3E}">
        <p14:creationId xmlns:p14="http://schemas.microsoft.com/office/powerpoint/2010/main" val="7321323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smtClean="0"/>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53</a:t>
            </a:fld>
            <a:endParaRPr lang="zh-CN" altLang="en-US"/>
          </a:p>
        </p:txBody>
      </p:sp>
    </p:spTree>
    <p:extLst>
      <p:ext uri="{BB962C8B-B14F-4D97-AF65-F5344CB8AC3E}">
        <p14:creationId xmlns:p14="http://schemas.microsoft.com/office/powerpoint/2010/main" val="20673607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54</a:t>
            </a:fld>
            <a:endParaRPr lang="zh-CN" altLang="en-US"/>
          </a:p>
        </p:txBody>
      </p:sp>
    </p:spTree>
    <p:extLst>
      <p:ext uri="{BB962C8B-B14F-4D97-AF65-F5344CB8AC3E}">
        <p14:creationId xmlns:p14="http://schemas.microsoft.com/office/powerpoint/2010/main" val="670461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55</a:t>
            </a:fld>
            <a:endParaRPr lang="zh-CN" altLang="en-US"/>
          </a:p>
        </p:txBody>
      </p:sp>
    </p:spTree>
    <p:extLst>
      <p:ext uri="{BB962C8B-B14F-4D97-AF65-F5344CB8AC3E}">
        <p14:creationId xmlns:p14="http://schemas.microsoft.com/office/powerpoint/2010/main" val="1714608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10</a:t>
            </a:fld>
            <a:endParaRPr lang="zh-CN" altLang="en-US"/>
          </a:p>
        </p:txBody>
      </p:sp>
    </p:spTree>
    <p:extLst>
      <p:ext uri="{BB962C8B-B14F-4D97-AF65-F5344CB8AC3E}">
        <p14:creationId xmlns:p14="http://schemas.microsoft.com/office/powerpoint/2010/main" val="1011951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r>
              <a:rPr lang="en-US" altLang="zh-CN" smtClean="0"/>
              <a:t>x</a:t>
            </a:r>
            <a:r>
              <a:rPr lang="en-US" altLang="zh-CN" baseline="30000" smtClean="0"/>
              <a:t>(i)</a:t>
            </a:r>
            <a:r>
              <a:rPr lang="zh-CN" altLang="en-US" baseline="0" smtClean="0"/>
              <a:t>是第</a:t>
            </a:r>
            <a:r>
              <a:rPr lang="en-US" altLang="zh-CN" baseline="0" smtClean="0"/>
              <a:t>i</a:t>
            </a:r>
            <a:r>
              <a:rPr lang="zh-CN" altLang="en-US" baseline="0" smtClean="0"/>
              <a:t>个样本点，都是已知的</a:t>
            </a:r>
            <a:endParaRPr lang="en-US" altLang="zh-CN" baseline="0" smtClean="0"/>
          </a:p>
          <a:p>
            <a:endParaRPr lang="en-US" altLang="zh-CN" baseline="0" smtClean="0"/>
          </a:p>
          <a:p>
            <a:r>
              <a:rPr lang="en-US" altLang="zh-CN" baseline="0" smtClean="0"/>
              <a:t>θ</a:t>
            </a:r>
            <a:r>
              <a:rPr lang="zh-CN" altLang="en-US" baseline="0" smtClean="0"/>
              <a:t>都未知</a:t>
            </a:r>
            <a:endParaRPr lang="en-US" altLang="zh-CN" baseline="0" smtClean="0"/>
          </a:p>
          <a:p>
            <a:r>
              <a:rPr lang="zh-CN" altLang="en-US" baseline="0" smtClean="0"/>
              <a:t>求解时给定一个初始的 </a:t>
            </a:r>
            <a:r>
              <a:rPr lang="en-US" altLang="zh-CN" baseline="0" smtClean="0"/>
              <a:t>θ</a:t>
            </a:r>
            <a:r>
              <a:rPr lang="zh-CN" altLang="en-US" baseline="0" smtClean="0"/>
              <a:t>（一个向量，</a:t>
            </a:r>
            <a:r>
              <a:rPr lang="en-US" altLang="zh-CN" baseline="0" smtClean="0"/>
              <a:t>θ</a:t>
            </a:r>
            <a:r>
              <a:rPr lang="en-US" altLang="zh-CN" baseline="-25000" smtClean="0"/>
              <a:t>1</a:t>
            </a:r>
            <a:r>
              <a:rPr lang="zh-CN" altLang="en-US" baseline="0" smtClean="0"/>
              <a:t>，</a:t>
            </a:r>
            <a:r>
              <a:rPr lang="en-US" altLang="zh-CN" baseline="0" smtClean="0"/>
              <a:t>θ</a:t>
            </a:r>
            <a:r>
              <a:rPr lang="en-US" altLang="zh-CN" baseline="-25000" smtClean="0"/>
              <a:t>2</a:t>
            </a:r>
            <a:r>
              <a:rPr lang="zh-CN" altLang="en-US" baseline="0" smtClean="0"/>
              <a:t>，</a:t>
            </a:r>
            <a:r>
              <a:rPr lang="en-US" altLang="zh-CN" baseline="0" smtClean="0"/>
              <a:t>...</a:t>
            </a:r>
            <a:r>
              <a:rPr lang="zh-CN" altLang="en-US" baseline="0" smtClean="0"/>
              <a:t>），然后迭代</a:t>
            </a:r>
            <a:endParaRPr lang="en-US" altLang="zh-CN" baseline="0" smtClean="0"/>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12</a:t>
            </a:fld>
            <a:endParaRPr lang="zh-CN" altLang="en-US"/>
          </a:p>
        </p:txBody>
      </p:sp>
    </p:spTree>
    <p:extLst>
      <p:ext uri="{BB962C8B-B14F-4D97-AF65-F5344CB8AC3E}">
        <p14:creationId xmlns:p14="http://schemas.microsoft.com/office/powerpoint/2010/main" val="19955136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en-US" altLang="zh-CN" baseline="0" smtClean="0"/>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13</a:t>
            </a:fld>
            <a:endParaRPr lang="zh-CN" altLang="en-US"/>
          </a:p>
        </p:txBody>
      </p:sp>
    </p:spTree>
    <p:extLst>
      <p:ext uri="{BB962C8B-B14F-4D97-AF65-F5344CB8AC3E}">
        <p14:creationId xmlns:p14="http://schemas.microsoft.com/office/powerpoint/2010/main" val="19955136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en-US" altLang="zh-CN" smtClean="0"/>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14</a:t>
            </a:fld>
            <a:endParaRPr lang="zh-CN" altLang="en-US"/>
          </a:p>
        </p:txBody>
      </p:sp>
    </p:spTree>
    <p:extLst>
      <p:ext uri="{BB962C8B-B14F-4D97-AF65-F5344CB8AC3E}">
        <p14:creationId xmlns:p14="http://schemas.microsoft.com/office/powerpoint/2010/main" val="19955136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en-US" altLang="zh-CN" smtClean="0"/>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15</a:t>
            </a:fld>
            <a:endParaRPr lang="zh-CN" altLang="en-US"/>
          </a:p>
        </p:txBody>
      </p:sp>
    </p:spTree>
    <p:extLst>
      <p:ext uri="{BB962C8B-B14F-4D97-AF65-F5344CB8AC3E}">
        <p14:creationId xmlns:p14="http://schemas.microsoft.com/office/powerpoint/2010/main" val="19955136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smtClean="0">
              <a:latin typeface="微软雅黑 Light" pitchFamily="34" charset="-122"/>
              <a:ea typeface="微软雅黑 Light" pitchFamily="34" charset="-122"/>
            </a:endParaRPr>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17</a:t>
            </a:fld>
            <a:endParaRPr lang="zh-CN" altLang="en-US"/>
          </a:p>
        </p:txBody>
      </p:sp>
    </p:spTree>
    <p:extLst>
      <p:ext uri="{BB962C8B-B14F-4D97-AF65-F5344CB8AC3E}">
        <p14:creationId xmlns:p14="http://schemas.microsoft.com/office/powerpoint/2010/main" val="37905269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smtClean="0">
              <a:latin typeface="微软雅黑 Light" pitchFamily="34" charset="-122"/>
              <a:ea typeface="微软雅黑 Light" pitchFamily="34" charset="-122"/>
            </a:endParaRPr>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18</a:t>
            </a:fld>
            <a:endParaRPr lang="zh-CN" altLang="en-US"/>
          </a:p>
        </p:txBody>
      </p:sp>
    </p:spTree>
    <p:extLst>
      <p:ext uri="{BB962C8B-B14F-4D97-AF65-F5344CB8AC3E}">
        <p14:creationId xmlns:p14="http://schemas.microsoft.com/office/powerpoint/2010/main" val="37905269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620688"/>
            <a:ext cx="8229600" cy="1143000"/>
          </a:xfrm>
        </p:spPr>
        <p:txBody>
          <a:bodyPr/>
          <a:lstStyle>
            <a:lvl1pPr algn="l">
              <a:defRPr b="0">
                <a:latin typeface="黑体" panose="02010609060101010101" pitchFamily="49" charset="-122"/>
                <a:ea typeface="黑体" panose="02010609060101010101" pitchFamily="49"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745680"/>
            <a:ext cx="8229600" cy="4525963"/>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2019/2/22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2019/2/22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2019/2/22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2019/2/22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2019/2/22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2019/2/22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2019/2/22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2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2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3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4.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3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0.jp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4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71.png"/><Relationship Id="rId4" Type="http://schemas.openxmlformats.org/officeDocument/2006/relationships/image" Target="../media/image70.png"/></Relationships>
</file>

<file path=ppt/slides/_rels/slide45.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76.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323528" y="5589240"/>
            <a:ext cx="3333135" cy="649919"/>
          </a:xfrm>
          <a:prstGeom prst="rect">
            <a:avLst/>
          </a:prstGeom>
        </p:spPr>
        <p:txBody>
          <a:bodyP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anose="020B0503020204020204" pitchFamily="34" charset="-122"/>
              <a:ea typeface="微软雅黑" panose="020B0503020204020204" pitchFamily="34" charset="-122"/>
            </a:endParaRPr>
          </a:p>
        </p:txBody>
      </p:sp>
      <p:sp>
        <p:nvSpPr>
          <p:cNvPr id="2" name="标题 1"/>
          <p:cNvSpPr>
            <a:spLocks noGrp="1"/>
          </p:cNvSpPr>
          <p:nvPr>
            <p:ph type="ctrTitle"/>
          </p:nvPr>
        </p:nvSpPr>
        <p:spPr/>
        <p:txBody>
          <a:bodyPr>
            <a:normAutofit/>
          </a:bodyPr>
          <a:lstStyle/>
          <a:p>
            <a:r>
              <a:rPr lang="zh-CN" altLang="en-US" sz="5400" smtClean="0"/>
              <a:t>机器学习模型介绍</a:t>
            </a:r>
            <a:endParaRPr lang="zh-CN" altLang="en-US" sz="5400"/>
          </a:p>
        </p:txBody>
      </p:sp>
      <p:sp>
        <p:nvSpPr>
          <p:cNvPr id="4" name="标题 1"/>
          <p:cNvSpPr txBox="1">
            <a:spLocks/>
          </p:cNvSpPr>
          <p:nvPr/>
        </p:nvSpPr>
        <p:spPr>
          <a:xfrm>
            <a:off x="4283968" y="4221088"/>
            <a:ext cx="3528392" cy="1037977"/>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讲师：武晟然</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303591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67544" y="1579955"/>
            <a:ext cx="7920880" cy="5161413"/>
          </a:xfrm>
          <a:prstGeom prst="rect">
            <a:avLst/>
          </a:prstGeom>
          <a:noFill/>
        </p:spPr>
        <p:txBody>
          <a:bodyPr wrap="square" rtlCol="0">
            <a:spAutoFit/>
          </a:bodyPr>
          <a:lstStyle/>
          <a:p>
            <a:pPr marL="342900" indent="-342900">
              <a:lnSpc>
                <a:spcPct val="150000"/>
              </a:lnSpc>
              <a:spcBef>
                <a:spcPct val="20000"/>
              </a:spcBef>
              <a:buFont typeface="Arial" pitchFamily="34" charset="0"/>
              <a:buChar char="•"/>
            </a:pPr>
            <a:r>
              <a:rPr lang="zh-CN" altLang="en-US" smtClean="0">
                <a:latin typeface="微软雅黑 Light" pitchFamily="34" charset="-122"/>
                <a:ea typeface="微软雅黑 Light" pitchFamily="34" charset="-122"/>
              </a:rPr>
              <a:t>求解</a:t>
            </a:r>
            <a:r>
              <a:rPr lang="en-US" altLang="zh-CN">
                <a:latin typeface="微软雅黑 Light" pitchFamily="34" charset="-122"/>
                <a:ea typeface="微软雅黑 Light" pitchFamily="34" charset="-122"/>
              </a:rPr>
              <a:t>w</a:t>
            </a:r>
            <a:r>
              <a:rPr lang="zh-CN" altLang="en-US" smtClean="0">
                <a:latin typeface="微软雅黑 Light" pitchFamily="34" charset="-122"/>
                <a:ea typeface="微软雅黑 Light" pitchFamily="34" charset="-122"/>
              </a:rPr>
              <a:t>和</a:t>
            </a:r>
            <a:r>
              <a:rPr lang="en-US" altLang="zh-CN" smtClean="0">
                <a:latin typeface="微软雅黑 Light" pitchFamily="34" charset="-122"/>
                <a:ea typeface="微软雅黑 Light" pitchFamily="34" charset="-122"/>
              </a:rPr>
              <a:t>b</a:t>
            </a:r>
            <a:r>
              <a:rPr lang="zh-CN" altLang="en-US" smtClean="0">
                <a:latin typeface="微软雅黑 Light" pitchFamily="34" charset="-122"/>
                <a:ea typeface="微软雅黑 Light" pitchFamily="34" charset="-122"/>
              </a:rPr>
              <a:t>，使得 </a:t>
            </a:r>
            <a:r>
              <a:rPr lang="en-US" altLang="zh-CN">
                <a:latin typeface="微软雅黑 Light" pitchFamily="34" charset="-122"/>
                <a:ea typeface="微软雅黑 Light" pitchFamily="34" charset="-122"/>
              </a:rPr>
              <a:t>	</a:t>
            </a:r>
            <a:r>
              <a:rPr lang="en-US" altLang="zh-CN" smtClean="0">
                <a:latin typeface="微软雅黑 Light" pitchFamily="34" charset="-122"/>
                <a:ea typeface="微软雅黑 Light" pitchFamily="34" charset="-122"/>
              </a:rPr>
              <a:t>		  </a:t>
            </a:r>
            <a:r>
              <a:rPr lang="zh-CN" altLang="en-US" smtClean="0">
                <a:latin typeface="微软雅黑 Light" pitchFamily="34" charset="-122"/>
                <a:ea typeface="微软雅黑 Light" pitchFamily="34" charset="-122"/>
              </a:rPr>
              <a:t>最小化的过程，称为线性回归模型的“最小二乘参数估计”</a:t>
            </a:r>
            <a:endParaRPr lang="en-US" altLang="zh-CN" smtClean="0">
              <a:latin typeface="微软雅黑 Light" pitchFamily="34" charset="-122"/>
              <a:ea typeface="微软雅黑 Light" pitchFamily="34" charset="-122"/>
            </a:endParaRPr>
          </a:p>
          <a:p>
            <a:pPr marL="342900" indent="-342900">
              <a:lnSpc>
                <a:spcPct val="150000"/>
              </a:lnSpc>
              <a:spcBef>
                <a:spcPct val="20000"/>
              </a:spcBef>
              <a:buFont typeface="Arial" pitchFamily="34" charset="0"/>
              <a:buChar char="•"/>
            </a:pPr>
            <a:r>
              <a:rPr lang="zh-CN" altLang="en-US" smtClean="0">
                <a:latin typeface="微软雅黑 Light" pitchFamily="34" charset="-122"/>
                <a:ea typeface="微软雅黑 Light" pitchFamily="34" charset="-122"/>
              </a:rPr>
              <a:t>将</a:t>
            </a:r>
            <a:r>
              <a:rPr lang="en-US" altLang="zh-CN" smtClean="0">
                <a:latin typeface="微软雅黑 Light" pitchFamily="34" charset="-122"/>
                <a:ea typeface="微软雅黑 Light" pitchFamily="34" charset="-122"/>
              </a:rPr>
              <a:t>	      </a:t>
            </a:r>
            <a:r>
              <a:rPr lang="zh-CN" altLang="en-US" smtClean="0">
                <a:latin typeface="微软雅黑 Light" pitchFamily="34" charset="-122"/>
                <a:ea typeface="微软雅黑 Light" pitchFamily="34" charset="-122"/>
              </a:rPr>
              <a:t>分别对</a:t>
            </a:r>
            <a:r>
              <a:rPr lang="en-US" altLang="zh-CN" smtClean="0">
                <a:latin typeface="微软雅黑 Light" pitchFamily="34" charset="-122"/>
                <a:ea typeface="微软雅黑 Light" pitchFamily="34" charset="-122"/>
              </a:rPr>
              <a:t>w</a:t>
            </a:r>
            <a:r>
              <a:rPr lang="zh-CN" altLang="en-US" smtClean="0">
                <a:latin typeface="微软雅黑 Light" pitchFamily="34" charset="-122"/>
                <a:ea typeface="微软雅黑 Light" pitchFamily="34" charset="-122"/>
              </a:rPr>
              <a:t>和</a:t>
            </a:r>
            <a:r>
              <a:rPr lang="en-US" altLang="zh-CN" smtClean="0">
                <a:latin typeface="微软雅黑 Light" pitchFamily="34" charset="-122"/>
                <a:ea typeface="微软雅黑 Light" pitchFamily="34" charset="-122"/>
              </a:rPr>
              <a:t>b</a:t>
            </a:r>
            <a:r>
              <a:rPr lang="zh-CN" altLang="en-US" smtClean="0">
                <a:latin typeface="微软雅黑 Light" pitchFamily="34" charset="-122"/>
                <a:ea typeface="微软雅黑 Light" pitchFamily="34" charset="-122"/>
              </a:rPr>
              <a:t>求导，可以得到</a:t>
            </a:r>
            <a:endParaRPr lang="en-US" altLang="zh-CN" smtClean="0">
              <a:latin typeface="微软雅黑 Light" pitchFamily="34" charset="-122"/>
              <a:ea typeface="微软雅黑 Light" pitchFamily="34" charset="-122"/>
            </a:endParaRPr>
          </a:p>
          <a:p>
            <a:pPr marL="342900" indent="-342900">
              <a:lnSpc>
                <a:spcPct val="150000"/>
              </a:lnSpc>
              <a:spcBef>
                <a:spcPct val="20000"/>
              </a:spcBef>
              <a:buFont typeface="Arial" pitchFamily="34" charset="0"/>
              <a:buChar char="•"/>
            </a:pPr>
            <a:endParaRPr lang="en-US" altLang="zh-CN" smtClean="0">
              <a:latin typeface="微软雅黑 Light" pitchFamily="34" charset="-122"/>
              <a:ea typeface="微软雅黑 Light" pitchFamily="34" charset="-122"/>
            </a:endParaRPr>
          </a:p>
          <a:p>
            <a:pPr marL="342900" indent="-342900">
              <a:lnSpc>
                <a:spcPct val="150000"/>
              </a:lnSpc>
              <a:spcBef>
                <a:spcPct val="20000"/>
              </a:spcBef>
              <a:buFont typeface="Arial" pitchFamily="34" charset="0"/>
              <a:buChar char="•"/>
            </a:pPr>
            <a:endParaRPr lang="en-US" altLang="zh-CN">
              <a:latin typeface="微软雅黑 Light" pitchFamily="34" charset="-122"/>
              <a:ea typeface="微软雅黑 Light" pitchFamily="34" charset="-122"/>
            </a:endParaRPr>
          </a:p>
          <a:p>
            <a:pPr>
              <a:lnSpc>
                <a:spcPct val="150000"/>
              </a:lnSpc>
              <a:spcBef>
                <a:spcPct val="20000"/>
              </a:spcBef>
            </a:pPr>
            <a:endParaRPr lang="en-US" altLang="zh-CN" smtClean="0">
              <a:latin typeface="微软雅黑 Light" pitchFamily="34" charset="-122"/>
              <a:ea typeface="微软雅黑 Light" pitchFamily="34" charset="-122"/>
            </a:endParaRPr>
          </a:p>
          <a:p>
            <a:pPr marL="342900" indent="-342900">
              <a:lnSpc>
                <a:spcPct val="150000"/>
              </a:lnSpc>
              <a:spcBef>
                <a:spcPct val="20000"/>
              </a:spcBef>
              <a:buFont typeface="Arial" pitchFamily="34" charset="0"/>
              <a:buChar char="•"/>
            </a:pPr>
            <a:r>
              <a:rPr lang="zh-CN" altLang="en-US" smtClean="0">
                <a:latin typeface="微软雅黑 Light" pitchFamily="34" charset="-122"/>
                <a:ea typeface="微软雅黑 Light" pitchFamily="34" charset="-122"/>
              </a:rPr>
              <a:t>令偏导数都为</a:t>
            </a:r>
            <a:r>
              <a:rPr lang="en-US" altLang="zh-CN" smtClean="0">
                <a:latin typeface="微软雅黑 Light" pitchFamily="34" charset="-122"/>
                <a:ea typeface="微软雅黑 Light" pitchFamily="34" charset="-122"/>
              </a:rPr>
              <a:t>0</a:t>
            </a:r>
            <a:r>
              <a:rPr lang="zh-CN" altLang="en-US" smtClean="0">
                <a:latin typeface="微软雅黑 Light" pitchFamily="34" charset="-122"/>
                <a:ea typeface="微软雅黑 Light" pitchFamily="34" charset="-122"/>
              </a:rPr>
              <a:t>，可以得到</a:t>
            </a:r>
            <a:endParaRPr lang="en-US" altLang="zh-CN" smtClean="0">
              <a:latin typeface="微软雅黑 Light" pitchFamily="34" charset="-122"/>
              <a:ea typeface="微软雅黑 Light" pitchFamily="34" charset="-122"/>
            </a:endParaRPr>
          </a:p>
          <a:p>
            <a:pPr marL="342900" indent="-342900">
              <a:lnSpc>
                <a:spcPct val="150000"/>
              </a:lnSpc>
              <a:spcBef>
                <a:spcPct val="20000"/>
              </a:spcBef>
              <a:buFont typeface="Arial" pitchFamily="34" charset="0"/>
              <a:buChar char="•"/>
            </a:pPr>
            <a:endParaRPr lang="en-US" altLang="zh-CN" smtClean="0">
              <a:latin typeface="微软雅黑 Light" pitchFamily="34" charset="-122"/>
              <a:ea typeface="微软雅黑 Light" pitchFamily="34" charset="-122"/>
            </a:endParaRPr>
          </a:p>
          <a:p>
            <a:pPr marL="342900" indent="-342900">
              <a:lnSpc>
                <a:spcPct val="150000"/>
              </a:lnSpc>
              <a:spcBef>
                <a:spcPct val="20000"/>
              </a:spcBef>
              <a:buFont typeface="Arial" pitchFamily="34" charset="0"/>
              <a:buChar char="•"/>
            </a:pPr>
            <a:endParaRPr lang="en-US" altLang="zh-CN">
              <a:latin typeface="微软雅黑 Light" pitchFamily="34" charset="-122"/>
              <a:ea typeface="微软雅黑 Light" pitchFamily="34" charset="-122"/>
            </a:endParaRPr>
          </a:p>
          <a:p>
            <a:pPr lvl="1">
              <a:lnSpc>
                <a:spcPct val="150000"/>
              </a:lnSpc>
              <a:spcBef>
                <a:spcPct val="20000"/>
              </a:spcBef>
            </a:pPr>
            <a:r>
              <a:rPr lang="en-US" altLang="zh-CN" smtClean="0">
                <a:latin typeface="微软雅黑 Light" pitchFamily="34" charset="-122"/>
                <a:ea typeface="微软雅黑 Light" pitchFamily="34" charset="-122"/>
              </a:rPr>
              <a:t>—— </a:t>
            </a:r>
            <a:r>
              <a:rPr lang="zh-CN" altLang="en-US" smtClean="0">
                <a:latin typeface="微软雅黑 Light" pitchFamily="34" charset="-122"/>
                <a:ea typeface="微软雅黑 Light" pitchFamily="34" charset="-122"/>
              </a:rPr>
              <a:t>其中</a:t>
            </a:r>
          </a:p>
          <a:p>
            <a:pPr lvl="1">
              <a:lnSpc>
                <a:spcPct val="150000"/>
              </a:lnSpc>
              <a:spcBef>
                <a:spcPct val="20000"/>
              </a:spcBef>
            </a:pPr>
            <a:endParaRPr lang="en-US" altLang="zh-CN" smtClean="0">
              <a:latin typeface="微软雅黑 Light" pitchFamily="34" charset="-122"/>
              <a:ea typeface="微软雅黑 Light" pitchFamily="34" charset="-122"/>
            </a:endParaRPr>
          </a:p>
        </p:txBody>
      </p:sp>
      <p:sp>
        <p:nvSpPr>
          <p:cNvPr id="12" name="标题 1"/>
          <p:cNvSpPr>
            <a:spLocks noGrp="1"/>
          </p:cNvSpPr>
          <p:nvPr>
            <p:ph type="title"/>
          </p:nvPr>
        </p:nvSpPr>
        <p:spPr>
          <a:xfrm>
            <a:off x="467544" y="543675"/>
            <a:ext cx="8229600" cy="1143000"/>
          </a:xfrm>
        </p:spPr>
        <p:txBody>
          <a:bodyPr>
            <a:normAutofit/>
          </a:bodyPr>
          <a:lstStyle/>
          <a:p>
            <a:pPr indent="360000"/>
            <a:r>
              <a:rPr lang="zh-CN" altLang="en-US" sz="3200">
                <a:solidFill>
                  <a:schemeClr val="tx1">
                    <a:lumMod val="75000"/>
                    <a:lumOff val="25000"/>
                  </a:schemeClr>
                </a:solidFill>
                <a:latin typeface="微软雅黑" pitchFamily="34" charset="-122"/>
                <a:ea typeface="微软雅黑" pitchFamily="34" charset="-122"/>
                <a:cs typeface="+mn-cs"/>
              </a:rPr>
              <a:t>求解线性回归</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8151" y="1701684"/>
            <a:ext cx="2511921" cy="329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624" y="2584150"/>
            <a:ext cx="577974" cy="311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8727" y="3016198"/>
            <a:ext cx="3239417" cy="6679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07804" y="3683799"/>
            <a:ext cx="2957884" cy="700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11760" y="4825192"/>
            <a:ext cx="2159285" cy="987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60032" y="4964331"/>
            <a:ext cx="1728192" cy="644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78702" y="5972443"/>
            <a:ext cx="1217234" cy="540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4391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par>
                                <p:cTn id="8" presetID="5" presetClass="entr" presetSubtype="10" fill="hold" nodeType="withEffect">
                                  <p:stCondLst>
                                    <p:cond delay="0"/>
                                  </p:stCondLst>
                                  <p:childTnLst>
                                    <p:set>
                                      <p:cBhvr>
                                        <p:cTn id="9" dur="1" fill="hold">
                                          <p:stCondLst>
                                            <p:cond delay="0"/>
                                          </p:stCondLst>
                                        </p:cTn>
                                        <p:tgtEl>
                                          <p:spTgt spid="1028"/>
                                        </p:tgtEl>
                                        <p:attrNameLst>
                                          <p:attrName>style.visibility</p:attrName>
                                        </p:attrNameLst>
                                      </p:cBhvr>
                                      <p:to>
                                        <p:strVal val="visible"/>
                                      </p:to>
                                    </p:set>
                                    <p:animEffect transition="in" filter="checkerboard(across)">
                                      <p:cBhvr>
                                        <p:cTn id="10" dur="500"/>
                                        <p:tgtEl>
                                          <p:spTgt spid="1028"/>
                                        </p:tgtEl>
                                      </p:cBhvr>
                                    </p:animEffect>
                                  </p:childTnLst>
                                </p:cTn>
                              </p:par>
                              <p:par>
                                <p:cTn id="11" presetID="5" presetClass="entr" presetSubtype="10" fill="hold" nodeType="withEffect">
                                  <p:stCondLst>
                                    <p:cond delay="0"/>
                                  </p:stCondLst>
                                  <p:childTnLst>
                                    <p:set>
                                      <p:cBhvr>
                                        <p:cTn id="12" dur="1" fill="hold">
                                          <p:stCondLst>
                                            <p:cond delay="0"/>
                                          </p:stCondLst>
                                        </p:cTn>
                                        <p:tgtEl>
                                          <p:spTgt spid="1029"/>
                                        </p:tgtEl>
                                        <p:attrNameLst>
                                          <p:attrName>style.visibility</p:attrName>
                                        </p:attrNameLst>
                                      </p:cBhvr>
                                      <p:to>
                                        <p:strVal val="visible"/>
                                      </p:to>
                                    </p:set>
                                    <p:animEffect transition="in" filter="checkerboard(across)">
                                      <p:cBhvr>
                                        <p:cTn id="13" dur="500"/>
                                        <p:tgtEl>
                                          <p:spTgt spid="1029"/>
                                        </p:tgtEl>
                                      </p:cBhvr>
                                    </p:animEffect>
                                  </p:childTnLst>
                                </p:cTn>
                              </p:par>
                              <p:par>
                                <p:cTn id="14" presetID="5" presetClass="entr" presetSubtype="10" fill="hold" nodeType="withEffect">
                                  <p:stCondLst>
                                    <p:cond delay="0"/>
                                  </p:stCondLst>
                                  <p:childTnLst>
                                    <p:set>
                                      <p:cBhvr>
                                        <p:cTn id="15" dur="1" fill="hold">
                                          <p:stCondLst>
                                            <p:cond delay="0"/>
                                          </p:stCondLst>
                                        </p:cTn>
                                        <p:tgtEl>
                                          <p:spTgt spid="1030"/>
                                        </p:tgtEl>
                                        <p:attrNameLst>
                                          <p:attrName>style.visibility</p:attrName>
                                        </p:attrNameLst>
                                      </p:cBhvr>
                                      <p:to>
                                        <p:strVal val="visible"/>
                                      </p:to>
                                    </p:set>
                                    <p:animEffect transition="in" filter="checkerboard(across)">
                                      <p:cBhvr>
                                        <p:cTn id="16" dur="500"/>
                                        <p:tgtEl>
                                          <p:spTgt spid="1030"/>
                                        </p:tgtEl>
                                      </p:cBhvr>
                                    </p:animEffect>
                                  </p:childTnLst>
                                </p:cTn>
                              </p:par>
                              <p:par>
                                <p:cTn id="17" presetID="5" presetClass="entr" presetSubtype="10" fill="hold" nodeType="withEffect">
                                  <p:stCondLst>
                                    <p:cond delay="0"/>
                                  </p:stCondLst>
                                  <p:childTnLst>
                                    <p:set>
                                      <p:cBhvr>
                                        <p:cTn id="18" dur="1" fill="hold">
                                          <p:stCondLst>
                                            <p:cond delay="0"/>
                                          </p:stCondLst>
                                        </p:cTn>
                                        <p:tgtEl>
                                          <p:spTgt spid="1031"/>
                                        </p:tgtEl>
                                        <p:attrNameLst>
                                          <p:attrName>style.visibility</p:attrName>
                                        </p:attrNameLst>
                                      </p:cBhvr>
                                      <p:to>
                                        <p:strVal val="visible"/>
                                      </p:to>
                                    </p:set>
                                    <p:animEffect transition="in" filter="checkerboard(across)">
                                      <p:cBhvr>
                                        <p:cTn id="19" dur="500"/>
                                        <p:tgtEl>
                                          <p:spTgt spid="1031"/>
                                        </p:tgtEl>
                                      </p:cBhvr>
                                    </p:animEffect>
                                  </p:childTnLst>
                                </p:cTn>
                              </p:par>
                              <p:par>
                                <p:cTn id="20" presetID="5" presetClass="entr" presetSubtype="10" fill="hold" nodeType="withEffect">
                                  <p:stCondLst>
                                    <p:cond delay="0"/>
                                  </p:stCondLst>
                                  <p:childTnLst>
                                    <p:set>
                                      <p:cBhvr>
                                        <p:cTn id="21" dur="1" fill="hold">
                                          <p:stCondLst>
                                            <p:cond delay="0"/>
                                          </p:stCondLst>
                                        </p:cTn>
                                        <p:tgtEl>
                                          <p:spTgt spid="1032"/>
                                        </p:tgtEl>
                                        <p:attrNameLst>
                                          <p:attrName>style.visibility</p:attrName>
                                        </p:attrNameLst>
                                      </p:cBhvr>
                                      <p:to>
                                        <p:strVal val="visible"/>
                                      </p:to>
                                    </p:set>
                                    <p:animEffect transition="in" filter="checkerboard(across)">
                                      <p:cBhvr>
                                        <p:cTn id="22" dur="500"/>
                                        <p:tgtEl>
                                          <p:spTgt spid="10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indent="360000"/>
            <a:r>
              <a:rPr lang="zh-CN" altLang="en-US" sz="3200">
                <a:solidFill>
                  <a:schemeClr val="tx1">
                    <a:lumMod val="75000"/>
                    <a:lumOff val="25000"/>
                  </a:schemeClr>
                </a:solidFill>
                <a:latin typeface="微软雅黑" pitchFamily="34" charset="-122"/>
                <a:ea typeface="微软雅黑" pitchFamily="34" charset="-122"/>
                <a:cs typeface="+mn-cs"/>
              </a:rPr>
              <a:t>多元线性回归</a:t>
            </a:r>
          </a:p>
        </p:txBody>
      </p:sp>
      <p:sp>
        <p:nvSpPr>
          <p:cNvPr id="3" name="内容占位符 2"/>
          <p:cNvSpPr>
            <a:spLocks noGrp="1"/>
          </p:cNvSpPr>
          <p:nvPr>
            <p:ph idx="1"/>
          </p:nvPr>
        </p:nvSpPr>
        <p:spPr/>
        <p:txBody>
          <a:bodyPr>
            <a:normAutofit/>
          </a:bodyPr>
          <a:lstStyle/>
          <a:p>
            <a:pPr>
              <a:lnSpc>
                <a:spcPct val="200000"/>
              </a:lnSpc>
            </a:pPr>
            <a:r>
              <a:rPr lang="zh-CN" altLang="en-US" sz="2000">
                <a:latin typeface="微软雅黑 Light" pitchFamily="34" charset="-122"/>
                <a:ea typeface="微软雅黑 Light" pitchFamily="34" charset="-122"/>
              </a:rPr>
              <a:t>如果有两个或两个以上的自变量，这样的线性回归分析就称为多元线性回归</a:t>
            </a:r>
            <a:endParaRPr lang="en-US" altLang="zh-CN" sz="2000">
              <a:latin typeface="微软雅黑 Light" pitchFamily="34" charset="-122"/>
              <a:ea typeface="微软雅黑 Light" pitchFamily="34" charset="-122"/>
            </a:endParaRPr>
          </a:p>
          <a:p>
            <a:pPr>
              <a:lnSpc>
                <a:spcPct val="200000"/>
              </a:lnSpc>
            </a:pPr>
            <a:r>
              <a:rPr lang="zh-CN" altLang="en-US" sz="2000">
                <a:latin typeface="微软雅黑 Light" pitchFamily="34" charset="-122"/>
                <a:ea typeface="微软雅黑 Light" pitchFamily="34" charset="-122"/>
              </a:rPr>
              <a:t>实际问题中，一个现象往往是受多个因素影响的，所以多元线性回归比一元线性回归的实际应用更广</a:t>
            </a:r>
          </a:p>
        </p:txBody>
      </p:sp>
      <p:pic>
        <p:nvPicPr>
          <p:cNvPr id="5" name="图片 4"/>
          <p:cNvPicPr>
            <a:picLocks noChangeAspect="1"/>
          </p:cNvPicPr>
          <p:nvPr/>
        </p:nvPicPr>
        <p:blipFill>
          <a:blip r:embed="rId2"/>
          <a:stretch>
            <a:fillRect/>
          </a:stretch>
        </p:blipFill>
        <p:spPr>
          <a:xfrm>
            <a:off x="2543150" y="4650085"/>
            <a:ext cx="3829050" cy="219075"/>
          </a:xfrm>
          <a:prstGeom prst="rect">
            <a:avLst/>
          </a:prstGeom>
        </p:spPr>
      </p:pic>
      <p:pic>
        <p:nvPicPr>
          <p:cNvPr id="6" name="图片 5"/>
          <p:cNvPicPr>
            <a:picLocks noChangeAspect="1"/>
          </p:cNvPicPr>
          <p:nvPr/>
        </p:nvPicPr>
        <p:blipFill>
          <a:blip r:embed="rId3"/>
          <a:stretch>
            <a:fillRect/>
          </a:stretch>
        </p:blipFill>
        <p:spPr>
          <a:xfrm>
            <a:off x="2778471" y="5157192"/>
            <a:ext cx="3095625" cy="352425"/>
          </a:xfrm>
          <a:prstGeom prst="rect">
            <a:avLst/>
          </a:prstGeom>
        </p:spPr>
      </p:pic>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808" y="5797649"/>
            <a:ext cx="3152775"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2366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par>
                                <p:cTn id="11" presetID="49" presetClass="entr" presetSubtype="0" decel="10000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 calcmode="lin" valueType="num">
                                      <p:cBhvr>
                                        <p:cTn id="15" dur="500" fill="hold"/>
                                        <p:tgtEl>
                                          <p:spTgt spid="6"/>
                                        </p:tgtEl>
                                        <p:attrNameLst>
                                          <p:attrName>style.rotation</p:attrName>
                                        </p:attrNameLst>
                                      </p:cBhvr>
                                      <p:tavLst>
                                        <p:tav tm="0">
                                          <p:val>
                                            <p:fltVal val="360"/>
                                          </p:val>
                                        </p:tav>
                                        <p:tav tm="100000">
                                          <p:val>
                                            <p:fltVal val="0"/>
                                          </p:val>
                                        </p:tav>
                                      </p:tavLst>
                                    </p:anim>
                                    <p:animEffect transition="in" filter="fade">
                                      <p:cBhvr>
                                        <p:cTn id="16" dur="500"/>
                                        <p:tgtEl>
                                          <p:spTgt spid="6"/>
                                        </p:tgtEl>
                                      </p:cBhvr>
                                    </p:animEffect>
                                  </p:childTnLst>
                                </p:cTn>
                              </p:par>
                              <p:par>
                                <p:cTn id="17" presetID="49" presetClass="entr" presetSubtype="0" decel="10000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fltVal val="0"/>
                                          </p:val>
                                        </p:tav>
                                        <p:tav tm="100000">
                                          <p:val>
                                            <p:strVal val="#ppt_h"/>
                                          </p:val>
                                        </p:tav>
                                      </p:tavLst>
                                    </p:anim>
                                    <p:anim calcmode="lin" valueType="num">
                                      <p:cBhvr>
                                        <p:cTn id="21" dur="500" fill="hold"/>
                                        <p:tgtEl>
                                          <p:spTgt spid="7"/>
                                        </p:tgtEl>
                                        <p:attrNameLst>
                                          <p:attrName>style.rotation</p:attrName>
                                        </p:attrNameLst>
                                      </p:cBhvr>
                                      <p:tavLst>
                                        <p:tav tm="0">
                                          <p:val>
                                            <p:fltVal val="360"/>
                                          </p:val>
                                        </p:tav>
                                        <p:tav tm="100000">
                                          <p:val>
                                            <p:fltVal val="0"/>
                                          </p:val>
                                        </p:tav>
                                      </p:tavLst>
                                    </p:anim>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a:stretch>
            <a:fillRect/>
          </a:stretch>
        </p:blipFill>
        <p:spPr>
          <a:xfrm>
            <a:off x="5508104" y="1736228"/>
            <a:ext cx="3304285" cy="2900164"/>
          </a:xfrm>
          <a:prstGeom prst="rect">
            <a:avLst/>
          </a:prstGeom>
        </p:spPr>
      </p:pic>
      <p:sp>
        <p:nvSpPr>
          <p:cNvPr id="9" name="标题 1"/>
          <p:cNvSpPr>
            <a:spLocks noGrp="1"/>
          </p:cNvSpPr>
          <p:nvPr>
            <p:ph type="title"/>
          </p:nvPr>
        </p:nvSpPr>
        <p:spPr>
          <a:xfrm>
            <a:off x="457200" y="620688"/>
            <a:ext cx="8229600" cy="1143000"/>
          </a:xfrm>
        </p:spPr>
        <p:txBody>
          <a:bodyPr>
            <a:normAutofit/>
          </a:bodyPr>
          <a:lstStyle/>
          <a:p>
            <a:pPr indent="360000"/>
            <a:r>
              <a:rPr lang="zh-CN" altLang="en-US" sz="3200" smtClean="0">
                <a:solidFill>
                  <a:schemeClr val="tx1">
                    <a:lumMod val="75000"/>
                    <a:lumOff val="25000"/>
                  </a:schemeClr>
                </a:solidFill>
                <a:latin typeface="微软雅黑" pitchFamily="34" charset="-122"/>
                <a:ea typeface="微软雅黑" pitchFamily="34" charset="-122"/>
                <a:cs typeface="+mn-cs"/>
              </a:rPr>
              <a:t>梯度下降法求解线性回归</a:t>
            </a:r>
            <a:endParaRPr lang="zh-CN" altLang="en-US" sz="3200">
              <a:solidFill>
                <a:schemeClr val="tx1">
                  <a:lumMod val="75000"/>
                  <a:lumOff val="25000"/>
                </a:schemeClr>
              </a:solidFill>
              <a:latin typeface="微软雅黑" pitchFamily="34" charset="-122"/>
              <a:ea typeface="微软雅黑" pitchFamily="34" charset="-122"/>
              <a:cs typeface="+mn-cs"/>
            </a:endParaRPr>
          </a:p>
        </p:txBody>
      </p:sp>
      <mc:AlternateContent xmlns:mc="http://schemas.openxmlformats.org/markup-compatibility/2006" xmlns:a14="http://schemas.microsoft.com/office/drawing/2010/main">
        <mc:Choice Requires="a14">
          <p:sp>
            <p:nvSpPr>
              <p:cNvPr id="11" name="矩形 10"/>
              <p:cNvSpPr/>
              <p:nvPr/>
            </p:nvSpPr>
            <p:spPr>
              <a:xfrm>
                <a:off x="827584" y="1815595"/>
                <a:ext cx="2583912" cy="68050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1400" i="1" smtClean="0">
                          <a:latin typeface="Cambria Math"/>
                        </a:rPr>
                        <m:t>𝐽</m:t>
                      </m:r>
                      <m:d>
                        <m:dPr>
                          <m:ctrlPr>
                            <a:rPr lang="zh-CN" altLang="zh-CN" sz="1400" i="1">
                              <a:latin typeface="Cambria Math"/>
                            </a:rPr>
                          </m:ctrlPr>
                        </m:dPr>
                        <m:e>
                          <m:r>
                            <a:rPr lang="en-US" altLang="zh-CN" sz="1400" i="1">
                              <a:latin typeface="Cambria Math"/>
                            </a:rPr>
                            <m:t>𝜃</m:t>
                          </m:r>
                        </m:e>
                      </m:d>
                      <m:r>
                        <a:rPr lang="en-US" altLang="zh-CN" sz="1400" i="1">
                          <a:latin typeface="Cambria Math"/>
                        </a:rPr>
                        <m:t>=</m:t>
                      </m:r>
                      <m:f>
                        <m:fPr>
                          <m:ctrlPr>
                            <a:rPr lang="zh-CN" altLang="zh-CN" sz="1400" i="1">
                              <a:latin typeface="Cambria Math"/>
                            </a:rPr>
                          </m:ctrlPr>
                        </m:fPr>
                        <m:num>
                          <m:r>
                            <a:rPr lang="en-US" altLang="zh-CN" sz="1400" i="1">
                              <a:latin typeface="Cambria Math"/>
                            </a:rPr>
                            <m:t>1</m:t>
                          </m:r>
                        </m:num>
                        <m:den>
                          <m:r>
                            <a:rPr lang="en-US" altLang="zh-CN" sz="1400" b="0" i="1" smtClean="0">
                              <a:latin typeface="Cambria Math"/>
                            </a:rPr>
                            <m:t>𝑚</m:t>
                          </m:r>
                        </m:den>
                      </m:f>
                      <m:nary>
                        <m:naryPr>
                          <m:chr m:val="∑"/>
                          <m:limLoc m:val="undOvr"/>
                          <m:ctrlPr>
                            <a:rPr lang="zh-CN" altLang="zh-CN" sz="1400" i="1">
                              <a:latin typeface="Cambria Math"/>
                            </a:rPr>
                          </m:ctrlPr>
                        </m:naryPr>
                        <m:sub>
                          <m:r>
                            <a:rPr lang="en-US" altLang="zh-CN" sz="1400" i="1">
                              <a:latin typeface="Cambria Math"/>
                            </a:rPr>
                            <m:t>𝑖</m:t>
                          </m:r>
                          <m:r>
                            <a:rPr lang="en-US" altLang="zh-CN" sz="1400" i="1">
                              <a:latin typeface="Cambria Math"/>
                            </a:rPr>
                            <m:t>=1</m:t>
                          </m:r>
                        </m:sub>
                        <m:sup>
                          <m:r>
                            <a:rPr lang="en-US" altLang="zh-CN" sz="1400" i="1">
                              <a:latin typeface="Cambria Math"/>
                            </a:rPr>
                            <m:t>𝑚</m:t>
                          </m:r>
                        </m:sup>
                        <m:e>
                          <m:sSup>
                            <m:sSupPr>
                              <m:ctrlPr>
                                <a:rPr lang="zh-CN" altLang="zh-CN" sz="1400" i="1">
                                  <a:latin typeface="Cambria Math"/>
                                </a:rPr>
                              </m:ctrlPr>
                            </m:sSupPr>
                            <m:e>
                              <m:d>
                                <m:dPr>
                                  <m:ctrlPr>
                                    <a:rPr lang="zh-CN" altLang="zh-CN" sz="1400" i="1">
                                      <a:latin typeface="Cambria Math"/>
                                    </a:rPr>
                                  </m:ctrlPr>
                                </m:dPr>
                                <m:e>
                                  <m:sSub>
                                    <m:sSubPr>
                                      <m:ctrlPr>
                                        <a:rPr lang="zh-CN" altLang="zh-CN" sz="1400" i="1">
                                          <a:latin typeface="Cambria Math"/>
                                        </a:rPr>
                                      </m:ctrlPr>
                                    </m:sSubPr>
                                    <m:e>
                                      <m:r>
                                        <a:rPr lang="en-US" altLang="zh-CN" sz="1400" i="1">
                                          <a:latin typeface="Cambria Math"/>
                                        </a:rPr>
                                        <m:t>h</m:t>
                                      </m:r>
                                    </m:e>
                                    <m:sub>
                                      <m:r>
                                        <a:rPr lang="en-US" altLang="zh-CN" sz="1400" i="1">
                                          <a:latin typeface="Cambria Math"/>
                                        </a:rPr>
                                        <m:t>𝜃</m:t>
                                      </m:r>
                                    </m:sub>
                                  </m:sSub>
                                  <m:d>
                                    <m:dPr>
                                      <m:ctrlPr>
                                        <a:rPr lang="zh-CN" altLang="zh-CN" sz="1400" i="1">
                                          <a:latin typeface="Cambria Math"/>
                                        </a:rPr>
                                      </m:ctrlPr>
                                    </m:dPr>
                                    <m:e>
                                      <m:sSup>
                                        <m:sSupPr>
                                          <m:ctrlPr>
                                            <a:rPr lang="zh-CN" altLang="zh-CN" sz="1400" i="1">
                                              <a:latin typeface="Cambria Math"/>
                                            </a:rPr>
                                          </m:ctrlPr>
                                        </m:sSupPr>
                                        <m:e>
                                          <m:r>
                                            <a:rPr lang="en-US" altLang="zh-CN" sz="1400" i="1">
                                              <a:latin typeface="Cambria Math"/>
                                            </a:rPr>
                                            <m:t>𝑥</m:t>
                                          </m:r>
                                        </m:e>
                                        <m:sup>
                                          <m:d>
                                            <m:dPr>
                                              <m:ctrlPr>
                                                <a:rPr lang="zh-CN" altLang="zh-CN" sz="1400" i="1">
                                                  <a:latin typeface="Cambria Math"/>
                                                </a:rPr>
                                              </m:ctrlPr>
                                            </m:dPr>
                                            <m:e>
                                              <m:r>
                                                <a:rPr lang="en-US" altLang="zh-CN" sz="1400" i="1">
                                                  <a:latin typeface="Cambria Math"/>
                                                </a:rPr>
                                                <m:t>𝑖</m:t>
                                              </m:r>
                                            </m:e>
                                          </m:d>
                                        </m:sup>
                                      </m:sSup>
                                    </m:e>
                                  </m:d>
                                  <m:r>
                                    <a:rPr lang="en-US" altLang="zh-CN" sz="1400" i="1">
                                      <a:latin typeface="Cambria Math"/>
                                    </a:rPr>
                                    <m:t>−</m:t>
                                  </m:r>
                                  <m:sSup>
                                    <m:sSupPr>
                                      <m:ctrlPr>
                                        <a:rPr lang="zh-CN" altLang="zh-CN" sz="1400" i="1">
                                          <a:latin typeface="Cambria Math"/>
                                        </a:rPr>
                                      </m:ctrlPr>
                                    </m:sSupPr>
                                    <m:e>
                                      <m:r>
                                        <a:rPr lang="en-US" altLang="zh-CN" sz="1400" i="1">
                                          <a:latin typeface="Cambria Math"/>
                                        </a:rPr>
                                        <m:t>𝑦</m:t>
                                      </m:r>
                                    </m:e>
                                    <m:sup>
                                      <m:d>
                                        <m:dPr>
                                          <m:ctrlPr>
                                            <a:rPr lang="zh-CN" altLang="zh-CN" sz="1400" i="1">
                                              <a:latin typeface="Cambria Math"/>
                                            </a:rPr>
                                          </m:ctrlPr>
                                        </m:dPr>
                                        <m:e>
                                          <m:r>
                                            <a:rPr lang="en-US" altLang="zh-CN" sz="1400" i="1">
                                              <a:latin typeface="Cambria Math"/>
                                            </a:rPr>
                                            <m:t>𝑖</m:t>
                                          </m:r>
                                        </m:e>
                                      </m:d>
                                    </m:sup>
                                  </m:sSup>
                                </m:e>
                              </m:d>
                            </m:e>
                            <m:sup>
                              <m:r>
                                <a:rPr lang="en-US" altLang="zh-CN" sz="1400" i="1">
                                  <a:latin typeface="Cambria Math"/>
                                </a:rPr>
                                <m:t>2</m:t>
                              </m:r>
                            </m:sup>
                          </m:sSup>
                        </m:e>
                      </m:nary>
                    </m:oMath>
                  </m:oMathPara>
                </a14:m>
                <a:endParaRPr lang="zh-CN" altLang="en-US" sz="1400"/>
              </a:p>
            </p:txBody>
          </p:sp>
        </mc:Choice>
        <mc:Fallback xmlns="">
          <p:sp>
            <p:nvSpPr>
              <p:cNvPr id="11" name="矩形 10"/>
              <p:cNvSpPr>
                <a:spLocks noRot="1" noChangeAspect="1" noMove="1" noResize="1" noEditPoints="1" noAdjustHandles="1" noChangeArrowheads="1" noChangeShapeType="1" noTextEdit="1"/>
              </p:cNvSpPr>
              <p:nvPr/>
            </p:nvSpPr>
            <p:spPr>
              <a:xfrm>
                <a:off x="827584" y="1815595"/>
                <a:ext cx="2583912" cy="680507"/>
              </a:xfrm>
              <a:prstGeom prst="rect">
                <a:avLst/>
              </a:prstGeom>
              <a:blipFill rotWithShape="1">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827584" y="2630507"/>
                <a:ext cx="1557991" cy="51046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1400" i="1">
                          <a:latin typeface="Cambria Math"/>
                        </a:rPr>
                        <m:t>𝜃</m:t>
                      </m:r>
                      <m:r>
                        <a:rPr lang="en-US" altLang="zh-CN" sz="1400" i="1">
                          <a:latin typeface="Cambria Math"/>
                        </a:rPr>
                        <m:t>≔</m:t>
                      </m:r>
                      <m:r>
                        <a:rPr lang="en-US" altLang="zh-CN" sz="1400" i="1">
                          <a:latin typeface="Cambria Math"/>
                        </a:rPr>
                        <m:t>𝜃</m:t>
                      </m:r>
                      <m:r>
                        <a:rPr lang="en-US" altLang="zh-CN" sz="1400" i="1">
                          <a:latin typeface="Cambria Math"/>
                        </a:rPr>
                        <m:t>−</m:t>
                      </m:r>
                      <m:r>
                        <a:rPr lang="en-US" altLang="zh-CN" sz="1400" i="1">
                          <a:latin typeface="Cambria Math"/>
                        </a:rPr>
                        <m:t>𝛼</m:t>
                      </m:r>
                      <m:r>
                        <a:rPr lang="en-US" altLang="zh-CN" sz="1400" i="1">
                          <a:latin typeface="Cambria Math"/>
                        </a:rPr>
                        <m:t>∙</m:t>
                      </m:r>
                      <m:f>
                        <m:fPr>
                          <m:ctrlPr>
                            <a:rPr lang="zh-CN" altLang="zh-CN" sz="1400" i="1">
                              <a:latin typeface="Cambria Math"/>
                            </a:rPr>
                          </m:ctrlPr>
                        </m:fPr>
                        <m:num>
                          <m:r>
                            <a:rPr lang="en-US" altLang="zh-CN" sz="1400">
                              <a:latin typeface="Cambria Math"/>
                            </a:rPr>
                            <m:t>𝜕</m:t>
                          </m:r>
                          <m:r>
                            <a:rPr lang="en-US" altLang="zh-CN" sz="1400" i="1">
                              <a:latin typeface="Cambria Math"/>
                            </a:rPr>
                            <m:t>𝐽</m:t>
                          </m:r>
                          <m:d>
                            <m:dPr>
                              <m:ctrlPr>
                                <a:rPr lang="zh-CN" altLang="zh-CN" sz="1400" i="1">
                                  <a:latin typeface="Cambria Math"/>
                                </a:rPr>
                              </m:ctrlPr>
                            </m:dPr>
                            <m:e>
                              <m:r>
                                <a:rPr lang="en-US" altLang="zh-CN" sz="1400" i="1">
                                  <a:latin typeface="Cambria Math"/>
                                </a:rPr>
                                <m:t>𝜃</m:t>
                              </m:r>
                            </m:e>
                          </m:d>
                        </m:num>
                        <m:den>
                          <m:r>
                            <a:rPr lang="en-US" altLang="zh-CN" sz="1400" i="1">
                              <a:latin typeface="Cambria Math"/>
                            </a:rPr>
                            <m:t>𝜕𝜃</m:t>
                          </m:r>
                        </m:den>
                      </m:f>
                    </m:oMath>
                  </m:oMathPara>
                </a14:m>
                <a:endParaRPr lang="zh-CN" altLang="en-US" sz="1400"/>
              </a:p>
            </p:txBody>
          </p:sp>
        </mc:Choice>
        <mc:Fallback xmlns="">
          <p:sp>
            <p:nvSpPr>
              <p:cNvPr id="12" name="矩形 11"/>
              <p:cNvSpPr>
                <a:spLocks noRot="1" noChangeAspect="1" noMove="1" noResize="1" noEditPoints="1" noAdjustHandles="1" noChangeArrowheads="1" noChangeShapeType="1" noTextEdit="1"/>
              </p:cNvSpPr>
              <p:nvPr/>
            </p:nvSpPr>
            <p:spPr>
              <a:xfrm>
                <a:off x="827584" y="2630507"/>
                <a:ext cx="1557991" cy="510461"/>
              </a:xfrm>
              <a:prstGeom prst="rect">
                <a:avLst/>
              </a:prstGeom>
              <a:blipFill rotWithShape="1">
                <a:blip r:embed="rId5"/>
                <a:stretch>
                  <a:fillRect b="-241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3380164" y="1815595"/>
                <a:ext cx="2055931" cy="67730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zh-CN" sz="1400" i="1" smtClean="0">
                              <a:latin typeface="Cambria Math"/>
                            </a:rPr>
                          </m:ctrlPr>
                        </m:sSubPr>
                        <m:e>
                          <m:r>
                            <a:rPr lang="en-US" altLang="zh-CN" sz="1400" i="1">
                              <a:latin typeface="Cambria Math"/>
                            </a:rPr>
                            <m:t>h</m:t>
                          </m:r>
                        </m:e>
                        <m:sub>
                          <m:r>
                            <a:rPr lang="en-US" altLang="zh-CN" sz="1400" i="1">
                              <a:latin typeface="Cambria Math"/>
                            </a:rPr>
                            <m:t>𝜃</m:t>
                          </m:r>
                        </m:sub>
                      </m:sSub>
                      <m:d>
                        <m:dPr>
                          <m:ctrlPr>
                            <a:rPr lang="zh-CN" altLang="zh-CN" sz="1400" i="1">
                              <a:latin typeface="Cambria Math"/>
                            </a:rPr>
                          </m:ctrlPr>
                        </m:dPr>
                        <m:e>
                          <m:r>
                            <a:rPr lang="en-US" altLang="zh-CN" sz="1400" i="1">
                              <a:latin typeface="Cambria Math"/>
                            </a:rPr>
                            <m:t>𝑥</m:t>
                          </m:r>
                        </m:e>
                      </m:d>
                      <m:r>
                        <a:rPr lang="en-US" altLang="zh-CN" sz="1400" i="1">
                          <a:latin typeface="Cambria Math"/>
                        </a:rPr>
                        <m:t>=</m:t>
                      </m:r>
                      <m:sSup>
                        <m:sSupPr>
                          <m:ctrlPr>
                            <a:rPr lang="zh-CN" altLang="zh-CN" sz="1400" i="1">
                              <a:latin typeface="Cambria Math"/>
                            </a:rPr>
                          </m:ctrlPr>
                        </m:sSupPr>
                        <m:e>
                          <m:r>
                            <a:rPr lang="en-US" altLang="zh-CN" sz="1400" i="1">
                              <a:latin typeface="Cambria Math"/>
                            </a:rPr>
                            <m:t>𝑋</m:t>
                          </m:r>
                        </m:e>
                        <m:sup>
                          <m:r>
                            <a:rPr lang="en-US" altLang="zh-CN" sz="1400" i="1">
                              <a:latin typeface="Cambria Math"/>
                            </a:rPr>
                            <m:t>𝑇</m:t>
                          </m:r>
                        </m:sup>
                      </m:sSup>
                      <m:r>
                        <a:rPr lang="en-US" altLang="zh-CN" sz="1400" i="1">
                          <a:latin typeface="Cambria Math"/>
                        </a:rPr>
                        <m:t>𝜃</m:t>
                      </m:r>
                      <m:r>
                        <a:rPr lang="en-US" altLang="zh-CN" sz="1400" i="1">
                          <a:latin typeface="Cambria Math"/>
                        </a:rPr>
                        <m:t>=</m:t>
                      </m:r>
                      <m:nary>
                        <m:naryPr>
                          <m:chr m:val="∑"/>
                          <m:limLoc m:val="undOvr"/>
                          <m:ctrlPr>
                            <a:rPr lang="zh-CN" altLang="zh-CN" sz="1400" i="1">
                              <a:latin typeface="Cambria Math"/>
                            </a:rPr>
                          </m:ctrlPr>
                        </m:naryPr>
                        <m:sub>
                          <m:r>
                            <m:rPr>
                              <m:brk/>
                            </m:rPr>
                            <a:rPr lang="en-US" altLang="zh-CN" sz="1400" b="0" i="1" smtClean="0">
                              <a:latin typeface="Cambria Math"/>
                            </a:rPr>
                            <m:t>𝑘</m:t>
                          </m:r>
                          <m:r>
                            <a:rPr lang="en-US" altLang="zh-CN" sz="1400" i="1">
                              <a:latin typeface="Cambria Math"/>
                            </a:rPr>
                            <m:t>=0</m:t>
                          </m:r>
                        </m:sub>
                        <m:sup>
                          <m:r>
                            <a:rPr lang="en-US" altLang="zh-CN" sz="1400" i="1">
                              <a:latin typeface="Cambria Math"/>
                            </a:rPr>
                            <m:t>𝑛</m:t>
                          </m:r>
                        </m:sup>
                        <m:e>
                          <m:sSub>
                            <m:sSubPr>
                              <m:ctrlPr>
                                <a:rPr lang="zh-CN" altLang="zh-CN" sz="1400" i="1">
                                  <a:latin typeface="Cambria Math"/>
                                </a:rPr>
                              </m:ctrlPr>
                            </m:sSubPr>
                            <m:e>
                              <m:r>
                                <a:rPr lang="en-US" altLang="zh-CN" sz="1400" i="1">
                                  <a:latin typeface="Cambria Math"/>
                                </a:rPr>
                                <m:t>𝜃</m:t>
                              </m:r>
                            </m:e>
                            <m:sub>
                              <m:r>
                                <a:rPr lang="en-US" altLang="zh-CN" sz="1400" i="1">
                                  <a:latin typeface="Cambria Math"/>
                                </a:rPr>
                                <m:t>𝑘</m:t>
                              </m:r>
                            </m:sub>
                          </m:sSub>
                          <m:sSub>
                            <m:sSubPr>
                              <m:ctrlPr>
                                <a:rPr lang="zh-CN" altLang="zh-CN" sz="1400" i="1">
                                  <a:latin typeface="Cambria Math"/>
                                </a:rPr>
                              </m:ctrlPr>
                            </m:sSubPr>
                            <m:e>
                              <m:r>
                                <a:rPr lang="en-US" altLang="zh-CN" sz="1400" i="1">
                                  <a:latin typeface="Cambria Math"/>
                                </a:rPr>
                                <m:t>𝑥</m:t>
                              </m:r>
                            </m:e>
                            <m:sub>
                              <m:r>
                                <a:rPr lang="en-US" altLang="zh-CN" sz="1400" i="1">
                                  <a:latin typeface="Cambria Math"/>
                                </a:rPr>
                                <m:t>𝑘</m:t>
                              </m:r>
                            </m:sub>
                          </m:sSub>
                        </m:e>
                      </m:nary>
                    </m:oMath>
                  </m:oMathPara>
                </a14:m>
                <a:endParaRPr lang="zh-CN" altLang="en-US" sz="1400"/>
              </a:p>
            </p:txBody>
          </p:sp>
        </mc:Choice>
        <mc:Fallback xmlns="">
          <p:sp>
            <p:nvSpPr>
              <p:cNvPr id="13" name="矩形 12"/>
              <p:cNvSpPr>
                <a:spLocks noRot="1" noChangeAspect="1" noMove="1" noResize="1" noEditPoints="1" noAdjustHandles="1" noChangeArrowheads="1" noChangeShapeType="1" noTextEdit="1"/>
              </p:cNvSpPr>
              <p:nvPr/>
            </p:nvSpPr>
            <p:spPr>
              <a:xfrm>
                <a:off x="3380164" y="1815595"/>
                <a:ext cx="2055931" cy="677301"/>
              </a:xfrm>
              <a:prstGeom prst="rect">
                <a:avLst/>
              </a:prstGeom>
              <a:blipFill rotWithShape="1">
                <a:blip r:embed="rId6"/>
                <a:stretch>
                  <a:fillRect/>
                </a:stretch>
              </a:blipFill>
            </p:spPr>
            <p:txBody>
              <a:bodyPr/>
              <a:lstStyle/>
              <a:p>
                <a:r>
                  <a:rPr lang="zh-CN" altLang="en-US">
                    <a:noFill/>
                  </a:rPr>
                  <a:t> </a:t>
                </a:r>
              </a:p>
            </p:txBody>
          </p:sp>
        </mc:Fallback>
      </mc:AlternateContent>
      <p:grpSp>
        <p:nvGrpSpPr>
          <p:cNvPr id="15" name="组合 14"/>
          <p:cNvGrpSpPr/>
          <p:nvPr/>
        </p:nvGrpSpPr>
        <p:grpSpPr>
          <a:xfrm>
            <a:off x="827887" y="3284984"/>
            <a:ext cx="4680217" cy="2955534"/>
            <a:chOff x="827887" y="3284984"/>
            <a:chExt cx="4456785" cy="2955534"/>
          </a:xfrm>
        </p:grpSpPr>
        <mc:AlternateContent xmlns:mc="http://schemas.openxmlformats.org/markup-compatibility/2006" xmlns:a14="http://schemas.microsoft.com/office/drawing/2010/main">
          <mc:Choice Requires="a14">
            <p:sp>
              <p:nvSpPr>
                <p:cNvPr id="2" name="矩形 1"/>
                <p:cNvSpPr/>
                <p:nvPr/>
              </p:nvSpPr>
              <p:spPr>
                <a:xfrm>
                  <a:off x="827887" y="3284984"/>
                  <a:ext cx="3024033" cy="67730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zh-CN" altLang="zh-CN" sz="1400" i="1" smtClean="0">
                                <a:latin typeface="Cambria Math"/>
                              </a:rPr>
                            </m:ctrlPr>
                          </m:fPr>
                          <m:num>
                            <m:r>
                              <a:rPr lang="en-US" altLang="zh-CN" sz="1400">
                                <a:latin typeface="Cambria Math"/>
                              </a:rPr>
                              <m:t>𝜕</m:t>
                            </m:r>
                            <m:r>
                              <a:rPr lang="en-US" altLang="zh-CN" sz="1400">
                                <a:latin typeface="Cambria Math"/>
                              </a:rPr>
                              <m:t> </m:t>
                            </m:r>
                          </m:num>
                          <m:den>
                            <m:r>
                              <a:rPr lang="en-US" altLang="zh-CN" sz="1400" i="1">
                                <a:latin typeface="Cambria Math"/>
                              </a:rPr>
                              <m:t>𝜕</m:t>
                            </m:r>
                            <m:sSub>
                              <m:sSubPr>
                                <m:ctrlPr>
                                  <a:rPr lang="zh-CN" altLang="zh-CN" sz="1400" i="1">
                                    <a:latin typeface="Cambria Math"/>
                                  </a:rPr>
                                </m:ctrlPr>
                              </m:sSubPr>
                              <m:e>
                                <m:r>
                                  <a:rPr lang="en-US" altLang="zh-CN" sz="1400" i="1">
                                    <a:latin typeface="Cambria Math"/>
                                  </a:rPr>
                                  <m:t>𝜃</m:t>
                                </m:r>
                              </m:e>
                              <m:sub>
                                <m:r>
                                  <a:rPr lang="en-US" altLang="zh-CN" sz="1400" i="1">
                                    <a:latin typeface="Cambria Math"/>
                                  </a:rPr>
                                  <m:t>𝑗</m:t>
                                </m:r>
                              </m:sub>
                            </m:sSub>
                          </m:den>
                        </m:f>
                        <m:r>
                          <a:rPr lang="en-US" altLang="zh-CN" sz="1400" i="1">
                            <a:latin typeface="Cambria Math"/>
                          </a:rPr>
                          <m:t>𝐽</m:t>
                        </m:r>
                        <m:d>
                          <m:dPr>
                            <m:ctrlPr>
                              <a:rPr lang="zh-CN" altLang="zh-CN" sz="1400" i="1">
                                <a:latin typeface="Cambria Math"/>
                              </a:rPr>
                            </m:ctrlPr>
                          </m:dPr>
                          <m:e>
                            <m:r>
                              <a:rPr lang="en-US" altLang="zh-CN" sz="1400" i="1">
                                <a:latin typeface="Cambria Math"/>
                              </a:rPr>
                              <m:t>𝜃</m:t>
                            </m:r>
                          </m:e>
                        </m:d>
                        <m:r>
                          <a:rPr lang="en-US" altLang="zh-CN" sz="1400" i="1">
                            <a:latin typeface="Cambria Math"/>
                          </a:rPr>
                          <m:t>=</m:t>
                        </m:r>
                        <m:f>
                          <m:fPr>
                            <m:ctrlPr>
                              <a:rPr lang="zh-CN" altLang="zh-CN" sz="1400" i="1">
                                <a:latin typeface="Cambria Math"/>
                              </a:rPr>
                            </m:ctrlPr>
                          </m:fPr>
                          <m:num>
                            <m:r>
                              <a:rPr lang="en-US" altLang="zh-CN" sz="1400">
                                <a:latin typeface="Cambria Math"/>
                              </a:rPr>
                              <m:t>𝜕</m:t>
                            </m:r>
                            <m:r>
                              <a:rPr lang="en-US" altLang="zh-CN" sz="1400">
                                <a:latin typeface="Cambria Math"/>
                              </a:rPr>
                              <m:t> </m:t>
                            </m:r>
                          </m:num>
                          <m:den>
                            <m:r>
                              <a:rPr lang="en-US" altLang="zh-CN" sz="1400" i="1">
                                <a:latin typeface="Cambria Math"/>
                              </a:rPr>
                              <m:t>𝜕</m:t>
                            </m:r>
                            <m:sSub>
                              <m:sSubPr>
                                <m:ctrlPr>
                                  <a:rPr lang="zh-CN" altLang="zh-CN" sz="1400" i="1">
                                    <a:latin typeface="Cambria Math"/>
                                  </a:rPr>
                                </m:ctrlPr>
                              </m:sSubPr>
                              <m:e>
                                <m:r>
                                  <a:rPr lang="en-US" altLang="zh-CN" sz="1400" i="1">
                                    <a:latin typeface="Cambria Math"/>
                                  </a:rPr>
                                  <m:t>𝜃</m:t>
                                </m:r>
                              </m:e>
                              <m:sub>
                                <m:r>
                                  <a:rPr lang="en-US" altLang="zh-CN" sz="1400" i="1">
                                    <a:latin typeface="Cambria Math"/>
                                  </a:rPr>
                                  <m:t>𝑗</m:t>
                                </m:r>
                              </m:sub>
                            </m:sSub>
                          </m:den>
                        </m:f>
                        <m:f>
                          <m:fPr>
                            <m:ctrlPr>
                              <a:rPr lang="zh-CN" altLang="zh-CN" sz="1400" i="1">
                                <a:latin typeface="Cambria Math"/>
                              </a:rPr>
                            </m:ctrlPr>
                          </m:fPr>
                          <m:num>
                            <m:r>
                              <a:rPr lang="en-US" altLang="zh-CN" sz="1400" i="1">
                                <a:latin typeface="Cambria Math"/>
                              </a:rPr>
                              <m:t>1</m:t>
                            </m:r>
                          </m:num>
                          <m:den>
                            <m:r>
                              <a:rPr lang="en-US" altLang="zh-CN" sz="1400" b="0" i="1" smtClean="0">
                                <a:latin typeface="Cambria Math"/>
                              </a:rPr>
                              <m:t>𝑚</m:t>
                            </m:r>
                          </m:den>
                        </m:f>
                        <m:nary>
                          <m:naryPr>
                            <m:chr m:val="∑"/>
                            <m:limLoc m:val="undOvr"/>
                            <m:ctrlPr>
                              <a:rPr lang="zh-CN" altLang="zh-CN" sz="1400" i="1">
                                <a:latin typeface="Cambria Math"/>
                              </a:rPr>
                            </m:ctrlPr>
                          </m:naryPr>
                          <m:sub>
                            <m:r>
                              <a:rPr lang="en-US" altLang="zh-CN" sz="1400" i="1">
                                <a:latin typeface="Cambria Math"/>
                              </a:rPr>
                              <m:t>𝑖</m:t>
                            </m:r>
                            <m:r>
                              <a:rPr lang="en-US" altLang="zh-CN" sz="1400" i="1">
                                <a:latin typeface="Cambria Math"/>
                              </a:rPr>
                              <m:t>=1</m:t>
                            </m:r>
                          </m:sub>
                          <m:sup>
                            <m:r>
                              <a:rPr lang="en-US" altLang="zh-CN" sz="1400" i="1">
                                <a:latin typeface="Cambria Math"/>
                              </a:rPr>
                              <m:t>𝑚</m:t>
                            </m:r>
                          </m:sup>
                          <m:e>
                            <m:sSup>
                              <m:sSupPr>
                                <m:ctrlPr>
                                  <a:rPr lang="zh-CN" altLang="zh-CN" sz="1400" i="1">
                                    <a:latin typeface="Cambria Math"/>
                                  </a:rPr>
                                </m:ctrlPr>
                              </m:sSupPr>
                              <m:e>
                                <m:d>
                                  <m:dPr>
                                    <m:ctrlPr>
                                      <a:rPr lang="zh-CN" altLang="zh-CN" sz="1400" i="1">
                                        <a:latin typeface="Cambria Math"/>
                                      </a:rPr>
                                    </m:ctrlPr>
                                  </m:dPr>
                                  <m:e>
                                    <m:sSub>
                                      <m:sSubPr>
                                        <m:ctrlPr>
                                          <a:rPr lang="zh-CN" altLang="zh-CN" sz="1400" i="1">
                                            <a:latin typeface="Cambria Math"/>
                                          </a:rPr>
                                        </m:ctrlPr>
                                      </m:sSubPr>
                                      <m:e>
                                        <m:r>
                                          <a:rPr lang="en-US" altLang="zh-CN" sz="1400" i="1">
                                            <a:latin typeface="Cambria Math"/>
                                          </a:rPr>
                                          <m:t>h</m:t>
                                        </m:r>
                                      </m:e>
                                      <m:sub>
                                        <m:r>
                                          <a:rPr lang="en-US" altLang="zh-CN" sz="1400" i="1">
                                            <a:latin typeface="Cambria Math"/>
                                          </a:rPr>
                                          <m:t>𝜃</m:t>
                                        </m:r>
                                      </m:sub>
                                    </m:sSub>
                                    <m:d>
                                      <m:dPr>
                                        <m:ctrlPr>
                                          <a:rPr lang="zh-CN" altLang="zh-CN" sz="1400" i="1">
                                            <a:latin typeface="Cambria Math"/>
                                          </a:rPr>
                                        </m:ctrlPr>
                                      </m:dPr>
                                      <m:e>
                                        <m:sSup>
                                          <m:sSupPr>
                                            <m:ctrlPr>
                                              <a:rPr lang="zh-CN" altLang="zh-CN" sz="1400" i="1">
                                                <a:latin typeface="Cambria Math"/>
                                              </a:rPr>
                                            </m:ctrlPr>
                                          </m:sSupPr>
                                          <m:e>
                                            <m:r>
                                              <a:rPr lang="en-US" altLang="zh-CN" sz="1400" i="1">
                                                <a:latin typeface="Cambria Math"/>
                                              </a:rPr>
                                              <m:t>𝑥</m:t>
                                            </m:r>
                                          </m:e>
                                          <m:sup>
                                            <m:d>
                                              <m:dPr>
                                                <m:ctrlPr>
                                                  <a:rPr lang="zh-CN" altLang="zh-CN" sz="1400" i="1">
                                                    <a:latin typeface="Cambria Math"/>
                                                  </a:rPr>
                                                </m:ctrlPr>
                                              </m:dPr>
                                              <m:e>
                                                <m:r>
                                                  <a:rPr lang="en-US" altLang="zh-CN" sz="1400" i="1">
                                                    <a:latin typeface="Cambria Math"/>
                                                  </a:rPr>
                                                  <m:t>𝑖</m:t>
                                                </m:r>
                                              </m:e>
                                            </m:d>
                                          </m:sup>
                                        </m:sSup>
                                      </m:e>
                                    </m:d>
                                    <m:r>
                                      <a:rPr lang="en-US" altLang="zh-CN" sz="1400" i="1">
                                        <a:latin typeface="Cambria Math"/>
                                      </a:rPr>
                                      <m:t>−</m:t>
                                    </m:r>
                                    <m:sSup>
                                      <m:sSupPr>
                                        <m:ctrlPr>
                                          <a:rPr lang="zh-CN" altLang="zh-CN" sz="1400" i="1">
                                            <a:latin typeface="Cambria Math"/>
                                          </a:rPr>
                                        </m:ctrlPr>
                                      </m:sSupPr>
                                      <m:e>
                                        <m:r>
                                          <a:rPr lang="en-US" altLang="zh-CN" sz="1400" i="1">
                                            <a:latin typeface="Cambria Math"/>
                                          </a:rPr>
                                          <m:t>𝑦</m:t>
                                        </m:r>
                                      </m:e>
                                      <m:sup>
                                        <m:d>
                                          <m:dPr>
                                            <m:ctrlPr>
                                              <a:rPr lang="zh-CN" altLang="zh-CN" sz="1400" i="1">
                                                <a:latin typeface="Cambria Math"/>
                                              </a:rPr>
                                            </m:ctrlPr>
                                          </m:dPr>
                                          <m:e>
                                            <m:r>
                                              <a:rPr lang="en-US" altLang="zh-CN" sz="1400" i="1">
                                                <a:latin typeface="Cambria Math"/>
                                              </a:rPr>
                                              <m:t>𝑖</m:t>
                                            </m:r>
                                          </m:e>
                                        </m:d>
                                      </m:sup>
                                    </m:sSup>
                                  </m:e>
                                </m:d>
                              </m:e>
                              <m:sup>
                                <m:r>
                                  <a:rPr lang="en-US" altLang="zh-CN" sz="1400" i="1">
                                    <a:latin typeface="Cambria Math"/>
                                  </a:rPr>
                                  <m:t>2</m:t>
                                </m:r>
                              </m:sup>
                            </m:sSup>
                          </m:e>
                        </m:nary>
                      </m:oMath>
                    </m:oMathPara>
                  </a14:m>
                  <a:endParaRPr lang="zh-CN" altLang="en-US" sz="1400"/>
                </a:p>
              </p:txBody>
            </p:sp>
          </mc:Choice>
          <mc:Fallback xmlns="">
            <p:sp>
              <p:nvSpPr>
                <p:cNvPr id="2" name="矩形 1"/>
                <p:cNvSpPr>
                  <a:spLocks noRot="1" noChangeAspect="1" noMove="1" noResize="1" noEditPoints="1" noAdjustHandles="1" noChangeArrowheads="1" noChangeShapeType="1" noTextEdit="1"/>
                </p:cNvSpPr>
                <p:nvPr/>
              </p:nvSpPr>
              <p:spPr>
                <a:xfrm>
                  <a:off x="827887" y="3284984"/>
                  <a:ext cx="3024033" cy="677301"/>
                </a:xfrm>
                <a:prstGeom prst="rect">
                  <a:avLst/>
                </a:prstGeom>
                <a:blipFill rotWithShape="1">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p:cNvSpPr/>
                <p:nvPr/>
              </p:nvSpPr>
              <p:spPr>
                <a:xfrm>
                  <a:off x="1475656" y="4047843"/>
                  <a:ext cx="3809016" cy="67730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1400" i="1" smtClean="0">
                            <a:latin typeface="Cambria Math"/>
                          </a:rPr>
                          <m:t>=2∙</m:t>
                        </m:r>
                        <m:f>
                          <m:fPr>
                            <m:ctrlPr>
                              <a:rPr lang="zh-CN" altLang="zh-CN" sz="1400" i="1">
                                <a:latin typeface="Cambria Math"/>
                              </a:rPr>
                            </m:ctrlPr>
                          </m:fPr>
                          <m:num>
                            <m:r>
                              <a:rPr lang="en-US" altLang="zh-CN" sz="1400" i="1">
                                <a:latin typeface="Cambria Math"/>
                              </a:rPr>
                              <m:t>1</m:t>
                            </m:r>
                          </m:num>
                          <m:den>
                            <m:r>
                              <a:rPr lang="en-US" altLang="zh-CN" sz="1400" b="0" i="1" smtClean="0">
                                <a:latin typeface="Cambria Math"/>
                              </a:rPr>
                              <m:t>𝑚</m:t>
                            </m:r>
                          </m:den>
                        </m:f>
                        <m:nary>
                          <m:naryPr>
                            <m:chr m:val="∑"/>
                            <m:limLoc m:val="undOvr"/>
                            <m:ctrlPr>
                              <a:rPr lang="zh-CN" altLang="zh-CN" sz="1400" i="1">
                                <a:latin typeface="Cambria Math"/>
                              </a:rPr>
                            </m:ctrlPr>
                          </m:naryPr>
                          <m:sub>
                            <m:r>
                              <a:rPr lang="en-US" altLang="zh-CN" sz="1400" i="1">
                                <a:latin typeface="Cambria Math"/>
                              </a:rPr>
                              <m:t>𝑖</m:t>
                            </m:r>
                            <m:r>
                              <a:rPr lang="en-US" altLang="zh-CN" sz="1400" i="1">
                                <a:latin typeface="Cambria Math"/>
                              </a:rPr>
                              <m:t>=1</m:t>
                            </m:r>
                          </m:sub>
                          <m:sup>
                            <m:r>
                              <a:rPr lang="en-US" altLang="zh-CN" sz="1400" i="1">
                                <a:latin typeface="Cambria Math"/>
                              </a:rPr>
                              <m:t>𝑚</m:t>
                            </m:r>
                          </m:sup>
                          <m:e>
                            <m:d>
                              <m:dPr>
                                <m:ctrlPr>
                                  <a:rPr lang="zh-CN" altLang="zh-CN" sz="1400" i="1">
                                    <a:latin typeface="Cambria Math"/>
                                  </a:rPr>
                                </m:ctrlPr>
                              </m:dPr>
                              <m:e>
                                <m:sSub>
                                  <m:sSubPr>
                                    <m:ctrlPr>
                                      <a:rPr lang="zh-CN" altLang="zh-CN" sz="1400" i="1">
                                        <a:latin typeface="Cambria Math"/>
                                      </a:rPr>
                                    </m:ctrlPr>
                                  </m:sSubPr>
                                  <m:e>
                                    <m:r>
                                      <a:rPr lang="en-US" altLang="zh-CN" sz="1400" i="1">
                                        <a:latin typeface="Cambria Math"/>
                                      </a:rPr>
                                      <m:t>h</m:t>
                                    </m:r>
                                  </m:e>
                                  <m:sub>
                                    <m:r>
                                      <a:rPr lang="en-US" altLang="zh-CN" sz="1400" i="1">
                                        <a:latin typeface="Cambria Math"/>
                                      </a:rPr>
                                      <m:t>𝜃</m:t>
                                    </m:r>
                                  </m:sub>
                                </m:sSub>
                                <m:d>
                                  <m:dPr>
                                    <m:ctrlPr>
                                      <a:rPr lang="zh-CN" altLang="zh-CN" sz="1400" i="1">
                                        <a:latin typeface="Cambria Math"/>
                                      </a:rPr>
                                    </m:ctrlPr>
                                  </m:dPr>
                                  <m:e>
                                    <m:sSup>
                                      <m:sSupPr>
                                        <m:ctrlPr>
                                          <a:rPr lang="zh-CN" altLang="zh-CN" sz="1400" i="1">
                                            <a:latin typeface="Cambria Math"/>
                                          </a:rPr>
                                        </m:ctrlPr>
                                      </m:sSupPr>
                                      <m:e>
                                        <m:r>
                                          <a:rPr lang="en-US" altLang="zh-CN" sz="1400" i="1">
                                            <a:latin typeface="Cambria Math"/>
                                          </a:rPr>
                                          <m:t>𝑥</m:t>
                                        </m:r>
                                      </m:e>
                                      <m:sup>
                                        <m:d>
                                          <m:dPr>
                                            <m:ctrlPr>
                                              <a:rPr lang="zh-CN" altLang="zh-CN" sz="1400" i="1">
                                                <a:latin typeface="Cambria Math"/>
                                              </a:rPr>
                                            </m:ctrlPr>
                                          </m:dPr>
                                          <m:e>
                                            <m:r>
                                              <a:rPr lang="en-US" altLang="zh-CN" sz="1400" i="1">
                                                <a:latin typeface="Cambria Math"/>
                                              </a:rPr>
                                              <m:t>𝑖</m:t>
                                            </m:r>
                                          </m:e>
                                        </m:d>
                                      </m:sup>
                                    </m:sSup>
                                  </m:e>
                                </m:d>
                                <m:r>
                                  <a:rPr lang="en-US" altLang="zh-CN" sz="1400" i="1">
                                    <a:latin typeface="Cambria Math"/>
                                  </a:rPr>
                                  <m:t>−</m:t>
                                </m:r>
                                <m:sSup>
                                  <m:sSupPr>
                                    <m:ctrlPr>
                                      <a:rPr lang="zh-CN" altLang="zh-CN" sz="1400" i="1">
                                        <a:latin typeface="Cambria Math"/>
                                      </a:rPr>
                                    </m:ctrlPr>
                                  </m:sSupPr>
                                  <m:e>
                                    <m:r>
                                      <a:rPr lang="en-US" altLang="zh-CN" sz="1400" i="1">
                                        <a:latin typeface="Cambria Math"/>
                                      </a:rPr>
                                      <m:t>𝑦</m:t>
                                    </m:r>
                                  </m:e>
                                  <m:sup>
                                    <m:d>
                                      <m:dPr>
                                        <m:ctrlPr>
                                          <a:rPr lang="zh-CN" altLang="zh-CN" sz="1400" i="1">
                                            <a:latin typeface="Cambria Math"/>
                                          </a:rPr>
                                        </m:ctrlPr>
                                      </m:dPr>
                                      <m:e>
                                        <m:r>
                                          <a:rPr lang="en-US" altLang="zh-CN" sz="1400" i="1">
                                            <a:latin typeface="Cambria Math"/>
                                          </a:rPr>
                                          <m:t>𝑖</m:t>
                                        </m:r>
                                      </m:e>
                                    </m:d>
                                  </m:sup>
                                </m:sSup>
                              </m:e>
                            </m:d>
                            <m:r>
                              <a:rPr lang="en-US" altLang="zh-CN" sz="1400" i="1">
                                <a:latin typeface="Cambria Math"/>
                              </a:rPr>
                              <m:t>∙</m:t>
                            </m:r>
                          </m:e>
                        </m:nary>
                        <m:f>
                          <m:fPr>
                            <m:ctrlPr>
                              <a:rPr lang="zh-CN" altLang="zh-CN" sz="1400" i="1">
                                <a:latin typeface="Cambria Math"/>
                              </a:rPr>
                            </m:ctrlPr>
                          </m:fPr>
                          <m:num>
                            <m:r>
                              <a:rPr lang="en-US" altLang="zh-CN" sz="1400">
                                <a:latin typeface="Cambria Math"/>
                              </a:rPr>
                              <m:t>𝜕</m:t>
                            </m:r>
                            <m:r>
                              <a:rPr lang="en-US" altLang="zh-CN" sz="1400">
                                <a:latin typeface="Cambria Math"/>
                              </a:rPr>
                              <m:t> </m:t>
                            </m:r>
                          </m:num>
                          <m:den>
                            <m:r>
                              <a:rPr lang="en-US" altLang="zh-CN" sz="1400" i="1">
                                <a:latin typeface="Cambria Math"/>
                              </a:rPr>
                              <m:t>𝜕</m:t>
                            </m:r>
                            <m:sSub>
                              <m:sSubPr>
                                <m:ctrlPr>
                                  <a:rPr lang="zh-CN" altLang="zh-CN" sz="1400" i="1">
                                    <a:latin typeface="Cambria Math"/>
                                  </a:rPr>
                                </m:ctrlPr>
                              </m:sSubPr>
                              <m:e>
                                <m:r>
                                  <a:rPr lang="en-US" altLang="zh-CN" sz="1400" i="1">
                                    <a:latin typeface="Cambria Math"/>
                                  </a:rPr>
                                  <m:t>𝜃</m:t>
                                </m:r>
                              </m:e>
                              <m:sub>
                                <m:r>
                                  <a:rPr lang="en-US" altLang="zh-CN" sz="1400" i="1">
                                    <a:latin typeface="Cambria Math"/>
                                  </a:rPr>
                                  <m:t>𝑗</m:t>
                                </m:r>
                              </m:sub>
                            </m:sSub>
                          </m:den>
                        </m:f>
                        <m:d>
                          <m:dPr>
                            <m:ctrlPr>
                              <a:rPr lang="zh-CN" altLang="zh-CN" sz="1400" i="1">
                                <a:latin typeface="Cambria Math"/>
                              </a:rPr>
                            </m:ctrlPr>
                          </m:dPr>
                          <m:e>
                            <m:sSub>
                              <m:sSubPr>
                                <m:ctrlPr>
                                  <a:rPr lang="zh-CN" altLang="zh-CN" sz="1400" i="1">
                                    <a:latin typeface="Cambria Math"/>
                                  </a:rPr>
                                </m:ctrlPr>
                              </m:sSubPr>
                              <m:e>
                                <m:r>
                                  <a:rPr lang="en-US" altLang="zh-CN" sz="1400" i="1">
                                    <a:latin typeface="Cambria Math"/>
                                  </a:rPr>
                                  <m:t>h</m:t>
                                </m:r>
                              </m:e>
                              <m:sub>
                                <m:r>
                                  <a:rPr lang="en-US" altLang="zh-CN" sz="1400" i="1">
                                    <a:latin typeface="Cambria Math"/>
                                  </a:rPr>
                                  <m:t>𝜃</m:t>
                                </m:r>
                              </m:sub>
                            </m:sSub>
                            <m:d>
                              <m:dPr>
                                <m:ctrlPr>
                                  <a:rPr lang="zh-CN" altLang="zh-CN" sz="1400" i="1">
                                    <a:latin typeface="Cambria Math"/>
                                  </a:rPr>
                                </m:ctrlPr>
                              </m:dPr>
                              <m:e>
                                <m:sSup>
                                  <m:sSupPr>
                                    <m:ctrlPr>
                                      <a:rPr lang="zh-CN" altLang="zh-CN" sz="1400" i="1">
                                        <a:latin typeface="Cambria Math"/>
                                      </a:rPr>
                                    </m:ctrlPr>
                                  </m:sSupPr>
                                  <m:e>
                                    <m:r>
                                      <a:rPr lang="en-US" altLang="zh-CN" sz="1400" i="1">
                                        <a:latin typeface="Cambria Math"/>
                                      </a:rPr>
                                      <m:t>𝑥</m:t>
                                    </m:r>
                                  </m:e>
                                  <m:sup>
                                    <m:d>
                                      <m:dPr>
                                        <m:ctrlPr>
                                          <a:rPr lang="zh-CN" altLang="zh-CN" sz="1400" i="1">
                                            <a:latin typeface="Cambria Math"/>
                                          </a:rPr>
                                        </m:ctrlPr>
                                      </m:dPr>
                                      <m:e>
                                        <m:r>
                                          <a:rPr lang="en-US" altLang="zh-CN" sz="1400" i="1">
                                            <a:latin typeface="Cambria Math"/>
                                          </a:rPr>
                                          <m:t>𝑖</m:t>
                                        </m:r>
                                      </m:e>
                                    </m:d>
                                  </m:sup>
                                </m:sSup>
                              </m:e>
                            </m:d>
                            <m:r>
                              <a:rPr lang="en-US" altLang="zh-CN" sz="1400" i="1">
                                <a:latin typeface="Cambria Math"/>
                              </a:rPr>
                              <m:t>−</m:t>
                            </m:r>
                            <m:sSup>
                              <m:sSupPr>
                                <m:ctrlPr>
                                  <a:rPr lang="zh-CN" altLang="zh-CN" sz="1400" i="1">
                                    <a:latin typeface="Cambria Math"/>
                                  </a:rPr>
                                </m:ctrlPr>
                              </m:sSupPr>
                              <m:e>
                                <m:r>
                                  <a:rPr lang="en-US" altLang="zh-CN" sz="1400" i="1">
                                    <a:latin typeface="Cambria Math"/>
                                  </a:rPr>
                                  <m:t>𝑦</m:t>
                                </m:r>
                              </m:e>
                              <m:sup>
                                <m:d>
                                  <m:dPr>
                                    <m:ctrlPr>
                                      <a:rPr lang="zh-CN" altLang="zh-CN" sz="1400" i="1">
                                        <a:latin typeface="Cambria Math"/>
                                      </a:rPr>
                                    </m:ctrlPr>
                                  </m:dPr>
                                  <m:e>
                                    <m:r>
                                      <a:rPr lang="en-US" altLang="zh-CN" sz="1400" i="1">
                                        <a:latin typeface="Cambria Math"/>
                                      </a:rPr>
                                      <m:t>𝑖</m:t>
                                    </m:r>
                                  </m:e>
                                </m:d>
                              </m:sup>
                            </m:sSup>
                          </m:e>
                        </m:d>
                      </m:oMath>
                    </m:oMathPara>
                  </a14:m>
                  <a:endParaRPr lang="zh-CN" altLang="en-US" sz="1400"/>
                </a:p>
              </p:txBody>
            </p:sp>
          </mc:Choice>
          <mc:Fallback xmlns="">
            <p:sp>
              <p:nvSpPr>
                <p:cNvPr id="3" name="矩形 2"/>
                <p:cNvSpPr>
                  <a:spLocks noRot="1" noChangeAspect="1" noMove="1" noResize="1" noEditPoints="1" noAdjustHandles="1" noChangeArrowheads="1" noChangeShapeType="1" noTextEdit="1"/>
                </p:cNvSpPr>
                <p:nvPr/>
              </p:nvSpPr>
              <p:spPr>
                <a:xfrm>
                  <a:off x="1475656" y="4047843"/>
                  <a:ext cx="3809016" cy="677301"/>
                </a:xfrm>
                <a:prstGeom prst="rect">
                  <a:avLst/>
                </a:prstGeom>
                <a:blipFill rotWithShape="1">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1475831" y="4767923"/>
                  <a:ext cx="3771903" cy="68069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1400" i="1" smtClean="0">
                            <a:latin typeface="Cambria Math"/>
                          </a:rPr>
                          <m:t>=</m:t>
                        </m:r>
                        <m:f>
                          <m:fPr>
                            <m:ctrlPr>
                              <a:rPr lang="zh-CN" altLang="zh-CN" sz="1400" i="1">
                                <a:latin typeface="Cambria Math"/>
                              </a:rPr>
                            </m:ctrlPr>
                          </m:fPr>
                          <m:num>
                            <m:r>
                              <a:rPr lang="en-US" altLang="zh-CN" sz="1400" b="0" i="1" smtClean="0">
                                <a:latin typeface="Cambria Math"/>
                              </a:rPr>
                              <m:t>2</m:t>
                            </m:r>
                          </m:num>
                          <m:den>
                            <m:r>
                              <a:rPr lang="en-US" altLang="zh-CN" sz="1400" i="1">
                                <a:latin typeface="Cambria Math"/>
                              </a:rPr>
                              <m:t>𝑚</m:t>
                            </m:r>
                          </m:den>
                        </m:f>
                        <m:nary>
                          <m:naryPr>
                            <m:chr m:val="∑"/>
                            <m:limLoc m:val="undOvr"/>
                            <m:ctrlPr>
                              <a:rPr lang="zh-CN" altLang="zh-CN" sz="1400" i="1">
                                <a:latin typeface="Cambria Math"/>
                              </a:rPr>
                            </m:ctrlPr>
                          </m:naryPr>
                          <m:sub>
                            <m:r>
                              <a:rPr lang="en-US" altLang="zh-CN" sz="1400" i="1">
                                <a:latin typeface="Cambria Math"/>
                              </a:rPr>
                              <m:t>𝑖</m:t>
                            </m:r>
                            <m:r>
                              <a:rPr lang="en-US" altLang="zh-CN" sz="1400" i="1">
                                <a:latin typeface="Cambria Math"/>
                              </a:rPr>
                              <m:t>=1</m:t>
                            </m:r>
                          </m:sub>
                          <m:sup>
                            <m:r>
                              <a:rPr lang="en-US" altLang="zh-CN" sz="1400" i="1">
                                <a:latin typeface="Cambria Math"/>
                              </a:rPr>
                              <m:t>𝑚</m:t>
                            </m:r>
                          </m:sup>
                          <m:e>
                            <m:d>
                              <m:dPr>
                                <m:ctrlPr>
                                  <a:rPr lang="zh-CN" altLang="zh-CN" sz="1400" i="1">
                                    <a:latin typeface="Cambria Math"/>
                                  </a:rPr>
                                </m:ctrlPr>
                              </m:dPr>
                              <m:e>
                                <m:sSub>
                                  <m:sSubPr>
                                    <m:ctrlPr>
                                      <a:rPr lang="zh-CN" altLang="zh-CN" sz="1400" i="1">
                                        <a:latin typeface="Cambria Math"/>
                                      </a:rPr>
                                    </m:ctrlPr>
                                  </m:sSubPr>
                                  <m:e>
                                    <m:r>
                                      <a:rPr lang="en-US" altLang="zh-CN" sz="1400" i="1">
                                        <a:latin typeface="Cambria Math"/>
                                      </a:rPr>
                                      <m:t>h</m:t>
                                    </m:r>
                                  </m:e>
                                  <m:sub>
                                    <m:r>
                                      <a:rPr lang="en-US" altLang="zh-CN" sz="1400" i="1">
                                        <a:latin typeface="Cambria Math"/>
                                      </a:rPr>
                                      <m:t>𝜃</m:t>
                                    </m:r>
                                  </m:sub>
                                </m:sSub>
                                <m:d>
                                  <m:dPr>
                                    <m:ctrlPr>
                                      <a:rPr lang="zh-CN" altLang="zh-CN" sz="1400" i="1">
                                        <a:latin typeface="Cambria Math"/>
                                      </a:rPr>
                                    </m:ctrlPr>
                                  </m:dPr>
                                  <m:e>
                                    <m:sSup>
                                      <m:sSupPr>
                                        <m:ctrlPr>
                                          <a:rPr lang="zh-CN" altLang="zh-CN" sz="1400" i="1">
                                            <a:latin typeface="Cambria Math"/>
                                          </a:rPr>
                                        </m:ctrlPr>
                                      </m:sSupPr>
                                      <m:e>
                                        <m:r>
                                          <a:rPr lang="en-US" altLang="zh-CN" sz="1400" i="1">
                                            <a:latin typeface="Cambria Math"/>
                                          </a:rPr>
                                          <m:t>𝑥</m:t>
                                        </m:r>
                                      </m:e>
                                      <m:sup>
                                        <m:d>
                                          <m:dPr>
                                            <m:ctrlPr>
                                              <a:rPr lang="zh-CN" altLang="zh-CN" sz="1400" i="1">
                                                <a:latin typeface="Cambria Math"/>
                                              </a:rPr>
                                            </m:ctrlPr>
                                          </m:dPr>
                                          <m:e>
                                            <m:r>
                                              <a:rPr lang="en-US" altLang="zh-CN" sz="1400" i="1">
                                                <a:latin typeface="Cambria Math"/>
                                              </a:rPr>
                                              <m:t>𝑖</m:t>
                                            </m:r>
                                          </m:e>
                                        </m:d>
                                      </m:sup>
                                    </m:sSup>
                                  </m:e>
                                </m:d>
                                <m:r>
                                  <a:rPr lang="en-US" altLang="zh-CN" sz="1400" i="1">
                                    <a:latin typeface="Cambria Math"/>
                                  </a:rPr>
                                  <m:t>−</m:t>
                                </m:r>
                                <m:sSup>
                                  <m:sSupPr>
                                    <m:ctrlPr>
                                      <a:rPr lang="zh-CN" altLang="zh-CN" sz="1400" i="1">
                                        <a:latin typeface="Cambria Math"/>
                                      </a:rPr>
                                    </m:ctrlPr>
                                  </m:sSupPr>
                                  <m:e>
                                    <m:r>
                                      <a:rPr lang="en-US" altLang="zh-CN" sz="1400" i="1">
                                        <a:latin typeface="Cambria Math"/>
                                      </a:rPr>
                                      <m:t>𝑦</m:t>
                                    </m:r>
                                  </m:e>
                                  <m:sup>
                                    <m:d>
                                      <m:dPr>
                                        <m:ctrlPr>
                                          <a:rPr lang="zh-CN" altLang="zh-CN" sz="1400" i="1">
                                            <a:latin typeface="Cambria Math"/>
                                          </a:rPr>
                                        </m:ctrlPr>
                                      </m:dPr>
                                      <m:e>
                                        <m:r>
                                          <a:rPr lang="en-US" altLang="zh-CN" sz="1400" i="1">
                                            <a:latin typeface="Cambria Math"/>
                                          </a:rPr>
                                          <m:t>𝑖</m:t>
                                        </m:r>
                                      </m:e>
                                    </m:d>
                                  </m:sup>
                                </m:sSup>
                              </m:e>
                            </m:d>
                            <m:r>
                              <a:rPr lang="en-US" altLang="zh-CN" sz="1400" i="1">
                                <a:latin typeface="Cambria Math"/>
                              </a:rPr>
                              <m:t>∙</m:t>
                            </m:r>
                          </m:e>
                        </m:nary>
                        <m:f>
                          <m:fPr>
                            <m:ctrlPr>
                              <a:rPr lang="zh-CN" altLang="zh-CN" sz="1400" i="1">
                                <a:latin typeface="Cambria Math"/>
                              </a:rPr>
                            </m:ctrlPr>
                          </m:fPr>
                          <m:num>
                            <m:r>
                              <a:rPr lang="en-US" altLang="zh-CN" sz="1400">
                                <a:latin typeface="Cambria Math"/>
                              </a:rPr>
                              <m:t>𝜕</m:t>
                            </m:r>
                            <m:r>
                              <a:rPr lang="en-US" altLang="zh-CN" sz="1400">
                                <a:latin typeface="Cambria Math"/>
                              </a:rPr>
                              <m:t> </m:t>
                            </m:r>
                          </m:num>
                          <m:den>
                            <m:r>
                              <a:rPr lang="en-US" altLang="zh-CN" sz="1400" i="1">
                                <a:latin typeface="Cambria Math"/>
                              </a:rPr>
                              <m:t>𝜕</m:t>
                            </m:r>
                            <m:sSub>
                              <m:sSubPr>
                                <m:ctrlPr>
                                  <a:rPr lang="zh-CN" altLang="zh-CN" sz="1400" i="1">
                                    <a:latin typeface="Cambria Math"/>
                                  </a:rPr>
                                </m:ctrlPr>
                              </m:sSubPr>
                              <m:e>
                                <m:r>
                                  <a:rPr lang="en-US" altLang="zh-CN" sz="1400" i="1">
                                    <a:latin typeface="Cambria Math"/>
                                  </a:rPr>
                                  <m:t>𝜃</m:t>
                                </m:r>
                              </m:e>
                              <m:sub>
                                <m:r>
                                  <a:rPr lang="en-US" altLang="zh-CN" sz="1400" i="1">
                                    <a:latin typeface="Cambria Math"/>
                                  </a:rPr>
                                  <m:t>𝑗</m:t>
                                </m:r>
                              </m:sub>
                            </m:sSub>
                          </m:den>
                        </m:f>
                        <m:d>
                          <m:dPr>
                            <m:ctrlPr>
                              <a:rPr lang="zh-CN" altLang="zh-CN" sz="1400" i="1">
                                <a:latin typeface="Cambria Math"/>
                              </a:rPr>
                            </m:ctrlPr>
                          </m:dPr>
                          <m:e>
                            <m:nary>
                              <m:naryPr>
                                <m:chr m:val="∑"/>
                                <m:limLoc m:val="undOvr"/>
                                <m:ctrlPr>
                                  <a:rPr lang="zh-CN" altLang="zh-CN" sz="1400" i="1">
                                    <a:latin typeface="Cambria Math"/>
                                  </a:rPr>
                                </m:ctrlPr>
                              </m:naryPr>
                              <m:sub>
                                <m:r>
                                  <a:rPr lang="en-US" altLang="zh-CN" sz="1400" i="1">
                                    <a:latin typeface="Cambria Math"/>
                                  </a:rPr>
                                  <m:t>𝑘</m:t>
                                </m:r>
                                <m:r>
                                  <a:rPr lang="en-US" altLang="zh-CN" sz="1400" i="1">
                                    <a:latin typeface="Cambria Math"/>
                                  </a:rPr>
                                  <m:t>=0</m:t>
                                </m:r>
                              </m:sub>
                              <m:sup>
                                <m:r>
                                  <a:rPr lang="en-US" altLang="zh-CN" sz="1400" i="1">
                                    <a:latin typeface="Cambria Math"/>
                                  </a:rPr>
                                  <m:t>𝑛</m:t>
                                </m:r>
                              </m:sup>
                              <m:e>
                                <m:sSub>
                                  <m:sSubPr>
                                    <m:ctrlPr>
                                      <a:rPr lang="zh-CN" altLang="zh-CN" sz="1400" i="1">
                                        <a:latin typeface="Cambria Math"/>
                                      </a:rPr>
                                    </m:ctrlPr>
                                  </m:sSubPr>
                                  <m:e>
                                    <m:r>
                                      <a:rPr lang="en-US" altLang="zh-CN" sz="1400" i="1">
                                        <a:latin typeface="Cambria Math"/>
                                      </a:rPr>
                                      <m:t>𝜃</m:t>
                                    </m:r>
                                  </m:e>
                                  <m:sub>
                                    <m:r>
                                      <a:rPr lang="en-US" altLang="zh-CN" sz="1400" i="1">
                                        <a:latin typeface="Cambria Math"/>
                                      </a:rPr>
                                      <m:t>𝑘</m:t>
                                    </m:r>
                                  </m:sub>
                                </m:sSub>
                                <m:sSubSup>
                                  <m:sSubSupPr>
                                    <m:ctrlPr>
                                      <a:rPr lang="zh-CN" altLang="zh-CN" sz="1400" i="1">
                                        <a:latin typeface="Cambria Math"/>
                                      </a:rPr>
                                    </m:ctrlPr>
                                  </m:sSubSupPr>
                                  <m:e>
                                    <m:r>
                                      <a:rPr lang="en-US" altLang="zh-CN" sz="1400" i="1">
                                        <a:latin typeface="Cambria Math"/>
                                      </a:rPr>
                                      <m:t>𝑥</m:t>
                                    </m:r>
                                  </m:e>
                                  <m:sub>
                                    <m:r>
                                      <a:rPr lang="en-US" altLang="zh-CN" sz="1400" i="1">
                                        <a:latin typeface="Cambria Math"/>
                                      </a:rPr>
                                      <m:t>𝑘</m:t>
                                    </m:r>
                                  </m:sub>
                                  <m:sup>
                                    <m:d>
                                      <m:dPr>
                                        <m:ctrlPr>
                                          <a:rPr lang="zh-CN" altLang="zh-CN" sz="1400" i="1">
                                            <a:latin typeface="Cambria Math"/>
                                          </a:rPr>
                                        </m:ctrlPr>
                                      </m:dPr>
                                      <m:e>
                                        <m:r>
                                          <a:rPr lang="en-US" altLang="zh-CN" sz="1400" i="1">
                                            <a:latin typeface="Cambria Math"/>
                                          </a:rPr>
                                          <m:t>𝑖</m:t>
                                        </m:r>
                                      </m:e>
                                    </m:d>
                                  </m:sup>
                                </m:sSubSup>
                              </m:e>
                            </m:nary>
                            <m:r>
                              <a:rPr lang="en-US" altLang="zh-CN" sz="1400" i="1">
                                <a:latin typeface="Cambria Math"/>
                              </a:rPr>
                              <m:t>−</m:t>
                            </m:r>
                            <m:sSup>
                              <m:sSupPr>
                                <m:ctrlPr>
                                  <a:rPr lang="zh-CN" altLang="zh-CN" sz="1400" i="1">
                                    <a:latin typeface="Cambria Math"/>
                                  </a:rPr>
                                </m:ctrlPr>
                              </m:sSupPr>
                              <m:e>
                                <m:r>
                                  <a:rPr lang="en-US" altLang="zh-CN" sz="1400" i="1">
                                    <a:latin typeface="Cambria Math"/>
                                  </a:rPr>
                                  <m:t>𝑦</m:t>
                                </m:r>
                              </m:e>
                              <m:sup>
                                <m:d>
                                  <m:dPr>
                                    <m:ctrlPr>
                                      <a:rPr lang="zh-CN" altLang="zh-CN" sz="1400" i="1">
                                        <a:latin typeface="Cambria Math"/>
                                      </a:rPr>
                                    </m:ctrlPr>
                                  </m:dPr>
                                  <m:e>
                                    <m:r>
                                      <a:rPr lang="en-US" altLang="zh-CN" sz="1400" i="1">
                                        <a:latin typeface="Cambria Math"/>
                                      </a:rPr>
                                      <m:t>𝑖</m:t>
                                    </m:r>
                                  </m:e>
                                </m:d>
                              </m:sup>
                            </m:sSup>
                          </m:e>
                        </m:d>
                      </m:oMath>
                    </m:oMathPara>
                  </a14:m>
                  <a:endParaRPr lang="zh-CN" altLang="en-US" sz="1400"/>
                </a:p>
              </p:txBody>
            </p:sp>
          </mc:Choice>
          <mc:Fallback xmlns="">
            <p:sp>
              <p:nvSpPr>
                <p:cNvPr id="10" name="矩形 9"/>
                <p:cNvSpPr>
                  <a:spLocks noRot="1" noChangeAspect="1" noMove="1" noResize="1" noEditPoints="1" noAdjustHandles="1" noChangeArrowheads="1" noChangeShapeType="1" noTextEdit="1"/>
                </p:cNvSpPr>
                <p:nvPr/>
              </p:nvSpPr>
              <p:spPr>
                <a:xfrm>
                  <a:off x="1475831" y="4767923"/>
                  <a:ext cx="3771903" cy="680699"/>
                </a:xfrm>
                <a:prstGeom prst="rect">
                  <a:avLst/>
                </a:prstGeom>
                <a:blipFill rotWithShape="1">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p:cNvSpPr/>
                <p:nvPr/>
              </p:nvSpPr>
              <p:spPr>
                <a:xfrm>
                  <a:off x="1405258" y="5560011"/>
                  <a:ext cx="2545479" cy="68050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1400" i="1">
                            <a:latin typeface="Cambria Math"/>
                          </a:rPr>
                          <m:t>=</m:t>
                        </m:r>
                        <m:f>
                          <m:fPr>
                            <m:ctrlPr>
                              <a:rPr lang="zh-CN" altLang="zh-CN" sz="1400" i="1">
                                <a:latin typeface="Cambria Math"/>
                              </a:rPr>
                            </m:ctrlPr>
                          </m:fPr>
                          <m:num>
                            <m:r>
                              <a:rPr lang="en-US" altLang="zh-CN" sz="1400" i="1">
                                <a:latin typeface="Cambria Math"/>
                              </a:rPr>
                              <m:t>2</m:t>
                            </m:r>
                          </m:num>
                          <m:den>
                            <m:r>
                              <a:rPr lang="en-US" altLang="zh-CN" sz="1400" i="1">
                                <a:latin typeface="Cambria Math"/>
                              </a:rPr>
                              <m:t>𝑚</m:t>
                            </m:r>
                          </m:den>
                        </m:f>
                        <m:nary>
                          <m:naryPr>
                            <m:chr m:val="∑"/>
                            <m:limLoc m:val="undOvr"/>
                            <m:ctrlPr>
                              <a:rPr lang="zh-CN" altLang="zh-CN" sz="1400" i="1">
                                <a:latin typeface="Cambria Math"/>
                              </a:rPr>
                            </m:ctrlPr>
                          </m:naryPr>
                          <m:sub>
                            <m:r>
                              <a:rPr lang="en-US" altLang="zh-CN" sz="1400" i="1">
                                <a:latin typeface="Cambria Math"/>
                              </a:rPr>
                              <m:t>𝑖</m:t>
                            </m:r>
                            <m:r>
                              <a:rPr lang="en-US" altLang="zh-CN" sz="1400" i="1">
                                <a:latin typeface="Cambria Math"/>
                              </a:rPr>
                              <m:t>=1</m:t>
                            </m:r>
                          </m:sub>
                          <m:sup>
                            <m:r>
                              <a:rPr lang="en-US" altLang="zh-CN" sz="1400" i="1">
                                <a:latin typeface="Cambria Math"/>
                              </a:rPr>
                              <m:t>𝑚</m:t>
                            </m:r>
                          </m:sup>
                          <m:e>
                            <m:d>
                              <m:dPr>
                                <m:ctrlPr>
                                  <a:rPr lang="zh-CN" altLang="zh-CN" sz="1400" i="1">
                                    <a:latin typeface="Cambria Math"/>
                                  </a:rPr>
                                </m:ctrlPr>
                              </m:dPr>
                              <m:e>
                                <m:sSub>
                                  <m:sSubPr>
                                    <m:ctrlPr>
                                      <a:rPr lang="zh-CN" altLang="zh-CN" sz="1400" i="1">
                                        <a:latin typeface="Cambria Math"/>
                                      </a:rPr>
                                    </m:ctrlPr>
                                  </m:sSubPr>
                                  <m:e>
                                    <m:r>
                                      <a:rPr lang="en-US" altLang="zh-CN" sz="1400" i="1">
                                        <a:latin typeface="Cambria Math"/>
                                      </a:rPr>
                                      <m:t>h</m:t>
                                    </m:r>
                                  </m:e>
                                  <m:sub>
                                    <m:r>
                                      <a:rPr lang="en-US" altLang="zh-CN" sz="1400" i="1">
                                        <a:latin typeface="Cambria Math"/>
                                      </a:rPr>
                                      <m:t>𝜃</m:t>
                                    </m:r>
                                  </m:sub>
                                </m:sSub>
                                <m:d>
                                  <m:dPr>
                                    <m:ctrlPr>
                                      <a:rPr lang="zh-CN" altLang="zh-CN" sz="1400" i="1">
                                        <a:latin typeface="Cambria Math"/>
                                      </a:rPr>
                                    </m:ctrlPr>
                                  </m:dPr>
                                  <m:e>
                                    <m:sSup>
                                      <m:sSupPr>
                                        <m:ctrlPr>
                                          <a:rPr lang="zh-CN" altLang="zh-CN" sz="1400" i="1">
                                            <a:latin typeface="Cambria Math"/>
                                          </a:rPr>
                                        </m:ctrlPr>
                                      </m:sSupPr>
                                      <m:e>
                                        <m:r>
                                          <a:rPr lang="en-US" altLang="zh-CN" sz="1400" i="1">
                                            <a:latin typeface="Cambria Math"/>
                                          </a:rPr>
                                          <m:t>𝑥</m:t>
                                        </m:r>
                                      </m:e>
                                      <m:sup>
                                        <m:d>
                                          <m:dPr>
                                            <m:ctrlPr>
                                              <a:rPr lang="zh-CN" altLang="zh-CN" sz="1400" i="1">
                                                <a:latin typeface="Cambria Math"/>
                                              </a:rPr>
                                            </m:ctrlPr>
                                          </m:dPr>
                                          <m:e>
                                            <m:r>
                                              <a:rPr lang="en-US" altLang="zh-CN" sz="1400" i="1">
                                                <a:latin typeface="Cambria Math"/>
                                              </a:rPr>
                                              <m:t>𝑖</m:t>
                                            </m:r>
                                          </m:e>
                                        </m:d>
                                      </m:sup>
                                    </m:sSup>
                                  </m:e>
                                </m:d>
                                <m:r>
                                  <a:rPr lang="en-US" altLang="zh-CN" sz="1400" i="1">
                                    <a:latin typeface="Cambria Math"/>
                                  </a:rPr>
                                  <m:t>−</m:t>
                                </m:r>
                                <m:sSup>
                                  <m:sSupPr>
                                    <m:ctrlPr>
                                      <a:rPr lang="zh-CN" altLang="zh-CN" sz="1400" i="1">
                                        <a:latin typeface="Cambria Math"/>
                                      </a:rPr>
                                    </m:ctrlPr>
                                  </m:sSupPr>
                                  <m:e>
                                    <m:r>
                                      <a:rPr lang="en-US" altLang="zh-CN" sz="1400" i="1">
                                        <a:latin typeface="Cambria Math"/>
                                      </a:rPr>
                                      <m:t>𝑦</m:t>
                                    </m:r>
                                  </m:e>
                                  <m:sup>
                                    <m:d>
                                      <m:dPr>
                                        <m:ctrlPr>
                                          <a:rPr lang="zh-CN" altLang="zh-CN" sz="1400" i="1">
                                            <a:latin typeface="Cambria Math"/>
                                          </a:rPr>
                                        </m:ctrlPr>
                                      </m:dPr>
                                      <m:e>
                                        <m:r>
                                          <a:rPr lang="en-US" altLang="zh-CN" sz="1400" i="1">
                                            <a:latin typeface="Cambria Math"/>
                                          </a:rPr>
                                          <m:t>𝑖</m:t>
                                        </m:r>
                                      </m:e>
                                    </m:d>
                                  </m:sup>
                                </m:sSup>
                              </m:e>
                            </m:d>
                            <m:r>
                              <a:rPr lang="en-US" altLang="zh-CN" sz="1400" i="1">
                                <a:latin typeface="Cambria Math"/>
                              </a:rPr>
                              <m:t>∙</m:t>
                            </m:r>
                            <m:sSubSup>
                              <m:sSubSupPr>
                                <m:ctrlPr>
                                  <a:rPr lang="zh-CN" altLang="zh-CN" sz="1400" i="1">
                                    <a:latin typeface="Cambria Math"/>
                                  </a:rPr>
                                </m:ctrlPr>
                              </m:sSubSupPr>
                              <m:e>
                                <m:r>
                                  <a:rPr lang="en-US" altLang="zh-CN" sz="1400" i="1">
                                    <a:latin typeface="Cambria Math"/>
                                  </a:rPr>
                                  <m:t>𝑥</m:t>
                                </m:r>
                              </m:e>
                              <m:sub>
                                <m:r>
                                  <a:rPr lang="en-US" altLang="zh-CN" sz="1400" i="1">
                                    <a:latin typeface="Cambria Math"/>
                                  </a:rPr>
                                  <m:t>𝑗</m:t>
                                </m:r>
                              </m:sub>
                              <m:sup>
                                <m:d>
                                  <m:dPr>
                                    <m:ctrlPr>
                                      <a:rPr lang="zh-CN" altLang="zh-CN" sz="1400" i="1">
                                        <a:latin typeface="Cambria Math"/>
                                      </a:rPr>
                                    </m:ctrlPr>
                                  </m:dPr>
                                  <m:e>
                                    <m:r>
                                      <a:rPr lang="en-US" altLang="zh-CN" sz="1400" i="1">
                                        <a:latin typeface="Cambria Math"/>
                                      </a:rPr>
                                      <m:t>𝑖</m:t>
                                    </m:r>
                                  </m:e>
                                </m:d>
                              </m:sup>
                            </m:sSubSup>
                          </m:e>
                        </m:nary>
                      </m:oMath>
                    </m:oMathPara>
                  </a14:m>
                  <a:endParaRPr lang="zh-CN" altLang="en-US" sz="1400"/>
                </a:p>
              </p:txBody>
            </p:sp>
          </mc:Choice>
          <mc:Fallback xmlns="">
            <p:sp>
              <p:nvSpPr>
                <p:cNvPr id="14" name="矩形 13"/>
                <p:cNvSpPr>
                  <a:spLocks noRot="1" noChangeAspect="1" noMove="1" noResize="1" noEditPoints="1" noAdjustHandles="1" noChangeArrowheads="1" noChangeShapeType="1" noTextEdit="1"/>
                </p:cNvSpPr>
                <p:nvPr/>
              </p:nvSpPr>
              <p:spPr>
                <a:xfrm>
                  <a:off x="1405258" y="5560011"/>
                  <a:ext cx="2545479" cy="680507"/>
                </a:xfrm>
                <a:prstGeom prst="rect">
                  <a:avLst/>
                </a:prstGeom>
                <a:blipFill rotWithShape="1">
                  <a:blip r:embed="rId10"/>
                  <a:stretch>
                    <a:fillRect/>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3952424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a:stretch>
            <a:fillRect/>
          </a:stretch>
        </p:blipFill>
        <p:spPr>
          <a:xfrm>
            <a:off x="5508104" y="1736228"/>
            <a:ext cx="3304285" cy="2900164"/>
          </a:xfrm>
          <a:prstGeom prst="rect">
            <a:avLst/>
          </a:prstGeom>
        </p:spPr>
      </p:pic>
      <p:sp>
        <p:nvSpPr>
          <p:cNvPr id="9" name="标题 1"/>
          <p:cNvSpPr>
            <a:spLocks noGrp="1"/>
          </p:cNvSpPr>
          <p:nvPr>
            <p:ph type="title"/>
          </p:nvPr>
        </p:nvSpPr>
        <p:spPr>
          <a:xfrm>
            <a:off x="457200" y="620688"/>
            <a:ext cx="8229600" cy="1143000"/>
          </a:xfrm>
        </p:spPr>
        <p:txBody>
          <a:bodyPr>
            <a:normAutofit/>
          </a:bodyPr>
          <a:lstStyle/>
          <a:p>
            <a:pPr indent="360000"/>
            <a:r>
              <a:rPr lang="zh-CN" altLang="en-US" sz="3200" smtClean="0">
                <a:solidFill>
                  <a:schemeClr val="tx1">
                    <a:lumMod val="75000"/>
                    <a:lumOff val="25000"/>
                  </a:schemeClr>
                </a:solidFill>
                <a:latin typeface="微软雅黑" pitchFamily="34" charset="-122"/>
                <a:ea typeface="微软雅黑" pitchFamily="34" charset="-122"/>
                <a:cs typeface="+mn-cs"/>
              </a:rPr>
              <a:t>梯度下降法求解线性回归</a:t>
            </a:r>
            <a:endParaRPr lang="zh-CN" altLang="en-US" sz="3200">
              <a:solidFill>
                <a:schemeClr val="tx1">
                  <a:lumMod val="75000"/>
                  <a:lumOff val="25000"/>
                </a:schemeClr>
              </a:solidFill>
              <a:latin typeface="微软雅黑" pitchFamily="34" charset="-122"/>
              <a:ea typeface="微软雅黑" pitchFamily="34" charset="-122"/>
              <a:cs typeface="+mn-cs"/>
            </a:endParaRPr>
          </a:p>
        </p:txBody>
      </p:sp>
      <p:sp>
        <p:nvSpPr>
          <p:cNvPr id="13" name="矩形 12"/>
          <p:cNvSpPr/>
          <p:nvPr/>
        </p:nvSpPr>
        <p:spPr>
          <a:xfrm>
            <a:off x="647089" y="1815595"/>
            <a:ext cx="3708887" cy="369332"/>
          </a:xfrm>
          <a:prstGeom prst="rect">
            <a:avLst/>
          </a:prstGeom>
        </p:spPr>
        <p:txBody>
          <a:bodyPr wrap="square">
            <a:spAutoFit/>
          </a:bodyPr>
          <a:lstStyle/>
          <a:p>
            <a:pPr marL="285750" indent="-285750">
              <a:buFont typeface="Arial" pitchFamily="34" charset="0"/>
              <a:buChar char="•"/>
            </a:pPr>
            <a:r>
              <a:rPr lang="zh-CN" altLang="en-US" smtClean="0">
                <a:latin typeface="微软雅黑 Light" pitchFamily="34" charset="-122"/>
                <a:ea typeface="微软雅黑 Light" pitchFamily="34" charset="-122"/>
              </a:rPr>
              <a:t>退化到一</a:t>
            </a:r>
            <a:r>
              <a:rPr lang="zh-CN" altLang="en-US">
                <a:latin typeface="微软雅黑 Light" pitchFamily="34" charset="-122"/>
                <a:ea typeface="微软雅黑 Light" pitchFamily="34" charset="-122"/>
              </a:rPr>
              <a:t>元</a:t>
            </a:r>
            <a:r>
              <a:rPr lang="zh-CN" altLang="en-US" smtClean="0">
                <a:latin typeface="微软雅黑 Light" pitchFamily="34" charset="-122"/>
                <a:ea typeface="微软雅黑 Light" pitchFamily="34" charset="-122"/>
              </a:rPr>
              <a:t>线性回归，就有</a:t>
            </a:r>
            <a:endParaRPr lang="zh-CN" altLang="en-US">
              <a:latin typeface="微软雅黑 Light" pitchFamily="34" charset="-122"/>
              <a:ea typeface="微软雅黑 Light" pitchFamily="34" charset="-122"/>
            </a:endParaRPr>
          </a:p>
        </p:txBody>
      </p:sp>
      <mc:AlternateContent xmlns:mc="http://schemas.openxmlformats.org/markup-compatibility/2006" xmlns:a14="http://schemas.microsoft.com/office/drawing/2010/main">
        <mc:Choice Requires="a14">
          <p:sp>
            <p:nvSpPr>
              <p:cNvPr id="4" name="矩形 3"/>
              <p:cNvSpPr/>
              <p:nvPr/>
            </p:nvSpPr>
            <p:spPr>
              <a:xfrm>
                <a:off x="847007" y="3084490"/>
                <a:ext cx="4229049" cy="84856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
                        <m:fPr>
                          <m:ctrlPr>
                            <a:rPr lang="zh-CN" altLang="zh-CN" i="1" smtClean="0">
                              <a:latin typeface="Cambria Math"/>
                            </a:rPr>
                          </m:ctrlPr>
                        </m:fPr>
                        <m:num>
                          <m:r>
                            <a:rPr lang="en-US" altLang="zh-CN">
                              <a:latin typeface="Cambria Math"/>
                            </a:rPr>
                            <m:t>𝜕</m:t>
                          </m:r>
                          <m:r>
                            <a:rPr lang="en-US" altLang="zh-CN">
                              <a:latin typeface="Cambria Math"/>
                            </a:rPr>
                            <m:t> </m:t>
                          </m:r>
                        </m:num>
                        <m:den>
                          <m:r>
                            <a:rPr lang="en-US" altLang="zh-CN" i="1">
                              <a:latin typeface="Cambria Math"/>
                            </a:rPr>
                            <m:t>𝜕</m:t>
                          </m:r>
                          <m:sSub>
                            <m:sSubPr>
                              <m:ctrlPr>
                                <a:rPr lang="zh-CN" altLang="zh-CN" i="1">
                                  <a:latin typeface="Cambria Math"/>
                                </a:rPr>
                              </m:ctrlPr>
                            </m:sSubPr>
                            <m:e>
                              <m:r>
                                <a:rPr lang="en-US" altLang="zh-CN" i="1">
                                  <a:latin typeface="Cambria Math"/>
                                </a:rPr>
                                <m:t>𝜃</m:t>
                              </m:r>
                            </m:e>
                            <m:sub>
                              <m:r>
                                <a:rPr lang="en-US" altLang="zh-CN" b="0" i="1" smtClean="0">
                                  <a:latin typeface="Cambria Math"/>
                                </a:rPr>
                                <m:t>1</m:t>
                              </m:r>
                            </m:sub>
                          </m:sSub>
                        </m:den>
                      </m:f>
                      <m:r>
                        <a:rPr lang="en-US" altLang="zh-CN" i="1">
                          <a:latin typeface="Cambria Math"/>
                        </a:rPr>
                        <m:t>𝐽</m:t>
                      </m:r>
                      <m:d>
                        <m:dPr>
                          <m:ctrlPr>
                            <a:rPr lang="zh-CN" altLang="zh-CN" i="1">
                              <a:latin typeface="Cambria Math"/>
                            </a:rPr>
                          </m:ctrlPr>
                        </m:dPr>
                        <m:e>
                          <m:r>
                            <a:rPr lang="en-US" altLang="zh-CN" i="1">
                              <a:latin typeface="Cambria Math"/>
                            </a:rPr>
                            <m:t>𝜃</m:t>
                          </m:r>
                        </m:e>
                      </m:d>
                      <m:r>
                        <a:rPr lang="en-US" altLang="zh-CN" i="1">
                          <a:latin typeface="Cambria Math"/>
                        </a:rPr>
                        <m:t>=</m:t>
                      </m:r>
                      <m:f>
                        <m:fPr>
                          <m:ctrlPr>
                            <a:rPr lang="zh-CN" altLang="zh-CN" i="1">
                              <a:latin typeface="Cambria Math"/>
                            </a:rPr>
                          </m:ctrlPr>
                        </m:fPr>
                        <m:num>
                          <m:r>
                            <a:rPr lang="en-US" altLang="zh-CN" i="1">
                              <a:latin typeface="Cambria Math"/>
                            </a:rPr>
                            <m:t>2</m:t>
                          </m:r>
                        </m:num>
                        <m:den>
                          <m:r>
                            <a:rPr lang="en-US" altLang="zh-CN" i="1">
                              <a:latin typeface="Cambria Math"/>
                            </a:rPr>
                            <m:t>𝑚</m:t>
                          </m:r>
                        </m:den>
                      </m:f>
                      <m:nary>
                        <m:naryPr>
                          <m:chr m:val="∑"/>
                          <m:limLoc m:val="undOvr"/>
                          <m:ctrlPr>
                            <a:rPr lang="zh-CN" altLang="zh-CN" i="1">
                              <a:latin typeface="Cambria Math"/>
                            </a:rPr>
                          </m:ctrlPr>
                        </m:naryPr>
                        <m:sub>
                          <m:r>
                            <a:rPr lang="en-US" altLang="zh-CN" i="1">
                              <a:latin typeface="Cambria Math"/>
                            </a:rPr>
                            <m:t>𝑖</m:t>
                          </m:r>
                          <m:r>
                            <a:rPr lang="en-US" altLang="zh-CN" i="1">
                              <a:latin typeface="Cambria Math"/>
                            </a:rPr>
                            <m:t>=1</m:t>
                          </m:r>
                        </m:sub>
                        <m:sup>
                          <m:r>
                            <a:rPr lang="en-US" altLang="zh-CN" i="1">
                              <a:latin typeface="Cambria Math"/>
                            </a:rPr>
                            <m:t>𝑚</m:t>
                          </m:r>
                        </m:sup>
                        <m:e>
                          <m:d>
                            <m:dPr>
                              <m:ctrlPr>
                                <a:rPr lang="zh-CN" altLang="zh-CN" i="1">
                                  <a:latin typeface="Cambria Math"/>
                                </a:rPr>
                              </m:ctrlPr>
                            </m:dPr>
                            <m:e>
                              <m:sSub>
                                <m:sSubPr>
                                  <m:ctrlPr>
                                    <a:rPr lang="zh-CN" altLang="zh-CN" i="1">
                                      <a:latin typeface="Cambria Math"/>
                                    </a:rPr>
                                  </m:ctrlPr>
                                </m:sSubPr>
                                <m:e>
                                  <m:r>
                                    <a:rPr lang="en-US" altLang="zh-CN" i="1">
                                      <a:latin typeface="Cambria Math"/>
                                    </a:rPr>
                                    <m:t>h</m:t>
                                  </m:r>
                                </m:e>
                                <m:sub>
                                  <m:r>
                                    <a:rPr lang="en-US" altLang="zh-CN" i="1">
                                      <a:latin typeface="Cambria Math"/>
                                    </a:rPr>
                                    <m:t>𝜃</m:t>
                                  </m:r>
                                </m:sub>
                              </m:sSub>
                              <m:d>
                                <m:dPr>
                                  <m:ctrlPr>
                                    <a:rPr lang="zh-CN" altLang="zh-CN" i="1">
                                      <a:latin typeface="Cambria Math"/>
                                    </a:rPr>
                                  </m:ctrlPr>
                                </m:dPr>
                                <m:e>
                                  <m:sSup>
                                    <m:sSupPr>
                                      <m:ctrlPr>
                                        <a:rPr lang="zh-CN" altLang="zh-CN" i="1">
                                          <a:latin typeface="Cambria Math"/>
                                        </a:rPr>
                                      </m:ctrlPr>
                                    </m:sSupPr>
                                    <m:e>
                                      <m:r>
                                        <a:rPr lang="en-US" altLang="zh-CN" i="1">
                                          <a:latin typeface="Cambria Math"/>
                                        </a:rPr>
                                        <m:t>𝑥</m:t>
                                      </m:r>
                                    </m:e>
                                    <m:sup>
                                      <m:d>
                                        <m:dPr>
                                          <m:ctrlPr>
                                            <a:rPr lang="zh-CN" altLang="zh-CN" i="1">
                                              <a:latin typeface="Cambria Math"/>
                                            </a:rPr>
                                          </m:ctrlPr>
                                        </m:dPr>
                                        <m:e>
                                          <m:r>
                                            <a:rPr lang="en-US" altLang="zh-CN" i="1">
                                              <a:latin typeface="Cambria Math"/>
                                            </a:rPr>
                                            <m:t>𝑖</m:t>
                                          </m:r>
                                        </m:e>
                                      </m:d>
                                    </m:sup>
                                  </m:sSup>
                                </m:e>
                              </m:d>
                              <m:r>
                                <a:rPr lang="en-US" altLang="zh-CN" i="1">
                                  <a:latin typeface="Cambria Math"/>
                                </a:rPr>
                                <m:t>−</m:t>
                              </m:r>
                              <m:sSup>
                                <m:sSupPr>
                                  <m:ctrlPr>
                                    <a:rPr lang="zh-CN" altLang="zh-CN" i="1">
                                      <a:latin typeface="Cambria Math"/>
                                    </a:rPr>
                                  </m:ctrlPr>
                                </m:sSupPr>
                                <m:e>
                                  <m:r>
                                    <a:rPr lang="en-US" altLang="zh-CN" i="1">
                                      <a:latin typeface="Cambria Math"/>
                                    </a:rPr>
                                    <m:t>𝑦</m:t>
                                  </m:r>
                                </m:e>
                                <m:sup>
                                  <m:d>
                                    <m:dPr>
                                      <m:ctrlPr>
                                        <a:rPr lang="zh-CN" altLang="zh-CN" i="1">
                                          <a:latin typeface="Cambria Math"/>
                                        </a:rPr>
                                      </m:ctrlPr>
                                    </m:dPr>
                                    <m:e>
                                      <m:r>
                                        <a:rPr lang="en-US" altLang="zh-CN" i="1">
                                          <a:latin typeface="Cambria Math"/>
                                        </a:rPr>
                                        <m:t>𝑖</m:t>
                                      </m:r>
                                    </m:e>
                                  </m:d>
                                </m:sup>
                              </m:sSup>
                            </m:e>
                          </m:d>
                          <m:r>
                            <a:rPr lang="en-US" altLang="zh-CN" i="1">
                              <a:latin typeface="Cambria Math"/>
                            </a:rPr>
                            <m:t>∙</m:t>
                          </m:r>
                          <m:sSup>
                            <m:sSupPr>
                              <m:ctrlPr>
                                <a:rPr lang="zh-CN" altLang="zh-CN" i="1">
                                  <a:latin typeface="Cambria Math"/>
                                </a:rPr>
                              </m:ctrlPr>
                            </m:sSupPr>
                            <m:e>
                              <m:r>
                                <a:rPr lang="en-US" altLang="zh-CN" i="1">
                                  <a:latin typeface="Cambria Math"/>
                                </a:rPr>
                                <m:t>𝑥</m:t>
                              </m:r>
                            </m:e>
                            <m:sup>
                              <m:d>
                                <m:dPr>
                                  <m:ctrlPr>
                                    <a:rPr lang="zh-CN" altLang="zh-CN" i="1">
                                      <a:latin typeface="Cambria Math"/>
                                    </a:rPr>
                                  </m:ctrlPr>
                                </m:dPr>
                                <m:e>
                                  <m:r>
                                    <a:rPr lang="en-US" altLang="zh-CN" i="1">
                                      <a:latin typeface="Cambria Math"/>
                                    </a:rPr>
                                    <m:t>𝑖</m:t>
                                  </m:r>
                                </m:e>
                              </m:d>
                            </m:sup>
                          </m:sSup>
                        </m:e>
                      </m:nary>
                    </m:oMath>
                  </m:oMathPara>
                </a14:m>
                <a:endParaRPr lang="zh-CN" altLang="en-US"/>
              </a:p>
            </p:txBody>
          </p:sp>
        </mc:Choice>
        <mc:Fallback xmlns="">
          <p:sp>
            <p:nvSpPr>
              <p:cNvPr id="4" name="矩形 3"/>
              <p:cNvSpPr>
                <a:spLocks noRot="1" noChangeAspect="1" noMove="1" noResize="1" noEditPoints="1" noAdjustHandles="1" noChangeArrowheads="1" noChangeShapeType="1" noTextEdit="1"/>
              </p:cNvSpPr>
              <p:nvPr/>
            </p:nvSpPr>
            <p:spPr>
              <a:xfrm>
                <a:off x="847007" y="3084490"/>
                <a:ext cx="4229049" cy="848566"/>
              </a:xfrm>
              <a:prstGeom prst="rect">
                <a:avLst/>
              </a:prstGeom>
              <a:blipFill rotWithShape="1">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971600" y="4236618"/>
                <a:ext cx="3550587" cy="84856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zh-CN" altLang="zh-CN" i="1" smtClean="0">
                              <a:latin typeface="Cambria Math"/>
                            </a:rPr>
                          </m:ctrlPr>
                        </m:fPr>
                        <m:num>
                          <m:r>
                            <a:rPr lang="en-US" altLang="zh-CN">
                              <a:latin typeface="Cambria Math"/>
                            </a:rPr>
                            <m:t>𝜕</m:t>
                          </m:r>
                          <m:r>
                            <a:rPr lang="en-US" altLang="zh-CN">
                              <a:latin typeface="Cambria Math"/>
                            </a:rPr>
                            <m:t> </m:t>
                          </m:r>
                        </m:num>
                        <m:den>
                          <m:r>
                            <a:rPr lang="en-US" altLang="zh-CN" i="1">
                              <a:latin typeface="Cambria Math"/>
                            </a:rPr>
                            <m:t>𝜕</m:t>
                          </m:r>
                          <m:sSub>
                            <m:sSubPr>
                              <m:ctrlPr>
                                <a:rPr lang="zh-CN" altLang="zh-CN" i="1">
                                  <a:latin typeface="Cambria Math"/>
                                </a:rPr>
                              </m:ctrlPr>
                            </m:sSubPr>
                            <m:e>
                              <m:r>
                                <a:rPr lang="en-US" altLang="zh-CN" i="1">
                                  <a:latin typeface="Cambria Math"/>
                                </a:rPr>
                                <m:t>𝜃</m:t>
                              </m:r>
                            </m:e>
                            <m:sub>
                              <m:r>
                                <a:rPr lang="en-US" altLang="zh-CN" b="0" i="1" smtClean="0">
                                  <a:latin typeface="Cambria Math"/>
                                </a:rPr>
                                <m:t>0</m:t>
                              </m:r>
                            </m:sub>
                          </m:sSub>
                        </m:den>
                      </m:f>
                      <m:r>
                        <a:rPr lang="en-US" altLang="zh-CN" i="1">
                          <a:latin typeface="Cambria Math"/>
                        </a:rPr>
                        <m:t>𝐽</m:t>
                      </m:r>
                      <m:d>
                        <m:dPr>
                          <m:ctrlPr>
                            <a:rPr lang="zh-CN" altLang="zh-CN" i="1">
                              <a:latin typeface="Cambria Math"/>
                            </a:rPr>
                          </m:ctrlPr>
                        </m:dPr>
                        <m:e>
                          <m:r>
                            <a:rPr lang="en-US" altLang="zh-CN" i="1">
                              <a:latin typeface="Cambria Math"/>
                            </a:rPr>
                            <m:t>𝜃</m:t>
                          </m:r>
                        </m:e>
                      </m:d>
                      <m:r>
                        <a:rPr lang="en-US" altLang="zh-CN" i="1">
                          <a:latin typeface="Cambria Math"/>
                        </a:rPr>
                        <m:t>=</m:t>
                      </m:r>
                      <m:f>
                        <m:fPr>
                          <m:ctrlPr>
                            <a:rPr lang="zh-CN" altLang="zh-CN" i="1">
                              <a:latin typeface="Cambria Math"/>
                            </a:rPr>
                          </m:ctrlPr>
                        </m:fPr>
                        <m:num>
                          <m:r>
                            <a:rPr lang="en-US" altLang="zh-CN" i="1">
                              <a:latin typeface="Cambria Math"/>
                            </a:rPr>
                            <m:t>2</m:t>
                          </m:r>
                        </m:num>
                        <m:den>
                          <m:r>
                            <a:rPr lang="en-US" altLang="zh-CN" i="1">
                              <a:latin typeface="Cambria Math"/>
                            </a:rPr>
                            <m:t>𝑚</m:t>
                          </m:r>
                        </m:den>
                      </m:f>
                      <m:nary>
                        <m:naryPr>
                          <m:chr m:val="∑"/>
                          <m:limLoc m:val="undOvr"/>
                          <m:ctrlPr>
                            <a:rPr lang="zh-CN" altLang="zh-CN" i="1">
                              <a:latin typeface="Cambria Math"/>
                            </a:rPr>
                          </m:ctrlPr>
                        </m:naryPr>
                        <m:sub>
                          <m:r>
                            <a:rPr lang="en-US" altLang="zh-CN" i="1">
                              <a:latin typeface="Cambria Math"/>
                            </a:rPr>
                            <m:t>𝑖</m:t>
                          </m:r>
                          <m:r>
                            <a:rPr lang="en-US" altLang="zh-CN" i="1">
                              <a:latin typeface="Cambria Math"/>
                            </a:rPr>
                            <m:t>=1</m:t>
                          </m:r>
                        </m:sub>
                        <m:sup>
                          <m:r>
                            <a:rPr lang="en-US" altLang="zh-CN" i="1">
                              <a:latin typeface="Cambria Math"/>
                            </a:rPr>
                            <m:t>𝑚</m:t>
                          </m:r>
                        </m:sup>
                        <m:e>
                          <m:d>
                            <m:dPr>
                              <m:ctrlPr>
                                <a:rPr lang="zh-CN" altLang="zh-CN" i="1">
                                  <a:latin typeface="Cambria Math"/>
                                </a:rPr>
                              </m:ctrlPr>
                            </m:dPr>
                            <m:e>
                              <m:sSub>
                                <m:sSubPr>
                                  <m:ctrlPr>
                                    <a:rPr lang="zh-CN" altLang="zh-CN" i="1">
                                      <a:latin typeface="Cambria Math"/>
                                    </a:rPr>
                                  </m:ctrlPr>
                                </m:sSubPr>
                                <m:e>
                                  <m:r>
                                    <a:rPr lang="en-US" altLang="zh-CN" i="1">
                                      <a:latin typeface="Cambria Math"/>
                                    </a:rPr>
                                    <m:t>h</m:t>
                                  </m:r>
                                </m:e>
                                <m:sub>
                                  <m:r>
                                    <a:rPr lang="en-US" altLang="zh-CN" i="1">
                                      <a:latin typeface="Cambria Math"/>
                                    </a:rPr>
                                    <m:t>𝜃</m:t>
                                  </m:r>
                                </m:sub>
                              </m:sSub>
                              <m:d>
                                <m:dPr>
                                  <m:ctrlPr>
                                    <a:rPr lang="zh-CN" altLang="zh-CN" i="1">
                                      <a:latin typeface="Cambria Math"/>
                                    </a:rPr>
                                  </m:ctrlPr>
                                </m:dPr>
                                <m:e>
                                  <m:sSup>
                                    <m:sSupPr>
                                      <m:ctrlPr>
                                        <a:rPr lang="zh-CN" altLang="zh-CN" i="1">
                                          <a:latin typeface="Cambria Math"/>
                                        </a:rPr>
                                      </m:ctrlPr>
                                    </m:sSupPr>
                                    <m:e>
                                      <m:r>
                                        <a:rPr lang="en-US" altLang="zh-CN" i="1">
                                          <a:latin typeface="Cambria Math"/>
                                        </a:rPr>
                                        <m:t>𝑥</m:t>
                                      </m:r>
                                    </m:e>
                                    <m:sup>
                                      <m:d>
                                        <m:dPr>
                                          <m:ctrlPr>
                                            <a:rPr lang="zh-CN" altLang="zh-CN" i="1">
                                              <a:latin typeface="Cambria Math"/>
                                            </a:rPr>
                                          </m:ctrlPr>
                                        </m:dPr>
                                        <m:e>
                                          <m:r>
                                            <a:rPr lang="en-US" altLang="zh-CN" i="1">
                                              <a:latin typeface="Cambria Math"/>
                                            </a:rPr>
                                            <m:t>𝑖</m:t>
                                          </m:r>
                                        </m:e>
                                      </m:d>
                                    </m:sup>
                                  </m:sSup>
                                </m:e>
                              </m:d>
                              <m:r>
                                <a:rPr lang="en-US" altLang="zh-CN" i="1">
                                  <a:latin typeface="Cambria Math"/>
                                </a:rPr>
                                <m:t>−</m:t>
                              </m:r>
                              <m:sSup>
                                <m:sSupPr>
                                  <m:ctrlPr>
                                    <a:rPr lang="zh-CN" altLang="zh-CN" i="1">
                                      <a:latin typeface="Cambria Math"/>
                                    </a:rPr>
                                  </m:ctrlPr>
                                </m:sSupPr>
                                <m:e>
                                  <m:r>
                                    <a:rPr lang="en-US" altLang="zh-CN" i="1">
                                      <a:latin typeface="Cambria Math"/>
                                    </a:rPr>
                                    <m:t>𝑦</m:t>
                                  </m:r>
                                </m:e>
                                <m:sup>
                                  <m:d>
                                    <m:dPr>
                                      <m:ctrlPr>
                                        <a:rPr lang="zh-CN" altLang="zh-CN" i="1">
                                          <a:latin typeface="Cambria Math"/>
                                        </a:rPr>
                                      </m:ctrlPr>
                                    </m:dPr>
                                    <m:e>
                                      <m:r>
                                        <a:rPr lang="en-US" altLang="zh-CN" i="1">
                                          <a:latin typeface="Cambria Math"/>
                                        </a:rPr>
                                        <m:t>𝑖</m:t>
                                      </m:r>
                                    </m:e>
                                  </m:d>
                                </m:sup>
                              </m:sSup>
                            </m:e>
                          </m:d>
                        </m:e>
                      </m:nary>
                    </m:oMath>
                  </m:oMathPara>
                </a14:m>
                <a:endParaRPr lang="zh-CN" altLang="en-US"/>
              </a:p>
            </p:txBody>
          </p:sp>
        </mc:Choice>
        <mc:Fallback xmlns="">
          <p:sp>
            <p:nvSpPr>
              <p:cNvPr id="5" name="矩形 4"/>
              <p:cNvSpPr>
                <a:spLocks noRot="1" noChangeAspect="1" noMove="1" noResize="1" noEditPoints="1" noAdjustHandles="1" noChangeArrowheads="1" noChangeShapeType="1" noTextEdit="1"/>
              </p:cNvSpPr>
              <p:nvPr/>
            </p:nvSpPr>
            <p:spPr>
              <a:xfrm>
                <a:off x="971600" y="4236618"/>
                <a:ext cx="3550587" cy="848566"/>
              </a:xfrm>
              <a:prstGeom prst="rect">
                <a:avLst/>
              </a:prstGeom>
              <a:blipFill rotWithShape="1">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971600" y="2492896"/>
                <a:ext cx="196996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zh-CN" i="1">
                              <a:latin typeface="Cambria Math"/>
                            </a:rPr>
                          </m:ctrlPr>
                        </m:sSubPr>
                        <m:e>
                          <m:r>
                            <a:rPr lang="en-US" altLang="zh-CN" i="1">
                              <a:latin typeface="Cambria Math"/>
                            </a:rPr>
                            <m:t>h</m:t>
                          </m:r>
                        </m:e>
                        <m:sub>
                          <m:r>
                            <a:rPr lang="en-US" altLang="zh-CN" i="1">
                              <a:latin typeface="Cambria Math"/>
                            </a:rPr>
                            <m:t>𝜃</m:t>
                          </m:r>
                        </m:sub>
                      </m:sSub>
                      <m:d>
                        <m:dPr>
                          <m:ctrlPr>
                            <a:rPr lang="zh-CN" altLang="zh-CN" i="1">
                              <a:latin typeface="Cambria Math"/>
                            </a:rPr>
                          </m:ctrlPr>
                        </m:dPr>
                        <m:e>
                          <m:r>
                            <a:rPr lang="en-US" altLang="zh-CN" i="1">
                              <a:latin typeface="Cambria Math"/>
                            </a:rPr>
                            <m:t>𝑥</m:t>
                          </m:r>
                        </m:e>
                      </m:d>
                      <m:r>
                        <a:rPr lang="en-US" altLang="zh-CN" i="1">
                          <a:latin typeface="Cambria Math"/>
                        </a:rPr>
                        <m:t>=</m:t>
                      </m:r>
                      <m:sSub>
                        <m:sSubPr>
                          <m:ctrlPr>
                            <a:rPr lang="zh-CN" altLang="zh-CN" i="1">
                              <a:latin typeface="Cambria Math"/>
                            </a:rPr>
                          </m:ctrlPr>
                        </m:sSubPr>
                        <m:e>
                          <m:r>
                            <a:rPr lang="en-US" altLang="zh-CN" i="1">
                              <a:latin typeface="Cambria Math"/>
                            </a:rPr>
                            <m:t>𝜃</m:t>
                          </m:r>
                        </m:e>
                        <m:sub>
                          <m:r>
                            <a:rPr lang="en-US" altLang="zh-CN" i="1">
                              <a:latin typeface="Cambria Math"/>
                            </a:rPr>
                            <m:t>1</m:t>
                          </m:r>
                        </m:sub>
                      </m:sSub>
                      <m:r>
                        <a:rPr lang="en-US" altLang="zh-CN" i="1">
                          <a:latin typeface="Cambria Math"/>
                        </a:rPr>
                        <m:t>𝑥</m:t>
                      </m:r>
                      <m:r>
                        <a:rPr lang="en-US" altLang="zh-CN" i="1">
                          <a:latin typeface="Cambria Math"/>
                        </a:rPr>
                        <m:t>+</m:t>
                      </m:r>
                      <m:sSub>
                        <m:sSubPr>
                          <m:ctrlPr>
                            <a:rPr lang="zh-CN" altLang="zh-CN" i="1">
                              <a:latin typeface="Cambria Math"/>
                            </a:rPr>
                          </m:ctrlPr>
                        </m:sSubPr>
                        <m:e>
                          <m:r>
                            <a:rPr lang="en-US" altLang="zh-CN" i="1">
                              <a:latin typeface="Cambria Math"/>
                            </a:rPr>
                            <m:t>𝜃</m:t>
                          </m:r>
                        </m:e>
                        <m:sub>
                          <m:r>
                            <a:rPr lang="en-US" altLang="zh-CN" i="1">
                              <a:latin typeface="Cambria Math"/>
                            </a:rPr>
                            <m:t>0</m:t>
                          </m:r>
                        </m:sub>
                      </m:sSub>
                    </m:oMath>
                  </m:oMathPara>
                </a14:m>
                <a:endParaRPr lang="zh-CN" altLang="en-US"/>
              </a:p>
            </p:txBody>
          </p:sp>
        </mc:Choice>
        <mc:Fallback xmlns="">
          <p:sp>
            <p:nvSpPr>
              <p:cNvPr id="6" name="矩形 5"/>
              <p:cNvSpPr>
                <a:spLocks noRot="1" noChangeAspect="1" noMove="1" noResize="1" noEditPoints="1" noAdjustHandles="1" noChangeArrowheads="1" noChangeShapeType="1" noTextEdit="1"/>
              </p:cNvSpPr>
              <p:nvPr/>
            </p:nvSpPr>
            <p:spPr>
              <a:xfrm>
                <a:off x="971600" y="2492896"/>
                <a:ext cx="1969962" cy="369332"/>
              </a:xfrm>
              <a:prstGeom prst="rect">
                <a:avLst/>
              </a:prstGeom>
              <a:blipFill rotWithShape="1">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52016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Grp="1"/>
          </p:cNvSpPr>
          <p:nvPr>
            <p:ph type="title"/>
          </p:nvPr>
        </p:nvSpPr>
        <p:spPr>
          <a:xfrm>
            <a:off x="457200" y="620688"/>
            <a:ext cx="8229600" cy="1143000"/>
          </a:xfrm>
        </p:spPr>
        <p:txBody>
          <a:bodyPr>
            <a:normAutofit/>
          </a:bodyPr>
          <a:lstStyle/>
          <a:p>
            <a:pPr indent="360000"/>
            <a:r>
              <a:rPr lang="zh-CN" altLang="en-US" sz="3200" smtClean="0">
                <a:solidFill>
                  <a:schemeClr val="tx1">
                    <a:lumMod val="75000"/>
                    <a:lumOff val="25000"/>
                  </a:schemeClr>
                </a:solidFill>
                <a:latin typeface="微软雅黑" pitchFamily="34" charset="-122"/>
                <a:ea typeface="微软雅黑" pitchFamily="34" charset="-122"/>
                <a:cs typeface="+mn-cs"/>
              </a:rPr>
              <a:t>梯度下降法求解线性回归</a:t>
            </a:r>
            <a:endParaRPr lang="zh-CN" altLang="en-US" sz="3200">
              <a:solidFill>
                <a:schemeClr val="tx1">
                  <a:lumMod val="75000"/>
                  <a:lumOff val="25000"/>
                </a:schemeClr>
              </a:solidFill>
              <a:latin typeface="微软雅黑" pitchFamily="34" charset="-122"/>
              <a:ea typeface="微软雅黑" pitchFamily="34" charset="-122"/>
              <a:cs typeface="+mn-cs"/>
            </a:endParaRPr>
          </a:p>
        </p:txBody>
      </p:sp>
      <p:pic>
        <p:nvPicPr>
          <p:cNvPr id="2050" name="Picture 2" descr="https://upload-images.jianshu.io/upload_images/1234352-ba3da0b06da97ddb.png?imageMogr2/auto-ori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3602390"/>
            <a:ext cx="5472608" cy="2534474"/>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2"/>
          <p:cNvSpPr txBox="1"/>
          <p:nvPr/>
        </p:nvSpPr>
        <p:spPr>
          <a:xfrm>
            <a:off x="467544" y="1579955"/>
            <a:ext cx="7920880" cy="1865126"/>
          </a:xfrm>
          <a:prstGeom prst="rect">
            <a:avLst/>
          </a:prstGeom>
          <a:noFill/>
        </p:spPr>
        <p:txBody>
          <a:bodyPr wrap="square" rtlCol="0">
            <a:spAutoFit/>
          </a:bodyPr>
          <a:lstStyle/>
          <a:p>
            <a:pPr marL="342900" indent="-342900">
              <a:lnSpc>
                <a:spcPct val="150000"/>
              </a:lnSpc>
              <a:spcBef>
                <a:spcPct val="20000"/>
              </a:spcBef>
              <a:buFont typeface="Arial" pitchFamily="34" charset="0"/>
              <a:buChar char="•"/>
            </a:pPr>
            <a:r>
              <a:rPr lang="el-GR" altLang="zh-CN" smtClean="0">
                <a:latin typeface="微软雅黑 Light" pitchFamily="34" charset="-122"/>
                <a:ea typeface="微软雅黑 Light" pitchFamily="34" charset="-122"/>
              </a:rPr>
              <a:t>α</a:t>
            </a:r>
            <a:r>
              <a:rPr lang="en-US" altLang="zh-CN" smtClean="0">
                <a:latin typeface="微软雅黑 Light" pitchFamily="34" charset="-122"/>
                <a:ea typeface="微软雅黑 Light" pitchFamily="34" charset="-122"/>
              </a:rPr>
              <a:t> </a:t>
            </a:r>
            <a:r>
              <a:rPr lang="zh-CN" altLang="en-US" smtClean="0">
                <a:latin typeface="微软雅黑 Light" pitchFamily="34" charset="-122"/>
                <a:ea typeface="微软雅黑 Light" pitchFamily="34" charset="-122"/>
              </a:rPr>
              <a:t>在</a:t>
            </a:r>
            <a:r>
              <a:rPr lang="zh-CN" altLang="en-US">
                <a:latin typeface="微软雅黑 Light" pitchFamily="34" charset="-122"/>
                <a:ea typeface="微软雅黑 Light" pitchFamily="34" charset="-122"/>
              </a:rPr>
              <a:t>梯度下降算法中被称作为</a:t>
            </a:r>
            <a:r>
              <a:rPr lang="zh-CN" altLang="en-US" b="1">
                <a:latin typeface="微软雅黑 Light" pitchFamily="34" charset="-122"/>
                <a:ea typeface="微软雅黑 Light" pitchFamily="34" charset="-122"/>
              </a:rPr>
              <a:t>学习率</a:t>
            </a:r>
            <a:r>
              <a:rPr lang="zh-CN" altLang="en-US">
                <a:latin typeface="微软雅黑 Light" pitchFamily="34" charset="-122"/>
                <a:ea typeface="微软雅黑 Light" pitchFamily="34" charset="-122"/>
              </a:rPr>
              <a:t>或者</a:t>
            </a:r>
            <a:r>
              <a:rPr lang="zh-CN" altLang="en-US" b="1" smtClean="0">
                <a:latin typeface="微软雅黑 Light" pitchFamily="34" charset="-122"/>
                <a:ea typeface="微软雅黑 Light" pitchFamily="34" charset="-122"/>
              </a:rPr>
              <a:t>步长</a:t>
            </a:r>
            <a:endParaRPr lang="en-US" altLang="zh-CN">
              <a:latin typeface="微软雅黑 Light" pitchFamily="34" charset="-122"/>
              <a:ea typeface="微软雅黑 Light" pitchFamily="34" charset="-122"/>
            </a:endParaRPr>
          </a:p>
          <a:p>
            <a:pPr marL="342900" indent="-342900">
              <a:lnSpc>
                <a:spcPct val="150000"/>
              </a:lnSpc>
              <a:spcBef>
                <a:spcPct val="20000"/>
              </a:spcBef>
              <a:buFont typeface="Arial" pitchFamily="34" charset="0"/>
              <a:buChar char="•"/>
            </a:pPr>
            <a:r>
              <a:rPr lang="zh-CN" altLang="en-US">
                <a:latin typeface="微软雅黑 Light" pitchFamily="34" charset="-122"/>
                <a:ea typeface="微软雅黑 Light" pitchFamily="34" charset="-122"/>
              </a:rPr>
              <a:t>这</a:t>
            </a:r>
            <a:r>
              <a:rPr lang="zh-CN" altLang="en-US" smtClean="0">
                <a:latin typeface="微软雅黑 Light" pitchFamily="34" charset="-122"/>
                <a:ea typeface="微软雅黑 Light" pitchFamily="34" charset="-122"/>
              </a:rPr>
              <a:t>意味着</a:t>
            </a:r>
            <a:r>
              <a:rPr lang="zh-CN" altLang="en-US">
                <a:latin typeface="微软雅黑 Light" pitchFamily="34" charset="-122"/>
                <a:ea typeface="微软雅黑 Light" pitchFamily="34" charset="-122"/>
              </a:rPr>
              <a:t>我们可以</a:t>
            </a:r>
            <a:r>
              <a:rPr lang="zh-CN" altLang="en-US" smtClean="0">
                <a:latin typeface="微软雅黑 Light" pitchFamily="34" charset="-122"/>
                <a:ea typeface="微软雅黑 Light" pitchFamily="34" charset="-122"/>
              </a:rPr>
              <a:t>通过 </a:t>
            </a:r>
            <a:r>
              <a:rPr lang="el-GR" altLang="zh-CN" smtClean="0">
                <a:latin typeface="微软雅黑 Light" pitchFamily="34" charset="-122"/>
                <a:ea typeface="微软雅黑 Light" pitchFamily="34" charset="-122"/>
              </a:rPr>
              <a:t>α</a:t>
            </a:r>
            <a:r>
              <a:rPr lang="en-US" altLang="zh-CN" smtClean="0">
                <a:latin typeface="微软雅黑 Light" pitchFamily="34" charset="-122"/>
                <a:ea typeface="微软雅黑 Light" pitchFamily="34" charset="-122"/>
              </a:rPr>
              <a:t> </a:t>
            </a:r>
            <a:r>
              <a:rPr lang="zh-CN" altLang="en-US" smtClean="0">
                <a:latin typeface="微软雅黑 Light" pitchFamily="34" charset="-122"/>
                <a:ea typeface="微软雅黑 Light" pitchFamily="34" charset="-122"/>
              </a:rPr>
              <a:t>来</a:t>
            </a:r>
            <a:r>
              <a:rPr lang="zh-CN" altLang="en-US">
                <a:latin typeface="微软雅黑 Light" pitchFamily="34" charset="-122"/>
                <a:ea typeface="微软雅黑 Light" pitchFamily="34" charset="-122"/>
              </a:rPr>
              <a:t>控制每一步走的距离</a:t>
            </a:r>
            <a:r>
              <a:rPr lang="zh-CN" altLang="en-US" smtClean="0">
                <a:latin typeface="微软雅黑 Light" pitchFamily="34" charset="-122"/>
                <a:ea typeface="微软雅黑 Light" pitchFamily="34" charset="-122"/>
              </a:rPr>
              <a:t>，以保证不要</a:t>
            </a:r>
            <a:r>
              <a:rPr lang="zh-CN" altLang="en-US">
                <a:latin typeface="微软雅黑 Light" pitchFamily="34" charset="-122"/>
                <a:ea typeface="微软雅黑 Light" pitchFamily="34" charset="-122"/>
              </a:rPr>
              <a:t>走太快，错过了</a:t>
            </a:r>
            <a:r>
              <a:rPr lang="zh-CN" altLang="en-US" smtClean="0">
                <a:latin typeface="微软雅黑 Light" pitchFamily="34" charset="-122"/>
                <a:ea typeface="微软雅黑 Light" pitchFamily="34" charset="-122"/>
              </a:rPr>
              <a:t>最低点；同时</a:t>
            </a:r>
            <a:r>
              <a:rPr lang="zh-CN" altLang="en-US">
                <a:latin typeface="微软雅黑 Light" pitchFamily="34" charset="-122"/>
                <a:ea typeface="微软雅黑 Light" pitchFamily="34" charset="-122"/>
              </a:rPr>
              <a:t>也要</a:t>
            </a:r>
            <a:r>
              <a:rPr lang="zh-CN" altLang="en-US" smtClean="0">
                <a:latin typeface="微软雅黑 Light" pitchFamily="34" charset="-122"/>
                <a:ea typeface="微软雅黑 Light" pitchFamily="34" charset="-122"/>
              </a:rPr>
              <a:t>保证收敛速度不要太慢</a:t>
            </a:r>
            <a:endParaRPr lang="en-US" altLang="zh-CN" smtClean="0">
              <a:latin typeface="微软雅黑 Light" pitchFamily="34" charset="-122"/>
              <a:ea typeface="微软雅黑 Light" pitchFamily="34" charset="-122"/>
            </a:endParaRPr>
          </a:p>
          <a:p>
            <a:pPr marL="342900" indent="-342900">
              <a:lnSpc>
                <a:spcPct val="150000"/>
              </a:lnSpc>
              <a:spcBef>
                <a:spcPct val="20000"/>
              </a:spcBef>
              <a:buFont typeface="Arial" pitchFamily="34" charset="0"/>
              <a:buChar char="•"/>
            </a:pPr>
            <a:r>
              <a:rPr lang="zh-CN" altLang="en-US" smtClean="0">
                <a:latin typeface="微软雅黑 Light" pitchFamily="34" charset="-122"/>
                <a:ea typeface="微软雅黑 Light" pitchFamily="34" charset="-122"/>
              </a:rPr>
              <a:t>所以 </a:t>
            </a:r>
            <a:r>
              <a:rPr lang="el-GR" altLang="zh-CN" smtClean="0">
                <a:latin typeface="微软雅黑 Light" pitchFamily="34" charset="-122"/>
                <a:ea typeface="微软雅黑 Light" pitchFamily="34" charset="-122"/>
              </a:rPr>
              <a:t>α</a:t>
            </a:r>
            <a:r>
              <a:rPr lang="en-US" altLang="zh-CN" smtClean="0">
                <a:latin typeface="微软雅黑 Light" pitchFamily="34" charset="-122"/>
                <a:ea typeface="微软雅黑 Light" pitchFamily="34" charset="-122"/>
              </a:rPr>
              <a:t> </a:t>
            </a:r>
            <a:r>
              <a:rPr lang="zh-CN" altLang="en-US" smtClean="0">
                <a:latin typeface="微软雅黑 Light" pitchFamily="34" charset="-122"/>
                <a:ea typeface="微软雅黑 Light" pitchFamily="34" charset="-122"/>
              </a:rPr>
              <a:t>的</a:t>
            </a:r>
            <a:r>
              <a:rPr lang="zh-CN" altLang="en-US">
                <a:latin typeface="微软雅黑 Light" pitchFamily="34" charset="-122"/>
                <a:ea typeface="微软雅黑 Light" pitchFamily="34" charset="-122"/>
              </a:rPr>
              <a:t>选择在梯度下降法中往往是很重要</a:t>
            </a:r>
            <a:r>
              <a:rPr lang="zh-CN" altLang="en-US" smtClean="0">
                <a:latin typeface="微软雅黑 Light" pitchFamily="34" charset="-122"/>
                <a:ea typeface="微软雅黑 Light" pitchFamily="34" charset="-122"/>
              </a:rPr>
              <a:t>的</a:t>
            </a:r>
            <a:r>
              <a:rPr lang="zh-CN" altLang="en-US">
                <a:latin typeface="微软雅黑 Light" pitchFamily="34" charset="-122"/>
                <a:ea typeface="微软雅黑 Light" pitchFamily="34" charset="-122"/>
              </a:rPr>
              <a:t>，</a:t>
            </a:r>
            <a:r>
              <a:rPr lang="zh-CN" altLang="en-US" smtClean="0">
                <a:latin typeface="微软雅黑 Light" pitchFamily="34" charset="-122"/>
                <a:ea typeface="微软雅黑 Light" pitchFamily="34" charset="-122"/>
              </a:rPr>
              <a:t>不能</a:t>
            </a:r>
            <a:r>
              <a:rPr lang="zh-CN" altLang="en-US">
                <a:latin typeface="微软雅黑 Light" pitchFamily="34" charset="-122"/>
                <a:ea typeface="微软雅黑 Light" pitchFamily="34" charset="-122"/>
              </a:rPr>
              <a:t>太大也不能太</a:t>
            </a:r>
            <a:r>
              <a:rPr lang="zh-CN" altLang="en-US" smtClean="0">
                <a:latin typeface="微软雅黑 Light" pitchFamily="34" charset="-122"/>
                <a:ea typeface="微软雅黑 Light" pitchFamily="34" charset="-122"/>
              </a:rPr>
              <a:t>小</a:t>
            </a:r>
            <a:endParaRPr lang="zh-CN" altLang="en-US">
              <a:latin typeface="微软雅黑 Light" pitchFamily="34" charset="-122"/>
              <a:ea typeface="微软雅黑 Light" pitchFamily="34" charset="-122"/>
            </a:endParaRPr>
          </a:p>
        </p:txBody>
      </p:sp>
    </p:spTree>
    <p:extLst>
      <p:ext uri="{BB962C8B-B14F-4D97-AF65-F5344CB8AC3E}">
        <p14:creationId xmlns:p14="http://schemas.microsoft.com/office/powerpoint/2010/main" val="1892750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heckerboard(across)">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Grp="1"/>
          </p:cNvSpPr>
          <p:nvPr>
            <p:ph type="title"/>
          </p:nvPr>
        </p:nvSpPr>
        <p:spPr>
          <a:xfrm>
            <a:off x="457200" y="620688"/>
            <a:ext cx="8229600" cy="1143000"/>
          </a:xfrm>
        </p:spPr>
        <p:txBody>
          <a:bodyPr>
            <a:normAutofit/>
          </a:bodyPr>
          <a:lstStyle/>
          <a:p>
            <a:pPr indent="360000"/>
            <a:r>
              <a:rPr lang="zh-CN" altLang="en-US" sz="3200" smtClean="0">
                <a:solidFill>
                  <a:schemeClr val="tx1">
                    <a:lumMod val="75000"/>
                    <a:lumOff val="25000"/>
                  </a:schemeClr>
                </a:solidFill>
                <a:latin typeface="微软雅黑" pitchFamily="34" charset="-122"/>
                <a:ea typeface="微软雅黑" pitchFamily="34" charset="-122"/>
                <a:cs typeface="+mn-cs"/>
              </a:rPr>
              <a:t>梯度下降法和最小二乘法</a:t>
            </a:r>
            <a:endParaRPr lang="zh-CN" altLang="en-US" sz="3200">
              <a:solidFill>
                <a:schemeClr val="tx1">
                  <a:lumMod val="75000"/>
                  <a:lumOff val="25000"/>
                </a:schemeClr>
              </a:solidFill>
              <a:latin typeface="微软雅黑" pitchFamily="34" charset="-122"/>
              <a:ea typeface="微软雅黑" pitchFamily="34" charset="-122"/>
              <a:cs typeface="+mn-cs"/>
            </a:endParaRPr>
          </a:p>
        </p:txBody>
      </p:sp>
      <p:sp>
        <p:nvSpPr>
          <p:cNvPr id="10" name="内容占位符 2"/>
          <p:cNvSpPr>
            <a:spLocks noGrp="1"/>
          </p:cNvSpPr>
          <p:nvPr>
            <p:ph idx="1"/>
          </p:nvPr>
        </p:nvSpPr>
        <p:spPr>
          <a:xfrm>
            <a:off x="457200" y="1556792"/>
            <a:ext cx="8229600" cy="4525963"/>
          </a:xfrm>
        </p:spPr>
        <p:txBody>
          <a:bodyPr>
            <a:normAutofit fontScale="92500" lnSpcReduction="10000"/>
          </a:bodyPr>
          <a:lstStyle/>
          <a:p>
            <a:pPr>
              <a:lnSpc>
                <a:spcPct val="200000"/>
              </a:lnSpc>
            </a:pPr>
            <a:r>
              <a:rPr lang="zh-CN" altLang="en-US" sz="2000" smtClean="0">
                <a:latin typeface="微软雅黑 Light" pitchFamily="34" charset="-122"/>
                <a:ea typeface="微软雅黑 Light" pitchFamily="34" charset="-122"/>
              </a:rPr>
              <a:t>相同点</a:t>
            </a:r>
            <a:endParaRPr lang="en-US" altLang="zh-CN" sz="2000" smtClean="0">
              <a:latin typeface="微软雅黑 Light" pitchFamily="34" charset="-122"/>
              <a:ea typeface="微软雅黑 Light" pitchFamily="34" charset="-122"/>
            </a:endParaRPr>
          </a:p>
          <a:p>
            <a:pPr lvl="1">
              <a:lnSpc>
                <a:spcPct val="200000"/>
              </a:lnSpc>
            </a:pPr>
            <a:r>
              <a:rPr lang="zh-CN" altLang="en-US" sz="1600" smtClean="0">
                <a:latin typeface="微软雅黑 Light" pitchFamily="34" charset="-122"/>
                <a:ea typeface="微软雅黑 Light" pitchFamily="34" charset="-122"/>
              </a:rPr>
              <a:t>本质和目标相同</a:t>
            </a:r>
            <a:r>
              <a:rPr lang="zh-CN" altLang="en-US" sz="1600">
                <a:latin typeface="微软雅黑 Light" pitchFamily="34" charset="-122"/>
                <a:ea typeface="微软雅黑 Light" pitchFamily="34" charset="-122"/>
              </a:rPr>
              <a:t>：两种方法</a:t>
            </a:r>
            <a:r>
              <a:rPr lang="zh-CN" altLang="en-US" sz="1600" smtClean="0">
                <a:latin typeface="微软雅黑 Light" pitchFamily="34" charset="-122"/>
                <a:ea typeface="微软雅黑 Light" pitchFamily="34" charset="-122"/>
              </a:rPr>
              <a:t>都是经典的学习算法，在</a:t>
            </a:r>
            <a:r>
              <a:rPr lang="zh-CN" altLang="en-US" sz="1600">
                <a:latin typeface="微软雅黑 Light" pitchFamily="34" charset="-122"/>
                <a:ea typeface="微软雅黑 Light" pitchFamily="34" charset="-122"/>
              </a:rPr>
              <a:t>给定已知数据的前提</a:t>
            </a:r>
            <a:r>
              <a:rPr lang="zh-CN" altLang="en-US" sz="1600" smtClean="0">
                <a:latin typeface="微软雅黑 Light" pitchFamily="34" charset="-122"/>
                <a:ea typeface="微软雅黑 Light" pitchFamily="34" charset="-122"/>
              </a:rPr>
              <a:t>下利用求导算出一个模型（函数），使得损失函数最小，</a:t>
            </a:r>
            <a:r>
              <a:rPr lang="zh-CN" altLang="en-US" sz="1600">
                <a:latin typeface="微软雅黑 Light" pitchFamily="34" charset="-122"/>
                <a:ea typeface="微软雅黑 Light" pitchFamily="34" charset="-122"/>
              </a:rPr>
              <a:t>然后对给定的新数据进行估算预测</a:t>
            </a:r>
            <a:endParaRPr lang="en-US" altLang="zh-CN" sz="1600">
              <a:latin typeface="微软雅黑 Light" pitchFamily="34" charset="-122"/>
              <a:ea typeface="微软雅黑 Light" pitchFamily="34" charset="-122"/>
            </a:endParaRPr>
          </a:p>
          <a:p>
            <a:pPr>
              <a:lnSpc>
                <a:spcPct val="200000"/>
              </a:lnSpc>
            </a:pPr>
            <a:r>
              <a:rPr lang="zh-CN" altLang="en-US" sz="2000" smtClean="0">
                <a:latin typeface="微软雅黑 Light" pitchFamily="34" charset="-122"/>
                <a:ea typeface="微软雅黑 Light" pitchFamily="34" charset="-122"/>
              </a:rPr>
              <a:t>不同点</a:t>
            </a:r>
            <a:endParaRPr lang="en-US" altLang="zh-CN" sz="2000" smtClean="0">
              <a:latin typeface="微软雅黑 Light" pitchFamily="34" charset="-122"/>
              <a:ea typeface="微软雅黑 Light" pitchFamily="34" charset="-122"/>
            </a:endParaRPr>
          </a:p>
          <a:p>
            <a:pPr lvl="1">
              <a:lnSpc>
                <a:spcPct val="200000"/>
              </a:lnSpc>
            </a:pPr>
            <a:r>
              <a:rPr lang="zh-CN" altLang="en-US" sz="1600" smtClean="0">
                <a:latin typeface="微软雅黑 Light" pitchFamily="34" charset="-122"/>
                <a:ea typeface="微软雅黑 Light" pitchFamily="34" charset="-122"/>
              </a:rPr>
              <a:t>损失函数：梯度下降可以选取其它损失函数，而最小二乘一定是平方损失函数</a:t>
            </a:r>
            <a:endParaRPr lang="en-US" altLang="zh-CN" sz="1600" smtClean="0">
              <a:latin typeface="微软雅黑 Light" pitchFamily="34" charset="-122"/>
              <a:ea typeface="微软雅黑 Light" pitchFamily="34" charset="-122"/>
            </a:endParaRPr>
          </a:p>
          <a:p>
            <a:pPr lvl="1">
              <a:lnSpc>
                <a:spcPct val="200000"/>
              </a:lnSpc>
            </a:pPr>
            <a:r>
              <a:rPr lang="zh-CN" altLang="en-US" sz="1600" smtClean="0">
                <a:latin typeface="微软雅黑 Light" pitchFamily="34" charset="-122"/>
                <a:ea typeface="微软雅黑 Light" pitchFamily="34" charset="-122"/>
              </a:rPr>
              <a:t>实现方法：最小二乘法是直接求导找出全局最小；而梯度下降是一种迭代法</a:t>
            </a:r>
            <a:endParaRPr lang="en-US" altLang="zh-CN" sz="1600" smtClean="0">
              <a:latin typeface="微软雅黑 Light" pitchFamily="34" charset="-122"/>
              <a:ea typeface="微软雅黑 Light" pitchFamily="34" charset="-122"/>
            </a:endParaRPr>
          </a:p>
          <a:p>
            <a:pPr lvl="1">
              <a:lnSpc>
                <a:spcPct val="200000"/>
              </a:lnSpc>
            </a:pPr>
            <a:r>
              <a:rPr lang="zh-CN" altLang="en-US" sz="1600" smtClean="0">
                <a:latin typeface="微软雅黑 Light" pitchFamily="34" charset="-122"/>
                <a:ea typeface="微软雅黑 Light" pitchFamily="34" charset="-122"/>
              </a:rPr>
              <a:t>效果：最小二乘找到的一定是全局最小，但计算繁琐，且复杂情况下未必有解；梯度下降迭代计算简单，但找到的一般是局部最小，只有在目标函数是凸函数时才是全局最小；到最小点附近时收敛速度会变慢，且对初始点的选择极为敏感</a:t>
            </a:r>
            <a:endParaRPr lang="zh-CN" altLang="en-US" sz="1600">
              <a:latin typeface="微软雅黑 Light" pitchFamily="34" charset="-122"/>
              <a:ea typeface="微软雅黑 Light" pitchFamily="34" charset="-122"/>
            </a:endParaRPr>
          </a:p>
        </p:txBody>
      </p:sp>
    </p:spTree>
    <p:extLst>
      <p:ext uri="{BB962C8B-B14F-4D97-AF65-F5344CB8AC3E}">
        <p14:creationId xmlns:p14="http://schemas.microsoft.com/office/powerpoint/2010/main" val="18927505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indent="360000"/>
            <a:r>
              <a:rPr lang="zh-CN" altLang="en-US" sz="3600" smtClean="0">
                <a:solidFill>
                  <a:schemeClr val="tx1">
                    <a:lumMod val="75000"/>
                    <a:lumOff val="25000"/>
                  </a:schemeClr>
                </a:solidFill>
                <a:latin typeface="微软雅黑" pitchFamily="34" charset="-122"/>
                <a:ea typeface="微软雅黑" pitchFamily="34" charset="-122"/>
                <a:cs typeface="+mn-cs"/>
              </a:rPr>
              <a:t>分类模型</a:t>
            </a:r>
            <a:endParaRPr lang="zh-CN" altLang="en-US" sz="3600">
              <a:solidFill>
                <a:schemeClr val="tx1">
                  <a:lumMod val="75000"/>
                  <a:lumOff val="25000"/>
                </a:schemeClr>
              </a:solidFill>
              <a:latin typeface="微软雅黑" pitchFamily="34" charset="-122"/>
              <a:ea typeface="微软雅黑" pitchFamily="34" charset="-122"/>
              <a:cs typeface="+mn-cs"/>
            </a:endParaRPr>
          </a:p>
        </p:txBody>
      </p:sp>
      <p:sp>
        <p:nvSpPr>
          <p:cNvPr id="3" name="内容占位符 2"/>
          <p:cNvSpPr>
            <a:spLocks noGrp="1"/>
          </p:cNvSpPr>
          <p:nvPr>
            <p:ph idx="1"/>
          </p:nvPr>
        </p:nvSpPr>
        <p:spPr/>
        <p:txBody>
          <a:bodyPr/>
          <a:lstStyle/>
          <a:p>
            <a:pPr>
              <a:lnSpc>
                <a:spcPct val="200000"/>
              </a:lnSpc>
            </a:pPr>
            <a:r>
              <a:rPr lang="en-US" altLang="zh-CN" sz="2400" smtClean="0">
                <a:latin typeface="微软雅黑 Light" pitchFamily="34" charset="-122"/>
                <a:ea typeface="微软雅黑 Light" pitchFamily="34" charset="-122"/>
              </a:rPr>
              <a:t>K</a:t>
            </a:r>
            <a:r>
              <a:rPr lang="zh-CN" altLang="en-US" sz="2400" smtClean="0">
                <a:latin typeface="微软雅黑 Light" pitchFamily="34" charset="-122"/>
                <a:ea typeface="微软雅黑 Light" pitchFamily="34" charset="-122"/>
              </a:rPr>
              <a:t>近邻</a:t>
            </a:r>
            <a:endParaRPr lang="en-US" altLang="zh-CN" sz="2400">
              <a:latin typeface="微软雅黑 Light" pitchFamily="34" charset="-122"/>
              <a:ea typeface="微软雅黑 Light" pitchFamily="34" charset="-122"/>
            </a:endParaRPr>
          </a:p>
          <a:p>
            <a:pPr>
              <a:lnSpc>
                <a:spcPct val="200000"/>
              </a:lnSpc>
            </a:pPr>
            <a:r>
              <a:rPr lang="zh-CN" altLang="en-US" sz="2400" smtClean="0">
                <a:latin typeface="微软雅黑 Light" pitchFamily="34" charset="-122"/>
                <a:ea typeface="微软雅黑 Light" pitchFamily="34" charset="-122"/>
              </a:rPr>
              <a:t>逻辑斯谛回归</a:t>
            </a:r>
            <a:endParaRPr lang="en-US" altLang="zh-CN" sz="2400" smtClean="0">
              <a:latin typeface="微软雅黑 Light" pitchFamily="34" charset="-122"/>
              <a:ea typeface="微软雅黑 Light" pitchFamily="34" charset="-122"/>
            </a:endParaRPr>
          </a:p>
          <a:p>
            <a:pPr>
              <a:lnSpc>
                <a:spcPct val="200000"/>
              </a:lnSpc>
            </a:pPr>
            <a:r>
              <a:rPr lang="zh-CN" altLang="en-US" sz="2400" smtClean="0">
                <a:latin typeface="微软雅黑 Light" pitchFamily="34" charset="-122"/>
                <a:ea typeface="微软雅黑 Light" pitchFamily="34" charset="-122"/>
              </a:rPr>
              <a:t>决策树</a:t>
            </a:r>
            <a:endParaRPr lang="en-US" altLang="zh-CN" sz="2400" smtClean="0">
              <a:latin typeface="微软雅黑 Light" pitchFamily="34" charset="-122"/>
              <a:ea typeface="微软雅黑 Light" pitchFamily="34" charset="-122"/>
            </a:endParaRPr>
          </a:p>
        </p:txBody>
      </p:sp>
      <p:pic>
        <p:nvPicPr>
          <p:cNvPr id="4098" name="Picture 2" descr="https://timgsa.baidu.com/timg?image&amp;quality=80&amp;size=b9999_10000&amp;sec=1549980751196&amp;di=0968f49a3803856014ae7ec071e36051&amp;imgtype=0&amp;src=http%3A%2F%2Fmpt.135editor.com%2Fmmbiz_png%2F4lN1XOZshfezqc8B5pb5J62ziabwZ0K7UF8ia0YVDalfIJPZN8mU7sGd5StTP0oUiaQLbcyu9IuYHXksZB5GsI5GA%2F640%3Fwx_fmt%3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12804" y="1844824"/>
            <a:ext cx="4104456" cy="24170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214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indent="360000"/>
            <a:r>
              <a:rPr lang="en-US" altLang="zh-CN" sz="3200">
                <a:solidFill>
                  <a:schemeClr val="tx1">
                    <a:lumMod val="75000"/>
                    <a:lumOff val="25000"/>
                  </a:schemeClr>
                </a:solidFill>
                <a:latin typeface="微软雅黑" pitchFamily="34" charset="-122"/>
                <a:ea typeface="微软雅黑" pitchFamily="34" charset="-122"/>
                <a:cs typeface="+mn-cs"/>
              </a:rPr>
              <a:t>K</a:t>
            </a:r>
            <a:r>
              <a:rPr lang="zh-CN" altLang="en-US" sz="3200">
                <a:solidFill>
                  <a:schemeClr val="tx1">
                    <a:lumMod val="75000"/>
                    <a:lumOff val="25000"/>
                  </a:schemeClr>
                </a:solidFill>
                <a:latin typeface="微软雅黑" pitchFamily="34" charset="-122"/>
                <a:ea typeface="微软雅黑" pitchFamily="34" charset="-122"/>
                <a:cs typeface="+mn-cs"/>
              </a:rPr>
              <a:t>近邻（</a:t>
            </a:r>
            <a:r>
              <a:rPr lang="en-US" altLang="zh-CN" sz="3200">
                <a:solidFill>
                  <a:schemeClr val="tx1">
                    <a:lumMod val="75000"/>
                    <a:lumOff val="25000"/>
                  </a:schemeClr>
                </a:solidFill>
                <a:latin typeface="微软雅黑" pitchFamily="34" charset="-122"/>
                <a:ea typeface="微软雅黑" pitchFamily="34" charset="-122"/>
                <a:cs typeface="+mn-cs"/>
              </a:rPr>
              <a:t>KNN</a:t>
            </a:r>
            <a:r>
              <a:rPr lang="zh-CN" altLang="en-US" sz="3200">
                <a:solidFill>
                  <a:schemeClr val="tx1">
                    <a:lumMod val="75000"/>
                    <a:lumOff val="25000"/>
                  </a:schemeClr>
                </a:solidFill>
                <a:latin typeface="微软雅黑" pitchFamily="34" charset="-122"/>
                <a:ea typeface="微软雅黑" pitchFamily="34" charset="-122"/>
                <a:cs typeface="+mn-cs"/>
              </a:rPr>
              <a:t>）</a:t>
            </a:r>
          </a:p>
        </p:txBody>
      </p:sp>
      <p:sp>
        <p:nvSpPr>
          <p:cNvPr id="3" name="内容占位符 2"/>
          <p:cNvSpPr>
            <a:spLocks noGrp="1"/>
          </p:cNvSpPr>
          <p:nvPr>
            <p:ph idx="1"/>
          </p:nvPr>
        </p:nvSpPr>
        <p:spPr/>
        <p:txBody>
          <a:bodyPr>
            <a:normAutofit fontScale="92500" lnSpcReduction="20000"/>
          </a:bodyPr>
          <a:lstStyle/>
          <a:p>
            <a:pPr>
              <a:lnSpc>
                <a:spcPct val="200000"/>
              </a:lnSpc>
            </a:pPr>
            <a:r>
              <a:rPr lang="zh-CN" altLang="en-US" sz="2000">
                <a:latin typeface="微软雅黑 Light" pitchFamily="34" charset="-122"/>
                <a:ea typeface="微软雅黑 Light" pitchFamily="34" charset="-122"/>
              </a:rPr>
              <a:t>最简单最初级的</a:t>
            </a:r>
            <a:r>
              <a:rPr lang="zh-CN" altLang="en-US" sz="2000" smtClean="0">
                <a:latin typeface="微软雅黑 Light" pitchFamily="34" charset="-122"/>
                <a:ea typeface="微软雅黑 Light" pitchFamily="34" charset="-122"/>
              </a:rPr>
              <a:t>分类器，就是</a:t>
            </a:r>
            <a:r>
              <a:rPr lang="zh-CN" altLang="en-US" sz="2000">
                <a:latin typeface="微软雅黑 Light" pitchFamily="34" charset="-122"/>
                <a:ea typeface="微软雅黑 Light" pitchFamily="34" charset="-122"/>
              </a:rPr>
              <a:t>将全部的训练数据所对应的类别都记录下来，当测试对象的属性和某个训练对象的属性完全匹配时，便可以对其进行</a:t>
            </a:r>
            <a:r>
              <a:rPr lang="zh-CN" altLang="en-US" sz="2000" smtClean="0">
                <a:latin typeface="微软雅黑 Light" pitchFamily="34" charset="-122"/>
                <a:ea typeface="微软雅黑 Light" pitchFamily="34" charset="-122"/>
              </a:rPr>
              <a:t>分类</a:t>
            </a:r>
            <a:endParaRPr lang="en-US" altLang="zh-CN" sz="2000" smtClean="0">
              <a:latin typeface="微软雅黑 Light" pitchFamily="34" charset="-122"/>
              <a:ea typeface="微软雅黑 Light" pitchFamily="34" charset="-122"/>
            </a:endParaRPr>
          </a:p>
          <a:p>
            <a:pPr>
              <a:lnSpc>
                <a:spcPct val="200000"/>
              </a:lnSpc>
            </a:pPr>
            <a:r>
              <a:rPr lang="en-US" altLang="zh-CN" sz="2000" smtClean="0">
                <a:latin typeface="微软雅黑 Light" pitchFamily="34" charset="-122"/>
                <a:ea typeface="微软雅黑 Light" pitchFamily="34" charset="-122"/>
              </a:rPr>
              <a:t>K</a:t>
            </a:r>
            <a:r>
              <a:rPr lang="zh-CN" altLang="en-US" sz="2000">
                <a:latin typeface="微软雅黑 Light" pitchFamily="34" charset="-122"/>
                <a:ea typeface="微软雅黑 Light" pitchFamily="34" charset="-122"/>
              </a:rPr>
              <a:t>近邻</a:t>
            </a:r>
            <a:r>
              <a:rPr lang="zh-CN" altLang="en-US" sz="2000" smtClean="0">
                <a:latin typeface="微软雅黑 Light" pitchFamily="34" charset="-122"/>
                <a:ea typeface="微软雅黑 Light" pitchFamily="34" charset="-122"/>
              </a:rPr>
              <a:t>（</a:t>
            </a:r>
            <a:r>
              <a:rPr lang="en-US" altLang="zh-CN" sz="2000" smtClean="0">
                <a:latin typeface="微软雅黑 Light" pitchFamily="34" charset="-122"/>
                <a:ea typeface="微软雅黑 Light" pitchFamily="34" charset="-122"/>
              </a:rPr>
              <a:t>k-nearest neighbour, KNN</a:t>
            </a:r>
            <a:r>
              <a:rPr lang="zh-CN" altLang="en-US" sz="2000" smtClean="0">
                <a:latin typeface="微软雅黑 Light" pitchFamily="34" charset="-122"/>
                <a:ea typeface="微软雅黑 Light" pitchFamily="34" charset="-122"/>
              </a:rPr>
              <a:t>）是</a:t>
            </a:r>
            <a:r>
              <a:rPr lang="zh-CN" altLang="en-US" sz="2000">
                <a:latin typeface="微软雅黑 Light" pitchFamily="34" charset="-122"/>
                <a:ea typeface="微软雅黑 Light" pitchFamily="34" charset="-122"/>
              </a:rPr>
              <a:t>一</a:t>
            </a:r>
            <a:r>
              <a:rPr lang="zh-CN" altLang="en-US" sz="2000" smtClean="0">
                <a:latin typeface="微软雅黑 Light" pitchFamily="34" charset="-122"/>
                <a:ea typeface="微软雅黑 Light" pitchFamily="34" charset="-122"/>
              </a:rPr>
              <a:t>种基本分类方法，通过</a:t>
            </a:r>
            <a:r>
              <a:rPr lang="zh-CN" altLang="en-US" sz="2000">
                <a:latin typeface="微软雅黑 Light" pitchFamily="34" charset="-122"/>
                <a:ea typeface="微软雅黑 Light" pitchFamily="34" charset="-122"/>
              </a:rPr>
              <a:t>测量不同特征值之间的距离进行分类。它的思路是：如果一个样本在特征空间中的</a:t>
            </a:r>
            <a:r>
              <a:rPr lang="en-US" altLang="zh-CN" sz="2000">
                <a:latin typeface="微软雅黑 Light" pitchFamily="34" charset="-122"/>
                <a:ea typeface="微软雅黑 Light" pitchFamily="34" charset="-122"/>
              </a:rPr>
              <a:t>k</a:t>
            </a:r>
            <a:r>
              <a:rPr lang="zh-CN" altLang="en-US" sz="2000">
                <a:latin typeface="微软雅黑 Light" pitchFamily="34" charset="-122"/>
                <a:ea typeface="微软雅黑 Light" pitchFamily="34" charset="-122"/>
              </a:rPr>
              <a:t>个最</a:t>
            </a:r>
            <a:r>
              <a:rPr lang="zh-CN" altLang="en-US" sz="2000" smtClean="0">
                <a:latin typeface="微软雅黑 Light" pitchFamily="34" charset="-122"/>
                <a:ea typeface="微软雅黑 Light" pitchFamily="34" charset="-122"/>
              </a:rPr>
              <a:t>相似</a:t>
            </a:r>
            <a:r>
              <a:rPr lang="zh-CN" altLang="en-US" sz="2000">
                <a:latin typeface="微软雅黑 Light" pitchFamily="34" charset="-122"/>
                <a:ea typeface="微软雅黑 Light" pitchFamily="34" charset="-122"/>
              </a:rPr>
              <a:t>（</a:t>
            </a:r>
            <a:r>
              <a:rPr lang="zh-CN" altLang="en-US" sz="2000" smtClean="0">
                <a:latin typeface="微软雅黑 Light" pitchFamily="34" charset="-122"/>
                <a:ea typeface="微软雅黑 Light" pitchFamily="34" charset="-122"/>
              </a:rPr>
              <a:t>即</a:t>
            </a:r>
            <a:r>
              <a:rPr lang="zh-CN" altLang="en-US" sz="2000">
                <a:latin typeface="微软雅黑 Light" pitchFamily="34" charset="-122"/>
                <a:ea typeface="微软雅黑 Light" pitchFamily="34" charset="-122"/>
              </a:rPr>
              <a:t>特征空间中最</a:t>
            </a:r>
            <a:r>
              <a:rPr lang="zh-CN" altLang="en-US" sz="2000" smtClean="0">
                <a:latin typeface="微软雅黑 Light" pitchFamily="34" charset="-122"/>
                <a:ea typeface="微软雅黑 Light" pitchFamily="34" charset="-122"/>
              </a:rPr>
              <a:t>邻近</a:t>
            </a:r>
            <a:r>
              <a:rPr lang="zh-CN" altLang="en-US" sz="2000">
                <a:latin typeface="微软雅黑 Light" pitchFamily="34" charset="-122"/>
                <a:ea typeface="微软雅黑 Light" pitchFamily="34" charset="-122"/>
              </a:rPr>
              <a:t>）</a:t>
            </a:r>
            <a:r>
              <a:rPr lang="zh-CN" altLang="en-US" sz="2000" smtClean="0">
                <a:latin typeface="微软雅黑 Light" pitchFamily="34" charset="-122"/>
                <a:ea typeface="微软雅黑 Light" pitchFamily="34" charset="-122"/>
              </a:rPr>
              <a:t>的</a:t>
            </a:r>
            <a:r>
              <a:rPr lang="zh-CN" altLang="en-US" sz="2000">
                <a:latin typeface="微软雅黑 Light" pitchFamily="34" charset="-122"/>
                <a:ea typeface="微软雅黑 Light" pitchFamily="34" charset="-122"/>
              </a:rPr>
              <a:t>样本中的大多数属于某一个类别，则该样本也属于这个类别，其中</a:t>
            </a:r>
            <a:r>
              <a:rPr lang="en-US" altLang="zh-CN" sz="2000">
                <a:latin typeface="微软雅黑 Light" pitchFamily="34" charset="-122"/>
                <a:ea typeface="微软雅黑 Light" pitchFamily="34" charset="-122"/>
              </a:rPr>
              <a:t>K</a:t>
            </a:r>
            <a:r>
              <a:rPr lang="zh-CN" altLang="en-US" sz="2000">
                <a:latin typeface="微软雅黑 Light" pitchFamily="34" charset="-122"/>
                <a:ea typeface="微软雅黑 Light" pitchFamily="34" charset="-122"/>
              </a:rPr>
              <a:t>通常是不大于</a:t>
            </a:r>
            <a:r>
              <a:rPr lang="en-US" altLang="zh-CN" sz="2000">
                <a:latin typeface="微软雅黑 Light" pitchFamily="34" charset="-122"/>
                <a:ea typeface="微软雅黑 Light" pitchFamily="34" charset="-122"/>
              </a:rPr>
              <a:t>20</a:t>
            </a:r>
            <a:r>
              <a:rPr lang="zh-CN" altLang="en-US" sz="2000">
                <a:latin typeface="微软雅黑 Light" pitchFamily="34" charset="-122"/>
                <a:ea typeface="微软雅黑 Light" pitchFamily="34" charset="-122"/>
              </a:rPr>
              <a:t>的</a:t>
            </a:r>
            <a:r>
              <a:rPr lang="zh-CN" altLang="en-US" sz="2000" smtClean="0">
                <a:latin typeface="微软雅黑 Light" pitchFamily="34" charset="-122"/>
                <a:ea typeface="微软雅黑 Light" pitchFamily="34" charset="-122"/>
              </a:rPr>
              <a:t>整数</a:t>
            </a:r>
            <a:endParaRPr lang="en-US" altLang="zh-CN" sz="2000">
              <a:latin typeface="微软雅黑 Light" pitchFamily="34" charset="-122"/>
              <a:ea typeface="微软雅黑 Light" pitchFamily="34" charset="-122"/>
            </a:endParaRPr>
          </a:p>
          <a:p>
            <a:pPr>
              <a:lnSpc>
                <a:spcPct val="200000"/>
              </a:lnSpc>
            </a:pPr>
            <a:r>
              <a:rPr lang="en-US" altLang="zh-CN" sz="2000">
                <a:latin typeface="微软雅黑 Light" pitchFamily="34" charset="-122"/>
                <a:ea typeface="微软雅黑 Light" pitchFamily="34" charset="-122"/>
              </a:rPr>
              <a:t>KNN</a:t>
            </a:r>
            <a:r>
              <a:rPr lang="zh-CN" altLang="en-US" sz="2000">
                <a:latin typeface="微软雅黑 Light" pitchFamily="34" charset="-122"/>
                <a:ea typeface="微软雅黑 Light" pitchFamily="34" charset="-122"/>
              </a:rPr>
              <a:t>算法中，所选择的邻居都是已经正确分类的</a:t>
            </a:r>
            <a:r>
              <a:rPr lang="zh-CN" altLang="en-US" sz="2000" smtClean="0">
                <a:latin typeface="微软雅黑 Light" pitchFamily="34" charset="-122"/>
                <a:ea typeface="微软雅黑 Light" pitchFamily="34" charset="-122"/>
              </a:rPr>
              <a:t>对象</a:t>
            </a:r>
            <a:endParaRPr lang="en-US" altLang="zh-CN" sz="2000">
              <a:latin typeface="微软雅黑 Light" pitchFamily="34" charset="-122"/>
              <a:ea typeface="微软雅黑 Light" pitchFamily="34" charset="-122"/>
            </a:endParaRPr>
          </a:p>
        </p:txBody>
      </p:sp>
    </p:spTree>
    <p:extLst>
      <p:ext uri="{BB962C8B-B14F-4D97-AF65-F5344CB8AC3E}">
        <p14:creationId xmlns:p14="http://schemas.microsoft.com/office/powerpoint/2010/main" val="42573148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indent="360000"/>
            <a:r>
              <a:rPr lang="en-US" altLang="zh-CN" sz="3200">
                <a:solidFill>
                  <a:schemeClr val="tx1">
                    <a:lumMod val="75000"/>
                    <a:lumOff val="25000"/>
                  </a:schemeClr>
                </a:solidFill>
                <a:latin typeface="微软雅黑" pitchFamily="34" charset="-122"/>
                <a:ea typeface="微软雅黑" pitchFamily="34" charset="-122"/>
                <a:cs typeface="+mn-cs"/>
              </a:rPr>
              <a:t>KNN</a:t>
            </a:r>
            <a:r>
              <a:rPr lang="zh-CN" altLang="en-US" sz="3200">
                <a:solidFill>
                  <a:schemeClr val="tx1">
                    <a:lumMod val="75000"/>
                    <a:lumOff val="25000"/>
                  </a:schemeClr>
                </a:solidFill>
                <a:latin typeface="微软雅黑" pitchFamily="34" charset="-122"/>
                <a:ea typeface="微软雅黑" pitchFamily="34" charset="-122"/>
                <a:cs typeface="+mn-cs"/>
              </a:rPr>
              <a:t>示例</a:t>
            </a:r>
          </a:p>
        </p:txBody>
      </p:sp>
      <p:sp>
        <p:nvSpPr>
          <p:cNvPr id="3" name="内容占位符 2"/>
          <p:cNvSpPr>
            <a:spLocks noGrp="1"/>
          </p:cNvSpPr>
          <p:nvPr>
            <p:ph idx="1"/>
          </p:nvPr>
        </p:nvSpPr>
        <p:spPr>
          <a:xfrm>
            <a:off x="457200" y="1745681"/>
            <a:ext cx="4834880" cy="3339504"/>
          </a:xfrm>
        </p:spPr>
        <p:txBody>
          <a:bodyPr>
            <a:normAutofit fontScale="92500" lnSpcReduction="20000"/>
          </a:bodyPr>
          <a:lstStyle/>
          <a:p>
            <a:pPr>
              <a:lnSpc>
                <a:spcPct val="200000"/>
              </a:lnSpc>
            </a:pPr>
            <a:r>
              <a:rPr lang="zh-CN" altLang="en-US" sz="2000">
                <a:latin typeface="微软雅黑 Light" pitchFamily="34" charset="-122"/>
                <a:ea typeface="微软雅黑 Light" pitchFamily="34" charset="-122"/>
              </a:rPr>
              <a:t>绿色圆要被决定赋予哪个类，是红色三角形还是蓝色四方形</a:t>
            </a:r>
            <a:r>
              <a:rPr lang="zh-CN" altLang="en-US" sz="2000" smtClean="0">
                <a:latin typeface="微软雅黑 Light" pitchFamily="34" charset="-122"/>
                <a:ea typeface="微软雅黑 Light" pitchFamily="34" charset="-122"/>
              </a:rPr>
              <a:t>？</a:t>
            </a:r>
            <a:endParaRPr lang="en-US" altLang="zh-CN" sz="2000" smtClean="0">
              <a:latin typeface="微软雅黑 Light" pitchFamily="34" charset="-122"/>
              <a:ea typeface="微软雅黑 Light" pitchFamily="34" charset="-122"/>
            </a:endParaRPr>
          </a:p>
          <a:p>
            <a:pPr>
              <a:lnSpc>
                <a:spcPct val="200000"/>
              </a:lnSpc>
            </a:pPr>
            <a:r>
              <a:rPr lang="zh-CN" altLang="en-US" sz="2000" smtClean="0">
                <a:latin typeface="微软雅黑 Light" pitchFamily="34" charset="-122"/>
                <a:ea typeface="微软雅黑 Light" pitchFamily="34" charset="-122"/>
              </a:rPr>
              <a:t>如果</a:t>
            </a:r>
            <a:r>
              <a:rPr lang="en-US" altLang="zh-CN" sz="2000">
                <a:latin typeface="微软雅黑 Light" pitchFamily="34" charset="-122"/>
                <a:ea typeface="微软雅黑 Light" pitchFamily="34" charset="-122"/>
              </a:rPr>
              <a:t>K=3</a:t>
            </a:r>
            <a:r>
              <a:rPr lang="zh-CN" altLang="en-US" sz="2000">
                <a:latin typeface="微软雅黑 Light" pitchFamily="34" charset="-122"/>
                <a:ea typeface="微软雅黑 Light" pitchFamily="34" charset="-122"/>
              </a:rPr>
              <a:t>，由于红色三角形所占比例为</a:t>
            </a:r>
            <a:r>
              <a:rPr lang="en-US" altLang="zh-CN" sz="2000">
                <a:latin typeface="微软雅黑 Light" pitchFamily="34" charset="-122"/>
                <a:ea typeface="微软雅黑 Light" pitchFamily="34" charset="-122"/>
              </a:rPr>
              <a:t>2/3</a:t>
            </a:r>
            <a:r>
              <a:rPr lang="zh-CN" altLang="en-US" sz="2000">
                <a:latin typeface="微软雅黑 Light" pitchFamily="34" charset="-122"/>
                <a:ea typeface="微软雅黑 Light" pitchFamily="34" charset="-122"/>
              </a:rPr>
              <a:t>，绿色圆将被赋予红色三角形那个类，如果</a:t>
            </a:r>
            <a:r>
              <a:rPr lang="en-US" altLang="zh-CN" sz="2000">
                <a:latin typeface="微软雅黑 Light" pitchFamily="34" charset="-122"/>
                <a:ea typeface="微软雅黑 Light" pitchFamily="34" charset="-122"/>
              </a:rPr>
              <a:t>K=5</a:t>
            </a:r>
            <a:r>
              <a:rPr lang="zh-CN" altLang="en-US" sz="2000">
                <a:latin typeface="微软雅黑 Light" pitchFamily="34" charset="-122"/>
                <a:ea typeface="微软雅黑 Light" pitchFamily="34" charset="-122"/>
              </a:rPr>
              <a:t>，由于蓝色四方形比例为</a:t>
            </a:r>
            <a:r>
              <a:rPr lang="en-US" altLang="zh-CN" sz="2000">
                <a:latin typeface="微软雅黑 Light" pitchFamily="34" charset="-122"/>
                <a:ea typeface="微软雅黑 Light" pitchFamily="34" charset="-122"/>
              </a:rPr>
              <a:t>3/5</a:t>
            </a:r>
            <a:r>
              <a:rPr lang="zh-CN" altLang="en-US" sz="2000">
                <a:latin typeface="微软雅黑 Light" pitchFamily="34" charset="-122"/>
                <a:ea typeface="微软雅黑 Light" pitchFamily="34" charset="-122"/>
              </a:rPr>
              <a:t>，因此绿色圆被赋予蓝色四方形</a:t>
            </a:r>
            <a:r>
              <a:rPr lang="zh-CN" altLang="en-US" sz="2000" smtClean="0">
                <a:latin typeface="微软雅黑 Light" pitchFamily="34" charset="-122"/>
                <a:ea typeface="微软雅黑 Light" pitchFamily="34" charset="-122"/>
              </a:rPr>
              <a:t>类</a:t>
            </a:r>
            <a:endParaRPr lang="en-US" altLang="zh-CN" sz="2000" smtClean="0">
              <a:latin typeface="微软雅黑 Light" pitchFamily="34" charset="-122"/>
              <a:ea typeface="微软雅黑 Light" pitchFamily="34" charset="-122"/>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8906" y="1844824"/>
            <a:ext cx="3257550" cy="3009900"/>
          </a:xfrm>
          <a:prstGeom prst="rect">
            <a:avLst/>
          </a:prstGeom>
        </p:spPr>
      </p:pic>
      <p:sp>
        <p:nvSpPr>
          <p:cNvPr id="5" name="矩形 4"/>
          <p:cNvSpPr/>
          <p:nvPr/>
        </p:nvSpPr>
        <p:spPr>
          <a:xfrm>
            <a:off x="539552" y="5517232"/>
            <a:ext cx="4891083" cy="545086"/>
          </a:xfrm>
          <a:prstGeom prst="rect">
            <a:avLst/>
          </a:prstGeom>
        </p:spPr>
        <p:txBody>
          <a:bodyPr wrap="none">
            <a:spAutoFit/>
          </a:bodyPr>
          <a:lstStyle/>
          <a:p>
            <a:pPr marL="342900" indent="-342900">
              <a:lnSpc>
                <a:spcPct val="180000"/>
              </a:lnSpc>
              <a:spcBef>
                <a:spcPct val="20000"/>
              </a:spcBef>
              <a:buFont typeface="Arial" pitchFamily="34" charset="0"/>
              <a:buChar char="•"/>
            </a:pPr>
            <a:r>
              <a:rPr lang="en-US" altLang="zh-CN" sz="1900" i="1">
                <a:latin typeface="微软雅黑 Light" pitchFamily="34" charset="-122"/>
                <a:ea typeface="微软雅黑 Light" pitchFamily="34" charset="-122"/>
              </a:rPr>
              <a:t>KNN</a:t>
            </a:r>
            <a:r>
              <a:rPr lang="zh-CN" altLang="en-US" sz="1900" i="1">
                <a:latin typeface="微软雅黑 Light" pitchFamily="34" charset="-122"/>
                <a:ea typeface="微软雅黑 Light" pitchFamily="34" charset="-122"/>
              </a:rPr>
              <a:t>算法的结果很大程度取决于</a:t>
            </a:r>
            <a:r>
              <a:rPr lang="en-US" altLang="zh-CN" sz="1900" i="1">
                <a:latin typeface="微软雅黑 Light" pitchFamily="34" charset="-122"/>
                <a:ea typeface="微软雅黑 Light" pitchFamily="34" charset="-122"/>
              </a:rPr>
              <a:t>K</a:t>
            </a:r>
            <a:r>
              <a:rPr lang="zh-CN" altLang="en-US" sz="1900" i="1">
                <a:latin typeface="微软雅黑 Light" pitchFamily="34" charset="-122"/>
                <a:ea typeface="微软雅黑 Light" pitchFamily="34" charset="-122"/>
              </a:rPr>
              <a:t>的选择</a:t>
            </a:r>
            <a:endParaRPr lang="en-US" altLang="zh-CN" sz="1900" i="1">
              <a:latin typeface="微软雅黑 Light" pitchFamily="34" charset="-122"/>
              <a:ea typeface="微软雅黑 Light" pitchFamily="34" charset="-122"/>
            </a:endParaRPr>
          </a:p>
        </p:txBody>
      </p:sp>
    </p:spTree>
    <p:extLst>
      <p:ext uri="{BB962C8B-B14F-4D97-AF65-F5344CB8AC3E}">
        <p14:creationId xmlns:p14="http://schemas.microsoft.com/office/powerpoint/2010/main" val="14701908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indent="360000"/>
            <a:r>
              <a:rPr lang="en-US" altLang="zh-CN" sz="3200">
                <a:solidFill>
                  <a:schemeClr val="tx1">
                    <a:lumMod val="75000"/>
                    <a:lumOff val="25000"/>
                  </a:schemeClr>
                </a:solidFill>
                <a:latin typeface="微软雅黑" pitchFamily="34" charset="-122"/>
                <a:ea typeface="微软雅黑" pitchFamily="34" charset="-122"/>
                <a:cs typeface="+mn-cs"/>
              </a:rPr>
              <a:t>KNN</a:t>
            </a:r>
            <a:r>
              <a:rPr lang="zh-CN" altLang="en-US" sz="3200">
                <a:solidFill>
                  <a:schemeClr val="tx1">
                    <a:lumMod val="75000"/>
                    <a:lumOff val="25000"/>
                  </a:schemeClr>
                </a:solidFill>
                <a:latin typeface="微软雅黑" pitchFamily="34" charset="-122"/>
                <a:ea typeface="微软雅黑" pitchFamily="34" charset="-122"/>
                <a:cs typeface="+mn-cs"/>
              </a:rPr>
              <a:t>距离计算</a:t>
            </a:r>
          </a:p>
        </p:txBody>
      </p:sp>
      <p:sp>
        <p:nvSpPr>
          <p:cNvPr id="3" name="内容占位符 2"/>
          <p:cNvSpPr>
            <a:spLocks noGrp="1"/>
          </p:cNvSpPr>
          <p:nvPr>
            <p:ph idx="1"/>
          </p:nvPr>
        </p:nvSpPr>
        <p:spPr>
          <a:xfrm>
            <a:off x="457200" y="1745681"/>
            <a:ext cx="8229600" cy="1971352"/>
          </a:xfrm>
        </p:spPr>
        <p:txBody>
          <a:bodyPr>
            <a:normAutofit lnSpcReduction="10000"/>
          </a:bodyPr>
          <a:lstStyle/>
          <a:p>
            <a:pPr>
              <a:lnSpc>
                <a:spcPct val="200000"/>
              </a:lnSpc>
            </a:pPr>
            <a:r>
              <a:rPr lang="en-US" altLang="zh-CN" sz="2100">
                <a:latin typeface="微软雅黑 Light" pitchFamily="34" charset="-122"/>
                <a:ea typeface="微软雅黑 Light" pitchFamily="34" charset="-122"/>
              </a:rPr>
              <a:t>KNN</a:t>
            </a:r>
            <a:r>
              <a:rPr lang="zh-CN" altLang="en-US" sz="2100">
                <a:latin typeface="微软雅黑 Light" pitchFamily="34" charset="-122"/>
                <a:ea typeface="微软雅黑 Light" pitchFamily="34" charset="-122"/>
              </a:rPr>
              <a:t>中，通过计算对象间距离来作为各个对象之间的非相似性指标，避免了对象之间的匹配问题，在这里距离一般使用欧氏距离或曼哈顿</a:t>
            </a:r>
            <a:r>
              <a:rPr lang="zh-CN" altLang="en-US" sz="2100" smtClean="0">
                <a:latin typeface="微软雅黑 Light" pitchFamily="34" charset="-122"/>
                <a:ea typeface="微软雅黑 Light" pitchFamily="34" charset="-122"/>
              </a:rPr>
              <a:t>距离：</a:t>
            </a:r>
            <a:endParaRPr lang="en-US" altLang="zh-CN" sz="2100">
              <a:latin typeface="微软雅黑 Light" pitchFamily="34" charset="-122"/>
              <a:ea typeface="微软雅黑 Light" pitchFamily="34" charset="-122"/>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753" y="3872163"/>
            <a:ext cx="3672408" cy="732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4501" y="5013177"/>
            <a:ext cx="3911675" cy="806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880414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indent="360000"/>
            <a:r>
              <a:rPr lang="zh-CN" altLang="en-US" sz="4000">
                <a:solidFill>
                  <a:schemeClr val="tx1">
                    <a:lumMod val="75000"/>
                    <a:lumOff val="25000"/>
                  </a:schemeClr>
                </a:solidFill>
                <a:latin typeface="微软雅黑" pitchFamily="34" charset="-122"/>
                <a:ea typeface="微软雅黑" pitchFamily="34" charset="-122"/>
                <a:cs typeface="+mn-cs"/>
              </a:rPr>
              <a:t>主要内容</a:t>
            </a:r>
          </a:p>
        </p:txBody>
      </p:sp>
      <p:sp>
        <p:nvSpPr>
          <p:cNvPr id="3" name="内容占位符 2"/>
          <p:cNvSpPr>
            <a:spLocks noGrp="1"/>
          </p:cNvSpPr>
          <p:nvPr>
            <p:ph idx="1"/>
          </p:nvPr>
        </p:nvSpPr>
        <p:spPr>
          <a:xfrm>
            <a:off x="817240" y="1639341"/>
            <a:ext cx="3826768" cy="4525963"/>
          </a:xfrm>
        </p:spPr>
        <p:txBody>
          <a:bodyPr>
            <a:noAutofit/>
          </a:bodyPr>
          <a:lstStyle/>
          <a:p>
            <a:pPr>
              <a:lnSpc>
                <a:spcPct val="200000"/>
              </a:lnSpc>
              <a:buFont typeface="Wingdings" pitchFamily="2" charset="2"/>
              <a:buChar char="Ø"/>
            </a:pPr>
            <a:r>
              <a:rPr lang="zh-CN" altLang="en-US" sz="2400" smtClean="0">
                <a:latin typeface="微软雅黑 Light" pitchFamily="34" charset="-122"/>
                <a:ea typeface="微软雅黑 Light" pitchFamily="34" charset="-122"/>
              </a:rPr>
              <a:t>监督学习</a:t>
            </a:r>
            <a:endParaRPr lang="en-US" altLang="zh-CN" sz="2400" smtClean="0">
              <a:latin typeface="微软雅黑 Light" pitchFamily="34" charset="-122"/>
              <a:ea typeface="微软雅黑 Light" pitchFamily="34" charset="-122"/>
            </a:endParaRPr>
          </a:p>
          <a:p>
            <a:pPr>
              <a:lnSpc>
                <a:spcPct val="200000"/>
              </a:lnSpc>
            </a:pPr>
            <a:r>
              <a:rPr lang="zh-CN" altLang="en-US" sz="2000" smtClean="0">
                <a:latin typeface="微软雅黑 Light" pitchFamily="34" charset="-122"/>
                <a:ea typeface="微软雅黑 Light" pitchFamily="34" charset="-122"/>
              </a:rPr>
              <a:t>回归模型</a:t>
            </a:r>
            <a:endParaRPr lang="en-US" altLang="zh-CN" sz="2000" smtClean="0">
              <a:latin typeface="微软雅黑 Light" pitchFamily="34" charset="-122"/>
              <a:ea typeface="微软雅黑 Light" pitchFamily="34" charset="-122"/>
            </a:endParaRPr>
          </a:p>
          <a:p>
            <a:pPr lvl="1">
              <a:lnSpc>
                <a:spcPct val="200000"/>
              </a:lnSpc>
            </a:pPr>
            <a:r>
              <a:rPr lang="zh-CN" altLang="en-US" sz="1600" smtClean="0">
                <a:latin typeface="微软雅黑 Light" pitchFamily="34" charset="-122"/>
                <a:ea typeface="微软雅黑 Light" pitchFamily="34" charset="-122"/>
              </a:rPr>
              <a:t>线性回归</a:t>
            </a:r>
            <a:endParaRPr lang="en-US" altLang="zh-CN" sz="1600" smtClean="0">
              <a:latin typeface="微软雅黑 Light" pitchFamily="34" charset="-122"/>
              <a:ea typeface="微软雅黑 Light" pitchFamily="34" charset="-122"/>
            </a:endParaRPr>
          </a:p>
          <a:p>
            <a:pPr>
              <a:lnSpc>
                <a:spcPct val="200000"/>
              </a:lnSpc>
            </a:pPr>
            <a:r>
              <a:rPr lang="zh-CN" altLang="en-US" sz="2000" smtClean="0">
                <a:latin typeface="微软雅黑 Light" pitchFamily="34" charset="-122"/>
                <a:ea typeface="微软雅黑 Light" pitchFamily="34" charset="-122"/>
              </a:rPr>
              <a:t>分类模型</a:t>
            </a:r>
            <a:endParaRPr lang="en-US" altLang="zh-CN" sz="2000" smtClean="0">
              <a:latin typeface="微软雅黑 Light" pitchFamily="34" charset="-122"/>
              <a:ea typeface="微软雅黑 Light" pitchFamily="34" charset="-122"/>
            </a:endParaRPr>
          </a:p>
          <a:p>
            <a:pPr lvl="1">
              <a:lnSpc>
                <a:spcPct val="200000"/>
              </a:lnSpc>
            </a:pPr>
            <a:r>
              <a:rPr lang="en-US" altLang="zh-CN" sz="1600" smtClean="0">
                <a:latin typeface="微软雅黑 Light" pitchFamily="34" charset="-122"/>
                <a:ea typeface="微软雅黑 Light" pitchFamily="34" charset="-122"/>
              </a:rPr>
              <a:t>k</a:t>
            </a:r>
            <a:r>
              <a:rPr lang="zh-CN" altLang="en-US" sz="1600" smtClean="0">
                <a:latin typeface="微软雅黑 Light" pitchFamily="34" charset="-122"/>
                <a:ea typeface="微软雅黑 Light" pitchFamily="34" charset="-122"/>
              </a:rPr>
              <a:t>近邻（</a:t>
            </a:r>
            <a:r>
              <a:rPr lang="en-US" altLang="zh-CN" sz="1600" smtClean="0">
                <a:latin typeface="微软雅黑 Light" pitchFamily="34" charset="-122"/>
                <a:ea typeface="微软雅黑 Light" pitchFamily="34" charset="-122"/>
              </a:rPr>
              <a:t>kNN</a:t>
            </a:r>
            <a:r>
              <a:rPr lang="zh-CN" altLang="en-US" sz="1600" smtClean="0">
                <a:latin typeface="微软雅黑 Light" pitchFamily="34" charset="-122"/>
                <a:ea typeface="微软雅黑 Light" pitchFamily="34" charset="-122"/>
              </a:rPr>
              <a:t>）</a:t>
            </a:r>
            <a:endParaRPr lang="en-US" altLang="zh-CN" sz="1600" smtClean="0">
              <a:latin typeface="微软雅黑 Light" pitchFamily="34" charset="-122"/>
              <a:ea typeface="微软雅黑 Light" pitchFamily="34" charset="-122"/>
            </a:endParaRPr>
          </a:p>
          <a:p>
            <a:pPr lvl="1">
              <a:lnSpc>
                <a:spcPct val="200000"/>
              </a:lnSpc>
            </a:pPr>
            <a:r>
              <a:rPr lang="zh-CN" altLang="en-US" sz="1600" smtClean="0">
                <a:latin typeface="微软雅黑 Light" pitchFamily="34" charset="-122"/>
                <a:ea typeface="微软雅黑 Light" pitchFamily="34" charset="-122"/>
              </a:rPr>
              <a:t>决策树</a:t>
            </a:r>
            <a:endParaRPr lang="en-US" altLang="zh-CN" sz="1600" smtClean="0">
              <a:latin typeface="微软雅黑 Light" pitchFamily="34" charset="-122"/>
              <a:ea typeface="微软雅黑 Light" pitchFamily="34" charset="-122"/>
            </a:endParaRPr>
          </a:p>
          <a:p>
            <a:pPr lvl="1">
              <a:lnSpc>
                <a:spcPct val="200000"/>
              </a:lnSpc>
            </a:pPr>
            <a:r>
              <a:rPr lang="zh-CN" altLang="en-US" sz="1600" smtClean="0">
                <a:latin typeface="微软雅黑 Light" pitchFamily="34" charset="-122"/>
                <a:ea typeface="微软雅黑 Light" pitchFamily="34" charset="-122"/>
              </a:rPr>
              <a:t>逻辑斯谛回归</a:t>
            </a:r>
            <a:endParaRPr lang="en-US" altLang="zh-CN" sz="1600" smtClean="0">
              <a:latin typeface="微软雅黑 Light" pitchFamily="34" charset="-122"/>
              <a:ea typeface="微软雅黑 Light" pitchFamily="34" charset="-122"/>
            </a:endParaRPr>
          </a:p>
        </p:txBody>
      </p:sp>
      <p:sp>
        <p:nvSpPr>
          <p:cNvPr id="4" name="矩形 3"/>
          <p:cNvSpPr/>
          <p:nvPr/>
        </p:nvSpPr>
        <p:spPr>
          <a:xfrm>
            <a:off x="4499992" y="1638204"/>
            <a:ext cx="3816424" cy="2726900"/>
          </a:xfrm>
          <a:prstGeom prst="rect">
            <a:avLst/>
          </a:prstGeom>
        </p:spPr>
        <p:txBody>
          <a:bodyPr wrap="square">
            <a:spAutoFit/>
          </a:bodyPr>
          <a:lstStyle/>
          <a:p>
            <a:pPr marL="342900" indent="-342900">
              <a:lnSpc>
                <a:spcPct val="200000"/>
              </a:lnSpc>
              <a:spcBef>
                <a:spcPct val="20000"/>
              </a:spcBef>
              <a:buFont typeface="Wingdings" pitchFamily="2" charset="2"/>
              <a:buChar char="Ø"/>
            </a:pPr>
            <a:r>
              <a:rPr lang="zh-CN" altLang="en-US" sz="2400">
                <a:latin typeface="微软雅黑 Light" pitchFamily="34" charset="-122"/>
                <a:ea typeface="微软雅黑 Light" pitchFamily="34" charset="-122"/>
              </a:rPr>
              <a:t>无监督学习</a:t>
            </a:r>
            <a:endParaRPr lang="en-US" altLang="zh-CN" sz="2400">
              <a:latin typeface="微软雅黑 Light" pitchFamily="34" charset="-122"/>
              <a:ea typeface="微软雅黑 Light" pitchFamily="34" charset="-122"/>
            </a:endParaRPr>
          </a:p>
          <a:p>
            <a:pPr marL="342900" indent="-342900">
              <a:lnSpc>
                <a:spcPct val="200000"/>
              </a:lnSpc>
              <a:spcBef>
                <a:spcPct val="20000"/>
              </a:spcBef>
              <a:buFont typeface="Arial" pitchFamily="34" charset="0"/>
              <a:buChar char="•"/>
            </a:pPr>
            <a:r>
              <a:rPr lang="zh-CN" altLang="en-US" sz="2000" smtClean="0">
                <a:latin typeface="微软雅黑 Light" pitchFamily="34" charset="-122"/>
                <a:ea typeface="微软雅黑 Light" pitchFamily="34" charset="-122"/>
              </a:rPr>
              <a:t>聚类</a:t>
            </a:r>
            <a:endParaRPr lang="en-US" altLang="zh-CN" sz="2000" smtClean="0">
              <a:latin typeface="微软雅黑 Light" pitchFamily="34" charset="-122"/>
              <a:ea typeface="微软雅黑 Light" pitchFamily="34" charset="-122"/>
            </a:endParaRPr>
          </a:p>
          <a:p>
            <a:pPr marL="742950" lvl="1" indent="-285750">
              <a:lnSpc>
                <a:spcPct val="200000"/>
              </a:lnSpc>
              <a:spcBef>
                <a:spcPct val="20000"/>
              </a:spcBef>
              <a:buFont typeface="Arial" pitchFamily="34" charset="0"/>
              <a:buChar char="–"/>
            </a:pPr>
            <a:r>
              <a:rPr lang="en-US" altLang="zh-CN" sz="1600">
                <a:latin typeface="微软雅黑 Light" pitchFamily="34" charset="-122"/>
                <a:ea typeface="微软雅黑 Light" pitchFamily="34" charset="-122"/>
              </a:rPr>
              <a:t>k</a:t>
            </a:r>
            <a:r>
              <a:rPr lang="zh-CN" altLang="en-US" sz="1600" smtClean="0">
                <a:latin typeface="微软雅黑 Light" pitchFamily="34" charset="-122"/>
                <a:ea typeface="微软雅黑 Light" pitchFamily="34" charset="-122"/>
              </a:rPr>
              <a:t>均值（</a:t>
            </a:r>
            <a:r>
              <a:rPr lang="en-US" altLang="zh-CN" sz="1600" smtClean="0">
                <a:latin typeface="微软雅黑 Light" pitchFamily="34" charset="-122"/>
                <a:ea typeface="微软雅黑 Light" pitchFamily="34" charset="-122"/>
              </a:rPr>
              <a:t>k-means</a:t>
            </a:r>
            <a:r>
              <a:rPr lang="zh-CN" altLang="en-US" sz="1600" smtClean="0">
                <a:latin typeface="微软雅黑 Light" pitchFamily="34" charset="-122"/>
                <a:ea typeface="微软雅黑 Light" pitchFamily="34" charset="-122"/>
              </a:rPr>
              <a:t>）</a:t>
            </a:r>
            <a:endParaRPr lang="en-US" altLang="zh-CN" sz="1600">
              <a:latin typeface="微软雅黑 Light" pitchFamily="34" charset="-122"/>
              <a:ea typeface="微软雅黑 Light" pitchFamily="34" charset="-122"/>
            </a:endParaRPr>
          </a:p>
          <a:p>
            <a:pPr marL="342900" indent="-342900">
              <a:lnSpc>
                <a:spcPct val="200000"/>
              </a:lnSpc>
              <a:spcBef>
                <a:spcPct val="20000"/>
              </a:spcBef>
              <a:buFont typeface="Arial" pitchFamily="34" charset="0"/>
              <a:buChar char="•"/>
            </a:pPr>
            <a:r>
              <a:rPr lang="zh-CN" altLang="en-US" sz="2000">
                <a:latin typeface="微软雅黑 Light" pitchFamily="34" charset="-122"/>
                <a:ea typeface="微软雅黑 Light" pitchFamily="34" charset="-122"/>
              </a:rPr>
              <a:t>降维</a:t>
            </a:r>
            <a:endParaRPr lang="en-US" altLang="zh-CN" sz="2000">
              <a:latin typeface="微软雅黑 Light" pitchFamily="34" charset="-122"/>
              <a:ea typeface="微软雅黑 Light" pitchFamily="34" charset="-122"/>
            </a:endParaRPr>
          </a:p>
        </p:txBody>
      </p:sp>
    </p:spTree>
    <p:extLst>
      <p:ext uri="{BB962C8B-B14F-4D97-AF65-F5344CB8AC3E}">
        <p14:creationId xmlns:p14="http://schemas.microsoft.com/office/powerpoint/2010/main" val="13245611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indent="360000"/>
            <a:r>
              <a:rPr lang="en-US" altLang="zh-CN" sz="3200">
                <a:solidFill>
                  <a:schemeClr val="tx1">
                    <a:lumMod val="75000"/>
                    <a:lumOff val="25000"/>
                  </a:schemeClr>
                </a:solidFill>
                <a:latin typeface="微软雅黑" pitchFamily="34" charset="-122"/>
                <a:ea typeface="微软雅黑" pitchFamily="34" charset="-122"/>
                <a:cs typeface="+mn-cs"/>
              </a:rPr>
              <a:t>KNN</a:t>
            </a:r>
            <a:r>
              <a:rPr lang="zh-CN" altLang="en-US" sz="3200">
                <a:solidFill>
                  <a:schemeClr val="tx1">
                    <a:lumMod val="75000"/>
                    <a:lumOff val="25000"/>
                  </a:schemeClr>
                </a:solidFill>
                <a:latin typeface="微软雅黑" pitchFamily="34" charset="-122"/>
                <a:ea typeface="微软雅黑" pitchFamily="34" charset="-122"/>
                <a:cs typeface="+mn-cs"/>
              </a:rPr>
              <a:t>算法</a:t>
            </a:r>
          </a:p>
        </p:txBody>
      </p:sp>
      <p:sp>
        <p:nvSpPr>
          <p:cNvPr id="3" name="内容占位符 2"/>
          <p:cNvSpPr>
            <a:spLocks noGrp="1"/>
          </p:cNvSpPr>
          <p:nvPr>
            <p:ph idx="1"/>
          </p:nvPr>
        </p:nvSpPr>
        <p:spPr>
          <a:xfrm>
            <a:off x="457200" y="1412776"/>
            <a:ext cx="8229600" cy="4525963"/>
          </a:xfrm>
        </p:spPr>
        <p:txBody>
          <a:bodyPr>
            <a:noAutofit/>
          </a:bodyPr>
          <a:lstStyle/>
          <a:p>
            <a:pPr>
              <a:lnSpc>
                <a:spcPct val="200000"/>
              </a:lnSpc>
            </a:pPr>
            <a:r>
              <a:rPr lang="zh-CN" altLang="en-US" sz="1800" smtClean="0">
                <a:latin typeface="微软雅黑 Light" pitchFamily="34" charset="-122"/>
                <a:ea typeface="微软雅黑 Light" pitchFamily="34" charset="-122"/>
              </a:rPr>
              <a:t>在</a:t>
            </a:r>
            <a:r>
              <a:rPr lang="zh-CN" altLang="en-US" sz="1800">
                <a:latin typeface="微软雅黑 Light" pitchFamily="34" charset="-122"/>
                <a:ea typeface="微软雅黑 Light" pitchFamily="34" charset="-122"/>
              </a:rPr>
              <a:t>训练集中数据和标签已知的情况下，输入测试数据，将测试数据的特征与训练集中对应的特征进行相互比较，找到训练集中与之最为相似的前</a:t>
            </a:r>
            <a:r>
              <a:rPr lang="en-US" altLang="zh-CN" sz="1800">
                <a:latin typeface="微软雅黑 Light" pitchFamily="34" charset="-122"/>
                <a:ea typeface="微软雅黑 Light" pitchFamily="34" charset="-122"/>
              </a:rPr>
              <a:t>K</a:t>
            </a:r>
            <a:r>
              <a:rPr lang="zh-CN" altLang="en-US" sz="1800">
                <a:latin typeface="微软雅黑 Light" pitchFamily="34" charset="-122"/>
                <a:ea typeface="微软雅黑 Light" pitchFamily="34" charset="-122"/>
              </a:rPr>
              <a:t>个数据，则该测试数据对应的类别就是</a:t>
            </a:r>
            <a:r>
              <a:rPr lang="en-US" altLang="zh-CN" sz="1800">
                <a:latin typeface="微软雅黑 Light" pitchFamily="34" charset="-122"/>
                <a:ea typeface="微软雅黑 Light" pitchFamily="34" charset="-122"/>
              </a:rPr>
              <a:t>K</a:t>
            </a:r>
            <a:r>
              <a:rPr lang="zh-CN" altLang="en-US" sz="1800">
                <a:latin typeface="微软雅黑 Light" pitchFamily="34" charset="-122"/>
                <a:ea typeface="微软雅黑 Light" pitchFamily="34" charset="-122"/>
              </a:rPr>
              <a:t>个数据中出现次数最多的那个分类，其算法的描述为：</a:t>
            </a:r>
          </a:p>
          <a:p>
            <a:pPr marL="800100" lvl="1" indent="-342900">
              <a:lnSpc>
                <a:spcPct val="200000"/>
              </a:lnSpc>
              <a:buFont typeface="+mj-lt"/>
              <a:buAutoNum type="alphaLcParenR"/>
            </a:pPr>
            <a:r>
              <a:rPr lang="zh-CN" altLang="en-US" sz="1600" smtClean="0">
                <a:latin typeface="微软雅黑 Light" pitchFamily="34" charset="-122"/>
                <a:ea typeface="微软雅黑 Light" pitchFamily="34" charset="-122"/>
              </a:rPr>
              <a:t>计算</a:t>
            </a:r>
            <a:r>
              <a:rPr lang="zh-CN" altLang="en-US" sz="1600">
                <a:latin typeface="微软雅黑 Light" pitchFamily="34" charset="-122"/>
                <a:ea typeface="微软雅黑 Light" pitchFamily="34" charset="-122"/>
              </a:rPr>
              <a:t>测试数据与各个训练数据之间的距离；</a:t>
            </a:r>
          </a:p>
          <a:p>
            <a:pPr marL="800100" lvl="1" indent="-342900">
              <a:lnSpc>
                <a:spcPct val="200000"/>
              </a:lnSpc>
              <a:buFont typeface="+mj-lt"/>
              <a:buAutoNum type="alphaLcParenR"/>
            </a:pPr>
            <a:r>
              <a:rPr lang="zh-CN" altLang="en-US" sz="1600" smtClean="0">
                <a:latin typeface="微软雅黑 Light" pitchFamily="34" charset="-122"/>
                <a:ea typeface="微软雅黑 Light" pitchFamily="34" charset="-122"/>
              </a:rPr>
              <a:t>按照</a:t>
            </a:r>
            <a:r>
              <a:rPr lang="zh-CN" altLang="en-US" sz="1600">
                <a:latin typeface="微软雅黑 Light" pitchFamily="34" charset="-122"/>
                <a:ea typeface="微软雅黑 Light" pitchFamily="34" charset="-122"/>
              </a:rPr>
              <a:t>距离的递增关系进行排序；</a:t>
            </a:r>
          </a:p>
          <a:p>
            <a:pPr marL="800100" lvl="1" indent="-342900">
              <a:lnSpc>
                <a:spcPct val="200000"/>
              </a:lnSpc>
              <a:buFont typeface="+mj-lt"/>
              <a:buAutoNum type="alphaLcParenR"/>
            </a:pPr>
            <a:r>
              <a:rPr lang="zh-CN" altLang="en-US" sz="1600" smtClean="0">
                <a:latin typeface="微软雅黑 Light" pitchFamily="34" charset="-122"/>
                <a:ea typeface="微软雅黑 Light" pitchFamily="34" charset="-122"/>
              </a:rPr>
              <a:t>选取</a:t>
            </a:r>
            <a:r>
              <a:rPr lang="zh-CN" altLang="en-US" sz="1600">
                <a:latin typeface="微软雅黑 Light" pitchFamily="34" charset="-122"/>
                <a:ea typeface="微软雅黑 Light" pitchFamily="34" charset="-122"/>
              </a:rPr>
              <a:t>距离最小的</a:t>
            </a:r>
            <a:r>
              <a:rPr lang="en-US" altLang="zh-CN" sz="1600">
                <a:latin typeface="微软雅黑 Light" pitchFamily="34" charset="-122"/>
                <a:ea typeface="微软雅黑 Light" pitchFamily="34" charset="-122"/>
              </a:rPr>
              <a:t>K</a:t>
            </a:r>
            <a:r>
              <a:rPr lang="zh-CN" altLang="en-US" sz="1600">
                <a:latin typeface="微软雅黑 Light" pitchFamily="34" charset="-122"/>
                <a:ea typeface="微软雅黑 Light" pitchFamily="34" charset="-122"/>
              </a:rPr>
              <a:t>个点；</a:t>
            </a:r>
          </a:p>
          <a:p>
            <a:pPr marL="800100" lvl="1" indent="-342900">
              <a:lnSpc>
                <a:spcPct val="200000"/>
              </a:lnSpc>
              <a:buFont typeface="+mj-lt"/>
              <a:buAutoNum type="alphaLcParenR"/>
            </a:pPr>
            <a:r>
              <a:rPr lang="zh-CN" altLang="en-US" sz="1600" smtClean="0">
                <a:latin typeface="微软雅黑 Light" pitchFamily="34" charset="-122"/>
                <a:ea typeface="微软雅黑 Light" pitchFamily="34" charset="-122"/>
              </a:rPr>
              <a:t>确定</a:t>
            </a:r>
            <a:r>
              <a:rPr lang="zh-CN" altLang="en-US" sz="1600">
                <a:latin typeface="微软雅黑 Light" pitchFamily="34" charset="-122"/>
                <a:ea typeface="微软雅黑 Light" pitchFamily="34" charset="-122"/>
              </a:rPr>
              <a:t>前</a:t>
            </a:r>
            <a:r>
              <a:rPr lang="en-US" altLang="zh-CN" sz="1600">
                <a:latin typeface="微软雅黑 Light" pitchFamily="34" charset="-122"/>
                <a:ea typeface="微软雅黑 Light" pitchFamily="34" charset="-122"/>
              </a:rPr>
              <a:t>K</a:t>
            </a:r>
            <a:r>
              <a:rPr lang="zh-CN" altLang="en-US" sz="1600">
                <a:latin typeface="微软雅黑 Light" pitchFamily="34" charset="-122"/>
                <a:ea typeface="微软雅黑 Light" pitchFamily="34" charset="-122"/>
              </a:rPr>
              <a:t>个点所在类别的出现频率；</a:t>
            </a:r>
          </a:p>
          <a:p>
            <a:pPr marL="800100" lvl="1" indent="-342900">
              <a:lnSpc>
                <a:spcPct val="200000"/>
              </a:lnSpc>
              <a:buFont typeface="+mj-lt"/>
              <a:buAutoNum type="alphaLcParenR"/>
            </a:pPr>
            <a:r>
              <a:rPr lang="zh-CN" altLang="en-US" sz="1600" smtClean="0">
                <a:latin typeface="微软雅黑 Light" pitchFamily="34" charset="-122"/>
                <a:ea typeface="微软雅黑 Light" pitchFamily="34" charset="-122"/>
              </a:rPr>
              <a:t>返回</a:t>
            </a:r>
            <a:r>
              <a:rPr lang="zh-CN" altLang="en-US" sz="1600">
                <a:latin typeface="微软雅黑 Light" pitchFamily="34" charset="-122"/>
                <a:ea typeface="微软雅黑 Light" pitchFamily="34" charset="-122"/>
              </a:rPr>
              <a:t>前</a:t>
            </a:r>
            <a:r>
              <a:rPr lang="en-US" altLang="zh-CN" sz="1600">
                <a:latin typeface="微软雅黑 Light" pitchFamily="34" charset="-122"/>
                <a:ea typeface="微软雅黑 Light" pitchFamily="34" charset="-122"/>
              </a:rPr>
              <a:t>K</a:t>
            </a:r>
            <a:r>
              <a:rPr lang="zh-CN" altLang="en-US" sz="1600" smtClean="0">
                <a:latin typeface="微软雅黑 Light" pitchFamily="34" charset="-122"/>
                <a:ea typeface="微软雅黑 Light" pitchFamily="34" charset="-122"/>
              </a:rPr>
              <a:t>个点中</a:t>
            </a:r>
            <a:r>
              <a:rPr lang="zh-CN" altLang="en-US" sz="1600">
                <a:latin typeface="微软雅黑 Light" pitchFamily="34" charset="-122"/>
                <a:ea typeface="微软雅黑 Light" pitchFamily="34" charset="-122"/>
              </a:rPr>
              <a:t>出现频率最高的类别作为测试数据的预测分类。</a:t>
            </a:r>
          </a:p>
        </p:txBody>
      </p:sp>
    </p:spTree>
    <p:extLst>
      <p:ext uri="{BB962C8B-B14F-4D97-AF65-F5344CB8AC3E}">
        <p14:creationId xmlns:p14="http://schemas.microsoft.com/office/powerpoint/2010/main" val="19167478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1763688" y="3073153"/>
            <a:ext cx="4747617" cy="2516087"/>
          </a:xfrm>
          <a:prstGeom prst="rect">
            <a:avLst/>
          </a:prstGeom>
        </p:spPr>
      </p:pic>
      <p:sp>
        <p:nvSpPr>
          <p:cNvPr id="3" name="标题 1"/>
          <p:cNvSpPr>
            <a:spLocks noGrp="1"/>
          </p:cNvSpPr>
          <p:nvPr>
            <p:ph type="title"/>
          </p:nvPr>
        </p:nvSpPr>
        <p:spPr>
          <a:xfrm>
            <a:off x="457200" y="620688"/>
            <a:ext cx="8229600" cy="1143000"/>
          </a:xfrm>
        </p:spPr>
        <p:txBody>
          <a:bodyPr>
            <a:normAutofit/>
          </a:bodyPr>
          <a:lstStyle/>
          <a:p>
            <a:pPr indent="360000"/>
            <a:r>
              <a:rPr lang="zh-CN" altLang="en-US" sz="3200">
                <a:solidFill>
                  <a:schemeClr val="tx1">
                    <a:lumMod val="75000"/>
                    <a:lumOff val="25000"/>
                  </a:schemeClr>
                </a:solidFill>
                <a:latin typeface="微软雅黑" pitchFamily="34" charset="-122"/>
                <a:ea typeface="微软雅黑" pitchFamily="34" charset="-122"/>
                <a:cs typeface="+mn-cs"/>
              </a:rPr>
              <a:t>逻辑斯蒂回归</a:t>
            </a:r>
          </a:p>
        </p:txBody>
      </p:sp>
      <p:sp>
        <p:nvSpPr>
          <p:cNvPr id="4" name="内容占位符 2"/>
          <p:cNvSpPr>
            <a:spLocks noGrp="1"/>
          </p:cNvSpPr>
          <p:nvPr>
            <p:ph idx="1"/>
          </p:nvPr>
        </p:nvSpPr>
        <p:spPr>
          <a:xfrm>
            <a:off x="457200" y="1745681"/>
            <a:ext cx="8229600" cy="819223"/>
          </a:xfrm>
        </p:spPr>
        <p:txBody>
          <a:bodyPr>
            <a:normAutofit/>
          </a:bodyPr>
          <a:lstStyle/>
          <a:p>
            <a:pPr>
              <a:lnSpc>
                <a:spcPct val="200000"/>
              </a:lnSpc>
            </a:pPr>
            <a:r>
              <a:rPr lang="zh-CN" altLang="en-US" sz="2100" smtClean="0">
                <a:latin typeface="微软雅黑 Light" pitchFamily="34" charset="-122"/>
                <a:ea typeface="微软雅黑 Light" pitchFamily="34" charset="-122"/>
              </a:rPr>
              <a:t>线性回归的问题 </a:t>
            </a:r>
            <a:r>
              <a:rPr lang="en-US" altLang="zh-CN" sz="2100" smtClean="0">
                <a:latin typeface="微软雅黑 Light" pitchFamily="34" charset="-122"/>
                <a:ea typeface="微软雅黑 Light" pitchFamily="34" charset="-122"/>
              </a:rPr>
              <a:t>—— </a:t>
            </a:r>
            <a:r>
              <a:rPr lang="zh-CN" altLang="en-US" sz="2100" smtClean="0">
                <a:latin typeface="微软雅黑 Light" pitchFamily="34" charset="-122"/>
                <a:ea typeface="微软雅黑 Light" pitchFamily="34" charset="-122"/>
              </a:rPr>
              <a:t>怎样判断肿瘤是否恶性？</a:t>
            </a:r>
            <a:endParaRPr lang="en-US" altLang="zh-CN" sz="2100">
              <a:latin typeface="微软雅黑 Light" pitchFamily="34" charset="-122"/>
              <a:ea typeface="微软雅黑 Light" pitchFamily="34" charset="-122"/>
            </a:endParaRPr>
          </a:p>
        </p:txBody>
      </p:sp>
    </p:spTree>
    <p:extLst>
      <p:ext uri="{BB962C8B-B14F-4D97-AF65-F5344CB8AC3E}">
        <p14:creationId xmlns:p14="http://schemas.microsoft.com/office/powerpoint/2010/main" val="3764685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plus(in)">
                                      <p:cBhvr>
                                        <p:cTn id="7" dur="1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899592" y="2830494"/>
            <a:ext cx="6840760" cy="2470714"/>
          </a:xfrm>
          <a:prstGeom prst="rect">
            <a:avLst/>
          </a:prstGeom>
        </p:spPr>
      </p:pic>
      <p:sp>
        <p:nvSpPr>
          <p:cNvPr id="4" name="标题 1"/>
          <p:cNvSpPr>
            <a:spLocks noGrp="1"/>
          </p:cNvSpPr>
          <p:nvPr>
            <p:ph type="title"/>
          </p:nvPr>
        </p:nvSpPr>
        <p:spPr>
          <a:xfrm>
            <a:off x="457200" y="620688"/>
            <a:ext cx="8229600" cy="1143000"/>
          </a:xfrm>
        </p:spPr>
        <p:txBody>
          <a:bodyPr>
            <a:normAutofit/>
          </a:bodyPr>
          <a:lstStyle/>
          <a:p>
            <a:pPr indent="360000"/>
            <a:r>
              <a:rPr lang="zh-CN" altLang="en-US" sz="3200">
                <a:solidFill>
                  <a:schemeClr val="tx1">
                    <a:lumMod val="75000"/>
                    <a:lumOff val="25000"/>
                  </a:schemeClr>
                </a:solidFill>
                <a:latin typeface="微软雅黑" pitchFamily="34" charset="-122"/>
                <a:ea typeface="微软雅黑" pitchFamily="34" charset="-122"/>
                <a:cs typeface="+mn-cs"/>
              </a:rPr>
              <a:t>逻辑斯蒂回归</a:t>
            </a:r>
          </a:p>
        </p:txBody>
      </p:sp>
      <p:sp>
        <p:nvSpPr>
          <p:cNvPr id="5" name="内容占位符 2"/>
          <p:cNvSpPr>
            <a:spLocks noGrp="1"/>
          </p:cNvSpPr>
          <p:nvPr>
            <p:ph idx="1"/>
          </p:nvPr>
        </p:nvSpPr>
        <p:spPr>
          <a:xfrm>
            <a:off x="457200" y="1745681"/>
            <a:ext cx="8229600" cy="819223"/>
          </a:xfrm>
        </p:spPr>
        <p:txBody>
          <a:bodyPr>
            <a:normAutofit/>
          </a:bodyPr>
          <a:lstStyle/>
          <a:p>
            <a:pPr>
              <a:lnSpc>
                <a:spcPct val="200000"/>
              </a:lnSpc>
            </a:pPr>
            <a:r>
              <a:rPr lang="zh-CN" altLang="en-US" sz="2100" smtClean="0">
                <a:latin typeface="微软雅黑 Light" pitchFamily="34" charset="-122"/>
                <a:ea typeface="微软雅黑 Light" pitchFamily="34" charset="-122"/>
              </a:rPr>
              <a:t>线性回归</a:t>
            </a:r>
            <a:r>
              <a:rPr lang="zh-CN" altLang="en-US" sz="2100">
                <a:latin typeface="微软雅黑 Light" pitchFamily="34" charset="-122"/>
                <a:ea typeface="微软雅黑 Light" pitchFamily="34" charset="-122"/>
              </a:rPr>
              <a:t>健壮性不够，一旦有噪声，立刻“投降”</a:t>
            </a:r>
          </a:p>
        </p:txBody>
      </p:sp>
    </p:spTree>
    <p:extLst>
      <p:ext uri="{BB962C8B-B14F-4D97-AF65-F5344CB8AC3E}">
        <p14:creationId xmlns:p14="http://schemas.microsoft.com/office/powerpoint/2010/main" val="450312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plus(in)">
                                      <p:cBhvr>
                                        <p:cTn id="7" dur="1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419655" y="1661316"/>
            <a:ext cx="6032665" cy="4648004"/>
          </a:xfrm>
          <a:prstGeom prst="rect">
            <a:avLst/>
          </a:prstGeom>
        </p:spPr>
      </p:pic>
      <p:sp>
        <p:nvSpPr>
          <p:cNvPr id="4" name="标题 1"/>
          <p:cNvSpPr>
            <a:spLocks noGrp="1"/>
          </p:cNvSpPr>
          <p:nvPr>
            <p:ph type="title"/>
          </p:nvPr>
        </p:nvSpPr>
        <p:spPr>
          <a:xfrm>
            <a:off x="457200" y="620688"/>
            <a:ext cx="8229600" cy="1143000"/>
          </a:xfrm>
        </p:spPr>
        <p:txBody>
          <a:bodyPr>
            <a:normAutofit/>
          </a:bodyPr>
          <a:lstStyle/>
          <a:p>
            <a:pPr indent="360000"/>
            <a:r>
              <a:rPr lang="zh-CN" altLang="en-US" sz="3200">
                <a:solidFill>
                  <a:schemeClr val="tx1">
                    <a:lumMod val="75000"/>
                    <a:lumOff val="25000"/>
                  </a:schemeClr>
                </a:solidFill>
                <a:latin typeface="微软雅黑" pitchFamily="34" charset="-122"/>
                <a:ea typeface="微软雅黑" pitchFamily="34" charset="-122"/>
                <a:cs typeface="+mn-cs"/>
              </a:rPr>
              <a:t>逻辑斯蒂</a:t>
            </a:r>
            <a:r>
              <a:rPr lang="zh-CN" altLang="en-US" sz="3200" smtClean="0">
                <a:solidFill>
                  <a:schemeClr val="tx1">
                    <a:lumMod val="75000"/>
                    <a:lumOff val="25000"/>
                  </a:schemeClr>
                </a:solidFill>
                <a:latin typeface="微软雅黑" pitchFamily="34" charset="-122"/>
                <a:ea typeface="微软雅黑" pitchFamily="34" charset="-122"/>
                <a:cs typeface="+mn-cs"/>
              </a:rPr>
              <a:t>回归 </a:t>
            </a:r>
            <a:r>
              <a:rPr lang="en-US" altLang="zh-CN" sz="3200" smtClean="0">
                <a:solidFill>
                  <a:schemeClr val="tx1">
                    <a:lumMod val="75000"/>
                    <a:lumOff val="25000"/>
                  </a:schemeClr>
                </a:solidFill>
                <a:latin typeface="微软雅黑" pitchFamily="34" charset="-122"/>
                <a:ea typeface="微软雅黑" pitchFamily="34" charset="-122"/>
                <a:cs typeface="+mn-cs"/>
              </a:rPr>
              <a:t>—— </a:t>
            </a:r>
            <a:r>
              <a:rPr lang="zh-CN" altLang="en-US" sz="3200" smtClean="0">
                <a:solidFill>
                  <a:schemeClr val="tx1">
                    <a:lumMod val="75000"/>
                    <a:lumOff val="25000"/>
                  </a:schemeClr>
                </a:solidFill>
                <a:latin typeface="微软雅黑" pitchFamily="34" charset="-122"/>
                <a:ea typeface="微软雅黑" pitchFamily="34" charset="-122"/>
                <a:cs typeface="+mn-cs"/>
              </a:rPr>
              <a:t>分类问题</a:t>
            </a:r>
            <a:endParaRPr lang="zh-CN" altLang="en-US" sz="3200">
              <a:solidFill>
                <a:schemeClr val="tx1">
                  <a:lumMod val="75000"/>
                  <a:lumOff val="25000"/>
                </a:schemeClr>
              </a:solidFill>
              <a:latin typeface="微软雅黑" pitchFamily="34" charset="-122"/>
              <a:ea typeface="微软雅黑" pitchFamily="34" charset="-122"/>
              <a:cs typeface="+mn-cs"/>
            </a:endParaRPr>
          </a:p>
        </p:txBody>
      </p:sp>
    </p:spTree>
    <p:extLst>
      <p:ext uri="{BB962C8B-B14F-4D97-AF65-F5344CB8AC3E}">
        <p14:creationId xmlns:p14="http://schemas.microsoft.com/office/powerpoint/2010/main" val="2121548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plus(in)">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2951820" y="1868947"/>
            <a:ext cx="1512168" cy="551941"/>
          </a:xfrm>
          <a:prstGeom prst="rect">
            <a:avLst/>
          </a:prstGeom>
        </p:spPr>
      </p:pic>
      <p:pic>
        <p:nvPicPr>
          <p:cNvPr id="7" name="图片 6"/>
          <p:cNvPicPr>
            <a:picLocks noChangeAspect="1"/>
          </p:cNvPicPr>
          <p:nvPr/>
        </p:nvPicPr>
        <p:blipFill>
          <a:blip r:embed="rId4"/>
          <a:stretch>
            <a:fillRect/>
          </a:stretch>
        </p:blipFill>
        <p:spPr>
          <a:xfrm>
            <a:off x="1619672" y="2852936"/>
            <a:ext cx="4543603" cy="3024336"/>
          </a:xfrm>
          <a:prstGeom prst="rect">
            <a:avLst/>
          </a:prstGeom>
        </p:spPr>
      </p:pic>
      <p:pic>
        <p:nvPicPr>
          <p:cNvPr id="717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00192" y="1772816"/>
            <a:ext cx="2448272" cy="1468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标题 1"/>
          <p:cNvSpPr>
            <a:spLocks noGrp="1"/>
          </p:cNvSpPr>
          <p:nvPr>
            <p:ph type="title"/>
          </p:nvPr>
        </p:nvSpPr>
        <p:spPr>
          <a:xfrm>
            <a:off x="457200" y="620688"/>
            <a:ext cx="8229600" cy="1143000"/>
          </a:xfrm>
        </p:spPr>
        <p:txBody>
          <a:bodyPr>
            <a:normAutofit/>
          </a:bodyPr>
          <a:lstStyle/>
          <a:p>
            <a:pPr indent="360000"/>
            <a:r>
              <a:rPr lang="en-US" altLang="zh-CN" sz="3200" smtClean="0">
                <a:solidFill>
                  <a:schemeClr val="tx1">
                    <a:lumMod val="75000"/>
                    <a:lumOff val="25000"/>
                  </a:schemeClr>
                </a:solidFill>
                <a:latin typeface="微软雅黑" pitchFamily="34" charset="-122"/>
                <a:ea typeface="微软雅黑" pitchFamily="34" charset="-122"/>
                <a:cs typeface="+mn-cs"/>
              </a:rPr>
              <a:t>Sigmoid</a:t>
            </a:r>
            <a:r>
              <a:rPr lang="zh-CN" altLang="en-US" sz="3200" smtClean="0">
                <a:solidFill>
                  <a:schemeClr val="tx1">
                    <a:lumMod val="75000"/>
                    <a:lumOff val="25000"/>
                  </a:schemeClr>
                </a:solidFill>
                <a:latin typeface="微软雅黑" pitchFamily="34" charset="-122"/>
                <a:ea typeface="微软雅黑" pitchFamily="34" charset="-122"/>
                <a:cs typeface="+mn-cs"/>
              </a:rPr>
              <a:t>函数（压缩函数）</a:t>
            </a:r>
            <a:endParaRPr lang="zh-CN" altLang="en-US" sz="3200">
              <a:solidFill>
                <a:schemeClr val="tx1">
                  <a:lumMod val="75000"/>
                  <a:lumOff val="25000"/>
                </a:schemeClr>
              </a:solidFill>
              <a:latin typeface="微软雅黑" pitchFamily="34" charset="-122"/>
              <a:ea typeface="微软雅黑" pitchFamily="34" charset="-122"/>
              <a:cs typeface="+mn-cs"/>
            </a:endParaRPr>
          </a:p>
        </p:txBody>
      </p:sp>
    </p:spTree>
    <p:extLst>
      <p:ext uri="{BB962C8B-B14F-4D97-AF65-F5344CB8AC3E}">
        <p14:creationId xmlns:p14="http://schemas.microsoft.com/office/powerpoint/2010/main" val="1061205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par>
                                <p:cTn id="8" presetID="5" presetClass="entr" presetSubtype="1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checkerboard(across)">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683568" y="1988840"/>
            <a:ext cx="3456384" cy="2435392"/>
          </a:xfrm>
          <a:prstGeom prst="rect">
            <a:avLst/>
          </a:prstGeom>
        </p:spPr>
      </p:pic>
      <p:pic>
        <p:nvPicPr>
          <p:cNvPr id="4" name="图片 3"/>
          <p:cNvPicPr>
            <a:picLocks noChangeAspect="1"/>
          </p:cNvPicPr>
          <p:nvPr/>
        </p:nvPicPr>
        <p:blipFill>
          <a:blip r:embed="rId4"/>
          <a:stretch>
            <a:fillRect/>
          </a:stretch>
        </p:blipFill>
        <p:spPr>
          <a:xfrm>
            <a:off x="4512814" y="2060848"/>
            <a:ext cx="3718570" cy="454847"/>
          </a:xfrm>
          <a:prstGeom prst="rect">
            <a:avLst/>
          </a:prstGeom>
        </p:spPr>
      </p:pic>
      <p:pic>
        <p:nvPicPr>
          <p:cNvPr id="6" name="图片 5"/>
          <p:cNvPicPr>
            <a:picLocks noChangeAspect="1"/>
          </p:cNvPicPr>
          <p:nvPr/>
        </p:nvPicPr>
        <p:blipFill>
          <a:blip r:embed="rId5"/>
          <a:stretch>
            <a:fillRect/>
          </a:stretch>
        </p:blipFill>
        <p:spPr>
          <a:xfrm>
            <a:off x="5508003" y="2688316"/>
            <a:ext cx="1728192" cy="440987"/>
          </a:xfrm>
          <a:prstGeom prst="rect">
            <a:avLst/>
          </a:prstGeom>
        </p:spPr>
      </p:pic>
      <p:sp>
        <p:nvSpPr>
          <p:cNvPr id="10" name="文本框 9"/>
          <p:cNvSpPr txBox="1"/>
          <p:nvPr/>
        </p:nvSpPr>
        <p:spPr>
          <a:xfrm>
            <a:off x="4427984" y="3237232"/>
            <a:ext cx="3803400" cy="400110"/>
          </a:xfrm>
          <a:prstGeom prst="rect">
            <a:avLst/>
          </a:prstGeom>
          <a:noFill/>
        </p:spPr>
        <p:txBody>
          <a:bodyPr wrap="square" rtlCol="0">
            <a:spAutoFit/>
          </a:bodyPr>
          <a:lstStyle/>
          <a:p>
            <a:r>
              <a:rPr lang="zh-CN" altLang="en-US" sz="2000" dirty="0" smtClean="0">
                <a:latin typeface="微软雅黑 Light" pitchFamily="34" charset="-122"/>
                <a:ea typeface="微软雅黑 Light" pitchFamily="34" charset="-122"/>
              </a:rPr>
              <a:t>取 </a:t>
            </a:r>
            <a:r>
              <a:rPr lang="el-GR" altLang="zh-CN" sz="2000" dirty="0" smtClean="0">
                <a:latin typeface="微软雅黑 Light" pitchFamily="34" charset="-122"/>
                <a:ea typeface="微软雅黑 Light" pitchFamily="34" charset="-122"/>
              </a:rPr>
              <a:t>θ</a:t>
            </a:r>
            <a:r>
              <a:rPr lang="en-US" altLang="zh-CN" sz="2000" baseline="-25000" dirty="0" smtClean="0">
                <a:latin typeface="微软雅黑 Light" pitchFamily="34" charset="-122"/>
                <a:ea typeface="微软雅黑 Light" pitchFamily="34" charset="-122"/>
              </a:rPr>
              <a:t>0</a:t>
            </a:r>
            <a:r>
              <a:rPr lang="en-US" altLang="zh-CN" sz="2000" dirty="0" smtClean="0">
                <a:latin typeface="微软雅黑 Light" pitchFamily="34" charset="-122"/>
                <a:ea typeface="微软雅黑 Light" pitchFamily="34" charset="-122"/>
              </a:rPr>
              <a:t> = -3</a:t>
            </a:r>
            <a:r>
              <a:rPr lang="zh-CN" altLang="en-US" sz="2000" dirty="0" smtClean="0">
                <a:latin typeface="微软雅黑 Light" pitchFamily="34" charset="-122"/>
                <a:ea typeface="微软雅黑 Light" pitchFamily="34" charset="-122"/>
              </a:rPr>
              <a:t>，</a:t>
            </a:r>
            <a:r>
              <a:rPr lang="el-GR" altLang="zh-CN" sz="2000" dirty="0" smtClean="0">
                <a:latin typeface="微软雅黑 Light" pitchFamily="34" charset="-122"/>
                <a:ea typeface="微软雅黑 Light" pitchFamily="34" charset="-122"/>
              </a:rPr>
              <a:t> θ</a:t>
            </a:r>
            <a:r>
              <a:rPr lang="en-US" altLang="zh-CN" sz="2000" baseline="-25000" dirty="0" smtClean="0">
                <a:latin typeface="微软雅黑 Light" pitchFamily="34" charset="-122"/>
                <a:ea typeface="微软雅黑 Light" pitchFamily="34" charset="-122"/>
              </a:rPr>
              <a:t>1</a:t>
            </a:r>
            <a:r>
              <a:rPr lang="en-US" altLang="zh-CN" sz="2000" dirty="0" smtClean="0">
                <a:latin typeface="微软雅黑 Light" pitchFamily="34" charset="-122"/>
                <a:ea typeface="微软雅黑 Light" pitchFamily="34" charset="-122"/>
              </a:rPr>
              <a:t> = 1</a:t>
            </a:r>
            <a:r>
              <a:rPr lang="zh-CN" altLang="en-US" sz="2000" dirty="0" smtClean="0">
                <a:latin typeface="微软雅黑 Light" pitchFamily="34" charset="-122"/>
                <a:ea typeface="微软雅黑 Light" pitchFamily="34" charset="-122"/>
              </a:rPr>
              <a:t>，</a:t>
            </a:r>
            <a:r>
              <a:rPr lang="el-GR" altLang="zh-CN" sz="2000" dirty="0" smtClean="0">
                <a:latin typeface="微软雅黑 Light" pitchFamily="34" charset="-122"/>
                <a:ea typeface="微软雅黑 Light" pitchFamily="34" charset="-122"/>
              </a:rPr>
              <a:t> θ</a:t>
            </a:r>
            <a:r>
              <a:rPr lang="en-US" altLang="zh-CN" sz="2000" baseline="-25000" dirty="0" smtClean="0">
                <a:latin typeface="微软雅黑 Light" pitchFamily="34" charset="-122"/>
                <a:ea typeface="微软雅黑 Light" pitchFamily="34" charset="-122"/>
              </a:rPr>
              <a:t>2</a:t>
            </a:r>
            <a:r>
              <a:rPr lang="en-US" altLang="zh-CN" sz="2000" dirty="0" smtClean="0">
                <a:latin typeface="微软雅黑 Light" pitchFamily="34" charset="-122"/>
                <a:ea typeface="微软雅黑 Light" pitchFamily="34" charset="-122"/>
              </a:rPr>
              <a:t> = 1</a:t>
            </a:r>
            <a:r>
              <a:rPr lang="zh-CN" altLang="en-US" sz="2000" dirty="0" smtClean="0">
                <a:latin typeface="微软雅黑 Light" pitchFamily="34" charset="-122"/>
                <a:ea typeface="微软雅黑 Light" pitchFamily="34" charset="-122"/>
              </a:rPr>
              <a:t>：</a:t>
            </a:r>
            <a:endParaRPr lang="zh-CN" altLang="en-US" sz="2000" dirty="0">
              <a:latin typeface="微软雅黑 Light" pitchFamily="34" charset="-122"/>
              <a:ea typeface="微软雅黑 Light" pitchFamily="34" charset="-122"/>
            </a:endParaRPr>
          </a:p>
        </p:txBody>
      </p:sp>
      <p:sp>
        <p:nvSpPr>
          <p:cNvPr id="11" name="文本框 10"/>
          <p:cNvSpPr txBox="1"/>
          <p:nvPr/>
        </p:nvSpPr>
        <p:spPr>
          <a:xfrm>
            <a:off x="4427984" y="3811393"/>
            <a:ext cx="3772989" cy="400110"/>
          </a:xfrm>
          <a:prstGeom prst="rect">
            <a:avLst/>
          </a:prstGeom>
          <a:noFill/>
        </p:spPr>
        <p:txBody>
          <a:bodyPr wrap="square" rtlCol="0">
            <a:spAutoFit/>
          </a:bodyPr>
          <a:lstStyle/>
          <a:p>
            <a:r>
              <a:rPr lang="zh-CN" altLang="en-US" sz="2000" smtClean="0">
                <a:latin typeface="微软雅黑 Light" pitchFamily="34" charset="-122"/>
                <a:ea typeface="微软雅黑 Light" pitchFamily="34" charset="-122"/>
              </a:rPr>
              <a:t>得到分类函数：</a:t>
            </a:r>
            <a:r>
              <a:rPr lang="en-US" altLang="zh-CN" sz="2000" smtClean="0">
                <a:latin typeface="微软雅黑 Light" pitchFamily="34" charset="-122"/>
                <a:ea typeface="微软雅黑 Light" pitchFamily="34" charset="-122"/>
              </a:rPr>
              <a:t>-3 </a:t>
            </a:r>
            <a:r>
              <a:rPr lang="en-US" altLang="zh-CN" sz="2000" dirty="0" smtClean="0">
                <a:latin typeface="微软雅黑 Light" pitchFamily="34" charset="-122"/>
                <a:ea typeface="微软雅黑 Light" pitchFamily="34" charset="-122"/>
              </a:rPr>
              <a:t>+ x</a:t>
            </a:r>
            <a:r>
              <a:rPr lang="en-US" altLang="zh-CN" sz="2000" baseline="-25000" dirty="0" smtClean="0">
                <a:latin typeface="微软雅黑 Light" pitchFamily="34" charset="-122"/>
                <a:ea typeface="微软雅黑 Light" pitchFamily="34" charset="-122"/>
              </a:rPr>
              <a:t>1</a:t>
            </a:r>
            <a:r>
              <a:rPr lang="en-US" altLang="zh-CN" sz="2000" dirty="0" smtClean="0">
                <a:latin typeface="微软雅黑 Light" pitchFamily="34" charset="-122"/>
                <a:ea typeface="微软雅黑 Light" pitchFamily="34" charset="-122"/>
              </a:rPr>
              <a:t> + x</a:t>
            </a:r>
            <a:r>
              <a:rPr lang="en-US" altLang="zh-CN" sz="2000" baseline="-25000" dirty="0" smtClean="0">
                <a:latin typeface="微软雅黑 Light" pitchFamily="34" charset="-122"/>
                <a:ea typeface="微软雅黑 Light" pitchFamily="34" charset="-122"/>
              </a:rPr>
              <a:t>2</a:t>
            </a:r>
            <a:r>
              <a:rPr lang="en-US" altLang="zh-CN" sz="2000" dirty="0" smtClean="0">
                <a:latin typeface="微软雅黑 Light" pitchFamily="34" charset="-122"/>
                <a:ea typeface="微软雅黑 Light" pitchFamily="34" charset="-122"/>
              </a:rPr>
              <a:t> = 0</a:t>
            </a:r>
            <a:endParaRPr lang="zh-CN" altLang="en-US" sz="2000" dirty="0">
              <a:latin typeface="微软雅黑 Light" pitchFamily="34" charset="-122"/>
              <a:ea typeface="微软雅黑 Light" pitchFamily="34" charset="-122"/>
            </a:endParaRPr>
          </a:p>
        </p:txBody>
      </p:sp>
      <p:sp>
        <p:nvSpPr>
          <p:cNvPr id="12" name="文本框 11"/>
          <p:cNvSpPr txBox="1"/>
          <p:nvPr/>
        </p:nvSpPr>
        <p:spPr>
          <a:xfrm>
            <a:off x="539552" y="4365104"/>
            <a:ext cx="8136904" cy="2031325"/>
          </a:xfrm>
          <a:prstGeom prst="rect">
            <a:avLst/>
          </a:prstGeom>
          <a:noFill/>
        </p:spPr>
        <p:txBody>
          <a:bodyPr wrap="square" rtlCol="0">
            <a:spAutoFit/>
          </a:bodyPr>
          <a:lstStyle/>
          <a:p>
            <a:pPr marL="342900" indent="-342900">
              <a:lnSpc>
                <a:spcPct val="200000"/>
              </a:lnSpc>
              <a:spcBef>
                <a:spcPct val="20000"/>
              </a:spcBef>
              <a:buFont typeface="Arial" pitchFamily="34" charset="0"/>
              <a:buChar char="•"/>
            </a:pPr>
            <a:r>
              <a:rPr lang="zh-CN" altLang="en-US" sz="2100">
                <a:latin typeface="微软雅黑 Light" pitchFamily="34" charset="-122"/>
                <a:ea typeface="微软雅黑 Light" pitchFamily="34" charset="-122"/>
              </a:rPr>
              <a:t>我们</a:t>
            </a:r>
            <a:r>
              <a:rPr lang="zh-CN" altLang="en-US" sz="2100" dirty="0">
                <a:latin typeface="微软雅黑 Light" pitchFamily="34" charset="-122"/>
                <a:ea typeface="微软雅黑 Light" pitchFamily="34" charset="-122"/>
              </a:rPr>
              <a:t>将线性回归拟合出来的值用压缩函数进行压缩，压缩完成</a:t>
            </a:r>
            <a:r>
              <a:rPr lang="zh-CN" altLang="en-US" sz="2100">
                <a:latin typeface="微软雅黑 Light" pitchFamily="34" charset="-122"/>
                <a:ea typeface="微软雅黑 Light" pitchFamily="34" charset="-122"/>
              </a:rPr>
              <a:t>后</a:t>
            </a:r>
            <a:r>
              <a:rPr lang="zh-CN" altLang="en-US" sz="2100" smtClean="0">
                <a:latin typeface="微软雅黑 Light" pitchFamily="34" charset="-122"/>
                <a:ea typeface="微软雅黑 Light" pitchFamily="34" charset="-122"/>
              </a:rPr>
              <a:t>用 </a:t>
            </a:r>
            <a:r>
              <a:rPr lang="en-US" altLang="zh-CN" sz="2100" smtClean="0">
                <a:latin typeface="微软雅黑 Light" pitchFamily="34" charset="-122"/>
                <a:ea typeface="微软雅黑 Light" pitchFamily="34" charset="-122"/>
              </a:rPr>
              <a:t>0.5 </a:t>
            </a:r>
            <a:r>
              <a:rPr lang="zh-CN" altLang="en-US" sz="2100" smtClean="0">
                <a:latin typeface="微软雅黑 Light" pitchFamily="34" charset="-122"/>
                <a:ea typeface="微软雅黑 Light" pitchFamily="34" charset="-122"/>
              </a:rPr>
              <a:t>做</a:t>
            </a:r>
            <a:r>
              <a:rPr lang="zh-CN" altLang="en-US" sz="2100" dirty="0">
                <a:latin typeface="微软雅黑 Light" pitchFamily="34" charset="-122"/>
                <a:ea typeface="微软雅黑 Light" pitchFamily="34" charset="-122"/>
              </a:rPr>
              <a:t>一个概率的判定边界，就能把样本分成两类，即正样本和</a:t>
            </a:r>
            <a:r>
              <a:rPr lang="zh-CN" altLang="en-US" sz="2100">
                <a:latin typeface="微软雅黑 Light" pitchFamily="34" charset="-122"/>
                <a:ea typeface="微软雅黑 Light" pitchFamily="34" charset="-122"/>
              </a:rPr>
              <a:t>负样本</a:t>
            </a:r>
            <a:endParaRPr lang="zh-CN" altLang="en-US" sz="2100" dirty="0">
              <a:latin typeface="微软雅黑 Light" pitchFamily="34" charset="-122"/>
              <a:ea typeface="微软雅黑 Light" pitchFamily="34" charset="-122"/>
            </a:endParaRPr>
          </a:p>
        </p:txBody>
      </p:sp>
      <p:sp>
        <p:nvSpPr>
          <p:cNvPr id="9" name="标题 1"/>
          <p:cNvSpPr>
            <a:spLocks noGrp="1"/>
          </p:cNvSpPr>
          <p:nvPr>
            <p:ph type="title"/>
          </p:nvPr>
        </p:nvSpPr>
        <p:spPr>
          <a:xfrm>
            <a:off x="457200" y="620688"/>
            <a:ext cx="8229600" cy="1143000"/>
          </a:xfrm>
        </p:spPr>
        <p:txBody>
          <a:bodyPr>
            <a:normAutofit/>
          </a:bodyPr>
          <a:lstStyle/>
          <a:p>
            <a:pPr indent="360000"/>
            <a:r>
              <a:rPr lang="en-US" altLang="zh-CN" sz="3200" smtClean="0">
                <a:solidFill>
                  <a:schemeClr val="tx1">
                    <a:lumMod val="75000"/>
                    <a:lumOff val="25000"/>
                  </a:schemeClr>
                </a:solidFill>
                <a:latin typeface="微软雅黑" pitchFamily="34" charset="-122"/>
                <a:ea typeface="微软雅黑" pitchFamily="34" charset="-122"/>
                <a:cs typeface="+mn-cs"/>
              </a:rPr>
              <a:t>Sigmoid</a:t>
            </a:r>
            <a:r>
              <a:rPr lang="zh-CN" altLang="en-US" sz="3200" smtClean="0">
                <a:solidFill>
                  <a:schemeClr val="tx1">
                    <a:lumMod val="75000"/>
                    <a:lumOff val="25000"/>
                  </a:schemeClr>
                </a:solidFill>
                <a:latin typeface="微软雅黑" pitchFamily="34" charset="-122"/>
                <a:ea typeface="微软雅黑" pitchFamily="34" charset="-122"/>
                <a:cs typeface="+mn-cs"/>
              </a:rPr>
              <a:t>函数（压缩函数）</a:t>
            </a:r>
            <a:endParaRPr lang="zh-CN" altLang="en-US" sz="3200">
              <a:solidFill>
                <a:schemeClr val="tx1">
                  <a:lumMod val="75000"/>
                  <a:lumOff val="25000"/>
                </a:schemeClr>
              </a:solidFill>
              <a:latin typeface="微软雅黑" pitchFamily="34" charset="-122"/>
              <a:ea typeface="微软雅黑" pitchFamily="34" charset="-122"/>
              <a:cs typeface="+mn-cs"/>
            </a:endParaRPr>
          </a:p>
        </p:txBody>
      </p:sp>
      <p:cxnSp>
        <p:nvCxnSpPr>
          <p:cNvPr id="7" name="直接连接符 6"/>
          <p:cNvCxnSpPr/>
          <p:nvPr/>
        </p:nvCxnSpPr>
        <p:spPr>
          <a:xfrm>
            <a:off x="695143" y="2130298"/>
            <a:ext cx="2592288" cy="2448272"/>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0747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par>
                                <p:cTn id="8" presetID="5" presetClass="entr" presetSubtype="1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checkerboard(across)">
                                      <p:cBhvr>
                                        <p:cTn id="10" dur="500"/>
                                        <p:tgtEl>
                                          <p:spTgt spid="4"/>
                                        </p:tgtEl>
                                      </p:cBhvr>
                                    </p:animEffect>
                                  </p:childTnLst>
                                </p:cTn>
                              </p:par>
                              <p:par>
                                <p:cTn id="11" presetID="5" presetClass="entr" presetSubtype="1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checkerboard(across)">
                                      <p:cBhvr>
                                        <p:cTn id="13" dur="500"/>
                                        <p:tgtEl>
                                          <p:spTgt spid="6"/>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checkerboard(across)">
                                      <p:cBhvr>
                                        <p:cTn id="16" dur="500"/>
                                        <p:tgtEl>
                                          <p:spTgt spid="10"/>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checkerboard(across)">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checkerboard(across)">
                                      <p:cBhvr>
                                        <p:cTn id="2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323528" y="1991072"/>
            <a:ext cx="3457020" cy="3526160"/>
          </a:xfrm>
          <a:prstGeom prst="rect">
            <a:avLst/>
          </a:prstGeom>
        </p:spPr>
      </p:pic>
      <p:pic>
        <p:nvPicPr>
          <p:cNvPr id="3" name="图片 2"/>
          <p:cNvPicPr>
            <a:picLocks noChangeAspect="1"/>
          </p:cNvPicPr>
          <p:nvPr/>
        </p:nvPicPr>
        <p:blipFill>
          <a:blip r:embed="rId3"/>
          <a:stretch>
            <a:fillRect/>
          </a:stretch>
        </p:blipFill>
        <p:spPr>
          <a:xfrm>
            <a:off x="3951717" y="2780928"/>
            <a:ext cx="4785345" cy="375201"/>
          </a:xfrm>
          <a:prstGeom prst="rect">
            <a:avLst/>
          </a:prstGeom>
        </p:spPr>
      </p:pic>
      <p:sp>
        <p:nvSpPr>
          <p:cNvPr id="4" name="文本框 3"/>
          <p:cNvSpPr txBox="1"/>
          <p:nvPr/>
        </p:nvSpPr>
        <p:spPr>
          <a:xfrm>
            <a:off x="3923928" y="4475234"/>
            <a:ext cx="4608512" cy="553998"/>
          </a:xfrm>
          <a:prstGeom prst="rect">
            <a:avLst/>
          </a:prstGeom>
          <a:noFill/>
        </p:spPr>
        <p:txBody>
          <a:bodyPr wrap="square" rtlCol="0">
            <a:spAutoFit/>
          </a:bodyPr>
          <a:lstStyle/>
          <a:p>
            <a:pPr>
              <a:lnSpc>
                <a:spcPct val="150000"/>
              </a:lnSpc>
            </a:pPr>
            <a:r>
              <a:rPr lang="zh-CN" altLang="en-US" sz="2000" smtClean="0">
                <a:latin typeface="微软雅黑 Light" pitchFamily="34" charset="-122"/>
                <a:ea typeface="微软雅黑 Light" pitchFamily="34" charset="-122"/>
              </a:rPr>
              <a:t>得到分类曲线：    </a:t>
            </a:r>
            <a:r>
              <a:rPr lang="en-US" altLang="zh-CN" sz="2000" smtClean="0">
                <a:latin typeface="微软雅黑 Light" pitchFamily="34" charset="-122"/>
                <a:ea typeface="微软雅黑 Light" pitchFamily="34" charset="-122"/>
              </a:rPr>
              <a:t>x</a:t>
            </a:r>
            <a:r>
              <a:rPr lang="en-US" altLang="zh-CN" sz="2000" baseline="-25000" smtClean="0">
                <a:latin typeface="微软雅黑 Light" pitchFamily="34" charset="-122"/>
                <a:ea typeface="微软雅黑 Light" pitchFamily="34" charset="-122"/>
              </a:rPr>
              <a:t>1</a:t>
            </a:r>
            <a:r>
              <a:rPr lang="en-US" altLang="zh-CN" sz="2000" baseline="30000" smtClean="0">
                <a:latin typeface="微软雅黑 Light" pitchFamily="34" charset="-122"/>
                <a:ea typeface="微软雅黑 Light" pitchFamily="34" charset="-122"/>
              </a:rPr>
              <a:t>2</a:t>
            </a:r>
            <a:r>
              <a:rPr lang="en-US" altLang="zh-CN" sz="2000" smtClean="0">
                <a:latin typeface="微软雅黑 Light" pitchFamily="34" charset="-122"/>
                <a:ea typeface="微软雅黑 Light" pitchFamily="34" charset="-122"/>
              </a:rPr>
              <a:t> </a:t>
            </a:r>
            <a:r>
              <a:rPr lang="en-US" altLang="zh-CN" sz="2000" dirty="0" smtClean="0">
                <a:latin typeface="微软雅黑 Light" pitchFamily="34" charset="-122"/>
                <a:ea typeface="微软雅黑 Light" pitchFamily="34" charset="-122"/>
              </a:rPr>
              <a:t>+ x</a:t>
            </a:r>
            <a:r>
              <a:rPr lang="en-US" altLang="zh-CN" sz="2000" baseline="-25000" dirty="0" smtClean="0">
                <a:latin typeface="微软雅黑 Light" pitchFamily="34" charset="-122"/>
                <a:ea typeface="微软雅黑 Light" pitchFamily="34" charset="-122"/>
              </a:rPr>
              <a:t>2</a:t>
            </a:r>
            <a:r>
              <a:rPr lang="en-US" altLang="zh-CN" sz="2000" baseline="30000" dirty="0" smtClean="0">
                <a:latin typeface="微软雅黑 Light" pitchFamily="34" charset="-122"/>
                <a:ea typeface="微软雅黑 Light" pitchFamily="34" charset="-122"/>
              </a:rPr>
              <a:t>2</a:t>
            </a:r>
            <a:r>
              <a:rPr lang="en-US" altLang="zh-CN" sz="2000" dirty="0" smtClean="0">
                <a:latin typeface="微软雅黑 Light" pitchFamily="34" charset="-122"/>
                <a:ea typeface="微软雅黑 Light" pitchFamily="34" charset="-122"/>
              </a:rPr>
              <a:t> – 1 = 0</a:t>
            </a:r>
            <a:endParaRPr lang="zh-CN" altLang="en-US" sz="2000" dirty="0">
              <a:latin typeface="微软雅黑 Light" pitchFamily="34" charset="-122"/>
              <a:ea typeface="微软雅黑 Light" pitchFamily="34" charset="-122"/>
            </a:endParaRPr>
          </a:p>
        </p:txBody>
      </p:sp>
      <p:sp>
        <p:nvSpPr>
          <p:cNvPr id="5" name="文本框 4"/>
          <p:cNvSpPr txBox="1"/>
          <p:nvPr/>
        </p:nvSpPr>
        <p:spPr>
          <a:xfrm>
            <a:off x="3923928" y="3333962"/>
            <a:ext cx="4608512" cy="1015663"/>
          </a:xfrm>
          <a:prstGeom prst="rect">
            <a:avLst/>
          </a:prstGeom>
          <a:noFill/>
        </p:spPr>
        <p:txBody>
          <a:bodyPr wrap="square" rtlCol="0">
            <a:spAutoFit/>
          </a:bodyPr>
          <a:lstStyle/>
          <a:p>
            <a:pPr>
              <a:lnSpc>
                <a:spcPct val="150000"/>
              </a:lnSpc>
            </a:pPr>
            <a:r>
              <a:rPr lang="zh-CN" altLang="en-US" sz="2000" dirty="0" smtClean="0">
                <a:latin typeface="微软雅黑 Light" pitchFamily="34" charset="-122"/>
                <a:ea typeface="微软雅黑 Light" pitchFamily="34" charset="-122"/>
              </a:rPr>
              <a:t>取 </a:t>
            </a:r>
            <a:r>
              <a:rPr lang="el-GR" altLang="zh-CN" sz="2000" dirty="0" smtClean="0">
                <a:latin typeface="微软雅黑 Light" pitchFamily="34" charset="-122"/>
                <a:ea typeface="微软雅黑 Light" pitchFamily="34" charset="-122"/>
              </a:rPr>
              <a:t>θ</a:t>
            </a:r>
            <a:r>
              <a:rPr lang="en-US" altLang="zh-CN" sz="2000" baseline="-25000" dirty="0" smtClean="0">
                <a:latin typeface="微软雅黑 Light" pitchFamily="34" charset="-122"/>
                <a:ea typeface="微软雅黑 Light" pitchFamily="34" charset="-122"/>
              </a:rPr>
              <a:t>0</a:t>
            </a:r>
            <a:r>
              <a:rPr lang="en-US" altLang="zh-CN" sz="2000" dirty="0" smtClean="0">
                <a:latin typeface="微软雅黑 Light" pitchFamily="34" charset="-122"/>
                <a:ea typeface="微软雅黑 Light" pitchFamily="34" charset="-122"/>
              </a:rPr>
              <a:t> = -1</a:t>
            </a:r>
            <a:r>
              <a:rPr lang="zh-CN" altLang="en-US" sz="2000" dirty="0" smtClean="0">
                <a:latin typeface="微软雅黑 Light" pitchFamily="34" charset="-122"/>
                <a:ea typeface="微软雅黑 Light" pitchFamily="34" charset="-122"/>
              </a:rPr>
              <a:t>，</a:t>
            </a:r>
            <a:r>
              <a:rPr lang="el-GR" altLang="zh-CN" sz="2000" dirty="0">
                <a:latin typeface="微软雅黑 Light" pitchFamily="34" charset="-122"/>
                <a:ea typeface="微软雅黑 Light" pitchFamily="34" charset="-122"/>
              </a:rPr>
              <a:t> </a:t>
            </a:r>
            <a:r>
              <a:rPr lang="el-GR" altLang="zh-CN" sz="2000" dirty="0" smtClean="0">
                <a:latin typeface="微软雅黑 Light" pitchFamily="34" charset="-122"/>
                <a:ea typeface="微软雅黑 Light" pitchFamily="34" charset="-122"/>
              </a:rPr>
              <a:t>θ</a:t>
            </a:r>
            <a:r>
              <a:rPr lang="en-US" altLang="zh-CN" sz="2000" baseline="-25000" dirty="0" smtClean="0">
                <a:latin typeface="微软雅黑 Light" pitchFamily="34" charset="-122"/>
                <a:ea typeface="微软雅黑 Light" pitchFamily="34" charset="-122"/>
              </a:rPr>
              <a:t>1</a:t>
            </a:r>
            <a:r>
              <a:rPr lang="en-US" altLang="zh-CN" sz="2000" dirty="0" smtClean="0">
                <a:latin typeface="微软雅黑 Light" pitchFamily="34" charset="-122"/>
                <a:ea typeface="微软雅黑 Light" pitchFamily="34" charset="-122"/>
              </a:rPr>
              <a:t> = 0</a:t>
            </a:r>
            <a:r>
              <a:rPr lang="zh-CN" altLang="en-US" sz="2000" dirty="0" smtClean="0">
                <a:latin typeface="微软雅黑 Light" pitchFamily="34" charset="-122"/>
                <a:ea typeface="微软雅黑 Light" pitchFamily="34" charset="-122"/>
              </a:rPr>
              <a:t>，</a:t>
            </a:r>
            <a:r>
              <a:rPr lang="el-GR" altLang="zh-CN" sz="2000" dirty="0" smtClean="0">
                <a:latin typeface="微软雅黑 Light" pitchFamily="34" charset="-122"/>
                <a:ea typeface="微软雅黑 Light" pitchFamily="34" charset="-122"/>
              </a:rPr>
              <a:t> θ</a:t>
            </a:r>
            <a:r>
              <a:rPr lang="en-US" altLang="zh-CN" sz="2000" baseline="-25000" dirty="0" smtClean="0">
                <a:latin typeface="微软雅黑 Light" pitchFamily="34" charset="-122"/>
                <a:ea typeface="微软雅黑 Light" pitchFamily="34" charset="-122"/>
              </a:rPr>
              <a:t>2</a:t>
            </a:r>
            <a:r>
              <a:rPr lang="en-US" altLang="zh-CN" sz="2000" dirty="0" smtClean="0">
                <a:latin typeface="微软雅黑 Light" pitchFamily="34" charset="-122"/>
                <a:ea typeface="微软雅黑 Light" pitchFamily="34" charset="-122"/>
              </a:rPr>
              <a:t> = 0</a:t>
            </a:r>
            <a:r>
              <a:rPr lang="zh-CN" altLang="en-US" sz="2000" dirty="0" smtClean="0">
                <a:latin typeface="微软雅黑 Light" pitchFamily="34" charset="-122"/>
                <a:ea typeface="微软雅黑 Light" pitchFamily="34" charset="-122"/>
              </a:rPr>
              <a:t>，</a:t>
            </a:r>
            <a:r>
              <a:rPr lang="el-GR" altLang="zh-CN" sz="2000" dirty="0" smtClean="0">
                <a:latin typeface="微软雅黑 Light" pitchFamily="34" charset="-122"/>
                <a:ea typeface="微软雅黑 Light" pitchFamily="34" charset="-122"/>
              </a:rPr>
              <a:t> θ</a:t>
            </a:r>
            <a:r>
              <a:rPr lang="en-US" altLang="zh-CN" sz="2000" baseline="-25000" dirty="0" smtClean="0">
                <a:latin typeface="微软雅黑 Light" pitchFamily="34" charset="-122"/>
                <a:ea typeface="微软雅黑 Light" pitchFamily="34" charset="-122"/>
              </a:rPr>
              <a:t>3</a:t>
            </a:r>
            <a:r>
              <a:rPr lang="en-US" altLang="zh-CN" sz="2000" dirty="0" smtClean="0">
                <a:latin typeface="微软雅黑 Light" pitchFamily="34" charset="-122"/>
                <a:ea typeface="微软雅黑 Light" pitchFamily="34" charset="-122"/>
              </a:rPr>
              <a:t>=1</a:t>
            </a:r>
            <a:r>
              <a:rPr lang="zh-CN" altLang="en-US" sz="2000" dirty="0" smtClean="0">
                <a:latin typeface="微软雅黑 Light" pitchFamily="34" charset="-122"/>
                <a:ea typeface="微软雅黑 Light" pitchFamily="34" charset="-122"/>
              </a:rPr>
              <a:t>，</a:t>
            </a:r>
            <a:r>
              <a:rPr lang="el-GR" altLang="zh-CN" sz="2000" dirty="0">
                <a:latin typeface="微软雅黑 Light" pitchFamily="34" charset="-122"/>
                <a:ea typeface="微软雅黑 Light" pitchFamily="34" charset="-122"/>
              </a:rPr>
              <a:t> </a:t>
            </a:r>
            <a:r>
              <a:rPr lang="el-GR" altLang="zh-CN" sz="2000" smtClean="0">
                <a:latin typeface="微软雅黑 Light" pitchFamily="34" charset="-122"/>
                <a:ea typeface="微软雅黑 Light" pitchFamily="34" charset="-122"/>
              </a:rPr>
              <a:t>θ</a:t>
            </a:r>
            <a:r>
              <a:rPr lang="en-US" altLang="zh-CN" sz="2000" baseline="-25000" smtClean="0">
                <a:latin typeface="微软雅黑 Light" pitchFamily="34" charset="-122"/>
                <a:ea typeface="微软雅黑 Light" pitchFamily="34" charset="-122"/>
              </a:rPr>
              <a:t>4</a:t>
            </a:r>
            <a:r>
              <a:rPr lang="en-US" altLang="zh-CN" sz="2000" smtClean="0">
                <a:latin typeface="微软雅黑 Light" pitchFamily="34" charset="-122"/>
                <a:ea typeface="微软雅黑 Light" pitchFamily="34" charset="-122"/>
              </a:rPr>
              <a:t>=1</a:t>
            </a:r>
            <a:r>
              <a:rPr lang="zh-CN" altLang="en-US" sz="2000" smtClean="0">
                <a:latin typeface="微软雅黑 Light" pitchFamily="34" charset="-122"/>
                <a:ea typeface="微软雅黑 Light" pitchFamily="34" charset="-122"/>
              </a:rPr>
              <a:t>：</a:t>
            </a:r>
            <a:endParaRPr lang="zh-CN" altLang="en-US" sz="2000" dirty="0">
              <a:latin typeface="微软雅黑 Light" pitchFamily="34" charset="-122"/>
              <a:ea typeface="微软雅黑 Light" pitchFamily="34" charset="-122"/>
            </a:endParaRPr>
          </a:p>
        </p:txBody>
      </p:sp>
      <p:sp>
        <p:nvSpPr>
          <p:cNvPr id="7" name="标题 1"/>
          <p:cNvSpPr>
            <a:spLocks noGrp="1"/>
          </p:cNvSpPr>
          <p:nvPr>
            <p:ph type="title"/>
          </p:nvPr>
        </p:nvSpPr>
        <p:spPr>
          <a:xfrm>
            <a:off x="457200" y="620688"/>
            <a:ext cx="8229600" cy="1143000"/>
          </a:xfrm>
        </p:spPr>
        <p:txBody>
          <a:bodyPr>
            <a:normAutofit/>
          </a:bodyPr>
          <a:lstStyle/>
          <a:p>
            <a:pPr indent="360000"/>
            <a:r>
              <a:rPr lang="en-US" altLang="zh-CN" sz="3200" smtClean="0">
                <a:solidFill>
                  <a:schemeClr val="tx1">
                    <a:lumMod val="75000"/>
                    <a:lumOff val="25000"/>
                  </a:schemeClr>
                </a:solidFill>
                <a:latin typeface="微软雅黑" pitchFamily="34" charset="-122"/>
                <a:ea typeface="微软雅黑" pitchFamily="34" charset="-122"/>
                <a:cs typeface="+mn-cs"/>
              </a:rPr>
              <a:t>Sigmoid</a:t>
            </a:r>
            <a:r>
              <a:rPr lang="zh-CN" altLang="en-US" sz="3200" smtClean="0">
                <a:solidFill>
                  <a:schemeClr val="tx1">
                    <a:lumMod val="75000"/>
                    <a:lumOff val="25000"/>
                  </a:schemeClr>
                </a:solidFill>
                <a:latin typeface="微软雅黑" pitchFamily="34" charset="-122"/>
                <a:ea typeface="微软雅黑" pitchFamily="34" charset="-122"/>
                <a:cs typeface="+mn-cs"/>
              </a:rPr>
              <a:t>函数（压缩函数）</a:t>
            </a:r>
            <a:endParaRPr lang="zh-CN" altLang="en-US" sz="3200">
              <a:solidFill>
                <a:schemeClr val="tx1">
                  <a:lumMod val="75000"/>
                  <a:lumOff val="25000"/>
                </a:schemeClr>
              </a:solidFill>
              <a:latin typeface="微软雅黑" pitchFamily="34" charset="-122"/>
              <a:ea typeface="微软雅黑" pitchFamily="34" charset="-122"/>
              <a:cs typeface="+mn-cs"/>
            </a:endParaRPr>
          </a:p>
        </p:txBody>
      </p:sp>
      <p:sp>
        <p:nvSpPr>
          <p:cNvPr id="6" name="椭圆 5"/>
          <p:cNvSpPr>
            <a:spLocks noChangeAspect="1"/>
          </p:cNvSpPr>
          <p:nvPr/>
        </p:nvSpPr>
        <p:spPr>
          <a:xfrm>
            <a:off x="1173491" y="2973802"/>
            <a:ext cx="1656184" cy="1656000"/>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solidFill>
                <a:schemeClr val="tx1"/>
              </a:solidFill>
            </a:endParaRPr>
          </a:p>
        </p:txBody>
      </p:sp>
    </p:spTree>
    <p:extLst>
      <p:ext uri="{BB962C8B-B14F-4D97-AF65-F5344CB8AC3E}">
        <p14:creationId xmlns:p14="http://schemas.microsoft.com/office/powerpoint/2010/main" val="1236566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par>
                                <p:cTn id="8" presetID="5" presetClass="entr" presetSubtype="1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checkerboard(across)">
                                      <p:cBhvr>
                                        <p:cTn id="10" dur="500"/>
                                        <p:tgtEl>
                                          <p:spTgt spid="3"/>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checkerboard(across)">
                                      <p:cBhvr>
                                        <p:cTn id="13" dur="500"/>
                                        <p:tgtEl>
                                          <p:spTgt spid="4"/>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checkerboard(across)">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3491880" y="2156979"/>
            <a:ext cx="1512168" cy="551941"/>
          </a:xfrm>
          <a:prstGeom prst="rect">
            <a:avLst/>
          </a:prstGeom>
        </p:spPr>
      </p:pic>
      <p:sp>
        <p:nvSpPr>
          <p:cNvPr id="8" name="标题 1"/>
          <p:cNvSpPr>
            <a:spLocks noGrp="1"/>
          </p:cNvSpPr>
          <p:nvPr>
            <p:ph type="title"/>
          </p:nvPr>
        </p:nvSpPr>
        <p:spPr>
          <a:xfrm>
            <a:off x="457200" y="620688"/>
            <a:ext cx="8229600" cy="1143000"/>
          </a:xfrm>
        </p:spPr>
        <p:txBody>
          <a:bodyPr>
            <a:normAutofit/>
          </a:bodyPr>
          <a:lstStyle/>
          <a:p>
            <a:pPr indent="360000"/>
            <a:r>
              <a:rPr lang="en-US" altLang="zh-CN" sz="3200" smtClean="0">
                <a:solidFill>
                  <a:schemeClr val="tx1">
                    <a:lumMod val="75000"/>
                    <a:lumOff val="25000"/>
                  </a:schemeClr>
                </a:solidFill>
                <a:latin typeface="微软雅黑" pitchFamily="34" charset="-122"/>
                <a:ea typeface="微软雅黑" pitchFamily="34" charset="-122"/>
                <a:cs typeface="+mn-cs"/>
              </a:rPr>
              <a:t>Sigmoid</a:t>
            </a:r>
            <a:r>
              <a:rPr lang="zh-CN" altLang="en-US" sz="3200" smtClean="0">
                <a:solidFill>
                  <a:schemeClr val="tx1">
                    <a:lumMod val="75000"/>
                    <a:lumOff val="25000"/>
                  </a:schemeClr>
                </a:solidFill>
                <a:latin typeface="微软雅黑" pitchFamily="34" charset="-122"/>
                <a:ea typeface="微软雅黑" pitchFamily="34" charset="-122"/>
                <a:cs typeface="+mn-cs"/>
              </a:rPr>
              <a:t>函数（压缩函数）</a:t>
            </a:r>
            <a:endParaRPr lang="zh-CN" altLang="en-US" sz="3200">
              <a:solidFill>
                <a:schemeClr val="tx1">
                  <a:lumMod val="75000"/>
                  <a:lumOff val="25000"/>
                </a:schemeClr>
              </a:solidFill>
              <a:latin typeface="微软雅黑" pitchFamily="34" charset="-122"/>
              <a:ea typeface="微软雅黑" pitchFamily="34" charset="-122"/>
              <a:cs typeface="+mn-cs"/>
            </a:endParaRPr>
          </a:p>
        </p:txBody>
      </p:sp>
      <p:sp>
        <p:nvSpPr>
          <p:cNvPr id="9" name="内容占位符 2"/>
          <p:cNvSpPr>
            <a:spLocks noGrp="1"/>
          </p:cNvSpPr>
          <p:nvPr>
            <p:ph idx="1"/>
          </p:nvPr>
        </p:nvSpPr>
        <p:spPr>
          <a:xfrm>
            <a:off x="457200" y="2924945"/>
            <a:ext cx="8229600" cy="3456383"/>
          </a:xfrm>
        </p:spPr>
        <p:txBody>
          <a:bodyPr>
            <a:noAutofit/>
          </a:bodyPr>
          <a:lstStyle/>
          <a:p>
            <a:pPr>
              <a:lnSpc>
                <a:spcPct val="200000"/>
              </a:lnSpc>
            </a:pPr>
            <a:r>
              <a:rPr lang="en-US" altLang="zh-CN" sz="1800" smtClean="0">
                <a:latin typeface="微软雅黑 Light" pitchFamily="34" charset="-122"/>
                <a:ea typeface="微软雅黑 Light" pitchFamily="34" charset="-122"/>
              </a:rPr>
              <a:t>sigmoid</a:t>
            </a:r>
            <a:r>
              <a:rPr lang="zh-CN" altLang="en-US" sz="1800">
                <a:latin typeface="微软雅黑 Light" pitchFamily="34" charset="-122"/>
                <a:ea typeface="微软雅黑 Light" pitchFamily="34" charset="-122"/>
              </a:rPr>
              <a:t>函数中，</a:t>
            </a:r>
            <a:r>
              <a:rPr lang="en-US" altLang="zh-CN" sz="1800" smtClean="0">
                <a:latin typeface="微软雅黑 Light" pitchFamily="34" charset="-122"/>
                <a:ea typeface="微软雅黑 Light" pitchFamily="34" charset="-122"/>
              </a:rPr>
              <a:t>e</a:t>
            </a:r>
            <a:r>
              <a:rPr lang="en-US" altLang="zh-CN" sz="1800" baseline="30000" smtClean="0">
                <a:latin typeface="微软雅黑 Light" pitchFamily="34" charset="-122"/>
                <a:ea typeface="微软雅黑 Light" pitchFamily="34" charset="-122"/>
              </a:rPr>
              <a:t>-z </a:t>
            </a:r>
            <a:r>
              <a:rPr lang="zh-CN" altLang="en-US" sz="1800" smtClean="0">
                <a:latin typeface="微软雅黑 Light" pitchFamily="34" charset="-122"/>
                <a:ea typeface="微软雅黑 Light" pitchFamily="34" charset="-122"/>
              </a:rPr>
              <a:t>中 </a:t>
            </a:r>
            <a:r>
              <a:rPr lang="en-US" altLang="zh-CN" sz="1800" smtClean="0">
                <a:latin typeface="微软雅黑 Light" pitchFamily="34" charset="-122"/>
                <a:ea typeface="微软雅黑 Light" pitchFamily="34" charset="-122"/>
              </a:rPr>
              <a:t>z </a:t>
            </a:r>
            <a:r>
              <a:rPr lang="zh-CN" altLang="en-US" sz="1800" smtClean="0">
                <a:latin typeface="微软雅黑 Light" pitchFamily="34" charset="-122"/>
                <a:ea typeface="微软雅黑 Light" pitchFamily="34" charset="-122"/>
              </a:rPr>
              <a:t>的</a:t>
            </a:r>
            <a:r>
              <a:rPr lang="zh-CN" altLang="en-US" sz="1800">
                <a:latin typeface="微软雅黑 Light" pitchFamily="34" charset="-122"/>
                <a:ea typeface="微软雅黑 Light" pitchFamily="34" charset="-122"/>
              </a:rPr>
              <a:t>正负决定</a:t>
            </a:r>
            <a:r>
              <a:rPr lang="zh-CN" altLang="en-US" sz="1800" smtClean="0">
                <a:latin typeface="微软雅黑 Light" pitchFamily="34" charset="-122"/>
                <a:ea typeface="微软雅黑 Light" pitchFamily="34" charset="-122"/>
              </a:rPr>
              <a:t>了 </a:t>
            </a:r>
            <a:r>
              <a:rPr lang="en-US" altLang="zh-CN" sz="1800" smtClean="0">
                <a:latin typeface="微软雅黑 Light" pitchFamily="34" charset="-122"/>
                <a:ea typeface="微软雅黑 Light" pitchFamily="34" charset="-122"/>
              </a:rPr>
              <a:t>g(z) </a:t>
            </a:r>
            <a:r>
              <a:rPr lang="zh-CN" altLang="en-US" sz="1800" smtClean="0">
                <a:latin typeface="微软雅黑 Light" pitchFamily="34" charset="-122"/>
                <a:ea typeface="微软雅黑 Light" pitchFamily="34" charset="-122"/>
              </a:rPr>
              <a:t>的</a:t>
            </a:r>
            <a:r>
              <a:rPr lang="zh-CN" altLang="en-US" sz="1800">
                <a:latin typeface="微软雅黑 Light" pitchFamily="34" charset="-122"/>
                <a:ea typeface="微软雅黑 Light" pitchFamily="34" charset="-122"/>
              </a:rPr>
              <a:t>值最后是</a:t>
            </a:r>
            <a:r>
              <a:rPr lang="zh-CN" altLang="en-US" sz="1800" smtClean="0">
                <a:latin typeface="微软雅黑 Light" pitchFamily="34" charset="-122"/>
                <a:ea typeface="微软雅黑 Light" pitchFamily="34" charset="-122"/>
              </a:rPr>
              <a:t>大于 </a:t>
            </a:r>
            <a:r>
              <a:rPr lang="en-US" altLang="zh-CN" sz="1800" smtClean="0">
                <a:latin typeface="微软雅黑 Light" pitchFamily="34" charset="-122"/>
                <a:ea typeface="微软雅黑 Light" pitchFamily="34" charset="-122"/>
              </a:rPr>
              <a:t>0.5 </a:t>
            </a:r>
            <a:r>
              <a:rPr lang="zh-CN" altLang="en-US" sz="1800" smtClean="0">
                <a:latin typeface="微软雅黑 Light" pitchFamily="34" charset="-122"/>
                <a:ea typeface="微软雅黑 Light" pitchFamily="34" charset="-122"/>
              </a:rPr>
              <a:t>还是小于 </a:t>
            </a:r>
            <a:r>
              <a:rPr lang="en-US" altLang="zh-CN" sz="1800" smtClean="0">
                <a:latin typeface="微软雅黑 Light" pitchFamily="34" charset="-122"/>
                <a:ea typeface="微软雅黑 Light" pitchFamily="34" charset="-122"/>
              </a:rPr>
              <a:t>0.5</a:t>
            </a:r>
            <a:r>
              <a:rPr lang="zh-CN" altLang="en-US" sz="1800" smtClean="0">
                <a:latin typeface="微软雅黑 Light" pitchFamily="34" charset="-122"/>
                <a:ea typeface="微软雅黑 Light" pitchFamily="34" charset="-122"/>
              </a:rPr>
              <a:t>；即 </a:t>
            </a:r>
            <a:r>
              <a:rPr lang="en-US" altLang="zh-CN" sz="1800" smtClean="0">
                <a:latin typeface="微软雅黑 Light" pitchFamily="34" charset="-122"/>
                <a:ea typeface="微软雅黑 Light" pitchFamily="34" charset="-122"/>
              </a:rPr>
              <a:t>z </a:t>
            </a:r>
            <a:r>
              <a:rPr lang="zh-CN" altLang="en-US" sz="1800" smtClean="0">
                <a:latin typeface="微软雅黑 Light" pitchFamily="34" charset="-122"/>
                <a:ea typeface="微软雅黑 Light" pitchFamily="34" charset="-122"/>
              </a:rPr>
              <a:t>大于 </a:t>
            </a:r>
            <a:r>
              <a:rPr lang="en-US" altLang="zh-CN" sz="1800" smtClean="0">
                <a:latin typeface="微软雅黑 Light" pitchFamily="34" charset="-122"/>
                <a:ea typeface="微软雅黑 Light" pitchFamily="34" charset="-122"/>
              </a:rPr>
              <a:t>0 </a:t>
            </a:r>
            <a:r>
              <a:rPr lang="zh-CN" altLang="en-US" sz="1800" smtClean="0">
                <a:latin typeface="微软雅黑 Light" pitchFamily="34" charset="-122"/>
                <a:ea typeface="微软雅黑 Light" pitchFamily="34" charset="-122"/>
              </a:rPr>
              <a:t>时，</a:t>
            </a:r>
            <a:r>
              <a:rPr lang="en-US" altLang="zh-CN" sz="1800" smtClean="0">
                <a:latin typeface="微软雅黑 Light" pitchFamily="34" charset="-122"/>
                <a:ea typeface="微软雅黑 Light" pitchFamily="34" charset="-122"/>
              </a:rPr>
              <a:t>g(z) </a:t>
            </a:r>
            <a:r>
              <a:rPr lang="zh-CN" altLang="en-US" sz="1800">
                <a:latin typeface="微软雅黑 Light" pitchFamily="34" charset="-122"/>
                <a:ea typeface="微软雅黑 Light" pitchFamily="34" charset="-122"/>
              </a:rPr>
              <a:t>大</a:t>
            </a:r>
            <a:r>
              <a:rPr lang="zh-CN" altLang="en-US" sz="1800" smtClean="0">
                <a:latin typeface="微软雅黑 Light" pitchFamily="34" charset="-122"/>
                <a:ea typeface="微软雅黑 Light" pitchFamily="34" charset="-122"/>
              </a:rPr>
              <a:t>于 </a:t>
            </a:r>
            <a:r>
              <a:rPr lang="en-US" altLang="zh-CN" sz="1800" smtClean="0">
                <a:latin typeface="微软雅黑 Light" pitchFamily="34" charset="-122"/>
                <a:ea typeface="微软雅黑 Light" pitchFamily="34" charset="-122"/>
              </a:rPr>
              <a:t>0.5</a:t>
            </a:r>
            <a:r>
              <a:rPr lang="zh-CN" altLang="en-US" sz="1800">
                <a:latin typeface="微软雅黑 Light" pitchFamily="34" charset="-122"/>
                <a:ea typeface="微软雅黑 Light" pitchFamily="34" charset="-122"/>
              </a:rPr>
              <a:t>，</a:t>
            </a:r>
            <a:r>
              <a:rPr lang="en-US" altLang="zh-CN" sz="1800" smtClean="0">
                <a:latin typeface="微软雅黑 Light" pitchFamily="34" charset="-122"/>
                <a:ea typeface="微软雅黑 Light" pitchFamily="34" charset="-122"/>
              </a:rPr>
              <a:t>z </a:t>
            </a:r>
            <a:r>
              <a:rPr lang="zh-CN" altLang="en-US" sz="1800" smtClean="0">
                <a:latin typeface="微软雅黑 Light" pitchFamily="34" charset="-122"/>
                <a:ea typeface="微软雅黑 Light" pitchFamily="34" charset="-122"/>
              </a:rPr>
              <a:t>小于 </a:t>
            </a:r>
            <a:r>
              <a:rPr lang="en-US" altLang="zh-CN" sz="1800" smtClean="0">
                <a:latin typeface="微软雅黑 Light" pitchFamily="34" charset="-122"/>
                <a:ea typeface="微软雅黑 Light" pitchFamily="34" charset="-122"/>
              </a:rPr>
              <a:t>0 </a:t>
            </a:r>
            <a:r>
              <a:rPr lang="zh-CN" altLang="en-US" sz="1800" smtClean="0">
                <a:latin typeface="微软雅黑 Light" pitchFamily="34" charset="-122"/>
                <a:ea typeface="微软雅黑 Light" pitchFamily="34" charset="-122"/>
              </a:rPr>
              <a:t>时，</a:t>
            </a:r>
            <a:r>
              <a:rPr lang="en-US" altLang="zh-CN" sz="1800" smtClean="0">
                <a:latin typeface="微软雅黑 Light" pitchFamily="34" charset="-122"/>
                <a:ea typeface="微软雅黑 Light" pitchFamily="34" charset="-122"/>
              </a:rPr>
              <a:t>g(z)</a:t>
            </a:r>
            <a:r>
              <a:rPr lang="zh-CN" altLang="en-US" sz="1800">
                <a:latin typeface="微软雅黑 Light" pitchFamily="34" charset="-122"/>
                <a:ea typeface="微软雅黑 Light" pitchFamily="34" charset="-122"/>
              </a:rPr>
              <a:t>小</a:t>
            </a:r>
            <a:r>
              <a:rPr lang="zh-CN" altLang="en-US" sz="1800" smtClean="0">
                <a:latin typeface="微软雅黑 Light" pitchFamily="34" charset="-122"/>
                <a:ea typeface="微软雅黑 Light" pitchFamily="34" charset="-122"/>
              </a:rPr>
              <a:t>于 </a:t>
            </a:r>
            <a:r>
              <a:rPr lang="en-US" altLang="zh-CN" sz="1800" smtClean="0">
                <a:latin typeface="微软雅黑 Light" pitchFamily="34" charset="-122"/>
                <a:ea typeface="微软雅黑 Light" pitchFamily="34" charset="-122"/>
              </a:rPr>
              <a:t>0.5</a:t>
            </a:r>
          </a:p>
          <a:p>
            <a:pPr>
              <a:lnSpc>
                <a:spcPct val="200000"/>
              </a:lnSpc>
            </a:pPr>
            <a:r>
              <a:rPr lang="zh-CN" altLang="en-US" sz="1800" smtClean="0">
                <a:latin typeface="微软雅黑 Light" pitchFamily="34" charset="-122"/>
                <a:ea typeface="微软雅黑 Light" pitchFamily="34" charset="-122"/>
              </a:rPr>
              <a:t>当 </a:t>
            </a:r>
            <a:r>
              <a:rPr lang="en-US" altLang="zh-CN" sz="1800" smtClean="0">
                <a:latin typeface="微软雅黑 Light" pitchFamily="34" charset="-122"/>
                <a:ea typeface="微软雅黑 Light" pitchFamily="34" charset="-122"/>
              </a:rPr>
              <a:t>z </a:t>
            </a:r>
            <a:r>
              <a:rPr lang="zh-CN" altLang="en-US" sz="1800" smtClean="0">
                <a:latin typeface="微软雅黑 Light" pitchFamily="34" charset="-122"/>
                <a:ea typeface="微软雅黑 Light" pitchFamily="34" charset="-122"/>
              </a:rPr>
              <a:t>对应</a:t>
            </a:r>
            <a:r>
              <a:rPr lang="zh-CN" altLang="en-US" sz="1800">
                <a:latin typeface="微软雅黑 Light" pitchFamily="34" charset="-122"/>
                <a:ea typeface="微软雅黑 Light" pitchFamily="34" charset="-122"/>
              </a:rPr>
              <a:t>的表达式为分类边界时，恰好有分类边界两侧</a:t>
            </a:r>
            <a:r>
              <a:rPr lang="zh-CN" altLang="en-US" sz="1800" smtClean="0">
                <a:latin typeface="微软雅黑 Light" pitchFamily="34" charset="-122"/>
                <a:ea typeface="微软雅黑 Light" pitchFamily="34" charset="-122"/>
              </a:rPr>
              <a:t>对应 </a:t>
            </a:r>
            <a:r>
              <a:rPr lang="en-US" altLang="zh-CN" sz="1800" smtClean="0">
                <a:latin typeface="微软雅黑 Light" pitchFamily="34" charset="-122"/>
                <a:ea typeface="微软雅黑 Light" pitchFamily="34" charset="-122"/>
              </a:rPr>
              <a:t>z </a:t>
            </a:r>
            <a:r>
              <a:rPr lang="zh-CN" altLang="en-US" sz="1800" smtClean="0">
                <a:latin typeface="微软雅黑 Light" pitchFamily="34" charset="-122"/>
                <a:ea typeface="微软雅黑 Light" pitchFamily="34" charset="-122"/>
              </a:rPr>
              <a:t>正负</a:t>
            </a:r>
            <a:r>
              <a:rPr lang="zh-CN" altLang="en-US" sz="1800">
                <a:latin typeface="微软雅黑 Light" pitchFamily="34" charset="-122"/>
                <a:ea typeface="微软雅黑 Light" pitchFamily="34" charset="-122"/>
              </a:rPr>
              <a:t>不同，也就使得分类边界两边分别</a:t>
            </a:r>
            <a:r>
              <a:rPr lang="zh-CN" altLang="en-US" sz="1800" smtClean="0">
                <a:latin typeface="微软雅黑 Light" pitchFamily="34" charset="-122"/>
                <a:ea typeface="微软雅黑 Light" pitchFamily="34" charset="-122"/>
              </a:rPr>
              <a:t>对应 </a:t>
            </a:r>
            <a:r>
              <a:rPr lang="en-US" altLang="zh-CN" sz="1800" smtClean="0">
                <a:latin typeface="微软雅黑 Light" pitchFamily="34" charset="-122"/>
                <a:ea typeface="微软雅黑 Light" pitchFamily="34" charset="-122"/>
              </a:rPr>
              <a:t>g(z)&gt;0.5 </a:t>
            </a:r>
            <a:r>
              <a:rPr lang="zh-CN" altLang="en-US" sz="1800" smtClean="0">
                <a:latin typeface="微软雅黑 Light" pitchFamily="34" charset="-122"/>
                <a:ea typeface="微软雅黑 Light" pitchFamily="34" charset="-122"/>
              </a:rPr>
              <a:t>和 </a:t>
            </a:r>
            <a:r>
              <a:rPr lang="en-US" altLang="zh-CN" sz="1800" smtClean="0">
                <a:latin typeface="微软雅黑 Light" pitchFamily="34" charset="-122"/>
                <a:ea typeface="微软雅黑 Light" pitchFamily="34" charset="-122"/>
              </a:rPr>
              <a:t>g(z)&lt;0.5</a:t>
            </a:r>
            <a:r>
              <a:rPr lang="zh-CN" altLang="en-US" sz="1800">
                <a:latin typeface="微软雅黑 Light" pitchFamily="34" charset="-122"/>
                <a:ea typeface="微软雅黑 Light" pitchFamily="34" charset="-122"/>
              </a:rPr>
              <a:t>，因此</a:t>
            </a:r>
            <a:r>
              <a:rPr lang="zh-CN" altLang="en-US" sz="1800" smtClean="0">
                <a:latin typeface="微软雅黑 Light" pitchFamily="34" charset="-122"/>
                <a:ea typeface="微软雅黑 Light" pitchFamily="34" charset="-122"/>
              </a:rPr>
              <a:t>根据 </a:t>
            </a:r>
            <a:r>
              <a:rPr lang="en-US" altLang="zh-CN" sz="1800" smtClean="0">
                <a:latin typeface="微软雅黑 Light" pitchFamily="34" charset="-122"/>
                <a:ea typeface="微软雅黑 Light" pitchFamily="34" charset="-122"/>
              </a:rPr>
              <a:t>g(z) </a:t>
            </a:r>
            <a:r>
              <a:rPr lang="zh-CN" altLang="en-US" sz="1800" smtClean="0">
                <a:latin typeface="微软雅黑 Light" pitchFamily="34" charset="-122"/>
                <a:ea typeface="微软雅黑 Light" pitchFamily="34" charset="-122"/>
              </a:rPr>
              <a:t>与 </a:t>
            </a:r>
            <a:r>
              <a:rPr lang="en-US" altLang="zh-CN" sz="1800" smtClean="0">
                <a:latin typeface="微软雅黑 Light" pitchFamily="34" charset="-122"/>
                <a:ea typeface="微软雅黑 Light" pitchFamily="34" charset="-122"/>
              </a:rPr>
              <a:t>0.5 </a:t>
            </a:r>
            <a:r>
              <a:rPr lang="zh-CN" altLang="en-US" sz="1800" smtClean="0">
                <a:latin typeface="微软雅黑 Light" pitchFamily="34" charset="-122"/>
                <a:ea typeface="微软雅黑 Light" pitchFamily="34" charset="-122"/>
              </a:rPr>
              <a:t>的</a:t>
            </a:r>
            <a:r>
              <a:rPr lang="zh-CN" altLang="en-US" sz="1800">
                <a:latin typeface="微软雅黑 Light" pitchFamily="34" charset="-122"/>
                <a:ea typeface="微软雅黑 Light" pitchFamily="34" charset="-122"/>
              </a:rPr>
              <a:t>大小关系，就可以实现分类</a:t>
            </a:r>
          </a:p>
        </p:txBody>
      </p:sp>
    </p:spTree>
    <p:extLst>
      <p:ext uri="{BB962C8B-B14F-4D97-AF65-F5344CB8AC3E}">
        <p14:creationId xmlns:p14="http://schemas.microsoft.com/office/powerpoint/2010/main" val="292434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457200" y="620688"/>
            <a:ext cx="8229600" cy="1143000"/>
          </a:xfrm>
        </p:spPr>
        <p:txBody>
          <a:bodyPr>
            <a:normAutofit/>
          </a:bodyPr>
          <a:lstStyle/>
          <a:p>
            <a:pPr indent="360000"/>
            <a:r>
              <a:rPr lang="zh-CN" altLang="en-US" sz="3200" smtClean="0">
                <a:solidFill>
                  <a:schemeClr val="tx1">
                    <a:lumMod val="75000"/>
                    <a:lumOff val="25000"/>
                  </a:schemeClr>
                </a:solidFill>
                <a:latin typeface="微软雅黑" pitchFamily="34" charset="-122"/>
                <a:ea typeface="微软雅黑" pitchFamily="34" charset="-122"/>
                <a:cs typeface="+mn-cs"/>
              </a:rPr>
              <a:t>逻辑斯谛回归损失函数</a:t>
            </a:r>
            <a:endParaRPr lang="zh-CN" altLang="en-US" sz="3200">
              <a:solidFill>
                <a:schemeClr val="tx1">
                  <a:lumMod val="75000"/>
                  <a:lumOff val="25000"/>
                </a:schemeClr>
              </a:solidFill>
              <a:latin typeface="微软雅黑" pitchFamily="34" charset="-122"/>
              <a:ea typeface="微软雅黑" pitchFamily="34" charset="-122"/>
              <a:cs typeface="+mn-cs"/>
            </a:endParaRPr>
          </a:p>
        </p:txBody>
      </p:sp>
      <p:sp>
        <p:nvSpPr>
          <p:cNvPr id="6" name="内容占位符 2"/>
          <p:cNvSpPr>
            <a:spLocks noGrp="1"/>
          </p:cNvSpPr>
          <p:nvPr>
            <p:ph idx="1"/>
          </p:nvPr>
        </p:nvSpPr>
        <p:spPr>
          <a:xfrm>
            <a:off x="457200" y="1628800"/>
            <a:ext cx="8229600" cy="819223"/>
          </a:xfrm>
        </p:spPr>
        <p:txBody>
          <a:bodyPr>
            <a:normAutofit/>
          </a:bodyPr>
          <a:lstStyle/>
          <a:p>
            <a:pPr>
              <a:lnSpc>
                <a:spcPct val="200000"/>
              </a:lnSpc>
            </a:pPr>
            <a:r>
              <a:rPr lang="zh-CN" altLang="en-US" sz="2100" smtClean="0">
                <a:latin typeface="微软雅黑 Light" pitchFamily="34" charset="-122"/>
                <a:ea typeface="微软雅黑 Light" pitchFamily="34" charset="-122"/>
              </a:rPr>
              <a:t>平方损失函数的问题</a:t>
            </a:r>
            <a:endParaRPr lang="zh-CN" altLang="en-US" sz="2100">
              <a:latin typeface="微软雅黑 Light" pitchFamily="34" charset="-122"/>
              <a:ea typeface="微软雅黑 Light" pitchFamily="34" charset="-122"/>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712" y="2564904"/>
            <a:ext cx="4752975" cy="345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210171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1154229" y="2060848"/>
            <a:ext cx="6835542" cy="3600400"/>
          </a:xfrm>
          <a:prstGeom prst="rect">
            <a:avLst/>
          </a:prstGeom>
        </p:spPr>
      </p:pic>
      <p:sp>
        <p:nvSpPr>
          <p:cNvPr id="5" name="标题 1"/>
          <p:cNvSpPr>
            <a:spLocks noGrp="1"/>
          </p:cNvSpPr>
          <p:nvPr>
            <p:ph type="title"/>
          </p:nvPr>
        </p:nvSpPr>
        <p:spPr>
          <a:xfrm>
            <a:off x="457200" y="620688"/>
            <a:ext cx="8229600" cy="1143000"/>
          </a:xfrm>
        </p:spPr>
        <p:txBody>
          <a:bodyPr>
            <a:normAutofit/>
          </a:bodyPr>
          <a:lstStyle/>
          <a:p>
            <a:pPr indent="360000"/>
            <a:r>
              <a:rPr lang="zh-CN" altLang="en-US" sz="3200" smtClean="0">
                <a:solidFill>
                  <a:schemeClr val="tx1">
                    <a:lumMod val="75000"/>
                    <a:lumOff val="25000"/>
                  </a:schemeClr>
                </a:solidFill>
                <a:latin typeface="微软雅黑" pitchFamily="34" charset="-122"/>
                <a:ea typeface="微软雅黑" pitchFamily="34" charset="-122"/>
                <a:cs typeface="+mn-cs"/>
              </a:rPr>
              <a:t>损失函数</a:t>
            </a:r>
            <a:endParaRPr lang="zh-CN" altLang="en-US" sz="3200">
              <a:solidFill>
                <a:schemeClr val="tx1">
                  <a:lumMod val="75000"/>
                  <a:lumOff val="25000"/>
                </a:schemeClr>
              </a:solidFill>
              <a:latin typeface="微软雅黑" pitchFamily="34" charset="-122"/>
              <a:ea typeface="微软雅黑" pitchFamily="34" charset="-122"/>
              <a:cs typeface="+mn-cs"/>
            </a:endParaRPr>
          </a:p>
        </p:txBody>
      </p:sp>
    </p:spTree>
    <p:extLst>
      <p:ext uri="{BB962C8B-B14F-4D97-AF65-F5344CB8AC3E}">
        <p14:creationId xmlns:p14="http://schemas.microsoft.com/office/powerpoint/2010/main" val="2863613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plus(in)">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indent="360000"/>
            <a:r>
              <a:rPr lang="zh-CN" altLang="en-US" sz="3600" smtClean="0">
                <a:solidFill>
                  <a:schemeClr val="tx1">
                    <a:lumMod val="75000"/>
                    <a:lumOff val="25000"/>
                  </a:schemeClr>
                </a:solidFill>
                <a:latin typeface="微软雅黑" pitchFamily="34" charset="-122"/>
                <a:ea typeface="微软雅黑" pitchFamily="34" charset="-122"/>
                <a:cs typeface="+mn-cs"/>
              </a:rPr>
              <a:t>监督学习 </a:t>
            </a:r>
            <a:r>
              <a:rPr lang="en-US" altLang="zh-CN" sz="3600" smtClean="0">
                <a:solidFill>
                  <a:schemeClr val="tx1">
                    <a:lumMod val="75000"/>
                    <a:lumOff val="25000"/>
                  </a:schemeClr>
                </a:solidFill>
                <a:latin typeface="微软雅黑" pitchFamily="34" charset="-122"/>
                <a:ea typeface="微软雅黑" pitchFamily="34" charset="-122"/>
                <a:cs typeface="+mn-cs"/>
              </a:rPr>
              <a:t>—— </a:t>
            </a:r>
            <a:r>
              <a:rPr lang="zh-CN" altLang="en-US" sz="3600" smtClean="0">
                <a:solidFill>
                  <a:schemeClr val="tx1">
                    <a:lumMod val="75000"/>
                    <a:lumOff val="25000"/>
                  </a:schemeClr>
                </a:solidFill>
                <a:latin typeface="微软雅黑" pitchFamily="34" charset="-122"/>
                <a:ea typeface="微软雅黑" pitchFamily="34" charset="-122"/>
                <a:cs typeface="+mn-cs"/>
              </a:rPr>
              <a:t>回归</a:t>
            </a:r>
            <a:r>
              <a:rPr lang="zh-CN" altLang="en-US" sz="3600">
                <a:solidFill>
                  <a:schemeClr val="tx1">
                    <a:lumMod val="75000"/>
                    <a:lumOff val="25000"/>
                  </a:schemeClr>
                </a:solidFill>
                <a:latin typeface="微软雅黑" pitchFamily="34" charset="-122"/>
                <a:ea typeface="微软雅黑" pitchFamily="34" charset="-122"/>
                <a:cs typeface="+mn-cs"/>
              </a:rPr>
              <a:t>模型</a:t>
            </a:r>
          </a:p>
        </p:txBody>
      </p:sp>
      <p:sp>
        <p:nvSpPr>
          <p:cNvPr id="3" name="内容占位符 2"/>
          <p:cNvSpPr>
            <a:spLocks noGrp="1"/>
          </p:cNvSpPr>
          <p:nvPr>
            <p:ph idx="1"/>
          </p:nvPr>
        </p:nvSpPr>
        <p:spPr/>
        <p:txBody>
          <a:bodyPr>
            <a:normAutofit/>
          </a:bodyPr>
          <a:lstStyle/>
          <a:p>
            <a:pPr>
              <a:lnSpc>
                <a:spcPct val="200000"/>
              </a:lnSpc>
            </a:pPr>
            <a:r>
              <a:rPr lang="zh-CN" altLang="en-US" sz="2400" smtClean="0">
                <a:latin typeface="微软雅黑 Light" pitchFamily="34" charset="-122"/>
                <a:ea typeface="微软雅黑 Light" pitchFamily="34" charset="-122"/>
              </a:rPr>
              <a:t>线性回归模型</a:t>
            </a:r>
            <a:endParaRPr lang="en-US" altLang="zh-CN" sz="2400" smtClean="0">
              <a:latin typeface="微软雅黑 Light" pitchFamily="34" charset="-122"/>
              <a:ea typeface="微软雅黑 Light" pitchFamily="34" charset="-122"/>
            </a:endParaRPr>
          </a:p>
          <a:p>
            <a:pPr lvl="1">
              <a:lnSpc>
                <a:spcPct val="200000"/>
              </a:lnSpc>
            </a:pPr>
            <a:r>
              <a:rPr lang="zh-CN" altLang="en-US" sz="1800">
                <a:latin typeface="微软雅黑 Light" pitchFamily="34" charset="-122"/>
                <a:ea typeface="微软雅黑 Light" pitchFamily="34" charset="-122"/>
              </a:rPr>
              <a:t>一</a:t>
            </a:r>
            <a:r>
              <a:rPr lang="zh-CN" altLang="en-US" sz="1800" smtClean="0">
                <a:latin typeface="微软雅黑 Light" pitchFamily="34" charset="-122"/>
                <a:ea typeface="微软雅黑 Light" pitchFamily="34" charset="-122"/>
              </a:rPr>
              <a:t>元线性回归</a:t>
            </a:r>
            <a:endParaRPr lang="en-US" altLang="zh-CN" sz="1800" smtClean="0">
              <a:latin typeface="微软雅黑 Light" pitchFamily="34" charset="-122"/>
              <a:ea typeface="微软雅黑 Light" pitchFamily="34" charset="-122"/>
            </a:endParaRPr>
          </a:p>
          <a:p>
            <a:pPr lvl="1">
              <a:lnSpc>
                <a:spcPct val="200000"/>
              </a:lnSpc>
            </a:pPr>
            <a:r>
              <a:rPr lang="zh-CN" altLang="en-US" sz="1800" smtClean="0">
                <a:latin typeface="微软雅黑 Light" pitchFamily="34" charset="-122"/>
                <a:ea typeface="微软雅黑 Light" pitchFamily="34" charset="-122"/>
              </a:rPr>
              <a:t>多元线性回归</a:t>
            </a:r>
            <a:endParaRPr lang="en-US" altLang="zh-CN" sz="1800" smtClean="0">
              <a:latin typeface="微软雅黑 Light" pitchFamily="34" charset="-122"/>
              <a:ea typeface="微软雅黑 Light" pitchFamily="34" charset="-122"/>
            </a:endParaRPr>
          </a:p>
          <a:p>
            <a:pPr>
              <a:lnSpc>
                <a:spcPct val="200000"/>
              </a:lnSpc>
            </a:pPr>
            <a:r>
              <a:rPr lang="zh-CN" altLang="en-US" sz="2400" smtClean="0">
                <a:latin typeface="微软雅黑 Light" pitchFamily="34" charset="-122"/>
                <a:ea typeface="微软雅黑 Light" pitchFamily="34" charset="-122"/>
              </a:rPr>
              <a:t>非线性回归模型</a:t>
            </a:r>
            <a:endParaRPr lang="en-US" altLang="zh-CN" sz="2400" smtClean="0">
              <a:latin typeface="微软雅黑 Light" pitchFamily="34" charset="-122"/>
              <a:ea typeface="微软雅黑 Light" pitchFamily="34" charset="-122"/>
            </a:endParaRPr>
          </a:p>
          <a:p>
            <a:pPr>
              <a:lnSpc>
                <a:spcPct val="200000"/>
              </a:lnSpc>
            </a:pPr>
            <a:r>
              <a:rPr lang="zh-CN" altLang="en-US" sz="2400" smtClean="0">
                <a:latin typeface="微软雅黑 Light" pitchFamily="34" charset="-122"/>
                <a:ea typeface="微软雅黑 Light" pitchFamily="34" charset="-122"/>
              </a:rPr>
              <a:t>最小二乘法</a:t>
            </a:r>
            <a:endParaRPr lang="en-US" altLang="zh-CN" sz="2400">
              <a:latin typeface="微软雅黑 Light" pitchFamily="34" charset="-122"/>
              <a:ea typeface="微软雅黑 Light" pitchFamily="34" charset="-122"/>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9952" y="2204864"/>
            <a:ext cx="3753374" cy="2543530"/>
          </a:xfrm>
          <a:prstGeom prst="rect">
            <a:avLst/>
          </a:prstGeom>
        </p:spPr>
      </p:pic>
    </p:spTree>
    <p:extLst>
      <p:ext uri="{BB962C8B-B14F-4D97-AF65-F5344CB8AC3E}">
        <p14:creationId xmlns:p14="http://schemas.microsoft.com/office/powerpoint/2010/main" val="340890367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2683011" y="1844824"/>
            <a:ext cx="3777977" cy="3837708"/>
          </a:xfrm>
          <a:prstGeom prst="rect">
            <a:avLst/>
          </a:prstGeom>
        </p:spPr>
      </p:pic>
      <p:sp>
        <p:nvSpPr>
          <p:cNvPr id="5" name="标题 1"/>
          <p:cNvSpPr>
            <a:spLocks noGrp="1"/>
          </p:cNvSpPr>
          <p:nvPr>
            <p:ph type="title"/>
          </p:nvPr>
        </p:nvSpPr>
        <p:spPr>
          <a:xfrm>
            <a:off x="457200" y="620688"/>
            <a:ext cx="8229600" cy="1143000"/>
          </a:xfrm>
        </p:spPr>
        <p:txBody>
          <a:bodyPr>
            <a:normAutofit/>
          </a:bodyPr>
          <a:lstStyle/>
          <a:p>
            <a:pPr indent="360000"/>
            <a:r>
              <a:rPr lang="zh-CN" altLang="en-US" sz="3200" smtClean="0">
                <a:solidFill>
                  <a:schemeClr val="tx1">
                    <a:lumMod val="75000"/>
                    <a:lumOff val="25000"/>
                  </a:schemeClr>
                </a:solidFill>
                <a:latin typeface="微软雅黑" pitchFamily="34" charset="-122"/>
                <a:ea typeface="微软雅黑" pitchFamily="34" charset="-122"/>
                <a:cs typeface="+mn-cs"/>
              </a:rPr>
              <a:t>损失函数</a:t>
            </a:r>
            <a:endParaRPr lang="zh-CN" altLang="en-US" sz="3200">
              <a:solidFill>
                <a:schemeClr val="tx1">
                  <a:lumMod val="75000"/>
                  <a:lumOff val="25000"/>
                </a:schemeClr>
              </a:solidFill>
              <a:latin typeface="微软雅黑" pitchFamily="34" charset="-122"/>
              <a:ea typeface="微软雅黑" pitchFamily="34" charset="-122"/>
              <a:cs typeface="+mn-cs"/>
            </a:endParaRPr>
          </a:p>
        </p:txBody>
      </p:sp>
    </p:spTree>
    <p:extLst>
      <p:ext uri="{BB962C8B-B14F-4D97-AF65-F5344CB8AC3E}">
        <p14:creationId xmlns:p14="http://schemas.microsoft.com/office/powerpoint/2010/main" val="3837889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plus(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1547664" y="1730971"/>
            <a:ext cx="5811738" cy="833933"/>
          </a:xfrm>
          <a:prstGeom prst="rect">
            <a:avLst/>
          </a:prstGeom>
        </p:spPr>
      </p:pic>
      <p:sp>
        <p:nvSpPr>
          <p:cNvPr id="7" name="标题 1"/>
          <p:cNvSpPr>
            <a:spLocks noGrp="1"/>
          </p:cNvSpPr>
          <p:nvPr>
            <p:ph type="title"/>
          </p:nvPr>
        </p:nvSpPr>
        <p:spPr>
          <a:xfrm>
            <a:off x="457200" y="620688"/>
            <a:ext cx="8229600" cy="1143000"/>
          </a:xfrm>
        </p:spPr>
        <p:txBody>
          <a:bodyPr>
            <a:normAutofit/>
          </a:bodyPr>
          <a:lstStyle/>
          <a:p>
            <a:pPr indent="360000"/>
            <a:r>
              <a:rPr lang="zh-CN" altLang="en-US" sz="3200" smtClean="0">
                <a:solidFill>
                  <a:schemeClr val="tx1">
                    <a:lumMod val="75000"/>
                    <a:lumOff val="25000"/>
                  </a:schemeClr>
                </a:solidFill>
                <a:latin typeface="微软雅黑" pitchFamily="34" charset="-122"/>
                <a:ea typeface="微软雅黑" pitchFamily="34" charset="-122"/>
                <a:cs typeface="+mn-cs"/>
              </a:rPr>
              <a:t>损失函数</a:t>
            </a:r>
            <a:endParaRPr lang="zh-CN" altLang="en-US" sz="3200">
              <a:solidFill>
                <a:schemeClr val="tx1">
                  <a:lumMod val="75000"/>
                  <a:lumOff val="25000"/>
                </a:schemeClr>
              </a:solidFill>
              <a:latin typeface="微软雅黑" pitchFamily="34" charset="-122"/>
              <a:ea typeface="微软雅黑" pitchFamily="34" charset="-122"/>
              <a:cs typeface="+mn-cs"/>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1961" y="2979964"/>
            <a:ext cx="2942007" cy="296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6016" y="2996952"/>
            <a:ext cx="3153357" cy="2903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4264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500"/>
                                        <p:tgtEl>
                                          <p:spTgt spid="10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27"/>
                                        </p:tgtEl>
                                        <p:attrNameLst>
                                          <p:attrName>style.visibility</p:attrName>
                                        </p:attrNameLst>
                                      </p:cBhvr>
                                      <p:to>
                                        <p:strVal val="visible"/>
                                      </p:to>
                                    </p:set>
                                    <p:animEffect transition="in" filter="fade">
                                      <p:cBhvr>
                                        <p:cTn id="17"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6420" y="3429000"/>
            <a:ext cx="546735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图片 6"/>
          <p:cNvPicPr>
            <a:picLocks noChangeAspect="1"/>
          </p:cNvPicPr>
          <p:nvPr/>
        </p:nvPicPr>
        <p:blipFill>
          <a:blip r:embed="rId3"/>
          <a:stretch>
            <a:fillRect/>
          </a:stretch>
        </p:blipFill>
        <p:spPr>
          <a:xfrm>
            <a:off x="1535740" y="1916832"/>
            <a:ext cx="5811738" cy="833933"/>
          </a:xfrm>
          <a:prstGeom prst="rect">
            <a:avLst/>
          </a:prstGeom>
        </p:spPr>
      </p:pic>
      <p:sp>
        <p:nvSpPr>
          <p:cNvPr id="2" name="图文框 1"/>
          <p:cNvSpPr/>
          <p:nvPr/>
        </p:nvSpPr>
        <p:spPr>
          <a:xfrm>
            <a:off x="2339752" y="3356992"/>
            <a:ext cx="1368152" cy="504056"/>
          </a:xfrm>
          <a:prstGeom prst="frame">
            <a:avLst>
              <a:gd name="adj1" fmla="val 8526"/>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solidFill>
                <a:schemeClr val="tx1"/>
              </a:solidFill>
            </a:endParaRPr>
          </a:p>
        </p:txBody>
      </p:sp>
      <p:sp>
        <p:nvSpPr>
          <p:cNvPr id="8" name="图文框 7"/>
          <p:cNvSpPr/>
          <p:nvPr/>
        </p:nvSpPr>
        <p:spPr>
          <a:xfrm>
            <a:off x="4980216" y="3356992"/>
            <a:ext cx="1968048" cy="469578"/>
          </a:xfrm>
          <a:prstGeom prst="frame">
            <a:avLst>
              <a:gd name="adj1" fmla="val 8526"/>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1" name="标题 1"/>
          <p:cNvSpPr>
            <a:spLocks noGrp="1"/>
          </p:cNvSpPr>
          <p:nvPr>
            <p:ph type="title"/>
          </p:nvPr>
        </p:nvSpPr>
        <p:spPr>
          <a:xfrm>
            <a:off x="457200" y="620688"/>
            <a:ext cx="8229600" cy="1143000"/>
          </a:xfrm>
        </p:spPr>
        <p:txBody>
          <a:bodyPr>
            <a:normAutofit/>
          </a:bodyPr>
          <a:lstStyle/>
          <a:p>
            <a:pPr indent="360000"/>
            <a:r>
              <a:rPr lang="zh-CN" altLang="en-US" sz="3200" smtClean="0">
                <a:solidFill>
                  <a:schemeClr val="tx1">
                    <a:lumMod val="75000"/>
                    <a:lumOff val="25000"/>
                  </a:schemeClr>
                </a:solidFill>
                <a:latin typeface="微软雅黑" pitchFamily="34" charset="-122"/>
                <a:ea typeface="微软雅黑" pitchFamily="34" charset="-122"/>
                <a:cs typeface="+mn-cs"/>
              </a:rPr>
              <a:t>损失函数</a:t>
            </a:r>
            <a:endParaRPr lang="zh-CN" altLang="en-US" sz="3200">
              <a:solidFill>
                <a:schemeClr val="tx1">
                  <a:lumMod val="75000"/>
                  <a:lumOff val="25000"/>
                </a:schemeClr>
              </a:solidFill>
              <a:latin typeface="微软雅黑" pitchFamily="34" charset="-122"/>
              <a:ea typeface="微软雅黑" pitchFamily="34" charset="-122"/>
              <a:cs typeface="+mn-cs"/>
            </a:endParaRPr>
          </a:p>
        </p:txBody>
      </p:sp>
      <p:pic>
        <p:nvPicPr>
          <p:cNvPr id="81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775" y="4826099"/>
            <a:ext cx="5810250"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下箭头 4"/>
          <p:cNvSpPr/>
          <p:nvPr/>
        </p:nvSpPr>
        <p:spPr>
          <a:xfrm>
            <a:off x="4211960" y="2924944"/>
            <a:ext cx="240940" cy="288032"/>
          </a:xfrm>
          <a:prstGeom prst="downArrow">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solidFill>
                <a:schemeClr val="tx1"/>
              </a:solidFill>
            </a:endParaRPr>
          </a:p>
        </p:txBody>
      </p:sp>
      <p:sp>
        <p:nvSpPr>
          <p:cNvPr id="15" name="下箭头 14"/>
          <p:cNvSpPr/>
          <p:nvPr/>
        </p:nvSpPr>
        <p:spPr>
          <a:xfrm>
            <a:off x="4230807" y="4365104"/>
            <a:ext cx="240940" cy="288032"/>
          </a:xfrm>
          <a:prstGeom prst="downArrow">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solidFill>
                <a:schemeClr val="tx1"/>
              </a:solidFill>
            </a:endParaRPr>
          </a:p>
        </p:txBody>
      </p:sp>
    </p:spTree>
    <p:extLst>
      <p:ext uri="{BB962C8B-B14F-4D97-AF65-F5344CB8AC3E}">
        <p14:creationId xmlns:p14="http://schemas.microsoft.com/office/powerpoint/2010/main" val="2817571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8195"/>
                                        </p:tgtEl>
                                        <p:attrNameLst>
                                          <p:attrName>style.visibility</p:attrName>
                                        </p:attrNameLst>
                                      </p:cBhvr>
                                      <p:to>
                                        <p:strVal val="visible"/>
                                      </p:to>
                                    </p:set>
                                    <p:animEffect transition="in" filter="fade">
                                      <p:cBhvr>
                                        <p:cTn id="10" dur="500"/>
                                        <p:tgtEl>
                                          <p:spTgt spid="8195"/>
                                        </p:tgtEl>
                                      </p:cBhvr>
                                    </p:animEffect>
                                  </p:childTnLst>
                                </p:cTn>
                              </p:par>
                            </p:childTnLst>
                          </p:cTn>
                        </p:par>
                      </p:childTnLst>
                    </p:cTn>
                  </p:par>
                  <p:par>
                    <p:cTn id="11" fill="hold">
                      <p:stCondLst>
                        <p:cond delay="indefinite"/>
                      </p:stCondLst>
                      <p:childTnLst>
                        <p:par>
                          <p:cTn id="12" fill="hold">
                            <p:stCondLst>
                              <p:cond delay="0"/>
                            </p:stCondLst>
                            <p:childTnLst>
                              <p:par>
                                <p:cTn id="13" presetID="13" presetClass="entr" presetSubtype="16"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plus(in)">
                                      <p:cBhvr>
                                        <p:cTn id="15" dur="2000"/>
                                        <p:tgtEl>
                                          <p:spTgt spid="2"/>
                                        </p:tgtEl>
                                      </p:cBhvr>
                                    </p:animEffect>
                                  </p:childTnLst>
                                </p:cTn>
                              </p:par>
                              <p:par>
                                <p:cTn id="16" presetID="13" presetClass="entr" presetSubtype="16"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plus(in)">
                                      <p:cBhvr>
                                        <p:cTn id="18" dur="20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par>
                                <p:cTn id="24" presetID="10" presetClass="entr" presetSubtype="0" fill="hold" nodeType="withEffect">
                                  <p:stCondLst>
                                    <p:cond delay="0"/>
                                  </p:stCondLst>
                                  <p:childTnLst>
                                    <p:set>
                                      <p:cBhvr>
                                        <p:cTn id="25" dur="1" fill="hold">
                                          <p:stCondLst>
                                            <p:cond delay="0"/>
                                          </p:stCondLst>
                                        </p:cTn>
                                        <p:tgtEl>
                                          <p:spTgt spid="8196"/>
                                        </p:tgtEl>
                                        <p:attrNameLst>
                                          <p:attrName>style.visibility</p:attrName>
                                        </p:attrNameLst>
                                      </p:cBhvr>
                                      <p:to>
                                        <p:strVal val="visible"/>
                                      </p:to>
                                    </p:set>
                                    <p:animEffect transition="in" filter="fade">
                                      <p:cBhvr>
                                        <p:cTn id="26" dur="500"/>
                                        <p:tgtEl>
                                          <p:spTgt spid="8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5" grpId="0" animBg="1"/>
      <p:bldP spid="1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4583970" y="2924944"/>
            <a:ext cx="3888432" cy="400110"/>
          </a:xfrm>
          <a:prstGeom prst="rect">
            <a:avLst/>
          </a:prstGeom>
          <a:noFill/>
        </p:spPr>
        <p:txBody>
          <a:bodyPr wrap="square" rtlCol="0">
            <a:spAutoFit/>
          </a:bodyPr>
          <a:lstStyle/>
          <a:p>
            <a:r>
              <a:rPr lang="zh-CN" altLang="en-US" sz="2000" dirty="0" smtClean="0">
                <a:latin typeface="微软雅黑 Light" pitchFamily="34" charset="-122"/>
                <a:ea typeface="微软雅黑 Light" pitchFamily="34" charset="-122"/>
              </a:rPr>
              <a:t>为了防止过拟合，加入正则化项</a:t>
            </a:r>
            <a:endParaRPr lang="zh-CN" altLang="en-US" sz="2000" dirty="0">
              <a:latin typeface="微软雅黑 Light" pitchFamily="34" charset="-122"/>
              <a:ea typeface="微软雅黑 Light" pitchFamily="34" charset="-122"/>
            </a:endParaRPr>
          </a:p>
        </p:txBody>
      </p:sp>
      <p:sp>
        <p:nvSpPr>
          <p:cNvPr id="11" name="文本框 10"/>
          <p:cNvSpPr txBox="1"/>
          <p:nvPr/>
        </p:nvSpPr>
        <p:spPr>
          <a:xfrm>
            <a:off x="588233" y="5333146"/>
            <a:ext cx="7368143" cy="400110"/>
          </a:xfrm>
          <a:prstGeom prst="rect">
            <a:avLst/>
          </a:prstGeom>
          <a:noFill/>
        </p:spPr>
        <p:txBody>
          <a:bodyPr wrap="square" rtlCol="0">
            <a:spAutoFit/>
          </a:bodyPr>
          <a:lstStyle/>
          <a:p>
            <a:r>
              <a:rPr lang="zh-CN" altLang="en-US" sz="2000" smtClean="0">
                <a:latin typeface="微软雅黑 Light" pitchFamily="34" charset="-122"/>
                <a:ea typeface="微软雅黑 Light" pitchFamily="34" charset="-122"/>
              </a:rPr>
              <a:t>    </a:t>
            </a:r>
            <a:r>
              <a:rPr lang="zh-CN" altLang="en-US" sz="2000">
                <a:latin typeface="微软雅黑 Light" pitchFamily="34" charset="-122"/>
                <a:ea typeface="微软雅黑 Light" pitchFamily="34" charset="-122"/>
              </a:rPr>
              <a:t>这样</a:t>
            </a:r>
            <a:r>
              <a:rPr lang="zh-CN" altLang="en-US" sz="2000" smtClean="0">
                <a:latin typeface="微软雅黑 Light" pitchFamily="34" charset="-122"/>
                <a:ea typeface="微软雅黑 Light" pitchFamily="34" charset="-122"/>
              </a:rPr>
              <a:t>，</a:t>
            </a:r>
            <a:r>
              <a:rPr lang="zh-CN" altLang="en-US" sz="2000" dirty="0" smtClean="0">
                <a:latin typeface="微软雅黑 Light" pitchFamily="34" charset="-122"/>
                <a:ea typeface="微软雅黑 Light" pitchFamily="34" charset="-122"/>
              </a:rPr>
              <a:t>我们获得了一个</a:t>
            </a:r>
            <a:r>
              <a:rPr lang="zh-CN" altLang="en-US" sz="2000" b="1" dirty="0">
                <a:latin typeface="微软雅黑 Light" pitchFamily="34" charset="-122"/>
                <a:ea typeface="微软雅黑 Light" pitchFamily="34" charset="-122"/>
              </a:rPr>
              <a:t>凸函数</a:t>
            </a:r>
            <a:r>
              <a:rPr lang="zh-CN" altLang="en-US" sz="2000" dirty="0">
                <a:latin typeface="微软雅黑 Light" pitchFamily="34" charset="-122"/>
                <a:ea typeface="微软雅黑 Light" pitchFamily="34" charset="-122"/>
              </a:rPr>
              <a:t>。</a:t>
            </a:r>
          </a:p>
        </p:txBody>
      </p:sp>
      <p:sp>
        <p:nvSpPr>
          <p:cNvPr id="15" name="标题 1"/>
          <p:cNvSpPr>
            <a:spLocks noGrp="1"/>
          </p:cNvSpPr>
          <p:nvPr>
            <p:ph type="title"/>
          </p:nvPr>
        </p:nvSpPr>
        <p:spPr>
          <a:xfrm>
            <a:off x="457200" y="620688"/>
            <a:ext cx="8229600" cy="1143000"/>
          </a:xfrm>
        </p:spPr>
        <p:txBody>
          <a:bodyPr>
            <a:normAutofit/>
          </a:bodyPr>
          <a:lstStyle/>
          <a:p>
            <a:pPr indent="360000"/>
            <a:r>
              <a:rPr lang="zh-CN" altLang="en-US" sz="3200" smtClean="0">
                <a:solidFill>
                  <a:schemeClr val="tx1">
                    <a:lumMod val="75000"/>
                    <a:lumOff val="25000"/>
                  </a:schemeClr>
                </a:solidFill>
                <a:latin typeface="微软雅黑" pitchFamily="34" charset="-122"/>
                <a:ea typeface="微软雅黑" pitchFamily="34" charset="-122"/>
                <a:cs typeface="+mn-cs"/>
              </a:rPr>
              <a:t>损失函数</a:t>
            </a:r>
            <a:endParaRPr lang="zh-CN" altLang="en-US" sz="3200">
              <a:solidFill>
                <a:schemeClr val="tx1">
                  <a:lumMod val="75000"/>
                  <a:lumOff val="25000"/>
                </a:schemeClr>
              </a:solidFill>
              <a:latin typeface="微软雅黑" pitchFamily="34" charset="-122"/>
              <a:ea typeface="微软雅黑" pitchFamily="34" charset="-122"/>
              <a:cs typeface="+mn-cs"/>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844824"/>
            <a:ext cx="6686550"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233" y="3938289"/>
            <a:ext cx="799147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下箭头 15"/>
          <p:cNvSpPr/>
          <p:nvPr/>
        </p:nvSpPr>
        <p:spPr>
          <a:xfrm>
            <a:off x="4110337" y="2708920"/>
            <a:ext cx="240940" cy="936104"/>
          </a:xfrm>
          <a:prstGeom prst="downArrow">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solidFill>
                <a:schemeClr val="tx1"/>
              </a:solidFill>
            </a:endParaRPr>
          </a:p>
        </p:txBody>
      </p:sp>
    </p:spTree>
    <p:extLst>
      <p:ext uri="{BB962C8B-B14F-4D97-AF65-F5344CB8AC3E}">
        <p14:creationId xmlns:p14="http://schemas.microsoft.com/office/powerpoint/2010/main" val="3946660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219"/>
                                        </p:tgtEl>
                                        <p:attrNameLst>
                                          <p:attrName>style.visibility</p:attrName>
                                        </p:attrNameLst>
                                      </p:cBhvr>
                                      <p:to>
                                        <p:strVal val="visible"/>
                                      </p:to>
                                    </p:set>
                                    <p:animEffect transition="in" filter="fade">
                                      <p:cBhvr>
                                        <p:cTn id="15" dur="500"/>
                                        <p:tgtEl>
                                          <p:spTgt spid="9219"/>
                                        </p:tgtEl>
                                      </p:cBhvr>
                                    </p:animEffect>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2987824" y="3776029"/>
            <a:ext cx="2592288" cy="615763"/>
          </a:xfrm>
          <a:prstGeom prst="rect">
            <a:avLst/>
          </a:prstGeom>
        </p:spPr>
      </p:pic>
      <p:sp>
        <p:nvSpPr>
          <p:cNvPr id="8" name="标题 1"/>
          <p:cNvSpPr>
            <a:spLocks noGrp="1"/>
          </p:cNvSpPr>
          <p:nvPr>
            <p:ph type="title"/>
          </p:nvPr>
        </p:nvSpPr>
        <p:spPr>
          <a:xfrm>
            <a:off x="457200" y="620688"/>
            <a:ext cx="8229600" cy="1143000"/>
          </a:xfrm>
        </p:spPr>
        <p:txBody>
          <a:bodyPr>
            <a:normAutofit/>
          </a:bodyPr>
          <a:lstStyle/>
          <a:p>
            <a:pPr indent="360000"/>
            <a:r>
              <a:rPr lang="zh-CN" altLang="en-US" sz="3200" smtClean="0">
                <a:solidFill>
                  <a:schemeClr val="tx1">
                    <a:lumMod val="75000"/>
                    <a:lumOff val="25000"/>
                  </a:schemeClr>
                </a:solidFill>
                <a:latin typeface="微软雅黑" pitchFamily="34" charset="-122"/>
                <a:ea typeface="微软雅黑" pitchFamily="34" charset="-122"/>
                <a:cs typeface="+mn-cs"/>
              </a:rPr>
              <a:t>梯度下降法求解</a:t>
            </a:r>
            <a:endParaRPr lang="zh-CN" altLang="en-US" sz="3200">
              <a:solidFill>
                <a:schemeClr val="tx1">
                  <a:lumMod val="75000"/>
                  <a:lumOff val="25000"/>
                </a:schemeClr>
              </a:solidFill>
              <a:latin typeface="微软雅黑" pitchFamily="34" charset="-122"/>
              <a:ea typeface="微软雅黑" pitchFamily="34" charset="-122"/>
              <a:cs typeface="+mn-cs"/>
            </a:endParaRPr>
          </a:p>
        </p:txBody>
      </p:sp>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2276872"/>
            <a:ext cx="799147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30377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indent="360000"/>
            <a:r>
              <a:rPr lang="zh-CN" altLang="en-US" sz="3200">
                <a:solidFill>
                  <a:schemeClr val="tx1">
                    <a:lumMod val="75000"/>
                    <a:lumOff val="25000"/>
                  </a:schemeClr>
                </a:solidFill>
                <a:latin typeface="微软雅黑" pitchFamily="34" charset="-122"/>
                <a:ea typeface="微软雅黑" pitchFamily="34" charset="-122"/>
                <a:cs typeface="+mn-cs"/>
              </a:rPr>
              <a:t>决策树</a:t>
            </a:r>
          </a:p>
        </p:txBody>
      </p:sp>
      <p:sp>
        <p:nvSpPr>
          <p:cNvPr id="3" name="内容占位符 2"/>
          <p:cNvSpPr>
            <a:spLocks noGrp="1"/>
          </p:cNvSpPr>
          <p:nvPr>
            <p:ph idx="1"/>
          </p:nvPr>
        </p:nvSpPr>
        <p:spPr>
          <a:xfrm>
            <a:off x="457200" y="1556792"/>
            <a:ext cx="8229600" cy="4525963"/>
          </a:xfrm>
        </p:spPr>
        <p:txBody>
          <a:bodyPr>
            <a:normAutofit/>
          </a:bodyPr>
          <a:lstStyle/>
          <a:p>
            <a:pPr>
              <a:lnSpc>
                <a:spcPct val="150000"/>
              </a:lnSpc>
            </a:pPr>
            <a:r>
              <a:rPr lang="zh-CN" altLang="en-US" sz="1800" smtClean="0">
                <a:latin typeface="微软雅黑 Light" pitchFamily="34" charset="-122"/>
                <a:ea typeface="微软雅黑 Light" pitchFamily="34" charset="-122"/>
              </a:rPr>
              <a:t>决策树</a:t>
            </a:r>
            <a:r>
              <a:rPr lang="zh-CN" altLang="en-US" sz="1800">
                <a:latin typeface="微软雅黑 Light" pitchFamily="34" charset="-122"/>
                <a:ea typeface="微软雅黑 Light" pitchFamily="34" charset="-122"/>
              </a:rPr>
              <a:t>是一种简单高效并且具有强解释性的模型，广泛应用于数据分析领域。其本质是一颗自上而下的由多个判断节点组成的</a:t>
            </a:r>
            <a:r>
              <a:rPr lang="zh-CN" altLang="en-US" sz="1800" smtClean="0">
                <a:latin typeface="微软雅黑 Light" pitchFamily="34" charset="-122"/>
                <a:ea typeface="微软雅黑 Light" pitchFamily="34" charset="-122"/>
              </a:rPr>
              <a:t>树</a:t>
            </a:r>
            <a:endParaRPr lang="en-US" altLang="zh-CN" sz="1800">
              <a:latin typeface="微软雅黑 Light" pitchFamily="34" charset="-122"/>
              <a:ea typeface="微软雅黑 Light" pitchFamily="34" charset="-122"/>
            </a:endParaRPr>
          </a:p>
        </p:txBody>
      </p:sp>
      <p:pic>
        <p:nvPicPr>
          <p:cNvPr id="4" name="图片 3"/>
          <p:cNvPicPr>
            <a:picLocks noChangeAspect="1"/>
          </p:cNvPicPr>
          <p:nvPr/>
        </p:nvPicPr>
        <p:blipFill>
          <a:blip r:embed="rId2"/>
          <a:stretch>
            <a:fillRect/>
          </a:stretch>
        </p:blipFill>
        <p:spPr>
          <a:xfrm>
            <a:off x="899592" y="2681897"/>
            <a:ext cx="3435920" cy="3416796"/>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0032" y="2636912"/>
            <a:ext cx="3528392" cy="3605797"/>
          </a:xfrm>
          <a:prstGeom prst="rect">
            <a:avLst/>
          </a:prstGeom>
        </p:spPr>
      </p:pic>
    </p:spTree>
    <p:extLst>
      <p:ext uri="{BB962C8B-B14F-4D97-AF65-F5344CB8AC3E}">
        <p14:creationId xmlns:p14="http://schemas.microsoft.com/office/powerpoint/2010/main" val="3738709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plus(in)">
                                      <p:cBhvr>
                                        <p:cTn id="7" dur="1000"/>
                                        <p:tgtEl>
                                          <p:spTgt spid="4"/>
                                        </p:tgtEl>
                                      </p:cBhvr>
                                    </p:animEffect>
                                  </p:childTnLst>
                                </p:cTn>
                              </p:par>
                              <p:par>
                                <p:cTn id="8" presetID="13" presetClass="entr" presetSubtype="16"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plus(in)">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691680" y="2204864"/>
            <a:ext cx="6114454" cy="3936885"/>
          </a:xfrm>
          <a:prstGeom prst="rect">
            <a:avLst/>
          </a:prstGeom>
        </p:spPr>
      </p:pic>
      <p:sp>
        <p:nvSpPr>
          <p:cNvPr id="4" name="标题 1"/>
          <p:cNvSpPr>
            <a:spLocks noGrp="1"/>
          </p:cNvSpPr>
          <p:nvPr>
            <p:ph type="title"/>
          </p:nvPr>
        </p:nvSpPr>
        <p:spPr>
          <a:xfrm>
            <a:off x="457200" y="620688"/>
            <a:ext cx="8229600" cy="1143000"/>
          </a:xfrm>
        </p:spPr>
        <p:txBody>
          <a:bodyPr>
            <a:normAutofit/>
          </a:bodyPr>
          <a:lstStyle/>
          <a:p>
            <a:pPr indent="360000"/>
            <a:r>
              <a:rPr lang="zh-CN" altLang="en-US" sz="3200" smtClean="0">
                <a:solidFill>
                  <a:schemeClr val="tx1">
                    <a:lumMod val="75000"/>
                    <a:lumOff val="25000"/>
                  </a:schemeClr>
                </a:solidFill>
                <a:latin typeface="微软雅黑" pitchFamily="34" charset="-122"/>
                <a:ea typeface="微软雅黑" pitchFamily="34" charset="-122"/>
                <a:cs typeface="+mn-cs"/>
              </a:rPr>
              <a:t>决策树示例</a:t>
            </a:r>
            <a:endParaRPr lang="zh-CN" altLang="en-US" sz="3200">
              <a:solidFill>
                <a:schemeClr val="tx1">
                  <a:lumMod val="75000"/>
                  <a:lumOff val="25000"/>
                </a:schemeClr>
              </a:solidFill>
              <a:latin typeface="微软雅黑" pitchFamily="34" charset="-122"/>
              <a:ea typeface="微软雅黑" pitchFamily="34" charset="-122"/>
              <a:cs typeface="+mn-cs"/>
            </a:endParaRPr>
          </a:p>
        </p:txBody>
      </p:sp>
      <p:sp>
        <p:nvSpPr>
          <p:cNvPr id="5" name="内容占位符 2"/>
          <p:cNvSpPr>
            <a:spLocks noGrp="1"/>
          </p:cNvSpPr>
          <p:nvPr>
            <p:ph idx="1"/>
          </p:nvPr>
        </p:nvSpPr>
        <p:spPr>
          <a:xfrm>
            <a:off x="457200" y="1556792"/>
            <a:ext cx="8229600" cy="4525963"/>
          </a:xfrm>
        </p:spPr>
        <p:txBody>
          <a:bodyPr>
            <a:normAutofit/>
          </a:bodyPr>
          <a:lstStyle/>
          <a:p>
            <a:pPr>
              <a:lnSpc>
                <a:spcPct val="150000"/>
              </a:lnSpc>
            </a:pPr>
            <a:r>
              <a:rPr lang="zh-CN" altLang="en-US" sz="1800" smtClean="0">
                <a:latin typeface="微软雅黑 Light" pitchFamily="34" charset="-122"/>
                <a:ea typeface="微软雅黑 Light" pitchFamily="34" charset="-122"/>
              </a:rPr>
              <a:t>预测小明今天是否会出门打球</a:t>
            </a:r>
            <a:endParaRPr lang="en-US" altLang="zh-CN" sz="1800">
              <a:latin typeface="微软雅黑 Light" pitchFamily="34" charset="-122"/>
              <a:ea typeface="微软雅黑 Light" pitchFamily="34" charset="-122"/>
            </a:endParaRPr>
          </a:p>
        </p:txBody>
      </p:sp>
    </p:spTree>
    <p:extLst>
      <p:ext uri="{BB962C8B-B14F-4D97-AF65-F5344CB8AC3E}">
        <p14:creationId xmlns:p14="http://schemas.microsoft.com/office/powerpoint/2010/main" val="2102397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plus(in)">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043608" y="1772816"/>
            <a:ext cx="7173441" cy="3482189"/>
          </a:xfrm>
          <a:prstGeom prst="rect">
            <a:avLst/>
          </a:prstGeom>
        </p:spPr>
      </p:pic>
      <p:sp>
        <p:nvSpPr>
          <p:cNvPr id="3" name="标题 1"/>
          <p:cNvSpPr>
            <a:spLocks noGrp="1"/>
          </p:cNvSpPr>
          <p:nvPr>
            <p:ph type="title"/>
          </p:nvPr>
        </p:nvSpPr>
        <p:spPr>
          <a:xfrm>
            <a:off x="457200" y="620688"/>
            <a:ext cx="8229600" cy="1143000"/>
          </a:xfrm>
        </p:spPr>
        <p:txBody>
          <a:bodyPr>
            <a:normAutofit/>
          </a:bodyPr>
          <a:lstStyle/>
          <a:p>
            <a:pPr indent="360000"/>
            <a:r>
              <a:rPr lang="zh-CN" altLang="en-US" sz="3200" smtClean="0">
                <a:solidFill>
                  <a:schemeClr val="tx1">
                    <a:lumMod val="75000"/>
                    <a:lumOff val="25000"/>
                  </a:schemeClr>
                </a:solidFill>
                <a:latin typeface="微软雅黑" pitchFamily="34" charset="-122"/>
                <a:ea typeface="微软雅黑" pitchFamily="34" charset="-122"/>
                <a:cs typeface="+mn-cs"/>
              </a:rPr>
              <a:t>决策树示例</a:t>
            </a:r>
            <a:endParaRPr lang="zh-CN" altLang="en-US" sz="3200">
              <a:solidFill>
                <a:schemeClr val="tx1">
                  <a:lumMod val="75000"/>
                  <a:lumOff val="25000"/>
                </a:schemeClr>
              </a:solidFill>
              <a:latin typeface="微软雅黑" pitchFamily="34" charset="-122"/>
              <a:ea typeface="微软雅黑" pitchFamily="34" charset="-122"/>
              <a:cs typeface="+mn-cs"/>
            </a:endParaRPr>
          </a:p>
        </p:txBody>
      </p:sp>
    </p:spTree>
    <p:extLst>
      <p:ext uri="{BB962C8B-B14F-4D97-AF65-F5344CB8AC3E}">
        <p14:creationId xmlns:p14="http://schemas.microsoft.com/office/powerpoint/2010/main" val="2766548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plus(in)">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457200" y="620688"/>
            <a:ext cx="8229600" cy="1143000"/>
          </a:xfrm>
        </p:spPr>
        <p:txBody>
          <a:bodyPr>
            <a:normAutofit/>
          </a:bodyPr>
          <a:lstStyle/>
          <a:p>
            <a:pPr indent="360000"/>
            <a:r>
              <a:rPr lang="zh-CN" altLang="en-US" sz="3200" smtClean="0">
                <a:solidFill>
                  <a:schemeClr val="tx1">
                    <a:lumMod val="75000"/>
                    <a:lumOff val="25000"/>
                  </a:schemeClr>
                </a:solidFill>
                <a:latin typeface="微软雅黑" pitchFamily="34" charset="-122"/>
                <a:ea typeface="微软雅黑" pitchFamily="34" charset="-122"/>
                <a:cs typeface="+mn-cs"/>
              </a:rPr>
              <a:t>决策树示例</a:t>
            </a:r>
            <a:endParaRPr lang="zh-CN" altLang="en-US" sz="3200">
              <a:solidFill>
                <a:schemeClr val="tx1">
                  <a:lumMod val="75000"/>
                  <a:lumOff val="25000"/>
                </a:schemeClr>
              </a:solidFill>
              <a:latin typeface="微软雅黑" pitchFamily="34" charset="-122"/>
              <a:ea typeface="微软雅黑" pitchFamily="34" charset="-122"/>
              <a:cs typeface="+mn-cs"/>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916832"/>
            <a:ext cx="8361905" cy="3676191"/>
          </a:xfrm>
          <a:prstGeom prst="rect">
            <a:avLst/>
          </a:prstGeom>
        </p:spPr>
      </p:pic>
    </p:spTree>
    <p:extLst>
      <p:ext uri="{BB962C8B-B14F-4D97-AF65-F5344CB8AC3E}">
        <p14:creationId xmlns:p14="http://schemas.microsoft.com/office/powerpoint/2010/main" val="372026078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827584" y="4077072"/>
            <a:ext cx="1872208" cy="1835567"/>
          </a:xfrm>
          <a:prstGeom prst="rect">
            <a:avLst/>
          </a:prstGeom>
          <a:noFill/>
        </p:spPr>
        <p:txBody>
          <a:bodyPr wrap="square" rtlCol="0">
            <a:spAutoFit/>
          </a:bodyPr>
          <a:lstStyle/>
          <a:p>
            <a:pPr>
              <a:lnSpc>
                <a:spcPct val="120000"/>
              </a:lnSpc>
            </a:pPr>
            <a:r>
              <a:rPr lang="en-US" altLang="zh-CN" sz="2400" b="1" dirty="0">
                <a:solidFill>
                  <a:srgbClr val="FF0000"/>
                </a:solidFill>
              </a:rPr>
              <a:t>i</a:t>
            </a:r>
            <a:r>
              <a:rPr lang="en-US" altLang="zh-CN" sz="2400" b="1" dirty="0" smtClean="0">
                <a:solidFill>
                  <a:srgbClr val="FF0000"/>
                </a:solidFill>
              </a:rPr>
              <a:t>f (condition</a:t>
            </a:r>
            <a:r>
              <a:rPr lang="en-US" altLang="zh-CN" sz="2400" b="1" smtClean="0">
                <a:solidFill>
                  <a:srgbClr val="FF0000"/>
                </a:solidFill>
              </a:rPr>
              <a:t>)   </a:t>
            </a:r>
            <a:br>
              <a:rPr lang="en-US" altLang="zh-CN" sz="2400" b="1" smtClean="0">
                <a:solidFill>
                  <a:srgbClr val="FF0000"/>
                </a:solidFill>
              </a:rPr>
            </a:br>
            <a:r>
              <a:rPr lang="en-US" altLang="zh-CN" sz="2400" b="1" smtClean="0">
                <a:solidFill>
                  <a:srgbClr val="FF0000"/>
                </a:solidFill>
              </a:rPr>
              <a:t>    then</a:t>
            </a:r>
          </a:p>
          <a:p>
            <a:pPr>
              <a:lnSpc>
                <a:spcPct val="120000"/>
              </a:lnSpc>
            </a:pPr>
            <a:r>
              <a:rPr lang="en-US" altLang="zh-CN" sz="2400" b="1" smtClean="0">
                <a:solidFill>
                  <a:srgbClr val="FF0000"/>
                </a:solidFill>
              </a:rPr>
              <a:t>else</a:t>
            </a:r>
          </a:p>
          <a:p>
            <a:pPr>
              <a:lnSpc>
                <a:spcPct val="120000"/>
              </a:lnSpc>
            </a:pPr>
            <a:r>
              <a:rPr lang="en-US" altLang="zh-CN" sz="2400" b="1">
                <a:solidFill>
                  <a:srgbClr val="FF0000"/>
                </a:solidFill>
              </a:rPr>
              <a:t> </a:t>
            </a:r>
            <a:r>
              <a:rPr lang="en-US" altLang="zh-CN" sz="2400" b="1" smtClean="0">
                <a:solidFill>
                  <a:srgbClr val="FF0000"/>
                </a:solidFill>
              </a:rPr>
              <a:t>   then</a:t>
            </a:r>
            <a:endParaRPr lang="en-US" altLang="zh-CN" sz="2400" b="1" dirty="0" smtClean="0">
              <a:solidFill>
                <a:srgbClr val="FF0000"/>
              </a:solidFill>
            </a:endParaRPr>
          </a:p>
        </p:txBody>
      </p:sp>
      <p:sp>
        <p:nvSpPr>
          <p:cNvPr id="3" name="文本框 2"/>
          <p:cNvSpPr txBox="1"/>
          <p:nvPr/>
        </p:nvSpPr>
        <p:spPr>
          <a:xfrm>
            <a:off x="3275856" y="4509120"/>
            <a:ext cx="4392488" cy="461665"/>
          </a:xfrm>
          <a:prstGeom prst="rect">
            <a:avLst/>
          </a:prstGeom>
          <a:noFill/>
        </p:spPr>
        <p:txBody>
          <a:bodyPr wrap="square" rtlCol="0">
            <a:spAutoFit/>
          </a:bodyPr>
          <a:lstStyle/>
          <a:p>
            <a:r>
              <a:rPr lang="zh-CN" altLang="en-US" sz="2400" smtClean="0">
                <a:latin typeface="微软雅黑 Light" pitchFamily="34" charset="-122"/>
                <a:ea typeface="微软雅黑 Light" pitchFamily="34" charset="-122"/>
              </a:rPr>
              <a:t>决策树中的 </a:t>
            </a:r>
            <a:r>
              <a:rPr lang="en-US" altLang="zh-CN" sz="2400" smtClean="0">
                <a:latin typeface="微软雅黑 Light" pitchFamily="34" charset="-122"/>
                <a:ea typeface="微软雅黑 Light" pitchFamily="34" charset="-122"/>
              </a:rPr>
              <a:t>Condition </a:t>
            </a:r>
            <a:r>
              <a:rPr lang="zh-CN" altLang="en-US" sz="2400" smtClean="0">
                <a:latin typeface="微软雅黑 Light" pitchFamily="34" charset="-122"/>
                <a:ea typeface="微软雅黑 Light" pitchFamily="34" charset="-122"/>
              </a:rPr>
              <a:t>是</a:t>
            </a:r>
            <a:r>
              <a:rPr lang="zh-CN" altLang="en-US" sz="2400" dirty="0" smtClean="0">
                <a:latin typeface="微软雅黑 Light" pitchFamily="34" charset="-122"/>
                <a:ea typeface="微软雅黑 Light" pitchFamily="34" charset="-122"/>
              </a:rPr>
              <a:t>什么？</a:t>
            </a:r>
            <a:endParaRPr lang="en-US" altLang="zh-CN" sz="2400" dirty="0" smtClean="0">
              <a:latin typeface="微软雅黑 Light" pitchFamily="34" charset="-122"/>
              <a:ea typeface="微软雅黑 Light" pitchFamily="34" charset="-122"/>
            </a:endParaRPr>
          </a:p>
        </p:txBody>
      </p:sp>
      <p:sp>
        <p:nvSpPr>
          <p:cNvPr id="5" name="文本框 4"/>
          <p:cNvSpPr txBox="1"/>
          <p:nvPr/>
        </p:nvSpPr>
        <p:spPr>
          <a:xfrm>
            <a:off x="2699792" y="5354895"/>
            <a:ext cx="6120680" cy="461665"/>
          </a:xfrm>
          <a:prstGeom prst="rect">
            <a:avLst/>
          </a:prstGeom>
          <a:noFill/>
        </p:spPr>
        <p:txBody>
          <a:bodyPr wrap="square" rtlCol="0">
            <a:spAutoFit/>
          </a:bodyPr>
          <a:lstStyle/>
          <a:p>
            <a:r>
              <a:rPr lang="en-US" altLang="zh-CN" sz="2400" smtClean="0">
                <a:solidFill>
                  <a:schemeClr val="tx1">
                    <a:lumMod val="85000"/>
                    <a:lumOff val="15000"/>
                  </a:schemeClr>
                </a:solidFill>
                <a:latin typeface="微软雅黑 Light" pitchFamily="34" charset="-122"/>
                <a:ea typeface="微软雅黑 Light" pitchFamily="34" charset="-122"/>
              </a:rPr>
              <a:t>Condition </a:t>
            </a:r>
            <a:r>
              <a:rPr lang="zh-CN" altLang="en-US" sz="2400" smtClean="0">
                <a:solidFill>
                  <a:schemeClr val="tx1">
                    <a:lumMod val="85000"/>
                    <a:lumOff val="15000"/>
                  </a:schemeClr>
                </a:solidFill>
                <a:latin typeface="微软雅黑 Light" pitchFamily="34" charset="-122"/>
                <a:ea typeface="微软雅黑 Light" pitchFamily="34" charset="-122"/>
              </a:rPr>
              <a:t>的</a:t>
            </a:r>
            <a:r>
              <a:rPr lang="zh-CN" altLang="en-US" sz="2400" dirty="0" smtClean="0">
                <a:solidFill>
                  <a:schemeClr val="tx1">
                    <a:lumMod val="85000"/>
                    <a:lumOff val="15000"/>
                  </a:schemeClr>
                </a:solidFill>
                <a:latin typeface="微软雅黑 Light" pitchFamily="34" charset="-122"/>
                <a:ea typeface="微软雅黑 Light" pitchFamily="34" charset="-122"/>
              </a:rPr>
              <a:t>确定过程就是</a:t>
            </a:r>
            <a:r>
              <a:rPr lang="zh-CN" altLang="en-US" sz="2400" b="1" dirty="0" smtClean="0">
                <a:solidFill>
                  <a:schemeClr val="tx1">
                    <a:lumMod val="85000"/>
                    <a:lumOff val="15000"/>
                  </a:schemeClr>
                </a:solidFill>
                <a:latin typeface="微软雅黑 Light" pitchFamily="34" charset="-122"/>
                <a:ea typeface="微软雅黑 Light" pitchFamily="34" charset="-122"/>
              </a:rPr>
              <a:t>特征选择</a:t>
            </a:r>
            <a:r>
              <a:rPr lang="zh-CN" altLang="en-US" sz="2400" dirty="0" smtClean="0">
                <a:solidFill>
                  <a:schemeClr val="tx1">
                    <a:lumMod val="85000"/>
                    <a:lumOff val="15000"/>
                  </a:schemeClr>
                </a:solidFill>
                <a:latin typeface="微软雅黑 Light" pitchFamily="34" charset="-122"/>
                <a:ea typeface="微软雅黑 Light" pitchFamily="34" charset="-122"/>
              </a:rPr>
              <a:t>的过程</a:t>
            </a:r>
            <a:endParaRPr lang="en-US" altLang="zh-CN" sz="2400" dirty="0" smtClean="0">
              <a:solidFill>
                <a:schemeClr val="tx1">
                  <a:lumMod val="85000"/>
                  <a:lumOff val="15000"/>
                </a:schemeClr>
              </a:solidFill>
              <a:latin typeface="微软雅黑 Light" pitchFamily="34" charset="-122"/>
              <a:ea typeface="微软雅黑 Light" pitchFamily="34" charset="-122"/>
            </a:endParaRPr>
          </a:p>
        </p:txBody>
      </p:sp>
      <p:sp>
        <p:nvSpPr>
          <p:cNvPr id="6" name="标题 1"/>
          <p:cNvSpPr>
            <a:spLocks noGrp="1"/>
          </p:cNvSpPr>
          <p:nvPr>
            <p:ph type="title"/>
          </p:nvPr>
        </p:nvSpPr>
        <p:spPr>
          <a:xfrm>
            <a:off x="457200" y="620688"/>
            <a:ext cx="8229600" cy="1143000"/>
          </a:xfrm>
        </p:spPr>
        <p:txBody>
          <a:bodyPr>
            <a:normAutofit/>
          </a:bodyPr>
          <a:lstStyle/>
          <a:p>
            <a:pPr indent="360000"/>
            <a:r>
              <a:rPr lang="zh-CN" altLang="en-US" sz="3200" smtClean="0">
                <a:solidFill>
                  <a:schemeClr val="tx1">
                    <a:lumMod val="75000"/>
                    <a:lumOff val="25000"/>
                  </a:schemeClr>
                </a:solidFill>
                <a:latin typeface="微软雅黑" pitchFamily="34" charset="-122"/>
                <a:ea typeface="微软雅黑" pitchFamily="34" charset="-122"/>
                <a:cs typeface="+mn-cs"/>
              </a:rPr>
              <a:t>决策树与 </a:t>
            </a:r>
            <a:r>
              <a:rPr lang="en-US" altLang="zh-CN" sz="3200" smtClean="0">
                <a:solidFill>
                  <a:schemeClr val="tx1">
                    <a:lumMod val="75000"/>
                    <a:lumOff val="25000"/>
                  </a:schemeClr>
                </a:solidFill>
                <a:latin typeface="微软雅黑" pitchFamily="34" charset="-122"/>
                <a:ea typeface="微软雅黑" pitchFamily="34" charset="-122"/>
                <a:cs typeface="+mn-cs"/>
              </a:rPr>
              <a:t>if-then </a:t>
            </a:r>
            <a:r>
              <a:rPr lang="zh-CN" altLang="en-US" sz="3200" smtClean="0">
                <a:solidFill>
                  <a:schemeClr val="tx1">
                    <a:lumMod val="75000"/>
                    <a:lumOff val="25000"/>
                  </a:schemeClr>
                </a:solidFill>
                <a:latin typeface="微软雅黑" pitchFamily="34" charset="-122"/>
                <a:ea typeface="微软雅黑" pitchFamily="34" charset="-122"/>
                <a:cs typeface="+mn-cs"/>
              </a:rPr>
              <a:t>规则</a:t>
            </a:r>
            <a:endParaRPr lang="zh-CN" altLang="en-US" sz="3200">
              <a:solidFill>
                <a:schemeClr val="tx1">
                  <a:lumMod val="75000"/>
                  <a:lumOff val="25000"/>
                </a:schemeClr>
              </a:solidFill>
              <a:latin typeface="微软雅黑" pitchFamily="34" charset="-122"/>
              <a:ea typeface="微软雅黑" pitchFamily="34" charset="-122"/>
              <a:cs typeface="+mn-cs"/>
            </a:endParaRPr>
          </a:p>
        </p:txBody>
      </p:sp>
      <p:sp>
        <p:nvSpPr>
          <p:cNvPr id="7" name="内容占位符 2"/>
          <p:cNvSpPr>
            <a:spLocks noGrp="1"/>
          </p:cNvSpPr>
          <p:nvPr>
            <p:ph idx="1"/>
          </p:nvPr>
        </p:nvSpPr>
        <p:spPr>
          <a:xfrm>
            <a:off x="457200" y="1556792"/>
            <a:ext cx="8229600" cy="2664295"/>
          </a:xfrm>
        </p:spPr>
        <p:txBody>
          <a:bodyPr>
            <a:normAutofit/>
          </a:bodyPr>
          <a:lstStyle/>
          <a:p>
            <a:pPr>
              <a:lnSpc>
                <a:spcPct val="150000"/>
              </a:lnSpc>
            </a:pPr>
            <a:r>
              <a:rPr lang="zh-CN" altLang="en-US" sz="1800" smtClean="0">
                <a:latin typeface="微软雅黑 Light" pitchFamily="34" charset="-122"/>
                <a:ea typeface="微软雅黑 Light" pitchFamily="34" charset="-122"/>
              </a:rPr>
              <a:t>决策树可以看作一个 </a:t>
            </a:r>
            <a:r>
              <a:rPr lang="en-US" altLang="zh-CN" sz="1800" smtClean="0">
                <a:latin typeface="微软雅黑 Light" pitchFamily="34" charset="-122"/>
                <a:ea typeface="微软雅黑 Light" pitchFamily="34" charset="-122"/>
              </a:rPr>
              <a:t>if-then </a:t>
            </a:r>
            <a:r>
              <a:rPr lang="zh-CN" altLang="en-US" sz="1800" smtClean="0">
                <a:latin typeface="微软雅黑 Light" pitchFamily="34" charset="-122"/>
                <a:ea typeface="微软雅黑 Light" pitchFamily="34" charset="-122"/>
              </a:rPr>
              <a:t>规则的集合</a:t>
            </a:r>
            <a:endParaRPr lang="en-US" altLang="zh-CN" sz="1800" smtClean="0">
              <a:latin typeface="微软雅黑 Light" pitchFamily="34" charset="-122"/>
              <a:ea typeface="微软雅黑 Light" pitchFamily="34" charset="-122"/>
            </a:endParaRPr>
          </a:p>
          <a:p>
            <a:pPr>
              <a:lnSpc>
                <a:spcPct val="150000"/>
              </a:lnSpc>
            </a:pPr>
            <a:r>
              <a:rPr lang="zh-CN" altLang="en-US" sz="1800" smtClean="0">
                <a:latin typeface="微软雅黑 Light" pitchFamily="34" charset="-122"/>
                <a:ea typeface="微软雅黑 Light" pitchFamily="34" charset="-122"/>
              </a:rPr>
              <a:t>由决策树的根节点到叶节点的每一条路径，构建一条规则：路径上内部节点的特征对应着规则的条件（</a:t>
            </a:r>
            <a:r>
              <a:rPr lang="en-US" altLang="zh-CN" sz="1800" smtClean="0">
                <a:latin typeface="微软雅黑 Light" pitchFamily="34" charset="-122"/>
                <a:ea typeface="微软雅黑 Light" pitchFamily="34" charset="-122"/>
              </a:rPr>
              <a:t>condition</a:t>
            </a:r>
            <a:r>
              <a:rPr lang="zh-CN" altLang="en-US" sz="1800" smtClean="0">
                <a:latin typeface="微软雅黑 Light" pitchFamily="34" charset="-122"/>
                <a:ea typeface="微软雅黑 Light" pitchFamily="34" charset="-122"/>
              </a:rPr>
              <a:t>），叶节点对应规则的结论</a:t>
            </a:r>
            <a:endParaRPr lang="en-US" altLang="zh-CN" sz="1800" smtClean="0">
              <a:latin typeface="微软雅黑 Light" pitchFamily="34" charset="-122"/>
              <a:ea typeface="微软雅黑 Light" pitchFamily="34" charset="-122"/>
            </a:endParaRPr>
          </a:p>
          <a:p>
            <a:pPr>
              <a:lnSpc>
                <a:spcPct val="150000"/>
              </a:lnSpc>
            </a:pPr>
            <a:r>
              <a:rPr lang="zh-CN" altLang="en-US" sz="1800" smtClean="0">
                <a:latin typeface="微软雅黑 Light" pitchFamily="34" charset="-122"/>
                <a:ea typeface="微软雅黑 Light" pitchFamily="34" charset="-122"/>
              </a:rPr>
              <a:t>决策树的 </a:t>
            </a:r>
            <a:r>
              <a:rPr lang="en-US" altLang="zh-CN" sz="1800" smtClean="0">
                <a:latin typeface="微软雅黑 Light" pitchFamily="34" charset="-122"/>
                <a:ea typeface="微软雅黑 Light" pitchFamily="34" charset="-122"/>
              </a:rPr>
              <a:t>if-then </a:t>
            </a:r>
            <a:r>
              <a:rPr lang="zh-CN" altLang="en-US" sz="1800" smtClean="0">
                <a:latin typeface="微软雅黑 Light" pitchFamily="34" charset="-122"/>
                <a:ea typeface="微软雅黑 Light" pitchFamily="34" charset="-122"/>
              </a:rPr>
              <a:t>规则集合有一个重要性质：互斥并且完备。这就是说，每个实例都被一条规则（一条路径）所覆盖，并且只被这一条规则覆盖</a:t>
            </a:r>
            <a:endParaRPr lang="en-US" altLang="zh-CN" sz="1800">
              <a:latin typeface="微软雅黑 Light" pitchFamily="34" charset="-122"/>
              <a:ea typeface="微软雅黑 Light" pitchFamily="34" charset="-122"/>
            </a:endParaRPr>
          </a:p>
        </p:txBody>
      </p:sp>
    </p:spTree>
    <p:extLst>
      <p:ext uri="{BB962C8B-B14F-4D97-AF65-F5344CB8AC3E}">
        <p14:creationId xmlns:p14="http://schemas.microsoft.com/office/powerpoint/2010/main" val="1004056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500"/>
                                        <p:tgtEl>
                                          <p:spTgt spid="7">
                                            <p:txEl>
                                              <p:pRg st="2" end="2"/>
                                            </p:txEl>
                                          </p:spTgt>
                                        </p:tgtEl>
                                      </p:cBhvr>
                                    </p:animEffect>
                                  </p:childTnLst>
                                </p:cTn>
                              </p:par>
                            </p:childTnLst>
                          </p:cTn>
                        </p:par>
                        <p:par>
                          <p:cTn id="14" fill="hold">
                            <p:stCondLst>
                              <p:cond delay="500"/>
                            </p:stCondLst>
                            <p:childTnLst>
                              <p:par>
                                <p:cTn id="15" presetID="5" presetClass="entr" presetSubtype="10"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checkerboard(across)">
                                      <p:cBhvr>
                                        <p:cTn id="17" dur="500"/>
                                        <p:tgtEl>
                                          <p:spTgt spid="10"/>
                                        </p:tgtEl>
                                      </p:cBhvr>
                                    </p:animEffect>
                                  </p:childTnLst>
                                </p:cTn>
                              </p:par>
                            </p:childTnLst>
                          </p:cTn>
                        </p:par>
                        <p:par>
                          <p:cTn id="18" fill="hold">
                            <p:stCondLst>
                              <p:cond delay="1000"/>
                            </p:stCondLst>
                            <p:childTnLst>
                              <p:par>
                                <p:cTn id="19" presetID="5" presetClass="entr" presetSubtype="10" fill="hold" grpId="0" nodeType="after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checkerboard(across)">
                                      <p:cBhvr>
                                        <p:cTn id="21" dur="500"/>
                                        <p:tgtEl>
                                          <p:spTgt spid="3"/>
                                        </p:tgtEl>
                                      </p:cBhvr>
                                    </p:animEffect>
                                  </p:childTnLst>
                                </p:cTn>
                              </p:par>
                            </p:childTnLst>
                          </p:cTn>
                        </p:par>
                        <p:par>
                          <p:cTn id="22" fill="hold">
                            <p:stCondLst>
                              <p:cond delay="1500"/>
                            </p:stCondLst>
                            <p:childTnLst>
                              <p:par>
                                <p:cTn id="23" presetID="5" presetClass="entr" presetSubtype="10"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checkerboard(across)">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3" grpId="0"/>
      <p:bldP spid="5" grpId="0"/>
      <p:bldP spid="7"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a:lnSpc>
                <a:spcPct val="150000"/>
              </a:lnSpc>
            </a:pPr>
            <a:r>
              <a:rPr lang="zh-CN" altLang="en-US" sz="2000" smtClean="0">
                <a:latin typeface="微软雅黑 Light" pitchFamily="34" charset="-122"/>
                <a:ea typeface="微软雅黑 Light" pitchFamily="34" charset="-122"/>
              </a:rPr>
              <a:t>线性回归（</a:t>
            </a:r>
            <a:r>
              <a:rPr lang="en-US" altLang="zh-CN" sz="2000" smtClean="0">
                <a:latin typeface="微软雅黑 Light" pitchFamily="34" charset="-122"/>
                <a:ea typeface="微软雅黑 Light" pitchFamily="34" charset="-122"/>
              </a:rPr>
              <a:t>linear regression</a:t>
            </a:r>
            <a:r>
              <a:rPr lang="zh-CN" altLang="en-US" sz="2000" smtClean="0">
                <a:latin typeface="微软雅黑 Light" pitchFamily="34" charset="-122"/>
                <a:ea typeface="微软雅黑 Light" pitchFamily="34" charset="-122"/>
              </a:rPr>
              <a:t>）是一种线性模型，它假设输入变量 </a:t>
            </a:r>
            <a:r>
              <a:rPr lang="en-US" altLang="zh-CN" sz="2000" smtClean="0">
                <a:latin typeface="微软雅黑 Light" pitchFamily="34" charset="-122"/>
                <a:ea typeface="微软雅黑 Light" pitchFamily="34" charset="-122"/>
              </a:rPr>
              <a:t>x</a:t>
            </a:r>
            <a:r>
              <a:rPr lang="zh-CN" altLang="en-US" sz="2000">
                <a:latin typeface="微软雅黑 Light" pitchFamily="34" charset="-122"/>
                <a:ea typeface="微软雅黑 Light" pitchFamily="34" charset="-122"/>
              </a:rPr>
              <a:t> </a:t>
            </a:r>
            <a:r>
              <a:rPr lang="zh-CN" altLang="en-US" sz="2000" smtClean="0">
                <a:latin typeface="微软雅黑 Light" pitchFamily="34" charset="-122"/>
                <a:ea typeface="微软雅黑 Light" pitchFamily="34" charset="-122"/>
              </a:rPr>
              <a:t>和</a:t>
            </a:r>
            <a:r>
              <a:rPr lang="zh-CN" altLang="en-US" sz="2000">
                <a:latin typeface="微软雅黑 Light" pitchFamily="34" charset="-122"/>
                <a:ea typeface="微软雅黑 Light" pitchFamily="34" charset="-122"/>
              </a:rPr>
              <a:t>单个</a:t>
            </a:r>
            <a:r>
              <a:rPr lang="zh-CN" altLang="en-US" sz="2000" smtClean="0">
                <a:latin typeface="微软雅黑 Light" pitchFamily="34" charset="-122"/>
                <a:ea typeface="微软雅黑 Light" pitchFamily="34" charset="-122"/>
              </a:rPr>
              <a:t>输出变量 </a:t>
            </a:r>
            <a:r>
              <a:rPr lang="en-US" altLang="zh-CN" sz="2000" smtClean="0">
                <a:latin typeface="微软雅黑 Light" pitchFamily="34" charset="-122"/>
                <a:ea typeface="微软雅黑 Light" pitchFamily="34" charset="-122"/>
              </a:rPr>
              <a:t>y</a:t>
            </a:r>
            <a:r>
              <a:rPr lang="zh-CN" altLang="en-US" sz="2000">
                <a:latin typeface="微软雅黑 Light" pitchFamily="34" charset="-122"/>
                <a:ea typeface="微软雅黑 Light" pitchFamily="34" charset="-122"/>
              </a:rPr>
              <a:t> </a:t>
            </a:r>
            <a:r>
              <a:rPr lang="zh-CN" altLang="en-US" sz="2000" smtClean="0">
                <a:latin typeface="微软雅黑 Light" pitchFamily="34" charset="-122"/>
                <a:ea typeface="微软雅黑 Light" pitchFamily="34" charset="-122"/>
              </a:rPr>
              <a:t>之间</a:t>
            </a:r>
            <a:r>
              <a:rPr lang="zh-CN" altLang="en-US" sz="2000">
                <a:latin typeface="微软雅黑 Light" pitchFamily="34" charset="-122"/>
                <a:ea typeface="微软雅黑 Light" pitchFamily="34" charset="-122"/>
              </a:rPr>
              <a:t>存在</a:t>
            </a:r>
            <a:r>
              <a:rPr lang="zh-CN" altLang="en-US" sz="2000" smtClean="0">
                <a:latin typeface="微软雅黑 Light" pitchFamily="34" charset="-122"/>
                <a:ea typeface="微软雅黑 Light" pitchFamily="34" charset="-122"/>
              </a:rPr>
              <a:t>线性关系</a:t>
            </a:r>
            <a:endParaRPr lang="en-US" altLang="zh-CN" sz="2000" smtClean="0">
              <a:latin typeface="微软雅黑 Light" pitchFamily="34" charset="-122"/>
              <a:ea typeface="微软雅黑 Light" pitchFamily="34" charset="-122"/>
            </a:endParaRPr>
          </a:p>
          <a:p>
            <a:pPr>
              <a:lnSpc>
                <a:spcPct val="150000"/>
              </a:lnSpc>
            </a:pPr>
            <a:r>
              <a:rPr lang="zh-CN" altLang="en-US" sz="2000" smtClean="0">
                <a:latin typeface="微软雅黑 Light" pitchFamily="34" charset="-122"/>
                <a:ea typeface="微软雅黑 Light" pitchFamily="34" charset="-122"/>
              </a:rPr>
              <a:t>具体</a:t>
            </a:r>
            <a:r>
              <a:rPr lang="zh-CN" altLang="en-US" sz="2000">
                <a:latin typeface="微软雅黑 Light" pitchFamily="34" charset="-122"/>
                <a:ea typeface="微软雅黑 Light" pitchFamily="34" charset="-122"/>
              </a:rPr>
              <a:t>来说</a:t>
            </a:r>
            <a:r>
              <a:rPr lang="zh-CN" altLang="en-US" sz="2000" smtClean="0">
                <a:latin typeface="微软雅黑 Light" pitchFamily="34" charset="-122"/>
                <a:ea typeface="微软雅黑 Light" pitchFamily="34" charset="-122"/>
              </a:rPr>
              <a:t>，利用线性回归模型，可以从一组输入变量</a:t>
            </a:r>
            <a:r>
              <a:rPr lang="zh-CN" altLang="en-US" sz="2000">
                <a:latin typeface="微软雅黑 Light" pitchFamily="34" charset="-122"/>
                <a:ea typeface="微软雅黑 Light" pitchFamily="34" charset="-122"/>
              </a:rPr>
              <a:t> </a:t>
            </a:r>
            <a:r>
              <a:rPr lang="en-US" altLang="zh-CN" sz="2000" smtClean="0">
                <a:latin typeface="微软雅黑 Light" pitchFamily="34" charset="-122"/>
                <a:ea typeface="微软雅黑 Light" pitchFamily="34" charset="-122"/>
              </a:rPr>
              <a:t>x</a:t>
            </a:r>
            <a:r>
              <a:rPr lang="zh-CN" altLang="en-US" sz="2000">
                <a:latin typeface="微软雅黑 Light" pitchFamily="34" charset="-122"/>
                <a:ea typeface="微软雅黑 Light" pitchFamily="34" charset="-122"/>
              </a:rPr>
              <a:t> </a:t>
            </a:r>
            <a:r>
              <a:rPr lang="zh-CN" altLang="en-US" sz="2000" smtClean="0">
                <a:latin typeface="微软雅黑 Light" pitchFamily="34" charset="-122"/>
                <a:ea typeface="微软雅黑 Light" pitchFamily="34" charset="-122"/>
              </a:rPr>
              <a:t>的线性组合中，计算输出变量 </a:t>
            </a:r>
            <a:r>
              <a:rPr lang="en-US" altLang="zh-CN" sz="2000" smtClean="0">
                <a:latin typeface="微软雅黑 Light" pitchFamily="34" charset="-122"/>
                <a:ea typeface="微软雅黑 Light" pitchFamily="34" charset="-122"/>
              </a:rPr>
              <a:t>y</a:t>
            </a:r>
            <a:endParaRPr lang="en-US" altLang="zh-CN" sz="2000">
              <a:latin typeface="微软雅黑 Light" pitchFamily="34" charset="-122"/>
              <a:ea typeface="微软雅黑 Light" pitchFamily="34" charset="-122"/>
            </a:endParaRPr>
          </a:p>
        </p:txBody>
      </p:sp>
      <p:sp>
        <p:nvSpPr>
          <p:cNvPr id="9" name="标题 1"/>
          <p:cNvSpPr>
            <a:spLocks noGrp="1"/>
          </p:cNvSpPr>
          <p:nvPr>
            <p:ph type="title"/>
          </p:nvPr>
        </p:nvSpPr>
        <p:spPr>
          <a:xfrm>
            <a:off x="467544" y="543675"/>
            <a:ext cx="8229600" cy="1143000"/>
          </a:xfrm>
        </p:spPr>
        <p:txBody>
          <a:bodyPr>
            <a:normAutofit/>
          </a:bodyPr>
          <a:lstStyle/>
          <a:p>
            <a:pPr indent="360000"/>
            <a:r>
              <a:rPr lang="zh-CN" altLang="en-US" sz="3200">
                <a:solidFill>
                  <a:schemeClr val="tx1">
                    <a:lumMod val="75000"/>
                    <a:lumOff val="25000"/>
                  </a:schemeClr>
                </a:solidFill>
                <a:latin typeface="微软雅黑" pitchFamily="34" charset="-122"/>
                <a:ea typeface="微软雅黑" pitchFamily="34" charset="-122"/>
                <a:cs typeface="+mn-cs"/>
              </a:rPr>
              <a:t>线性回归模型</a:t>
            </a:r>
          </a:p>
        </p:txBody>
      </p:sp>
      <p:pic>
        <p:nvPicPr>
          <p:cNvPr id="10" name="图片 9"/>
          <p:cNvPicPr>
            <a:picLocks noChangeAspect="1"/>
          </p:cNvPicPr>
          <p:nvPr/>
        </p:nvPicPr>
        <p:blipFill>
          <a:blip r:embed="rId2"/>
          <a:stretch>
            <a:fillRect/>
          </a:stretch>
        </p:blipFill>
        <p:spPr>
          <a:xfrm>
            <a:off x="3779912" y="4077072"/>
            <a:ext cx="1144927" cy="360040"/>
          </a:xfrm>
          <a:prstGeom prst="rect">
            <a:avLst/>
          </a:prstGeom>
        </p:spPr>
      </p:pic>
      <p:pic>
        <p:nvPicPr>
          <p:cNvPr id="12" name="图片 11"/>
          <p:cNvPicPr>
            <a:picLocks noChangeAspect="1"/>
          </p:cNvPicPr>
          <p:nvPr/>
        </p:nvPicPr>
        <p:blipFill>
          <a:blip r:embed="rId3"/>
          <a:stretch>
            <a:fillRect/>
          </a:stretch>
        </p:blipFill>
        <p:spPr>
          <a:xfrm>
            <a:off x="2268463" y="4725144"/>
            <a:ext cx="4360630" cy="496441"/>
          </a:xfrm>
          <a:prstGeom prst="rect">
            <a:avLst/>
          </a:prstGeom>
        </p:spPr>
      </p:pic>
    </p:spTree>
    <p:extLst>
      <p:ext uri="{BB962C8B-B14F-4D97-AF65-F5344CB8AC3E}">
        <p14:creationId xmlns:p14="http://schemas.microsoft.com/office/powerpoint/2010/main" val="677889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457200" y="620688"/>
            <a:ext cx="8229600" cy="1143000"/>
          </a:xfrm>
        </p:spPr>
        <p:txBody>
          <a:bodyPr>
            <a:normAutofit/>
          </a:bodyPr>
          <a:lstStyle/>
          <a:p>
            <a:pPr indent="360000"/>
            <a:r>
              <a:rPr lang="zh-CN" altLang="en-US" sz="3200" smtClean="0">
                <a:solidFill>
                  <a:schemeClr val="tx1">
                    <a:lumMod val="75000"/>
                    <a:lumOff val="25000"/>
                  </a:schemeClr>
                </a:solidFill>
                <a:latin typeface="微软雅黑" pitchFamily="34" charset="-122"/>
                <a:ea typeface="微软雅黑" pitchFamily="34" charset="-122"/>
                <a:cs typeface="+mn-cs"/>
              </a:rPr>
              <a:t>决策树的目标</a:t>
            </a:r>
            <a:endParaRPr lang="zh-CN" altLang="en-US" sz="3200">
              <a:solidFill>
                <a:schemeClr val="tx1">
                  <a:lumMod val="75000"/>
                  <a:lumOff val="25000"/>
                </a:schemeClr>
              </a:solidFill>
              <a:latin typeface="微软雅黑" pitchFamily="34" charset="-122"/>
              <a:ea typeface="微软雅黑" pitchFamily="34" charset="-122"/>
              <a:cs typeface="+mn-cs"/>
            </a:endParaRPr>
          </a:p>
        </p:txBody>
      </p:sp>
      <p:sp>
        <p:nvSpPr>
          <p:cNvPr id="7" name="内容占位符 2"/>
          <p:cNvSpPr>
            <a:spLocks noGrp="1"/>
          </p:cNvSpPr>
          <p:nvPr>
            <p:ph idx="1"/>
          </p:nvPr>
        </p:nvSpPr>
        <p:spPr>
          <a:xfrm>
            <a:off x="457200" y="1556792"/>
            <a:ext cx="8229600" cy="4752528"/>
          </a:xfrm>
        </p:spPr>
        <p:txBody>
          <a:bodyPr>
            <a:normAutofit lnSpcReduction="10000"/>
          </a:bodyPr>
          <a:lstStyle/>
          <a:p>
            <a:pPr>
              <a:lnSpc>
                <a:spcPct val="180000"/>
              </a:lnSpc>
            </a:pPr>
            <a:r>
              <a:rPr lang="zh-CN" altLang="en-US" sz="1800" smtClean="0">
                <a:latin typeface="微软雅黑 Light" pitchFamily="34" charset="-122"/>
                <a:ea typeface="微软雅黑 Light" pitchFamily="34" charset="-122"/>
              </a:rPr>
              <a:t>决策树学习的本质，是从训练数据集中归纳出一组 </a:t>
            </a:r>
            <a:r>
              <a:rPr lang="en-US" altLang="zh-CN" sz="1800" smtClean="0">
                <a:latin typeface="微软雅黑 Light" pitchFamily="34" charset="-122"/>
                <a:ea typeface="微软雅黑 Light" pitchFamily="34" charset="-122"/>
              </a:rPr>
              <a:t>if-then </a:t>
            </a:r>
            <a:r>
              <a:rPr lang="zh-CN" altLang="en-US" sz="1800" smtClean="0">
                <a:latin typeface="微软雅黑 Light" pitchFamily="34" charset="-122"/>
                <a:ea typeface="微软雅黑 Light" pitchFamily="34" charset="-122"/>
              </a:rPr>
              <a:t>分类规则</a:t>
            </a:r>
            <a:endParaRPr lang="en-US" altLang="zh-CN" sz="1800" smtClean="0">
              <a:latin typeface="微软雅黑 Light" pitchFamily="34" charset="-122"/>
              <a:ea typeface="微软雅黑 Light" pitchFamily="34" charset="-122"/>
            </a:endParaRPr>
          </a:p>
          <a:p>
            <a:pPr>
              <a:lnSpc>
                <a:spcPct val="180000"/>
              </a:lnSpc>
            </a:pPr>
            <a:r>
              <a:rPr lang="zh-CN" altLang="en-US" sz="1800">
                <a:latin typeface="微软雅黑 Light" pitchFamily="34" charset="-122"/>
                <a:ea typeface="微软雅黑 Light" pitchFamily="34" charset="-122"/>
              </a:rPr>
              <a:t>与</a:t>
            </a:r>
            <a:r>
              <a:rPr lang="zh-CN" altLang="en-US" sz="1800" smtClean="0">
                <a:latin typeface="微软雅黑 Light" pitchFamily="34" charset="-122"/>
                <a:ea typeface="微软雅黑 Light" pitchFamily="34" charset="-122"/>
              </a:rPr>
              <a:t>训练集不相矛盾的决策树，可能有很多个，也可能一个也没有；所以我们需要选择一个与训练数据集矛盾较小的决策树</a:t>
            </a:r>
            <a:endParaRPr lang="en-US" altLang="zh-CN" sz="1800" smtClean="0">
              <a:latin typeface="微软雅黑 Light" pitchFamily="34" charset="-122"/>
              <a:ea typeface="微软雅黑 Light" pitchFamily="34" charset="-122"/>
            </a:endParaRPr>
          </a:p>
          <a:p>
            <a:pPr>
              <a:lnSpc>
                <a:spcPct val="180000"/>
              </a:lnSpc>
            </a:pPr>
            <a:r>
              <a:rPr lang="zh-CN" altLang="en-US" sz="1800" smtClean="0">
                <a:latin typeface="微软雅黑 Light" pitchFamily="34" charset="-122"/>
                <a:ea typeface="微软雅黑 Light" pitchFamily="34" charset="-122"/>
              </a:rPr>
              <a:t>另一角度，我们可以把决策树看成一个条件概率模型，我们的目标是将实例分配到条件概率更大的那一类中去</a:t>
            </a:r>
            <a:endParaRPr lang="en-US" altLang="zh-CN" sz="1800" smtClean="0">
              <a:latin typeface="微软雅黑 Light" pitchFamily="34" charset="-122"/>
              <a:ea typeface="微软雅黑 Light" pitchFamily="34" charset="-122"/>
            </a:endParaRPr>
          </a:p>
          <a:p>
            <a:pPr>
              <a:lnSpc>
                <a:spcPct val="180000"/>
              </a:lnSpc>
            </a:pPr>
            <a:r>
              <a:rPr lang="zh-CN" altLang="en-US" sz="1800" smtClean="0">
                <a:latin typeface="微软雅黑 Light" pitchFamily="34" charset="-122"/>
                <a:ea typeface="微软雅黑 Light" pitchFamily="34" charset="-122"/>
              </a:rPr>
              <a:t>从所有可能的情况中选择最优决策树，是一个</a:t>
            </a:r>
            <a:r>
              <a:rPr lang="en-US" altLang="zh-CN" sz="1800" b="1" smtClean="0">
                <a:latin typeface="微软雅黑 Light" pitchFamily="34" charset="-122"/>
                <a:ea typeface="微软雅黑 Light" pitchFamily="34" charset="-122"/>
              </a:rPr>
              <a:t>NP</a:t>
            </a:r>
            <a:r>
              <a:rPr lang="zh-CN" altLang="en-US" sz="1800" b="1" smtClean="0">
                <a:latin typeface="微软雅黑 Light" pitchFamily="34" charset="-122"/>
                <a:ea typeface="微软雅黑 Light" pitchFamily="34" charset="-122"/>
              </a:rPr>
              <a:t>完全问题</a:t>
            </a:r>
            <a:r>
              <a:rPr lang="zh-CN" altLang="en-US" sz="1800" smtClean="0">
                <a:latin typeface="微软雅黑 Light" pitchFamily="34" charset="-122"/>
                <a:ea typeface="微软雅黑 Light" pitchFamily="34" charset="-122"/>
              </a:rPr>
              <a:t>，所以我们通常采用启发式算法求解决策树，得到一个</a:t>
            </a:r>
            <a:r>
              <a:rPr lang="zh-CN" altLang="en-US" sz="1800" b="1" smtClean="0">
                <a:latin typeface="微软雅黑 Light" pitchFamily="34" charset="-122"/>
                <a:ea typeface="微软雅黑 Light" pitchFamily="34" charset="-122"/>
              </a:rPr>
              <a:t>次最优解</a:t>
            </a:r>
            <a:endParaRPr lang="en-US" altLang="zh-CN" sz="1800" b="1" smtClean="0">
              <a:latin typeface="微软雅黑 Light" pitchFamily="34" charset="-122"/>
              <a:ea typeface="微软雅黑 Light" pitchFamily="34" charset="-122"/>
            </a:endParaRPr>
          </a:p>
          <a:p>
            <a:pPr>
              <a:lnSpc>
                <a:spcPct val="180000"/>
              </a:lnSpc>
            </a:pPr>
            <a:r>
              <a:rPr lang="zh-CN" altLang="en-US" sz="1800" smtClean="0">
                <a:latin typeface="微软雅黑 Light" pitchFamily="34" charset="-122"/>
                <a:ea typeface="微软雅黑 Light" pitchFamily="34" charset="-122"/>
              </a:rPr>
              <a:t>采用的算法通常是递归地进行以下过程：</a:t>
            </a:r>
            <a:r>
              <a:rPr lang="zh-CN" altLang="en-US" sz="1800" b="1" smtClean="0">
                <a:latin typeface="微软雅黑 Light" pitchFamily="34" charset="-122"/>
                <a:ea typeface="微软雅黑 Light" pitchFamily="34" charset="-122"/>
              </a:rPr>
              <a:t>选择最优特征</a:t>
            </a:r>
            <a:r>
              <a:rPr lang="zh-CN" altLang="en-US" sz="1800" smtClean="0">
                <a:latin typeface="微软雅黑 Light" pitchFamily="34" charset="-122"/>
                <a:ea typeface="微软雅黑 Light" pitchFamily="34" charset="-122"/>
              </a:rPr>
              <a:t>，并根据该特征对训练数据进行分割，使得各个子数据集都有一个最好的分类</a:t>
            </a:r>
            <a:endParaRPr lang="en-US" altLang="zh-CN" sz="1800">
              <a:latin typeface="微软雅黑 Light" pitchFamily="34" charset="-122"/>
              <a:ea typeface="微软雅黑 Light" pitchFamily="34" charset="-122"/>
            </a:endParaRPr>
          </a:p>
        </p:txBody>
      </p:sp>
    </p:spTree>
    <p:extLst>
      <p:ext uri="{BB962C8B-B14F-4D97-AF65-F5344CB8AC3E}">
        <p14:creationId xmlns:p14="http://schemas.microsoft.com/office/powerpoint/2010/main" val="1728260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7">
                                            <p:txEl>
                                              <p:pRg st="2" end="2"/>
                                            </p:txEl>
                                          </p:spTgt>
                                        </p:tgtEl>
                                        <p:attrNameLst>
                                          <p:attrName>style.visibility</p:attrName>
                                        </p:attrNameLst>
                                      </p:cBhvr>
                                      <p:to>
                                        <p:strVal val="visible"/>
                                      </p:to>
                                    </p:set>
                                    <p:animEffect transition="in" filter="fade">
                                      <p:cBhvr>
                                        <p:cTn id="16" dur="500"/>
                                        <p:tgtEl>
                                          <p:spTgt spid="7">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animEffect transition="in" filter="fade">
                                      <p:cBhvr>
                                        <p:cTn id="21" dur="500"/>
                                        <p:tgtEl>
                                          <p:spTgt spid="7">
                                            <p:txEl>
                                              <p:pRg st="3" end="3"/>
                                            </p:txEl>
                                          </p:spTgt>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animEffect transition="in" filter="fade">
                                      <p:cBhvr>
                                        <p:cTn id="25"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2156500" y="2012904"/>
            <a:ext cx="4896544" cy="2944292"/>
          </a:xfrm>
          <a:prstGeom prst="rect">
            <a:avLst/>
          </a:prstGeom>
        </p:spPr>
      </p:pic>
      <p:pic>
        <p:nvPicPr>
          <p:cNvPr id="5" name="图片 4"/>
          <p:cNvPicPr>
            <a:picLocks noChangeAspect="1"/>
          </p:cNvPicPr>
          <p:nvPr/>
        </p:nvPicPr>
        <p:blipFill>
          <a:blip r:embed="rId4"/>
          <a:stretch>
            <a:fillRect/>
          </a:stretch>
        </p:blipFill>
        <p:spPr>
          <a:xfrm>
            <a:off x="2483768" y="4965048"/>
            <a:ext cx="4242009" cy="1281357"/>
          </a:xfrm>
          <a:prstGeom prst="rect">
            <a:avLst/>
          </a:prstGeom>
        </p:spPr>
      </p:pic>
      <p:sp>
        <p:nvSpPr>
          <p:cNvPr id="7" name="标题 1"/>
          <p:cNvSpPr>
            <a:spLocks noGrp="1"/>
          </p:cNvSpPr>
          <p:nvPr>
            <p:ph type="title"/>
          </p:nvPr>
        </p:nvSpPr>
        <p:spPr>
          <a:xfrm>
            <a:off x="457200" y="620688"/>
            <a:ext cx="8229600" cy="1143000"/>
          </a:xfrm>
        </p:spPr>
        <p:txBody>
          <a:bodyPr>
            <a:normAutofit/>
          </a:bodyPr>
          <a:lstStyle/>
          <a:p>
            <a:pPr indent="360000"/>
            <a:r>
              <a:rPr lang="zh-CN" altLang="en-US" sz="3200" smtClean="0">
                <a:solidFill>
                  <a:schemeClr val="tx1">
                    <a:lumMod val="75000"/>
                    <a:lumOff val="25000"/>
                  </a:schemeClr>
                </a:solidFill>
                <a:latin typeface="微软雅黑" pitchFamily="34" charset="-122"/>
                <a:ea typeface="微软雅黑" pitchFamily="34" charset="-122"/>
                <a:cs typeface="+mn-cs"/>
              </a:rPr>
              <a:t>特征选择</a:t>
            </a:r>
            <a:endParaRPr lang="zh-CN" altLang="en-US" sz="3200">
              <a:solidFill>
                <a:schemeClr val="tx1">
                  <a:lumMod val="75000"/>
                  <a:lumOff val="25000"/>
                </a:schemeClr>
              </a:solidFill>
              <a:latin typeface="微软雅黑" pitchFamily="34" charset="-122"/>
              <a:ea typeface="微软雅黑" pitchFamily="34" charset="-122"/>
              <a:cs typeface="+mn-cs"/>
            </a:endParaRPr>
          </a:p>
        </p:txBody>
      </p:sp>
      <p:sp>
        <p:nvSpPr>
          <p:cNvPr id="8" name="内容占位符 2"/>
          <p:cNvSpPr>
            <a:spLocks noGrp="1"/>
          </p:cNvSpPr>
          <p:nvPr>
            <p:ph idx="1"/>
          </p:nvPr>
        </p:nvSpPr>
        <p:spPr>
          <a:xfrm>
            <a:off x="457200" y="1412776"/>
            <a:ext cx="8229600" cy="1008112"/>
          </a:xfrm>
        </p:spPr>
        <p:txBody>
          <a:bodyPr>
            <a:normAutofit/>
          </a:bodyPr>
          <a:lstStyle/>
          <a:p>
            <a:pPr>
              <a:lnSpc>
                <a:spcPct val="180000"/>
              </a:lnSpc>
            </a:pPr>
            <a:r>
              <a:rPr lang="zh-CN" altLang="en-US" sz="1800" smtClean="0">
                <a:latin typeface="微软雅黑 Light" pitchFamily="34" charset="-122"/>
                <a:ea typeface="微软雅黑 Light" pitchFamily="34" charset="-122"/>
              </a:rPr>
              <a:t>特征选择就是决定用哪个特征来划分特征空间</a:t>
            </a:r>
            <a:endParaRPr lang="en-US" altLang="zh-CN" sz="1800" smtClean="0">
              <a:latin typeface="微软雅黑 Light" pitchFamily="34" charset="-122"/>
              <a:ea typeface="微软雅黑 Light" pitchFamily="34" charset="-122"/>
            </a:endParaRPr>
          </a:p>
        </p:txBody>
      </p:sp>
    </p:spTree>
    <p:extLst>
      <p:ext uri="{BB962C8B-B14F-4D97-AF65-F5344CB8AC3E}">
        <p14:creationId xmlns:p14="http://schemas.microsoft.com/office/powerpoint/2010/main" val="433733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par>
                                <p:cTn id="8" presetID="5"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heckerboard(across)">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3"/>
          <a:stretch>
            <a:fillRect/>
          </a:stretch>
        </p:blipFill>
        <p:spPr>
          <a:xfrm>
            <a:off x="2868234" y="2440822"/>
            <a:ext cx="3168352" cy="2006257"/>
          </a:xfrm>
          <a:prstGeom prst="rect">
            <a:avLst/>
          </a:prstGeom>
        </p:spPr>
      </p:pic>
      <p:sp>
        <p:nvSpPr>
          <p:cNvPr id="12" name="标题 1"/>
          <p:cNvSpPr>
            <a:spLocks noGrp="1"/>
          </p:cNvSpPr>
          <p:nvPr>
            <p:ph type="title"/>
          </p:nvPr>
        </p:nvSpPr>
        <p:spPr>
          <a:xfrm>
            <a:off x="457200" y="620688"/>
            <a:ext cx="8229600" cy="1143000"/>
          </a:xfrm>
        </p:spPr>
        <p:txBody>
          <a:bodyPr>
            <a:normAutofit/>
          </a:bodyPr>
          <a:lstStyle/>
          <a:p>
            <a:pPr indent="360000"/>
            <a:r>
              <a:rPr lang="zh-CN" altLang="en-US" sz="3200" smtClean="0">
                <a:solidFill>
                  <a:schemeClr val="tx1">
                    <a:lumMod val="75000"/>
                    <a:lumOff val="25000"/>
                  </a:schemeClr>
                </a:solidFill>
                <a:latin typeface="微软雅黑" pitchFamily="34" charset="-122"/>
                <a:ea typeface="微软雅黑" pitchFamily="34" charset="-122"/>
                <a:cs typeface="+mn-cs"/>
              </a:rPr>
              <a:t>随机变量</a:t>
            </a:r>
            <a:endParaRPr lang="zh-CN" altLang="en-US" sz="3200">
              <a:solidFill>
                <a:schemeClr val="tx1">
                  <a:lumMod val="75000"/>
                  <a:lumOff val="25000"/>
                </a:schemeClr>
              </a:solidFill>
              <a:latin typeface="微软雅黑" pitchFamily="34" charset="-122"/>
              <a:ea typeface="微软雅黑" pitchFamily="34" charset="-122"/>
              <a:cs typeface="+mn-cs"/>
            </a:endParaRPr>
          </a:p>
        </p:txBody>
      </p:sp>
      <p:sp>
        <p:nvSpPr>
          <p:cNvPr id="13" name="内容占位符 2"/>
          <p:cNvSpPr>
            <a:spLocks noGrp="1"/>
          </p:cNvSpPr>
          <p:nvPr>
            <p:ph idx="1"/>
          </p:nvPr>
        </p:nvSpPr>
        <p:spPr>
          <a:xfrm>
            <a:off x="457200" y="1556791"/>
            <a:ext cx="8229600" cy="864097"/>
          </a:xfrm>
        </p:spPr>
        <p:txBody>
          <a:bodyPr>
            <a:noAutofit/>
          </a:bodyPr>
          <a:lstStyle/>
          <a:p>
            <a:pPr>
              <a:lnSpc>
                <a:spcPct val="150000"/>
              </a:lnSpc>
            </a:pPr>
            <a:r>
              <a:rPr lang="zh-CN" altLang="en-US" sz="1800" smtClean="0">
                <a:latin typeface="微软雅黑 Light" pitchFamily="34" charset="-122"/>
                <a:ea typeface="微软雅黑 Light" pitchFamily="34" charset="-122"/>
              </a:rPr>
              <a:t>随机变量</a:t>
            </a:r>
            <a:r>
              <a:rPr lang="zh-CN" altLang="en-US" sz="1800">
                <a:latin typeface="微软雅黑 Light" pitchFamily="34" charset="-122"/>
                <a:ea typeface="微软雅黑 Light" pitchFamily="34" charset="-122"/>
              </a:rPr>
              <a:t>（</a:t>
            </a:r>
            <a:r>
              <a:rPr lang="en-US" altLang="zh-CN" sz="1800" smtClean="0">
                <a:latin typeface="微软雅黑 Light" pitchFamily="34" charset="-122"/>
                <a:ea typeface="微软雅黑 Light" pitchFamily="34" charset="-122"/>
              </a:rPr>
              <a:t>random variable</a:t>
            </a:r>
            <a:r>
              <a:rPr lang="zh-CN" altLang="en-US" sz="1800" smtClean="0">
                <a:latin typeface="微软雅黑 Light" pitchFamily="34" charset="-122"/>
                <a:ea typeface="微软雅黑 Light" pitchFamily="34" charset="-122"/>
              </a:rPr>
              <a:t>）的</a:t>
            </a:r>
            <a:r>
              <a:rPr lang="zh-CN" altLang="en-US" sz="1800">
                <a:latin typeface="微软雅黑 Light" pitchFamily="34" charset="-122"/>
                <a:ea typeface="微软雅黑 Light" pitchFamily="34" charset="-122"/>
              </a:rPr>
              <a:t>本质是一个函数，是从样本空间的子集到实数的映射，将</a:t>
            </a:r>
            <a:r>
              <a:rPr lang="zh-CN" altLang="en-US" sz="1800" b="1">
                <a:latin typeface="微软雅黑 Light" pitchFamily="34" charset="-122"/>
                <a:ea typeface="微软雅黑 Light" pitchFamily="34" charset="-122"/>
              </a:rPr>
              <a:t>事件</a:t>
            </a:r>
            <a:r>
              <a:rPr lang="zh-CN" altLang="en-US" sz="1800">
                <a:latin typeface="微软雅黑 Light" pitchFamily="34" charset="-122"/>
                <a:ea typeface="微软雅黑 Light" pitchFamily="34" charset="-122"/>
              </a:rPr>
              <a:t>转换成一个</a:t>
            </a:r>
            <a:r>
              <a:rPr lang="zh-CN" altLang="en-US" sz="1800" b="1" smtClean="0">
                <a:latin typeface="微软雅黑 Light" pitchFamily="34" charset="-122"/>
                <a:ea typeface="微软雅黑 Light" pitchFamily="34" charset="-122"/>
              </a:rPr>
              <a:t>数值</a:t>
            </a:r>
            <a:endParaRPr lang="en-US" altLang="zh-CN" sz="1800" b="1">
              <a:latin typeface="微软雅黑 Light" pitchFamily="34" charset="-122"/>
              <a:ea typeface="微软雅黑 Light" pitchFamily="34" charset="-122"/>
            </a:endParaRPr>
          </a:p>
        </p:txBody>
      </p:sp>
      <p:sp>
        <p:nvSpPr>
          <p:cNvPr id="3" name="矩形 2"/>
          <p:cNvSpPr/>
          <p:nvPr/>
        </p:nvSpPr>
        <p:spPr>
          <a:xfrm>
            <a:off x="467544" y="4437112"/>
            <a:ext cx="8280920" cy="1809726"/>
          </a:xfrm>
          <a:prstGeom prst="rect">
            <a:avLst/>
          </a:prstGeom>
        </p:spPr>
        <p:txBody>
          <a:bodyPr wrap="square">
            <a:spAutoFit/>
          </a:bodyPr>
          <a:lstStyle/>
          <a:p>
            <a:pPr marL="342900" indent="-342900">
              <a:lnSpc>
                <a:spcPct val="150000"/>
              </a:lnSpc>
              <a:spcBef>
                <a:spcPct val="20000"/>
              </a:spcBef>
              <a:buFont typeface="Arial" pitchFamily="34" charset="0"/>
              <a:buChar char="•"/>
            </a:pPr>
            <a:r>
              <a:rPr lang="zh-CN" altLang="en-US">
                <a:latin typeface="微软雅黑 Light" pitchFamily="34" charset="-122"/>
                <a:ea typeface="微软雅黑 Light" pitchFamily="34" charset="-122"/>
              </a:rPr>
              <a:t>根据样本空间中的元素不同</a:t>
            </a:r>
            <a:r>
              <a:rPr lang="en-US" altLang="zh-CN">
                <a:latin typeface="微软雅黑 Light" pitchFamily="34" charset="-122"/>
                <a:ea typeface="微软雅黑 Light" pitchFamily="34" charset="-122"/>
              </a:rPr>
              <a:t>(</a:t>
            </a:r>
            <a:r>
              <a:rPr lang="zh-CN" altLang="en-US">
                <a:latin typeface="微软雅黑 Light" pitchFamily="34" charset="-122"/>
                <a:ea typeface="微软雅黑 Light" pitchFamily="34" charset="-122"/>
              </a:rPr>
              <a:t>即不同的实验结果</a:t>
            </a:r>
            <a:r>
              <a:rPr lang="en-US" altLang="zh-CN">
                <a:latin typeface="微软雅黑 Light" pitchFamily="34" charset="-122"/>
                <a:ea typeface="微软雅黑 Light" pitchFamily="34" charset="-122"/>
              </a:rPr>
              <a:t>)</a:t>
            </a:r>
            <a:r>
              <a:rPr lang="zh-CN" altLang="en-US">
                <a:latin typeface="微软雅黑 Light" pitchFamily="34" charset="-122"/>
                <a:ea typeface="微软雅黑 Light" pitchFamily="34" charset="-122"/>
              </a:rPr>
              <a:t>，随机变量的值也将随机产生。可以说，随机变量是“数值化”的实验结果</a:t>
            </a:r>
            <a:endParaRPr lang="en-US" altLang="zh-CN">
              <a:latin typeface="微软雅黑 Light" pitchFamily="34" charset="-122"/>
              <a:ea typeface="微软雅黑 Light" pitchFamily="34" charset="-122"/>
            </a:endParaRPr>
          </a:p>
          <a:p>
            <a:pPr marL="342900" indent="-342900">
              <a:lnSpc>
                <a:spcPct val="150000"/>
              </a:lnSpc>
              <a:spcBef>
                <a:spcPct val="20000"/>
              </a:spcBef>
              <a:buFont typeface="Arial" pitchFamily="34" charset="0"/>
              <a:buChar char="•"/>
            </a:pPr>
            <a:r>
              <a:rPr lang="zh-CN" altLang="en-US">
                <a:latin typeface="微软雅黑 Light" pitchFamily="34" charset="-122"/>
                <a:ea typeface="微软雅黑 Light" pitchFamily="34" charset="-122"/>
              </a:rPr>
              <a:t>在现实生活中，实验</a:t>
            </a:r>
            <a:r>
              <a:rPr lang="zh-CN" altLang="en-US" smtClean="0">
                <a:latin typeface="微软雅黑 Light" pitchFamily="34" charset="-122"/>
                <a:ea typeface="微软雅黑 Light" pitchFamily="34" charset="-122"/>
              </a:rPr>
              <a:t>结果是</a:t>
            </a:r>
            <a:r>
              <a:rPr lang="zh-CN" altLang="en-US">
                <a:latin typeface="微软雅黑 Light" pitchFamily="34" charset="-122"/>
                <a:ea typeface="微软雅黑 Light" pitchFamily="34" charset="-122"/>
              </a:rPr>
              <a:t>描述性的词汇，</a:t>
            </a:r>
            <a:r>
              <a:rPr lang="zh-CN" altLang="en-US" smtClean="0">
                <a:latin typeface="微软雅黑 Light" pitchFamily="34" charset="-122"/>
                <a:ea typeface="微软雅黑 Light" pitchFamily="34" charset="-122"/>
              </a:rPr>
              <a:t>比如 “硬币的正面”</a:t>
            </a:r>
            <a:r>
              <a:rPr lang="zh-CN" altLang="en-US">
                <a:latin typeface="微软雅黑 Light" pitchFamily="34" charset="-122"/>
                <a:ea typeface="微软雅黑 Light" pitchFamily="34" charset="-122"/>
              </a:rPr>
              <a:t>、“反面”。在数学家眼里，这些文字化的叙述太过繁琐，所以拿数字来代表它们</a:t>
            </a:r>
            <a:endParaRPr lang="en-US" altLang="zh-CN">
              <a:latin typeface="微软雅黑 Light" pitchFamily="34" charset="-122"/>
              <a:ea typeface="微软雅黑 Light" pitchFamily="34" charset="-122"/>
            </a:endParaRPr>
          </a:p>
        </p:txBody>
      </p:sp>
    </p:spTree>
    <p:extLst>
      <p:ext uri="{BB962C8B-B14F-4D97-AF65-F5344CB8AC3E}">
        <p14:creationId xmlns:p14="http://schemas.microsoft.com/office/powerpoint/2010/main" val="1921511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checkerboard(across)">
                                      <p:cBhvr>
                                        <p:cTn id="7" dur="500"/>
                                        <p:tgtEl>
                                          <p:spTgt spid="13">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checkerboard(across)">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683568" y="2726413"/>
            <a:ext cx="7920880" cy="460382"/>
          </a:xfrm>
          <a:prstGeom prst="rect">
            <a:avLst/>
          </a:prstGeom>
          <a:noFill/>
        </p:spPr>
        <p:txBody>
          <a:bodyPr wrap="square" rtlCol="0">
            <a:spAutoFit/>
          </a:bodyPr>
          <a:lstStyle/>
          <a:p>
            <a:pPr>
              <a:lnSpc>
                <a:spcPct val="150000"/>
              </a:lnSpc>
              <a:spcBef>
                <a:spcPct val="20000"/>
              </a:spcBef>
            </a:pPr>
            <a:r>
              <a:rPr lang="zh-CN" altLang="en-US" dirty="0">
                <a:latin typeface="微软雅黑 Light" pitchFamily="34" charset="-122"/>
                <a:ea typeface="微软雅黑 Light" pitchFamily="34" charset="-122"/>
              </a:rPr>
              <a:t>设</a:t>
            </a:r>
            <a:r>
              <a:rPr lang="en-US" altLang="zh-CN" dirty="0">
                <a:latin typeface="微软雅黑 Light" pitchFamily="34" charset="-122"/>
                <a:ea typeface="微软雅黑 Light" pitchFamily="34" charset="-122"/>
              </a:rPr>
              <a:t>X</a:t>
            </a:r>
            <a:r>
              <a:rPr lang="zh-CN" altLang="en-US" dirty="0">
                <a:latin typeface="微软雅黑 Light" pitchFamily="34" charset="-122"/>
                <a:ea typeface="微软雅黑 Light" pitchFamily="34" charset="-122"/>
              </a:rPr>
              <a:t>是一个取有限个值的离散随机变量，其概率分布为：</a:t>
            </a:r>
          </a:p>
        </p:txBody>
      </p:sp>
      <p:pic>
        <p:nvPicPr>
          <p:cNvPr id="11" name="图片 10"/>
          <p:cNvPicPr>
            <a:picLocks noChangeAspect="1"/>
          </p:cNvPicPr>
          <p:nvPr/>
        </p:nvPicPr>
        <p:blipFill>
          <a:blip r:embed="rId2"/>
          <a:stretch>
            <a:fillRect/>
          </a:stretch>
        </p:blipFill>
        <p:spPr>
          <a:xfrm>
            <a:off x="3285538" y="3336749"/>
            <a:ext cx="3164756" cy="337452"/>
          </a:xfrm>
          <a:prstGeom prst="rect">
            <a:avLst/>
          </a:prstGeom>
        </p:spPr>
      </p:pic>
      <p:sp>
        <p:nvSpPr>
          <p:cNvPr id="12" name="文本框 11"/>
          <p:cNvSpPr txBox="1"/>
          <p:nvPr/>
        </p:nvSpPr>
        <p:spPr>
          <a:xfrm>
            <a:off x="683568" y="3878880"/>
            <a:ext cx="7920880" cy="460382"/>
          </a:xfrm>
          <a:prstGeom prst="rect">
            <a:avLst/>
          </a:prstGeom>
          <a:noFill/>
        </p:spPr>
        <p:txBody>
          <a:bodyPr wrap="square" rtlCol="0">
            <a:spAutoFit/>
          </a:bodyPr>
          <a:lstStyle/>
          <a:p>
            <a:pPr>
              <a:lnSpc>
                <a:spcPct val="150000"/>
              </a:lnSpc>
              <a:spcBef>
                <a:spcPct val="20000"/>
              </a:spcBef>
            </a:pPr>
            <a:r>
              <a:rPr lang="zh-CN" altLang="en-US" dirty="0">
                <a:latin typeface="微软雅黑 Light" pitchFamily="34" charset="-122"/>
                <a:ea typeface="微软雅黑 Light" pitchFamily="34" charset="-122"/>
              </a:rPr>
              <a:t>则随机变量</a:t>
            </a:r>
            <a:r>
              <a:rPr lang="en-US" altLang="zh-CN" dirty="0">
                <a:latin typeface="微软雅黑 Light" pitchFamily="34" charset="-122"/>
                <a:ea typeface="微软雅黑 Light" pitchFamily="34" charset="-122"/>
              </a:rPr>
              <a:t>X</a:t>
            </a:r>
            <a:r>
              <a:rPr lang="zh-CN" altLang="en-US" dirty="0">
                <a:latin typeface="微软雅黑 Light" pitchFamily="34" charset="-122"/>
                <a:ea typeface="微软雅黑 Light" pitchFamily="34" charset="-122"/>
              </a:rPr>
              <a:t>的熵定义为：</a:t>
            </a:r>
          </a:p>
        </p:txBody>
      </p:sp>
      <p:pic>
        <p:nvPicPr>
          <p:cNvPr id="14" name="图片 13"/>
          <p:cNvPicPr>
            <a:picLocks noChangeAspect="1"/>
          </p:cNvPicPr>
          <p:nvPr/>
        </p:nvPicPr>
        <p:blipFill>
          <a:blip r:embed="rId3"/>
          <a:stretch>
            <a:fillRect/>
          </a:stretch>
        </p:blipFill>
        <p:spPr>
          <a:xfrm>
            <a:off x="3705866" y="4279570"/>
            <a:ext cx="2324100" cy="628650"/>
          </a:xfrm>
          <a:prstGeom prst="rect">
            <a:avLst/>
          </a:prstGeom>
        </p:spPr>
      </p:pic>
      <p:sp>
        <p:nvSpPr>
          <p:cNvPr id="16" name="文本框 15"/>
          <p:cNvSpPr txBox="1"/>
          <p:nvPr/>
        </p:nvSpPr>
        <p:spPr>
          <a:xfrm>
            <a:off x="681336" y="5001391"/>
            <a:ext cx="7920880" cy="875881"/>
          </a:xfrm>
          <a:prstGeom prst="rect">
            <a:avLst/>
          </a:prstGeom>
          <a:noFill/>
        </p:spPr>
        <p:txBody>
          <a:bodyPr wrap="square" rtlCol="0">
            <a:spAutoFit/>
          </a:bodyPr>
          <a:lstStyle/>
          <a:p>
            <a:pPr>
              <a:lnSpc>
                <a:spcPct val="150000"/>
              </a:lnSpc>
              <a:spcBef>
                <a:spcPct val="20000"/>
              </a:spcBef>
            </a:pPr>
            <a:r>
              <a:rPr lang="zh-CN" altLang="en-US" dirty="0">
                <a:latin typeface="微软雅黑 Light" pitchFamily="34" charset="-122"/>
                <a:ea typeface="微软雅黑 Light" pitchFamily="34" charset="-122"/>
              </a:rPr>
              <a:t>通常，上式中的对数以</a:t>
            </a:r>
            <a:r>
              <a:rPr lang="en-US" altLang="zh-CN" dirty="0">
                <a:latin typeface="微软雅黑 Light" pitchFamily="34" charset="-122"/>
                <a:ea typeface="微软雅黑 Light" pitchFamily="34" charset="-122"/>
              </a:rPr>
              <a:t>2</a:t>
            </a:r>
            <a:r>
              <a:rPr lang="zh-CN" altLang="en-US" dirty="0">
                <a:latin typeface="微软雅黑 Light" pitchFamily="34" charset="-122"/>
                <a:ea typeface="微软雅黑 Light" pitchFamily="34" charset="-122"/>
              </a:rPr>
              <a:t>为底或者以</a:t>
            </a:r>
            <a:r>
              <a:rPr lang="en-US" altLang="zh-CN" dirty="0">
                <a:latin typeface="微软雅黑 Light" pitchFamily="34" charset="-122"/>
                <a:ea typeface="微软雅黑 Light" pitchFamily="34" charset="-122"/>
              </a:rPr>
              <a:t>e</a:t>
            </a:r>
            <a:r>
              <a:rPr lang="zh-CN" altLang="en-US" dirty="0">
                <a:latin typeface="微软雅黑 Light" pitchFamily="34" charset="-122"/>
                <a:ea typeface="微软雅黑 Light" pitchFamily="34" charset="-122"/>
              </a:rPr>
              <a:t>为底（自然对数），这时熵的单位分别称为比特（</a:t>
            </a:r>
            <a:r>
              <a:rPr lang="en-US" altLang="zh-CN" dirty="0">
                <a:latin typeface="微软雅黑 Light" pitchFamily="34" charset="-122"/>
                <a:ea typeface="微软雅黑 Light" pitchFamily="34" charset="-122"/>
              </a:rPr>
              <a:t>bit</a:t>
            </a:r>
            <a:r>
              <a:rPr lang="zh-CN" altLang="en-US" dirty="0">
                <a:latin typeface="微软雅黑 Light" pitchFamily="34" charset="-122"/>
                <a:ea typeface="微软雅黑 Light" pitchFamily="34" charset="-122"/>
              </a:rPr>
              <a:t>）或纳特（</a:t>
            </a:r>
            <a:r>
              <a:rPr lang="en-US" altLang="zh-CN" dirty="0">
                <a:latin typeface="微软雅黑 Light" pitchFamily="34" charset="-122"/>
                <a:ea typeface="微软雅黑 Light" pitchFamily="34" charset="-122"/>
              </a:rPr>
              <a:t>nat</a:t>
            </a:r>
            <a:r>
              <a:rPr lang="zh-CN" altLang="en-US" dirty="0">
                <a:latin typeface="微软雅黑 Light" pitchFamily="34" charset="-122"/>
                <a:ea typeface="微软雅黑 Light" pitchFamily="34" charset="-122"/>
              </a:rPr>
              <a:t>）。</a:t>
            </a:r>
          </a:p>
        </p:txBody>
      </p:sp>
      <p:sp>
        <p:nvSpPr>
          <p:cNvPr id="13" name="标题 1"/>
          <p:cNvSpPr>
            <a:spLocks noGrp="1"/>
          </p:cNvSpPr>
          <p:nvPr>
            <p:ph type="title"/>
          </p:nvPr>
        </p:nvSpPr>
        <p:spPr>
          <a:xfrm>
            <a:off x="457200" y="620688"/>
            <a:ext cx="8229600" cy="1143000"/>
          </a:xfrm>
        </p:spPr>
        <p:txBody>
          <a:bodyPr>
            <a:normAutofit/>
          </a:bodyPr>
          <a:lstStyle/>
          <a:p>
            <a:pPr indent="360000"/>
            <a:r>
              <a:rPr lang="zh-CN" altLang="en-US" sz="3200" smtClean="0">
                <a:solidFill>
                  <a:schemeClr val="tx1">
                    <a:lumMod val="75000"/>
                    <a:lumOff val="25000"/>
                  </a:schemeClr>
                </a:solidFill>
                <a:latin typeface="微软雅黑" pitchFamily="34" charset="-122"/>
                <a:ea typeface="微软雅黑" pitchFamily="34" charset="-122"/>
                <a:cs typeface="+mn-cs"/>
              </a:rPr>
              <a:t>熵</a:t>
            </a:r>
            <a:endParaRPr lang="zh-CN" altLang="en-US" sz="3200">
              <a:solidFill>
                <a:schemeClr val="tx1">
                  <a:lumMod val="75000"/>
                  <a:lumOff val="25000"/>
                </a:schemeClr>
              </a:solidFill>
              <a:latin typeface="微软雅黑" pitchFamily="34" charset="-122"/>
              <a:ea typeface="微软雅黑" pitchFamily="34" charset="-122"/>
              <a:cs typeface="+mn-cs"/>
            </a:endParaRPr>
          </a:p>
        </p:txBody>
      </p:sp>
      <p:sp>
        <p:nvSpPr>
          <p:cNvPr id="15" name="内容占位符 2"/>
          <p:cNvSpPr>
            <a:spLocks noGrp="1"/>
          </p:cNvSpPr>
          <p:nvPr>
            <p:ph idx="1"/>
          </p:nvPr>
        </p:nvSpPr>
        <p:spPr>
          <a:xfrm>
            <a:off x="457200" y="1556791"/>
            <a:ext cx="8229600" cy="864097"/>
          </a:xfrm>
        </p:spPr>
        <p:txBody>
          <a:bodyPr>
            <a:noAutofit/>
          </a:bodyPr>
          <a:lstStyle/>
          <a:p>
            <a:pPr>
              <a:lnSpc>
                <a:spcPct val="150000"/>
              </a:lnSpc>
            </a:pPr>
            <a:r>
              <a:rPr lang="zh-CN" altLang="en-US" sz="1800">
                <a:latin typeface="微软雅黑 Light" pitchFamily="34" charset="-122"/>
                <a:ea typeface="微软雅黑 Light" pitchFamily="34" charset="-122"/>
              </a:rPr>
              <a:t>熵（</a:t>
            </a:r>
            <a:r>
              <a:rPr lang="en-US" altLang="zh-CN" sz="1800">
                <a:latin typeface="微软雅黑 Light" pitchFamily="34" charset="-122"/>
                <a:ea typeface="微软雅黑 Light" pitchFamily="34" charset="-122"/>
              </a:rPr>
              <a:t>entropy</a:t>
            </a:r>
            <a:r>
              <a:rPr lang="zh-CN" altLang="en-US" sz="1800">
                <a:latin typeface="微软雅黑 Light" pitchFamily="34" charset="-122"/>
                <a:ea typeface="微软雅黑 Light" pitchFamily="34" charset="-122"/>
              </a:rPr>
              <a:t>）用来衡量随机变量的</a:t>
            </a:r>
            <a:r>
              <a:rPr lang="zh-CN" altLang="en-US" sz="1800" b="1">
                <a:latin typeface="微软雅黑 Light" pitchFamily="34" charset="-122"/>
                <a:ea typeface="微软雅黑 Light" pitchFamily="34" charset="-122"/>
              </a:rPr>
              <a:t>不确定性</a:t>
            </a:r>
            <a:endParaRPr lang="en-US" altLang="zh-CN" sz="1800" b="1">
              <a:latin typeface="微软雅黑 Light" pitchFamily="34" charset="-122"/>
              <a:ea typeface="微软雅黑 Light" pitchFamily="34" charset="-122"/>
            </a:endParaRPr>
          </a:p>
          <a:p>
            <a:pPr>
              <a:lnSpc>
                <a:spcPct val="150000"/>
              </a:lnSpc>
            </a:pPr>
            <a:r>
              <a:rPr lang="zh-CN" altLang="en-US" sz="1800">
                <a:latin typeface="微软雅黑 Light" pitchFamily="34" charset="-122"/>
                <a:ea typeface="微软雅黑 Light" pitchFamily="34" charset="-122"/>
              </a:rPr>
              <a:t>变量的不确定性越大，熵也就越</a:t>
            </a:r>
            <a:r>
              <a:rPr lang="zh-CN" altLang="en-US" sz="1800" smtClean="0">
                <a:latin typeface="微软雅黑 Light" pitchFamily="34" charset="-122"/>
                <a:ea typeface="微软雅黑 Light" pitchFamily="34" charset="-122"/>
              </a:rPr>
              <a:t>大</a:t>
            </a:r>
            <a:endParaRPr lang="zh-CN" altLang="en-US" sz="1800">
              <a:latin typeface="微软雅黑 Light" pitchFamily="34" charset="-122"/>
              <a:ea typeface="微软雅黑 Light" pitchFamily="34" charset="-122"/>
            </a:endParaRPr>
          </a:p>
        </p:txBody>
      </p:sp>
    </p:spTree>
    <p:extLst>
      <p:ext uri="{BB962C8B-B14F-4D97-AF65-F5344CB8AC3E}">
        <p14:creationId xmlns:p14="http://schemas.microsoft.com/office/powerpoint/2010/main" val="2081130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500"/>
                                        <p:tgtEl>
                                          <p:spTgt spid="15">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animEffect transition="in" filter="fade">
                                      <p:cBhvr>
                                        <p:cTn id="11" dur="500"/>
                                        <p:tgtEl>
                                          <p:spTgt spid="15">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 presetClass="entr" presetSubtype="1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checkerboard(across)">
                                      <p:cBhvr>
                                        <p:cTn id="16" dur="500"/>
                                        <p:tgtEl>
                                          <p:spTgt spid="10"/>
                                        </p:tgtEl>
                                      </p:cBhvr>
                                    </p:animEffect>
                                  </p:childTnLst>
                                </p:cTn>
                              </p:par>
                              <p:par>
                                <p:cTn id="17" presetID="5" presetClass="entr" presetSubtype="1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checkerboard(across)">
                                      <p:cBhvr>
                                        <p:cTn id="19" dur="500"/>
                                        <p:tgtEl>
                                          <p:spTgt spid="11"/>
                                        </p:tgtEl>
                                      </p:cBhvr>
                                    </p:animEffect>
                                  </p:childTnLst>
                                </p:cTn>
                              </p:par>
                            </p:childTnLst>
                          </p:cTn>
                        </p:par>
                        <p:par>
                          <p:cTn id="20" fill="hold">
                            <p:stCondLst>
                              <p:cond delay="500"/>
                            </p:stCondLst>
                            <p:childTnLst>
                              <p:par>
                                <p:cTn id="21" presetID="5" presetClass="entr" presetSubtype="1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checkerboard(across)">
                                      <p:cBhvr>
                                        <p:cTn id="23" dur="500"/>
                                        <p:tgtEl>
                                          <p:spTgt spid="12"/>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checkerboard(across)">
                                      <p:cBhvr>
                                        <p:cTn id="26" dur="500"/>
                                        <p:tgtEl>
                                          <p:spTgt spid="16"/>
                                        </p:tgtEl>
                                      </p:cBhvr>
                                    </p:animEffect>
                                  </p:childTnLst>
                                </p:cTn>
                              </p:par>
                              <p:par>
                                <p:cTn id="27" presetID="5" presetClass="entr" presetSubtype="10"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checkerboard(across)">
                                      <p:cBhvr>
                                        <p:cTn id="2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6" grpId="0"/>
      <p:bldP spid="15"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27584" y="1700808"/>
            <a:ext cx="7920880" cy="369332"/>
          </a:xfrm>
          <a:prstGeom prst="rect">
            <a:avLst/>
          </a:prstGeom>
          <a:noFill/>
        </p:spPr>
        <p:txBody>
          <a:bodyPr wrap="square" rtlCol="0">
            <a:spAutoFit/>
          </a:bodyPr>
          <a:lstStyle/>
          <a:p>
            <a:r>
              <a:rPr lang="zh-CN" altLang="en-US" dirty="0" smtClean="0">
                <a:latin typeface="微软雅黑 Light" pitchFamily="34" charset="-122"/>
                <a:ea typeface="微软雅黑 Light" pitchFamily="34" charset="-122"/>
              </a:rPr>
              <a:t>当随机变量只取两个值</a:t>
            </a:r>
            <a:r>
              <a:rPr lang="zh-CN" altLang="en-US" smtClean="0">
                <a:latin typeface="微软雅黑 Light" pitchFamily="34" charset="-122"/>
                <a:ea typeface="微软雅黑 Light" pitchFamily="34" charset="-122"/>
              </a:rPr>
              <a:t>，例如 </a:t>
            </a:r>
            <a:r>
              <a:rPr lang="en-US" altLang="zh-CN" smtClean="0">
                <a:latin typeface="微软雅黑 Light" pitchFamily="34" charset="-122"/>
                <a:ea typeface="微软雅黑 Light" pitchFamily="34" charset="-122"/>
              </a:rPr>
              <a:t>1,0 </a:t>
            </a:r>
            <a:r>
              <a:rPr lang="zh-CN" altLang="en-US" smtClean="0">
                <a:latin typeface="微软雅黑 Light" pitchFamily="34" charset="-122"/>
                <a:ea typeface="微软雅黑 Light" pitchFamily="34" charset="-122"/>
              </a:rPr>
              <a:t>时，</a:t>
            </a:r>
            <a:r>
              <a:rPr lang="zh-CN" altLang="en-US">
                <a:latin typeface="微软雅黑 Light" pitchFamily="34" charset="-122"/>
                <a:ea typeface="微软雅黑 Light" pitchFamily="34" charset="-122"/>
              </a:rPr>
              <a:t>则</a:t>
            </a:r>
            <a:r>
              <a:rPr lang="zh-CN" altLang="en-US" smtClean="0">
                <a:latin typeface="微软雅黑 Light" pitchFamily="34" charset="-122"/>
                <a:ea typeface="微软雅黑 Light" pitchFamily="34" charset="-122"/>
              </a:rPr>
              <a:t> </a:t>
            </a:r>
            <a:r>
              <a:rPr lang="en-US" altLang="zh-CN" smtClean="0">
                <a:latin typeface="微软雅黑 Light" pitchFamily="34" charset="-122"/>
                <a:ea typeface="微软雅黑 Light" pitchFamily="34" charset="-122"/>
              </a:rPr>
              <a:t>X </a:t>
            </a:r>
            <a:r>
              <a:rPr lang="zh-CN" altLang="en-US" smtClean="0">
                <a:latin typeface="微软雅黑 Light" pitchFamily="34" charset="-122"/>
                <a:ea typeface="微软雅黑 Light" pitchFamily="34" charset="-122"/>
              </a:rPr>
              <a:t>的</a:t>
            </a:r>
            <a:r>
              <a:rPr lang="zh-CN" altLang="en-US" dirty="0" smtClean="0">
                <a:latin typeface="微软雅黑 Light" pitchFamily="34" charset="-122"/>
                <a:ea typeface="微软雅黑 Light" pitchFamily="34" charset="-122"/>
              </a:rPr>
              <a:t>分布为：</a:t>
            </a:r>
            <a:endParaRPr lang="zh-CN" altLang="en-US" dirty="0">
              <a:latin typeface="微软雅黑 Light" pitchFamily="34" charset="-122"/>
              <a:ea typeface="微软雅黑 Light" pitchFamily="34" charset="-122"/>
            </a:endParaRPr>
          </a:p>
        </p:txBody>
      </p:sp>
      <p:pic>
        <p:nvPicPr>
          <p:cNvPr id="6" name="图片 5"/>
          <p:cNvPicPr>
            <a:picLocks noChangeAspect="1"/>
          </p:cNvPicPr>
          <p:nvPr/>
        </p:nvPicPr>
        <p:blipFill>
          <a:blip r:embed="rId3"/>
          <a:stretch>
            <a:fillRect/>
          </a:stretch>
        </p:blipFill>
        <p:spPr>
          <a:xfrm>
            <a:off x="2211511" y="2204864"/>
            <a:ext cx="5153025" cy="361950"/>
          </a:xfrm>
          <a:prstGeom prst="rect">
            <a:avLst/>
          </a:prstGeom>
        </p:spPr>
      </p:pic>
      <p:sp>
        <p:nvSpPr>
          <p:cNvPr id="7" name="文本框 6"/>
          <p:cNvSpPr txBox="1"/>
          <p:nvPr/>
        </p:nvSpPr>
        <p:spPr>
          <a:xfrm>
            <a:off x="884582" y="2701538"/>
            <a:ext cx="7920880" cy="369332"/>
          </a:xfrm>
          <a:prstGeom prst="rect">
            <a:avLst/>
          </a:prstGeom>
          <a:noFill/>
        </p:spPr>
        <p:txBody>
          <a:bodyPr wrap="square" rtlCol="0">
            <a:spAutoFit/>
          </a:bodyPr>
          <a:lstStyle/>
          <a:p>
            <a:r>
              <a:rPr lang="zh-CN" altLang="en-US" dirty="0" smtClean="0">
                <a:latin typeface="微软雅黑 Light" pitchFamily="34" charset="-122"/>
                <a:ea typeface="微软雅黑 Light" pitchFamily="34" charset="-122"/>
              </a:rPr>
              <a:t>熵为：</a:t>
            </a:r>
            <a:endParaRPr lang="zh-CN" altLang="en-US" dirty="0">
              <a:latin typeface="微软雅黑 Light" pitchFamily="34" charset="-122"/>
              <a:ea typeface="微软雅黑 Light" pitchFamily="34" charset="-122"/>
            </a:endParaRPr>
          </a:p>
        </p:txBody>
      </p:sp>
      <p:pic>
        <p:nvPicPr>
          <p:cNvPr id="8" name="图片 7"/>
          <p:cNvPicPr>
            <a:picLocks noChangeAspect="1"/>
          </p:cNvPicPr>
          <p:nvPr/>
        </p:nvPicPr>
        <p:blipFill>
          <a:blip r:embed="rId4"/>
          <a:stretch>
            <a:fillRect/>
          </a:stretch>
        </p:blipFill>
        <p:spPr>
          <a:xfrm>
            <a:off x="2797298" y="3070870"/>
            <a:ext cx="3981450" cy="447675"/>
          </a:xfrm>
          <a:prstGeom prst="rect">
            <a:avLst/>
          </a:prstGeom>
        </p:spPr>
      </p:pic>
      <p:sp>
        <p:nvSpPr>
          <p:cNvPr id="9" name="文本框 8"/>
          <p:cNvSpPr txBox="1"/>
          <p:nvPr/>
        </p:nvSpPr>
        <p:spPr>
          <a:xfrm>
            <a:off x="884582" y="3645024"/>
            <a:ext cx="7920880" cy="369332"/>
          </a:xfrm>
          <a:prstGeom prst="rect">
            <a:avLst/>
          </a:prstGeom>
          <a:noFill/>
        </p:spPr>
        <p:txBody>
          <a:bodyPr wrap="square" rtlCol="0">
            <a:spAutoFit/>
          </a:bodyPr>
          <a:lstStyle/>
          <a:p>
            <a:r>
              <a:rPr lang="zh-CN" altLang="en-US" dirty="0" smtClean="0">
                <a:latin typeface="微软雅黑 Light" pitchFamily="34" charset="-122"/>
                <a:ea typeface="微软雅黑 Light" pitchFamily="34" charset="-122"/>
              </a:rPr>
              <a:t>这时，熵</a:t>
            </a:r>
            <a:r>
              <a:rPr lang="en-US" altLang="zh-CN" dirty="0" smtClean="0">
                <a:latin typeface="微软雅黑 Light" pitchFamily="34" charset="-122"/>
                <a:ea typeface="微软雅黑 Light" pitchFamily="34" charset="-122"/>
              </a:rPr>
              <a:t>H(p)</a:t>
            </a:r>
            <a:r>
              <a:rPr lang="zh-CN" altLang="en-US" dirty="0" smtClean="0">
                <a:latin typeface="微软雅黑 Light" pitchFamily="34" charset="-122"/>
                <a:ea typeface="微软雅黑 Light" pitchFamily="34" charset="-122"/>
              </a:rPr>
              <a:t>随概率</a:t>
            </a:r>
            <a:r>
              <a:rPr lang="en-US" altLang="zh-CN" dirty="0" smtClean="0">
                <a:latin typeface="微软雅黑 Light" pitchFamily="34" charset="-122"/>
                <a:ea typeface="微软雅黑 Light" pitchFamily="34" charset="-122"/>
              </a:rPr>
              <a:t>p</a:t>
            </a:r>
            <a:r>
              <a:rPr lang="zh-CN" altLang="en-US" dirty="0" smtClean="0">
                <a:latin typeface="微软雅黑 Light" pitchFamily="34" charset="-122"/>
                <a:ea typeface="微软雅黑 Light" pitchFamily="34" charset="-122"/>
              </a:rPr>
              <a:t>变化的曲线如下图所示（单位为比特）：</a:t>
            </a:r>
            <a:endParaRPr lang="zh-CN" altLang="en-US" dirty="0">
              <a:latin typeface="微软雅黑 Light" pitchFamily="34" charset="-122"/>
              <a:ea typeface="微软雅黑 Light" pitchFamily="34" charset="-122"/>
            </a:endParaRPr>
          </a:p>
        </p:txBody>
      </p:sp>
      <p:pic>
        <p:nvPicPr>
          <p:cNvPr id="10" name="图片 9"/>
          <p:cNvPicPr>
            <a:picLocks noChangeAspect="1"/>
          </p:cNvPicPr>
          <p:nvPr/>
        </p:nvPicPr>
        <p:blipFill>
          <a:blip r:embed="rId5"/>
          <a:stretch>
            <a:fillRect/>
          </a:stretch>
        </p:blipFill>
        <p:spPr>
          <a:xfrm>
            <a:off x="3476870" y="4169030"/>
            <a:ext cx="2232248" cy="1955629"/>
          </a:xfrm>
          <a:prstGeom prst="rect">
            <a:avLst/>
          </a:prstGeom>
        </p:spPr>
      </p:pic>
      <p:sp>
        <p:nvSpPr>
          <p:cNvPr id="11" name="标题 1"/>
          <p:cNvSpPr>
            <a:spLocks noGrp="1"/>
          </p:cNvSpPr>
          <p:nvPr>
            <p:ph type="title"/>
          </p:nvPr>
        </p:nvSpPr>
        <p:spPr>
          <a:xfrm>
            <a:off x="457200" y="620688"/>
            <a:ext cx="8229600" cy="1143000"/>
          </a:xfrm>
        </p:spPr>
        <p:txBody>
          <a:bodyPr>
            <a:normAutofit/>
          </a:bodyPr>
          <a:lstStyle/>
          <a:p>
            <a:pPr indent="360000"/>
            <a:r>
              <a:rPr lang="zh-CN" altLang="en-US" sz="3200" smtClean="0">
                <a:solidFill>
                  <a:schemeClr val="tx1">
                    <a:lumMod val="75000"/>
                    <a:lumOff val="25000"/>
                  </a:schemeClr>
                </a:solidFill>
                <a:latin typeface="微软雅黑" pitchFamily="34" charset="-122"/>
                <a:ea typeface="微软雅黑" pitchFamily="34" charset="-122"/>
                <a:cs typeface="+mn-cs"/>
              </a:rPr>
              <a:t>熵</a:t>
            </a:r>
            <a:endParaRPr lang="zh-CN" altLang="en-US" sz="3200">
              <a:solidFill>
                <a:schemeClr val="tx1">
                  <a:lumMod val="75000"/>
                  <a:lumOff val="25000"/>
                </a:schemeClr>
              </a:solidFill>
              <a:latin typeface="微软雅黑" pitchFamily="34" charset="-122"/>
              <a:ea typeface="微软雅黑" pitchFamily="34" charset="-122"/>
              <a:cs typeface="+mn-cs"/>
            </a:endParaRPr>
          </a:p>
        </p:txBody>
      </p:sp>
    </p:spTree>
    <p:extLst>
      <p:ext uri="{BB962C8B-B14F-4D97-AF65-F5344CB8AC3E}">
        <p14:creationId xmlns:p14="http://schemas.microsoft.com/office/powerpoint/2010/main" val="2825105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checkerboard(across)">
                                      <p:cBhvr>
                                        <p:cTn id="10" dur="500"/>
                                        <p:tgtEl>
                                          <p:spTgt spid="7"/>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checkerboard(across)">
                                      <p:cBhvr>
                                        <p:cTn id="13" dur="500"/>
                                        <p:tgtEl>
                                          <p:spTgt spid="9"/>
                                        </p:tgtEl>
                                      </p:cBhvr>
                                    </p:animEffect>
                                  </p:childTnLst>
                                </p:cTn>
                              </p:par>
                              <p:par>
                                <p:cTn id="14" presetID="5" presetClass="entr" presetSubtype="1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checkerboard(across)">
                                      <p:cBhvr>
                                        <p:cTn id="16" dur="500"/>
                                        <p:tgtEl>
                                          <p:spTgt spid="6"/>
                                        </p:tgtEl>
                                      </p:cBhvr>
                                    </p:animEffect>
                                  </p:childTnLst>
                                </p:cTn>
                              </p:par>
                              <p:par>
                                <p:cTn id="17" presetID="5" presetClass="entr" presetSubtype="1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checkerboard(across)">
                                      <p:cBhvr>
                                        <p:cTn id="19" dur="500"/>
                                        <p:tgtEl>
                                          <p:spTgt spid="8"/>
                                        </p:tgtEl>
                                      </p:cBhvr>
                                    </p:animEffect>
                                  </p:childTnLst>
                                </p:cTn>
                              </p:par>
                              <p:par>
                                <p:cTn id="20" presetID="5" presetClass="entr" presetSubtype="1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checkerboard(across)">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9"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3234874" y="3644375"/>
            <a:ext cx="2724150" cy="1076325"/>
          </a:xfrm>
          <a:prstGeom prst="rect">
            <a:avLst/>
          </a:prstGeom>
        </p:spPr>
      </p:pic>
      <p:sp>
        <p:nvSpPr>
          <p:cNvPr id="7" name="矩形 6"/>
          <p:cNvSpPr/>
          <p:nvPr/>
        </p:nvSpPr>
        <p:spPr>
          <a:xfrm>
            <a:off x="1619672" y="4720700"/>
            <a:ext cx="5814392" cy="1118576"/>
          </a:xfrm>
          <a:prstGeom prst="rect">
            <a:avLst/>
          </a:prstGeom>
        </p:spPr>
        <p:txBody>
          <a:bodyPr wrap="square">
            <a:spAutoFit/>
          </a:bodyPr>
          <a:lstStyle/>
          <a:p>
            <a:pPr>
              <a:lnSpc>
                <a:spcPct val="200000"/>
              </a:lnSpc>
            </a:pPr>
            <a:r>
              <a:rPr lang="zh-CN" altLang="en-US" smtClean="0">
                <a:latin typeface="微软雅黑 Light" pitchFamily="34" charset="-122"/>
                <a:ea typeface="微软雅黑 Light" pitchFamily="34" charset="-122"/>
              </a:rPr>
              <a:t>初始状态的熵：</a:t>
            </a:r>
            <a:endParaRPr lang="en-US" altLang="zh-CN" smtClean="0">
              <a:latin typeface="微软雅黑 Light" pitchFamily="34" charset="-122"/>
              <a:ea typeface="微软雅黑 Light" pitchFamily="34" charset="-122"/>
            </a:endParaRPr>
          </a:p>
          <a:p>
            <a:pPr>
              <a:lnSpc>
                <a:spcPct val="200000"/>
              </a:lnSpc>
            </a:pPr>
            <a:r>
              <a:rPr lang="en-US" altLang="zh-CN" smtClean="0">
                <a:latin typeface="微软雅黑 Light" pitchFamily="34" charset="-122"/>
                <a:ea typeface="微软雅黑 Light" pitchFamily="34" charset="-122"/>
              </a:rPr>
              <a:t>E</a:t>
            </a:r>
            <a:r>
              <a:rPr lang="en-US" altLang="zh-CN" dirty="0">
                <a:latin typeface="微软雅黑 Light" pitchFamily="34" charset="-122"/>
                <a:ea typeface="微软雅黑 Light" pitchFamily="34" charset="-122"/>
              </a:rPr>
              <a:t>(</a:t>
            </a:r>
            <a:r>
              <a:rPr lang="zh-CN" altLang="en-US" dirty="0">
                <a:latin typeface="微软雅黑 Light" pitchFamily="34" charset="-122"/>
                <a:ea typeface="微软雅黑 Light" pitchFamily="34" charset="-122"/>
              </a:rPr>
              <a:t>三个球</a:t>
            </a:r>
            <a:r>
              <a:rPr lang="en-US" altLang="zh-CN" dirty="0">
                <a:latin typeface="微软雅黑 Light" pitchFamily="34" charset="-122"/>
                <a:ea typeface="微软雅黑 Light" pitchFamily="34" charset="-122"/>
              </a:rPr>
              <a:t>) = - 1/3 * </a:t>
            </a:r>
            <a:r>
              <a:rPr lang="en-US" altLang="zh-CN" dirty="0" smtClean="0">
                <a:latin typeface="微软雅黑 Light" pitchFamily="34" charset="-122"/>
                <a:ea typeface="微软雅黑 Light" pitchFamily="34" charset="-122"/>
              </a:rPr>
              <a:t>log( 1/3 ) </a:t>
            </a:r>
            <a:r>
              <a:rPr lang="en-US" altLang="zh-CN" dirty="0">
                <a:latin typeface="微软雅黑 Light" pitchFamily="34" charset="-122"/>
                <a:ea typeface="微软雅黑 Light" pitchFamily="34" charset="-122"/>
              </a:rPr>
              <a:t>- 2/3 * </a:t>
            </a:r>
            <a:r>
              <a:rPr lang="en-US" altLang="zh-CN" dirty="0" smtClean="0">
                <a:latin typeface="微软雅黑 Light" pitchFamily="34" charset="-122"/>
                <a:ea typeface="微软雅黑 Light" pitchFamily="34" charset="-122"/>
              </a:rPr>
              <a:t>log( 2/3 ) </a:t>
            </a:r>
            <a:r>
              <a:rPr lang="en-US" altLang="zh-CN" dirty="0">
                <a:latin typeface="微软雅黑 Light" pitchFamily="34" charset="-122"/>
                <a:ea typeface="微软雅黑 Light" pitchFamily="34" charset="-122"/>
              </a:rPr>
              <a:t>= 0.918</a:t>
            </a:r>
            <a:endParaRPr lang="zh-CN" altLang="en-US" dirty="0">
              <a:latin typeface="微软雅黑 Light" pitchFamily="34" charset="-122"/>
              <a:ea typeface="微软雅黑 Light" pitchFamily="34" charset="-122"/>
            </a:endParaRPr>
          </a:p>
        </p:txBody>
      </p:sp>
      <p:sp>
        <p:nvSpPr>
          <p:cNvPr id="8" name="矩形 7"/>
          <p:cNvSpPr/>
          <p:nvPr/>
        </p:nvSpPr>
        <p:spPr>
          <a:xfrm>
            <a:off x="884988" y="1628800"/>
            <a:ext cx="7791468" cy="1754326"/>
          </a:xfrm>
          <a:prstGeom prst="rect">
            <a:avLst/>
          </a:prstGeom>
        </p:spPr>
        <p:txBody>
          <a:bodyPr wrap="square">
            <a:spAutoFit/>
          </a:bodyPr>
          <a:lstStyle/>
          <a:p>
            <a:pPr marL="285750" indent="-285750">
              <a:lnSpc>
                <a:spcPct val="200000"/>
              </a:lnSpc>
              <a:buFont typeface="Arial" pitchFamily="34" charset="0"/>
              <a:buChar char="•"/>
            </a:pPr>
            <a:r>
              <a:rPr lang="zh-CN" altLang="en-US" smtClean="0">
                <a:latin typeface="微软雅黑 Light" pitchFamily="34" charset="-122"/>
                <a:ea typeface="微软雅黑 Light" pitchFamily="34" charset="-122"/>
              </a:rPr>
              <a:t>给</a:t>
            </a:r>
            <a:r>
              <a:rPr lang="zh-CN" altLang="en-US" dirty="0" smtClean="0">
                <a:latin typeface="微软雅黑 Light" pitchFamily="34" charset="-122"/>
                <a:ea typeface="微软雅黑 Light" pitchFamily="34" charset="-122"/>
              </a:rPr>
              <a:t>三个</a:t>
            </a:r>
            <a:r>
              <a:rPr lang="zh-CN" altLang="en-US" smtClean="0">
                <a:latin typeface="微软雅黑 Light" pitchFamily="34" charset="-122"/>
                <a:ea typeface="微软雅黑 Light" pitchFamily="34" charset="-122"/>
              </a:rPr>
              <a:t>球分类</a:t>
            </a:r>
            <a:endParaRPr lang="en-US" altLang="zh-CN" smtClean="0">
              <a:latin typeface="微软雅黑 Light" pitchFamily="34" charset="-122"/>
              <a:ea typeface="微软雅黑 Light" pitchFamily="34" charset="-122"/>
            </a:endParaRPr>
          </a:p>
          <a:p>
            <a:pPr marL="742950" lvl="1" indent="-285750">
              <a:lnSpc>
                <a:spcPct val="200000"/>
              </a:lnSpc>
              <a:buFont typeface="微软雅黑 Light" pitchFamily="34" charset="-122"/>
              <a:buChar char="→"/>
            </a:pPr>
            <a:r>
              <a:rPr lang="zh-CN" altLang="en-US" smtClean="0">
                <a:latin typeface="微软雅黑 Light" pitchFamily="34" charset="-122"/>
                <a:ea typeface="微软雅黑 Light" pitchFamily="34" charset="-122"/>
              </a:rPr>
              <a:t>显然</a:t>
            </a:r>
            <a:r>
              <a:rPr lang="zh-CN" altLang="en-US" dirty="0" smtClean="0">
                <a:latin typeface="微软雅黑 Light" pitchFamily="34" charset="-122"/>
                <a:ea typeface="微软雅黑 Light" pitchFamily="34" charset="-122"/>
              </a:rPr>
              <a:t>一眼就可以看出把红球独自一组，黑球</a:t>
            </a:r>
            <a:r>
              <a:rPr lang="zh-CN" altLang="en-US" smtClean="0">
                <a:latin typeface="微软雅黑 Light" pitchFamily="34" charset="-122"/>
                <a:ea typeface="微软雅黑 Light" pitchFamily="34" charset="-122"/>
              </a:rPr>
              <a:t>一组；</a:t>
            </a:r>
            <a:endParaRPr lang="en-US" altLang="zh-CN" smtClean="0">
              <a:latin typeface="微软雅黑 Light" pitchFamily="34" charset="-122"/>
              <a:ea typeface="微软雅黑 Light" pitchFamily="34" charset="-122"/>
            </a:endParaRPr>
          </a:p>
          <a:p>
            <a:pPr marL="742950" lvl="1" indent="-285750">
              <a:lnSpc>
                <a:spcPct val="200000"/>
              </a:lnSpc>
              <a:buFont typeface="微软雅黑 Light" pitchFamily="34" charset="-122"/>
              <a:buChar char="→"/>
            </a:pPr>
            <a:r>
              <a:rPr lang="zh-CN" altLang="en-US" smtClean="0">
                <a:latin typeface="微软雅黑 Light" pitchFamily="34" charset="-122"/>
                <a:ea typeface="微软雅黑 Light" pitchFamily="34" charset="-122"/>
              </a:rPr>
              <a:t>那么从熵的观点来看，是什么情况呢？</a:t>
            </a:r>
            <a:endParaRPr lang="zh-CN" altLang="en-US" dirty="0">
              <a:latin typeface="微软雅黑 Light" pitchFamily="34" charset="-122"/>
              <a:ea typeface="微软雅黑 Light" pitchFamily="34" charset="-122"/>
            </a:endParaRPr>
          </a:p>
        </p:txBody>
      </p:sp>
      <p:sp>
        <p:nvSpPr>
          <p:cNvPr id="6" name="标题 1"/>
          <p:cNvSpPr>
            <a:spLocks noGrp="1"/>
          </p:cNvSpPr>
          <p:nvPr>
            <p:ph type="title"/>
          </p:nvPr>
        </p:nvSpPr>
        <p:spPr>
          <a:xfrm>
            <a:off x="457200" y="620688"/>
            <a:ext cx="8229600" cy="1143000"/>
          </a:xfrm>
        </p:spPr>
        <p:txBody>
          <a:bodyPr>
            <a:normAutofit/>
          </a:bodyPr>
          <a:lstStyle/>
          <a:p>
            <a:pPr indent="360000"/>
            <a:r>
              <a:rPr lang="zh-CN" altLang="en-US" sz="3200" smtClean="0">
                <a:solidFill>
                  <a:schemeClr val="tx1">
                    <a:lumMod val="75000"/>
                    <a:lumOff val="25000"/>
                  </a:schemeClr>
                </a:solidFill>
                <a:latin typeface="微软雅黑" pitchFamily="34" charset="-122"/>
                <a:ea typeface="微软雅黑" pitchFamily="34" charset="-122"/>
                <a:cs typeface="+mn-cs"/>
              </a:rPr>
              <a:t>熵的示例</a:t>
            </a:r>
            <a:endParaRPr lang="zh-CN" altLang="en-US" sz="3200">
              <a:solidFill>
                <a:schemeClr val="tx1">
                  <a:lumMod val="75000"/>
                  <a:lumOff val="25000"/>
                </a:schemeClr>
              </a:solidFill>
              <a:latin typeface="微软雅黑" pitchFamily="34" charset="-122"/>
              <a:ea typeface="微软雅黑" pitchFamily="34" charset="-122"/>
              <a:cs typeface="+mn-cs"/>
            </a:endParaRPr>
          </a:p>
        </p:txBody>
      </p:sp>
    </p:spTree>
    <p:extLst>
      <p:ext uri="{BB962C8B-B14F-4D97-AF65-F5344CB8AC3E}">
        <p14:creationId xmlns:p14="http://schemas.microsoft.com/office/powerpoint/2010/main" val="326822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par>
                                <p:cTn id="8" presetID="5"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heckerboard(across)">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checkerboard(across)">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75556" y="1628800"/>
            <a:ext cx="8244916" cy="1754326"/>
          </a:xfrm>
          <a:prstGeom prst="rect">
            <a:avLst/>
          </a:prstGeom>
        </p:spPr>
        <p:txBody>
          <a:bodyPr wrap="square">
            <a:spAutoFit/>
          </a:bodyPr>
          <a:lstStyle/>
          <a:p>
            <a:pPr marL="285750" indent="-285750">
              <a:lnSpc>
                <a:spcPct val="200000"/>
              </a:lnSpc>
              <a:buFont typeface="Arial" pitchFamily="34" charset="0"/>
              <a:buChar char="•"/>
            </a:pPr>
            <a:r>
              <a:rPr lang="zh-CN" altLang="en-US" smtClean="0">
                <a:latin typeface="微软雅黑 Light" pitchFamily="34" charset="-122"/>
                <a:ea typeface="微软雅黑 Light" pitchFamily="34" charset="-122"/>
              </a:rPr>
              <a:t>第一</a:t>
            </a:r>
            <a:r>
              <a:rPr lang="zh-CN" altLang="en-US">
                <a:latin typeface="微软雅黑 Light" pitchFamily="34" charset="-122"/>
                <a:ea typeface="微软雅黑 Light" pitchFamily="34" charset="-122"/>
              </a:rPr>
              <a:t>种</a:t>
            </a:r>
            <a:r>
              <a:rPr lang="zh-CN" altLang="en-US" smtClean="0">
                <a:latin typeface="微软雅黑 Light" pitchFamily="34" charset="-122"/>
                <a:ea typeface="微软雅黑 Light" pitchFamily="34" charset="-122"/>
              </a:rPr>
              <a:t>分类方法是一个红球、一个黑球</a:t>
            </a:r>
            <a:r>
              <a:rPr lang="zh-CN" altLang="en-US" dirty="0">
                <a:latin typeface="微软雅黑 Light" pitchFamily="34" charset="-122"/>
                <a:ea typeface="微软雅黑 Light" pitchFamily="34" charset="-122"/>
              </a:rPr>
              <a:t>一</a:t>
            </a:r>
            <a:r>
              <a:rPr lang="zh-CN" altLang="en-US">
                <a:latin typeface="微软雅黑 Light" pitchFamily="34" charset="-122"/>
                <a:ea typeface="微软雅黑 Light" pitchFamily="34" charset="-122"/>
              </a:rPr>
              <a:t>组</a:t>
            </a:r>
            <a:r>
              <a:rPr lang="zh-CN" altLang="en-US" smtClean="0">
                <a:latin typeface="微软雅黑 Light" pitchFamily="34" charset="-122"/>
                <a:ea typeface="微软雅黑 Light" pitchFamily="34" charset="-122"/>
              </a:rPr>
              <a:t>，另一个黑球</a:t>
            </a:r>
            <a:r>
              <a:rPr lang="zh-CN" altLang="en-US" dirty="0">
                <a:latin typeface="微软雅黑 Light" pitchFamily="34" charset="-122"/>
                <a:ea typeface="微软雅黑 Light" pitchFamily="34" charset="-122"/>
              </a:rPr>
              <a:t>自己一</a:t>
            </a:r>
            <a:r>
              <a:rPr lang="zh-CN" altLang="en-US" smtClean="0">
                <a:latin typeface="微软雅黑 Light" pitchFamily="34" charset="-122"/>
                <a:ea typeface="微软雅黑 Light" pitchFamily="34" charset="-122"/>
              </a:rPr>
              <a:t>组。</a:t>
            </a:r>
            <a:endParaRPr lang="en-US" altLang="zh-CN" smtClean="0">
              <a:latin typeface="微软雅黑 Light" pitchFamily="34" charset="-122"/>
              <a:ea typeface="微软雅黑 Light" pitchFamily="34" charset="-122"/>
            </a:endParaRPr>
          </a:p>
          <a:p>
            <a:pPr marL="742950" lvl="1" indent="-285750">
              <a:lnSpc>
                <a:spcPct val="200000"/>
              </a:lnSpc>
              <a:buFont typeface="微软雅黑 Light" pitchFamily="34" charset="-122"/>
              <a:buChar char="→"/>
            </a:pPr>
            <a:r>
              <a:rPr lang="zh-CN" altLang="en-US">
                <a:latin typeface="微软雅黑 Light" pitchFamily="34" charset="-122"/>
                <a:ea typeface="微软雅黑 Light" pitchFamily="34" charset="-122"/>
              </a:rPr>
              <a:t>在红黑一组中有红球和黑球</a:t>
            </a:r>
            <a:r>
              <a:rPr lang="en-US" altLang="zh-CN">
                <a:latin typeface="微软雅黑 Light" pitchFamily="34" charset="-122"/>
                <a:ea typeface="微软雅黑 Light" pitchFamily="34" charset="-122"/>
              </a:rPr>
              <a:t>, </a:t>
            </a:r>
            <a:r>
              <a:rPr lang="zh-CN" altLang="en-US">
                <a:latin typeface="微软雅黑 Light" pitchFamily="34" charset="-122"/>
                <a:ea typeface="微软雅黑 Light" pitchFamily="34" charset="-122"/>
              </a:rPr>
              <a:t>红黑球各自出现的概率</a:t>
            </a:r>
            <a:r>
              <a:rPr lang="zh-CN" altLang="en-US" smtClean="0">
                <a:latin typeface="微软雅黑 Light" pitchFamily="34" charset="-122"/>
                <a:ea typeface="微软雅黑 Light" pitchFamily="34" charset="-122"/>
              </a:rPr>
              <a:t>是 </a:t>
            </a:r>
            <a:r>
              <a:rPr lang="en-US" altLang="zh-CN" smtClean="0">
                <a:latin typeface="微软雅黑 Light" pitchFamily="34" charset="-122"/>
                <a:ea typeface="微软雅黑 Light" pitchFamily="34" charset="-122"/>
              </a:rPr>
              <a:t>1/2</a:t>
            </a:r>
            <a:r>
              <a:rPr lang="en-US" altLang="zh-CN">
                <a:latin typeface="微软雅黑 Light" pitchFamily="34" charset="-122"/>
                <a:ea typeface="微软雅黑 Light" pitchFamily="34" charset="-122"/>
              </a:rPr>
              <a:t>. </a:t>
            </a:r>
            <a:endParaRPr lang="en-US" altLang="zh-CN" smtClean="0">
              <a:latin typeface="微软雅黑 Light" pitchFamily="34" charset="-122"/>
              <a:ea typeface="微软雅黑 Light" pitchFamily="34" charset="-122"/>
            </a:endParaRPr>
          </a:p>
          <a:p>
            <a:pPr marL="742950" lvl="1" indent="-285750">
              <a:lnSpc>
                <a:spcPct val="200000"/>
              </a:lnSpc>
              <a:buFont typeface="微软雅黑 Light" pitchFamily="34" charset="-122"/>
              <a:buChar char="→"/>
            </a:pPr>
            <a:r>
              <a:rPr lang="zh-CN" altLang="en-US" smtClean="0">
                <a:latin typeface="微软雅黑 Light" pitchFamily="34" charset="-122"/>
                <a:ea typeface="微软雅黑 Light" pitchFamily="34" charset="-122"/>
              </a:rPr>
              <a:t>在</a:t>
            </a:r>
            <a:r>
              <a:rPr lang="zh-CN" altLang="en-US">
                <a:latin typeface="微软雅黑 Light" pitchFamily="34" charset="-122"/>
                <a:ea typeface="微软雅黑 Light" pitchFamily="34" charset="-122"/>
              </a:rPr>
              <a:t>另一</a:t>
            </a:r>
            <a:r>
              <a:rPr lang="zh-CN" altLang="en-US" smtClean="0">
                <a:latin typeface="微软雅黑 Light" pitchFamily="34" charset="-122"/>
                <a:ea typeface="微软雅黑 Light" pitchFamily="34" charset="-122"/>
              </a:rPr>
              <a:t>组 </a:t>
            </a:r>
            <a:r>
              <a:rPr lang="en-US" altLang="zh-CN">
                <a:latin typeface="微软雅黑 Light" pitchFamily="34" charset="-122"/>
                <a:ea typeface="微软雅黑 Light" pitchFamily="34" charset="-122"/>
              </a:rPr>
              <a:t>100</a:t>
            </a:r>
            <a:r>
              <a:rPr lang="en-US" altLang="zh-CN" smtClean="0">
                <a:latin typeface="微软雅黑 Light" pitchFamily="34" charset="-122"/>
                <a:ea typeface="微软雅黑 Light" pitchFamily="34" charset="-122"/>
              </a:rPr>
              <a:t>% </a:t>
            </a:r>
            <a:r>
              <a:rPr lang="zh-CN" altLang="en-US" smtClean="0">
                <a:latin typeface="微软雅黑 Light" pitchFamily="34" charset="-122"/>
                <a:ea typeface="微软雅黑 Light" pitchFamily="34" charset="-122"/>
              </a:rPr>
              <a:t>出现</a:t>
            </a:r>
            <a:r>
              <a:rPr lang="zh-CN" altLang="en-US">
                <a:latin typeface="微软雅黑 Light" pitchFamily="34" charset="-122"/>
                <a:ea typeface="微软雅黑 Light" pitchFamily="34" charset="-122"/>
              </a:rPr>
              <a:t>黑球</a:t>
            </a:r>
            <a:r>
              <a:rPr lang="en-US" altLang="zh-CN">
                <a:latin typeface="微软雅黑 Light" pitchFamily="34" charset="-122"/>
                <a:ea typeface="微软雅黑 Light" pitchFamily="34" charset="-122"/>
              </a:rPr>
              <a:t>, </a:t>
            </a:r>
            <a:r>
              <a:rPr lang="zh-CN" altLang="en-US">
                <a:latin typeface="微软雅黑 Light" pitchFamily="34" charset="-122"/>
                <a:ea typeface="微软雅黑 Light" pitchFamily="34" charset="-122"/>
              </a:rPr>
              <a:t>红球的概率</a:t>
            </a:r>
            <a:r>
              <a:rPr lang="zh-CN" altLang="en-US" smtClean="0">
                <a:latin typeface="微软雅黑 Light" pitchFamily="34" charset="-122"/>
                <a:ea typeface="微软雅黑 Light" pitchFamily="34" charset="-122"/>
              </a:rPr>
              <a:t>是 </a:t>
            </a:r>
            <a:r>
              <a:rPr lang="en-US" altLang="zh-CN" smtClean="0">
                <a:latin typeface="微软雅黑 Light" pitchFamily="34" charset="-122"/>
                <a:ea typeface="微软雅黑 Light" pitchFamily="34" charset="-122"/>
              </a:rPr>
              <a:t>0</a:t>
            </a:r>
            <a:endParaRPr lang="zh-CN" altLang="en-US">
              <a:latin typeface="微软雅黑 Light" pitchFamily="34" charset="-122"/>
              <a:ea typeface="微软雅黑 Light" pitchFamily="34" charset="-122"/>
            </a:endParaRPr>
          </a:p>
        </p:txBody>
      </p:sp>
      <p:sp>
        <p:nvSpPr>
          <p:cNvPr id="4" name="矩形 3"/>
          <p:cNvSpPr/>
          <p:nvPr/>
        </p:nvSpPr>
        <p:spPr>
          <a:xfrm>
            <a:off x="575556" y="4989510"/>
            <a:ext cx="8316924" cy="1200329"/>
          </a:xfrm>
          <a:prstGeom prst="rect">
            <a:avLst/>
          </a:prstGeom>
        </p:spPr>
        <p:txBody>
          <a:bodyPr wrap="square">
            <a:spAutoFit/>
          </a:bodyPr>
          <a:lstStyle/>
          <a:p>
            <a:pPr>
              <a:lnSpc>
                <a:spcPct val="200000"/>
              </a:lnSpc>
            </a:pPr>
            <a:r>
              <a:rPr lang="en-US" altLang="zh-CN" dirty="0">
                <a:latin typeface="微软雅黑 Light" pitchFamily="34" charset="-122"/>
                <a:ea typeface="微软雅黑 Light" pitchFamily="34" charset="-122"/>
              </a:rPr>
              <a:t>E(</a:t>
            </a:r>
            <a:r>
              <a:rPr lang="zh-CN" altLang="en-US" dirty="0">
                <a:latin typeface="微软雅黑 Light" pitchFamily="34" charset="-122"/>
                <a:ea typeface="微软雅黑 Light" pitchFamily="34" charset="-122"/>
              </a:rPr>
              <a:t>红黑</a:t>
            </a:r>
            <a:r>
              <a:rPr lang="en-US" altLang="zh-CN" dirty="0">
                <a:latin typeface="微软雅黑 Light" pitchFamily="34" charset="-122"/>
                <a:ea typeface="微软雅黑 Light" pitchFamily="34" charset="-122"/>
              </a:rPr>
              <a:t>|</a:t>
            </a:r>
            <a:r>
              <a:rPr lang="zh-CN" altLang="en-US" dirty="0">
                <a:latin typeface="微软雅黑 Light" pitchFamily="34" charset="-122"/>
                <a:ea typeface="微软雅黑 Light" pitchFamily="34" charset="-122"/>
              </a:rPr>
              <a:t>黑</a:t>
            </a:r>
            <a:r>
              <a:rPr lang="en-US" altLang="zh-CN" dirty="0">
                <a:latin typeface="微软雅黑 Light" pitchFamily="34" charset="-122"/>
                <a:ea typeface="微软雅黑 Light" pitchFamily="34" charset="-122"/>
              </a:rPr>
              <a:t>) = E(</a:t>
            </a:r>
            <a:r>
              <a:rPr lang="zh-CN" altLang="en-US" dirty="0">
                <a:latin typeface="微软雅黑 Light" pitchFamily="34" charset="-122"/>
                <a:ea typeface="微软雅黑 Light" pitchFamily="34" charset="-122"/>
              </a:rPr>
              <a:t>红黑</a:t>
            </a:r>
            <a:r>
              <a:rPr lang="en-US" altLang="zh-CN" dirty="0">
                <a:latin typeface="微软雅黑 Light" pitchFamily="34" charset="-122"/>
                <a:ea typeface="微软雅黑 Light" pitchFamily="34" charset="-122"/>
              </a:rPr>
              <a:t>) + E(</a:t>
            </a:r>
            <a:r>
              <a:rPr lang="zh-CN" altLang="en-US" dirty="0">
                <a:latin typeface="微软雅黑 Light" pitchFamily="34" charset="-122"/>
                <a:ea typeface="微软雅黑 Light" pitchFamily="34" charset="-122"/>
              </a:rPr>
              <a:t>黑</a:t>
            </a:r>
            <a:r>
              <a:rPr lang="en-US" altLang="zh-CN" dirty="0">
                <a:latin typeface="微软雅黑 Light" pitchFamily="34" charset="-122"/>
                <a:ea typeface="微软雅黑 Light" pitchFamily="34" charset="-122"/>
              </a:rPr>
              <a:t>) = - 1/2 * </a:t>
            </a:r>
            <a:r>
              <a:rPr lang="en-US" altLang="zh-CN" dirty="0" smtClean="0">
                <a:latin typeface="微软雅黑 Light" pitchFamily="34" charset="-122"/>
                <a:ea typeface="微软雅黑 Light" pitchFamily="34" charset="-122"/>
              </a:rPr>
              <a:t>log( 1/2 ) </a:t>
            </a:r>
            <a:r>
              <a:rPr lang="en-US" altLang="zh-CN" dirty="0">
                <a:latin typeface="微软雅黑 Light" pitchFamily="34" charset="-122"/>
                <a:ea typeface="微软雅黑 Light" pitchFamily="34" charset="-122"/>
              </a:rPr>
              <a:t>- 1/2 * log </a:t>
            </a:r>
            <a:r>
              <a:rPr lang="en-US" altLang="zh-CN" dirty="0" smtClean="0">
                <a:latin typeface="微软雅黑 Light" pitchFamily="34" charset="-122"/>
                <a:ea typeface="微软雅黑 Light" pitchFamily="34" charset="-122"/>
              </a:rPr>
              <a:t>( 1/2 ) </a:t>
            </a:r>
            <a:r>
              <a:rPr lang="en-US" altLang="zh-CN" dirty="0">
                <a:latin typeface="微软雅黑 Light" pitchFamily="34" charset="-122"/>
                <a:ea typeface="微软雅黑 Light" pitchFamily="34" charset="-122"/>
              </a:rPr>
              <a:t>- 1 * log( </a:t>
            </a:r>
            <a:r>
              <a:rPr lang="en-US" altLang="zh-CN" dirty="0" smtClean="0">
                <a:latin typeface="微软雅黑 Light" pitchFamily="34" charset="-122"/>
                <a:ea typeface="微软雅黑 Light" pitchFamily="34" charset="-122"/>
              </a:rPr>
              <a:t>1 ) </a:t>
            </a:r>
            <a:r>
              <a:rPr lang="en-US" altLang="zh-CN">
                <a:latin typeface="微软雅黑 Light" pitchFamily="34" charset="-122"/>
                <a:ea typeface="微软雅黑 Light" pitchFamily="34" charset="-122"/>
              </a:rPr>
              <a:t>= </a:t>
            </a:r>
            <a:r>
              <a:rPr lang="en-US" altLang="zh-CN" smtClean="0">
                <a:latin typeface="微软雅黑 Light" pitchFamily="34" charset="-122"/>
                <a:ea typeface="微软雅黑 Light" pitchFamily="34" charset="-122"/>
              </a:rPr>
              <a:t>1</a:t>
            </a:r>
          </a:p>
          <a:p>
            <a:pPr>
              <a:lnSpc>
                <a:spcPct val="200000"/>
              </a:lnSpc>
            </a:pPr>
            <a:r>
              <a:rPr lang="zh-CN" altLang="en-US" i="1" smtClean="0">
                <a:latin typeface="微软雅黑 Light" pitchFamily="34" charset="-122"/>
                <a:ea typeface="微软雅黑 Light" pitchFamily="34" charset="-122"/>
              </a:rPr>
              <a:t>可以看到，分类之后熵反而增大了</a:t>
            </a:r>
            <a:endParaRPr lang="zh-CN" altLang="en-US" i="1" dirty="0">
              <a:latin typeface="微软雅黑 Light" pitchFamily="34" charset="-122"/>
              <a:ea typeface="微软雅黑 Light" pitchFamily="34" charset="-122"/>
            </a:endParaRPr>
          </a:p>
        </p:txBody>
      </p:sp>
      <p:pic>
        <p:nvPicPr>
          <p:cNvPr id="8" name="图片 7"/>
          <p:cNvPicPr>
            <a:picLocks noChangeAspect="1"/>
          </p:cNvPicPr>
          <p:nvPr/>
        </p:nvPicPr>
        <p:blipFill>
          <a:blip r:embed="rId2"/>
          <a:stretch>
            <a:fillRect/>
          </a:stretch>
        </p:blipFill>
        <p:spPr>
          <a:xfrm>
            <a:off x="2819003" y="3383126"/>
            <a:ext cx="2905125" cy="1781175"/>
          </a:xfrm>
          <a:prstGeom prst="rect">
            <a:avLst/>
          </a:prstGeom>
        </p:spPr>
      </p:pic>
      <p:sp>
        <p:nvSpPr>
          <p:cNvPr id="7" name="标题 1"/>
          <p:cNvSpPr>
            <a:spLocks noGrp="1"/>
          </p:cNvSpPr>
          <p:nvPr>
            <p:ph type="title"/>
          </p:nvPr>
        </p:nvSpPr>
        <p:spPr>
          <a:xfrm>
            <a:off x="457200" y="620688"/>
            <a:ext cx="8229600" cy="1143000"/>
          </a:xfrm>
        </p:spPr>
        <p:txBody>
          <a:bodyPr>
            <a:normAutofit/>
          </a:bodyPr>
          <a:lstStyle/>
          <a:p>
            <a:pPr indent="360000"/>
            <a:r>
              <a:rPr lang="zh-CN" altLang="en-US" sz="3200" smtClean="0">
                <a:solidFill>
                  <a:schemeClr val="tx1">
                    <a:lumMod val="75000"/>
                    <a:lumOff val="25000"/>
                  </a:schemeClr>
                </a:solidFill>
                <a:latin typeface="微软雅黑" pitchFamily="34" charset="-122"/>
                <a:ea typeface="微软雅黑" pitchFamily="34" charset="-122"/>
                <a:cs typeface="+mn-cs"/>
              </a:rPr>
              <a:t>熵的示例</a:t>
            </a:r>
            <a:endParaRPr lang="zh-CN" altLang="en-US" sz="3200">
              <a:solidFill>
                <a:schemeClr val="tx1">
                  <a:lumMod val="75000"/>
                  <a:lumOff val="25000"/>
                </a:schemeClr>
              </a:solidFill>
              <a:latin typeface="微软雅黑" pitchFamily="34" charset="-122"/>
              <a:ea typeface="微软雅黑" pitchFamily="34" charset="-122"/>
              <a:cs typeface="+mn-cs"/>
            </a:endParaRPr>
          </a:p>
        </p:txBody>
      </p:sp>
    </p:spTree>
    <p:extLst>
      <p:ext uri="{BB962C8B-B14F-4D97-AF65-F5344CB8AC3E}">
        <p14:creationId xmlns:p14="http://schemas.microsoft.com/office/powerpoint/2010/main" val="999870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par>
                                <p:cTn id="8" presetID="5" presetClass="entr" presetSubtype="1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checkerboard(across)">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checkerboard(across)">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87624" y="5157192"/>
            <a:ext cx="6696744" cy="646331"/>
          </a:xfrm>
          <a:prstGeom prst="rect">
            <a:avLst/>
          </a:prstGeom>
        </p:spPr>
        <p:txBody>
          <a:bodyPr wrap="square">
            <a:spAutoFit/>
          </a:bodyPr>
          <a:lstStyle/>
          <a:p>
            <a:pPr>
              <a:lnSpc>
                <a:spcPct val="200000"/>
              </a:lnSpc>
            </a:pPr>
            <a:r>
              <a:rPr lang="en-US" altLang="zh-CN" dirty="0">
                <a:latin typeface="微软雅黑 Light" pitchFamily="34" charset="-122"/>
                <a:ea typeface="微软雅黑 Light" pitchFamily="34" charset="-122"/>
              </a:rPr>
              <a:t>E(</a:t>
            </a:r>
            <a:r>
              <a:rPr lang="zh-CN" altLang="en-US" dirty="0">
                <a:latin typeface="微软雅黑 Light" pitchFamily="34" charset="-122"/>
                <a:ea typeface="微软雅黑 Light" pitchFamily="34" charset="-122"/>
              </a:rPr>
              <a:t>红</a:t>
            </a:r>
            <a:r>
              <a:rPr lang="en-US" altLang="zh-CN" dirty="0">
                <a:latin typeface="微软雅黑 Light" pitchFamily="34" charset="-122"/>
                <a:ea typeface="微软雅黑 Light" pitchFamily="34" charset="-122"/>
              </a:rPr>
              <a:t>|</a:t>
            </a:r>
            <a:r>
              <a:rPr lang="zh-CN" altLang="en-US" dirty="0">
                <a:latin typeface="微软雅黑 Light" pitchFamily="34" charset="-122"/>
                <a:ea typeface="微软雅黑 Light" pitchFamily="34" charset="-122"/>
              </a:rPr>
              <a:t>黑黑</a:t>
            </a:r>
            <a:r>
              <a:rPr lang="en-US" altLang="zh-CN" dirty="0">
                <a:latin typeface="微软雅黑 Light" pitchFamily="34" charset="-122"/>
                <a:ea typeface="微软雅黑 Light" pitchFamily="34" charset="-122"/>
              </a:rPr>
              <a:t>) = E(</a:t>
            </a:r>
            <a:r>
              <a:rPr lang="zh-CN" altLang="en-US" dirty="0">
                <a:latin typeface="微软雅黑 Light" pitchFamily="34" charset="-122"/>
                <a:ea typeface="微软雅黑 Light" pitchFamily="34" charset="-122"/>
              </a:rPr>
              <a:t>红</a:t>
            </a:r>
            <a:r>
              <a:rPr lang="en-US" altLang="zh-CN" dirty="0">
                <a:latin typeface="微软雅黑 Light" pitchFamily="34" charset="-122"/>
                <a:ea typeface="微软雅黑 Light" pitchFamily="34" charset="-122"/>
              </a:rPr>
              <a:t>) + E(</a:t>
            </a:r>
            <a:r>
              <a:rPr lang="zh-CN" altLang="en-US" dirty="0">
                <a:latin typeface="微软雅黑 Light" pitchFamily="34" charset="-122"/>
                <a:ea typeface="微软雅黑 Light" pitchFamily="34" charset="-122"/>
              </a:rPr>
              <a:t>黑黑</a:t>
            </a:r>
            <a:r>
              <a:rPr lang="en-US" altLang="zh-CN" dirty="0">
                <a:latin typeface="微软雅黑 Light" pitchFamily="34" charset="-122"/>
                <a:ea typeface="微软雅黑 Light" pitchFamily="34" charset="-122"/>
              </a:rPr>
              <a:t>) = - 1 * log( </a:t>
            </a:r>
            <a:r>
              <a:rPr lang="en-US" altLang="zh-CN" dirty="0" smtClean="0">
                <a:latin typeface="微软雅黑 Light" pitchFamily="34" charset="-122"/>
                <a:ea typeface="微软雅黑 Light" pitchFamily="34" charset="-122"/>
              </a:rPr>
              <a:t>1 ) </a:t>
            </a:r>
            <a:r>
              <a:rPr lang="en-US" altLang="zh-CN" dirty="0">
                <a:latin typeface="微软雅黑 Light" pitchFamily="34" charset="-122"/>
                <a:ea typeface="微软雅黑 Light" pitchFamily="34" charset="-122"/>
              </a:rPr>
              <a:t>- 1 * log( </a:t>
            </a:r>
            <a:r>
              <a:rPr lang="en-US" altLang="zh-CN" dirty="0" smtClean="0">
                <a:latin typeface="微软雅黑 Light" pitchFamily="34" charset="-122"/>
                <a:ea typeface="微软雅黑 Light" pitchFamily="34" charset="-122"/>
              </a:rPr>
              <a:t>1 ) </a:t>
            </a:r>
            <a:r>
              <a:rPr lang="en-US" altLang="zh-CN" dirty="0">
                <a:latin typeface="微软雅黑 Light" pitchFamily="34" charset="-122"/>
                <a:ea typeface="微软雅黑 Light" pitchFamily="34" charset="-122"/>
              </a:rPr>
              <a:t>= 0</a:t>
            </a:r>
            <a:endParaRPr lang="zh-CN" altLang="en-US" dirty="0">
              <a:latin typeface="微软雅黑 Light" pitchFamily="34" charset="-122"/>
              <a:ea typeface="微软雅黑 Light" pitchFamily="34" charset="-122"/>
            </a:endParaRPr>
          </a:p>
        </p:txBody>
      </p:sp>
      <p:sp>
        <p:nvSpPr>
          <p:cNvPr id="6" name="矩形 5"/>
          <p:cNvSpPr/>
          <p:nvPr/>
        </p:nvSpPr>
        <p:spPr>
          <a:xfrm>
            <a:off x="619877" y="1700808"/>
            <a:ext cx="8244916" cy="1754326"/>
          </a:xfrm>
          <a:prstGeom prst="rect">
            <a:avLst/>
          </a:prstGeom>
        </p:spPr>
        <p:txBody>
          <a:bodyPr wrap="square">
            <a:spAutoFit/>
          </a:bodyPr>
          <a:lstStyle/>
          <a:p>
            <a:pPr marL="285750" indent="-285750">
              <a:lnSpc>
                <a:spcPct val="200000"/>
              </a:lnSpc>
              <a:buFont typeface="Arial" pitchFamily="34" charset="0"/>
              <a:buChar char="•"/>
            </a:pPr>
            <a:r>
              <a:rPr lang="zh-CN" altLang="en-US" smtClean="0">
                <a:latin typeface="微软雅黑 Light" pitchFamily="34" charset="-122"/>
                <a:ea typeface="微软雅黑 Light" pitchFamily="34" charset="-122"/>
              </a:rPr>
              <a:t>第二</a:t>
            </a:r>
            <a:r>
              <a:rPr lang="zh-CN" altLang="en-US" dirty="0">
                <a:latin typeface="微软雅黑 Light" pitchFamily="34" charset="-122"/>
                <a:ea typeface="微软雅黑 Light" pitchFamily="34" charset="-122"/>
              </a:rPr>
              <a:t>种分法就是红球自己</a:t>
            </a:r>
            <a:r>
              <a:rPr lang="zh-CN" altLang="en-US">
                <a:latin typeface="微软雅黑 Light" pitchFamily="34" charset="-122"/>
                <a:ea typeface="微软雅黑 Light" pitchFamily="34" charset="-122"/>
              </a:rPr>
              <a:t>一</a:t>
            </a:r>
            <a:r>
              <a:rPr lang="zh-CN" altLang="en-US" smtClean="0">
                <a:latin typeface="微软雅黑 Light" pitchFamily="34" charset="-122"/>
                <a:ea typeface="微软雅黑 Light" pitchFamily="34" charset="-122"/>
              </a:rPr>
              <a:t>组，剩下两个黑球一组</a:t>
            </a:r>
            <a:endParaRPr lang="en-US" altLang="zh-CN">
              <a:latin typeface="微软雅黑 Light" pitchFamily="34" charset="-122"/>
              <a:ea typeface="微软雅黑 Light" pitchFamily="34" charset="-122"/>
            </a:endParaRPr>
          </a:p>
          <a:p>
            <a:pPr marL="742950" lvl="1" indent="-285750">
              <a:lnSpc>
                <a:spcPct val="200000"/>
              </a:lnSpc>
              <a:buFont typeface="微软雅黑 Light" pitchFamily="34" charset="-122"/>
              <a:buChar char="→"/>
            </a:pPr>
            <a:r>
              <a:rPr lang="zh-CN" altLang="en-US">
                <a:latin typeface="微软雅黑 Light" pitchFamily="34" charset="-122"/>
                <a:ea typeface="微软雅黑 Light" pitchFamily="34" charset="-122"/>
              </a:rPr>
              <a:t>在</a:t>
            </a:r>
            <a:r>
              <a:rPr lang="zh-CN" altLang="en-US" dirty="0">
                <a:latin typeface="微软雅黑 Light" pitchFamily="34" charset="-122"/>
                <a:ea typeface="微软雅黑 Light" pitchFamily="34" charset="-122"/>
              </a:rPr>
              <a:t>红球组中出现黑球的概率是</a:t>
            </a:r>
            <a:r>
              <a:rPr lang="en-US" altLang="zh-CN" dirty="0">
                <a:latin typeface="微软雅黑 Light" pitchFamily="34" charset="-122"/>
                <a:ea typeface="微软雅黑 Light" pitchFamily="34" charset="-122"/>
              </a:rPr>
              <a:t>0, </a:t>
            </a:r>
            <a:r>
              <a:rPr lang="zh-CN" altLang="en-US" dirty="0">
                <a:latin typeface="微软雅黑 Light" pitchFamily="34" charset="-122"/>
                <a:ea typeface="微软雅黑 Light" pitchFamily="34" charset="-122"/>
              </a:rPr>
              <a:t>在黑球组中出现红球的概率是</a:t>
            </a:r>
            <a:r>
              <a:rPr lang="en-US" altLang="zh-CN" dirty="0">
                <a:latin typeface="微软雅黑 Light" pitchFamily="34" charset="-122"/>
                <a:ea typeface="微软雅黑 Light" pitchFamily="34" charset="-122"/>
              </a:rPr>
              <a:t>0, </a:t>
            </a:r>
            <a:r>
              <a:rPr lang="zh-CN" altLang="en-US" dirty="0">
                <a:latin typeface="微软雅黑 Light" pitchFamily="34" charset="-122"/>
                <a:ea typeface="微软雅黑 Light" pitchFamily="34" charset="-122"/>
              </a:rPr>
              <a:t>这样的</a:t>
            </a:r>
            <a:r>
              <a:rPr lang="zh-CN" altLang="en-US">
                <a:latin typeface="微软雅黑 Light" pitchFamily="34" charset="-122"/>
                <a:ea typeface="微软雅黑 Light" pitchFamily="34" charset="-122"/>
              </a:rPr>
              <a:t>分类</a:t>
            </a:r>
            <a:r>
              <a:rPr lang="zh-CN" altLang="en-US" smtClean="0">
                <a:latin typeface="微软雅黑 Light" pitchFamily="34" charset="-122"/>
                <a:ea typeface="微软雅黑 Light" pitchFamily="34" charset="-122"/>
              </a:rPr>
              <a:t>已经</a:t>
            </a:r>
            <a:r>
              <a:rPr lang="en-US" altLang="zh-CN" smtClean="0">
                <a:latin typeface="微软雅黑 Light" pitchFamily="34" charset="-122"/>
                <a:ea typeface="微软雅黑 Light" pitchFamily="34" charset="-122"/>
              </a:rPr>
              <a:t>“</a:t>
            </a:r>
            <a:r>
              <a:rPr lang="zh-CN" altLang="en-US" smtClean="0">
                <a:latin typeface="微软雅黑 Light" pitchFamily="34" charset="-122"/>
                <a:ea typeface="微软雅黑 Light" pitchFamily="34" charset="-122"/>
              </a:rPr>
              <a:t>纯</a:t>
            </a:r>
            <a:r>
              <a:rPr lang="en-US" altLang="zh-CN" smtClean="0">
                <a:latin typeface="微软雅黑 Light" pitchFamily="34" charset="-122"/>
                <a:ea typeface="微软雅黑 Light" pitchFamily="34" charset="-122"/>
              </a:rPr>
              <a:t>”</a:t>
            </a:r>
            <a:r>
              <a:rPr lang="zh-CN" altLang="en-US" smtClean="0">
                <a:latin typeface="微软雅黑 Light" pitchFamily="34" charset="-122"/>
                <a:ea typeface="微软雅黑 Light" pitchFamily="34" charset="-122"/>
              </a:rPr>
              <a:t>了，也就是分类后子集中的随机变量已经变成确定性的了</a:t>
            </a:r>
            <a:endParaRPr lang="zh-CN" altLang="en-US" dirty="0">
              <a:latin typeface="微软雅黑 Light" pitchFamily="34" charset="-122"/>
              <a:ea typeface="微软雅黑 Light" pitchFamily="34" charset="-122"/>
            </a:endParaRPr>
          </a:p>
        </p:txBody>
      </p:sp>
      <p:pic>
        <p:nvPicPr>
          <p:cNvPr id="5" name="图片 4"/>
          <p:cNvPicPr>
            <a:picLocks noChangeAspect="1"/>
          </p:cNvPicPr>
          <p:nvPr/>
        </p:nvPicPr>
        <p:blipFill>
          <a:blip r:embed="rId3"/>
          <a:stretch>
            <a:fillRect/>
          </a:stretch>
        </p:blipFill>
        <p:spPr>
          <a:xfrm>
            <a:off x="2843808" y="3411522"/>
            <a:ext cx="2857500" cy="1885950"/>
          </a:xfrm>
          <a:prstGeom prst="rect">
            <a:avLst/>
          </a:prstGeom>
        </p:spPr>
      </p:pic>
      <p:sp>
        <p:nvSpPr>
          <p:cNvPr id="7" name="标题 1"/>
          <p:cNvSpPr>
            <a:spLocks noGrp="1"/>
          </p:cNvSpPr>
          <p:nvPr>
            <p:ph type="title"/>
          </p:nvPr>
        </p:nvSpPr>
        <p:spPr>
          <a:xfrm>
            <a:off x="457200" y="620688"/>
            <a:ext cx="8229600" cy="1143000"/>
          </a:xfrm>
        </p:spPr>
        <p:txBody>
          <a:bodyPr>
            <a:normAutofit/>
          </a:bodyPr>
          <a:lstStyle/>
          <a:p>
            <a:pPr indent="360000"/>
            <a:r>
              <a:rPr lang="zh-CN" altLang="en-US" sz="3200" smtClean="0">
                <a:solidFill>
                  <a:schemeClr val="tx1">
                    <a:lumMod val="75000"/>
                    <a:lumOff val="25000"/>
                  </a:schemeClr>
                </a:solidFill>
                <a:latin typeface="微软雅黑" pitchFamily="34" charset="-122"/>
                <a:ea typeface="微软雅黑" pitchFamily="34" charset="-122"/>
                <a:cs typeface="+mn-cs"/>
              </a:rPr>
              <a:t>熵的示例</a:t>
            </a:r>
            <a:endParaRPr lang="zh-CN" altLang="en-US" sz="3200">
              <a:solidFill>
                <a:schemeClr val="tx1">
                  <a:lumMod val="75000"/>
                  <a:lumOff val="25000"/>
                </a:schemeClr>
              </a:solidFill>
              <a:latin typeface="微软雅黑" pitchFamily="34" charset="-122"/>
              <a:ea typeface="微软雅黑" pitchFamily="34" charset="-122"/>
              <a:cs typeface="+mn-cs"/>
            </a:endParaRPr>
          </a:p>
        </p:txBody>
      </p:sp>
    </p:spTree>
    <p:extLst>
      <p:ext uri="{BB962C8B-B14F-4D97-AF65-F5344CB8AC3E}">
        <p14:creationId xmlns:p14="http://schemas.microsoft.com/office/powerpoint/2010/main" val="3538700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par>
                                <p:cTn id="8" presetID="5"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heckerboard(across)">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checkerboard(across)">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457200" y="620688"/>
            <a:ext cx="8229600" cy="1143000"/>
          </a:xfrm>
        </p:spPr>
        <p:txBody>
          <a:bodyPr>
            <a:normAutofit/>
          </a:bodyPr>
          <a:lstStyle/>
          <a:p>
            <a:pPr indent="360000"/>
            <a:r>
              <a:rPr lang="zh-CN" altLang="en-US" sz="3200" smtClean="0">
                <a:solidFill>
                  <a:schemeClr val="tx1">
                    <a:lumMod val="75000"/>
                    <a:lumOff val="25000"/>
                  </a:schemeClr>
                </a:solidFill>
                <a:latin typeface="微软雅黑" pitchFamily="34" charset="-122"/>
                <a:ea typeface="微软雅黑" pitchFamily="34" charset="-122"/>
                <a:cs typeface="+mn-cs"/>
              </a:rPr>
              <a:t>决策树的目标</a:t>
            </a:r>
            <a:endParaRPr lang="zh-CN" altLang="en-US" sz="3200">
              <a:solidFill>
                <a:schemeClr val="tx1">
                  <a:lumMod val="75000"/>
                  <a:lumOff val="25000"/>
                </a:schemeClr>
              </a:solidFill>
              <a:latin typeface="微软雅黑" pitchFamily="34" charset="-122"/>
              <a:ea typeface="微软雅黑" pitchFamily="34" charset="-122"/>
              <a:cs typeface="+mn-cs"/>
            </a:endParaRPr>
          </a:p>
        </p:txBody>
      </p:sp>
      <p:sp>
        <p:nvSpPr>
          <p:cNvPr id="7" name="内容占位符 2"/>
          <p:cNvSpPr>
            <a:spLocks noGrp="1"/>
          </p:cNvSpPr>
          <p:nvPr>
            <p:ph idx="1"/>
          </p:nvPr>
        </p:nvSpPr>
        <p:spPr>
          <a:xfrm>
            <a:off x="457200" y="1556792"/>
            <a:ext cx="8229600" cy="4392487"/>
          </a:xfrm>
        </p:spPr>
        <p:txBody>
          <a:bodyPr>
            <a:normAutofit/>
          </a:bodyPr>
          <a:lstStyle/>
          <a:p>
            <a:pPr>
              <a:lnSpc>
                <a:spcPct val="200000"/>
              </a:lnSpc>
            </a:pPr>
            <a:r>
              <a:rPr lang="zh-CN" altLang="en-US" sz="1800" smtClean="0">
                <a:latin typeface="微软雅黑 Light" pitchFamily="34" charset="-122"/>
                <a:ea typeface="微软雅黑 Light" pitchFamily="34" charset="-122"/>
              </a:rPr>
              <a:t>我们</a:t>
            </a:r>
            <a:r>
              <a:rPr lang="zh-CN" altLang="en-US" sz="1800">
                <a:latin typeface="微软雅黑 Light" pitchFamily="34" charset="-122"/>
                <a:ea typeface="微软雅黑 Light" pitchFamily="34" charset="-122"/>
              </a:rPr>
              <a:t>使用决策树模型的最终目的是利用决策树模型进行分类预测，预测我们给出的一组数据最终属于哪一种</a:t>
            </a:r>
            <a:r>
              <a:rPr lang="zh-CN" altLang="en-US" sz="1800" smtClean="0">
                <a:latin typeface="微软雅黑 Light" pitchFamily="34" charset="-122"/>
                <a:ea typeface="微软雅黑 Light" pitchFamily="34" charset="-122"/>
              </a:rPr>
              <a:t>类别，这</a:t>
            </a:r>
            <a:r>
              <a:rPr lang="zh-CN" altLang="en-US" sz="1800">
                <a:latin typeface="微软雅黑 Light" pitchFamily="34" charset="-122"/>
                <a:ea typeface="微软雅黑 Light" pitchFamily="34" charset="-122"/>
              </a:rPr>
              <a:t>是一个由不确定到确定的</a:t>
            </a:r>
            <a:r>
              <a:rPr lang="zh-CN" altLang="en-US" sz="1800" smtClean="0">
                <a:latin typeface="微软雅黑 Light" pitchFamily="34" charset="-122"/>
                <a:ea typeface="微软雅黑 Light" pitchFamily="34" charset="-122"/>
              </a:rPr>
              <a:t>过程</a:t>
            </a:r>
            <a:endParaRPr lang="en-US" altLang="zh-CN" sz="1800" smtClean="0">
              <a:latin typeface="微软雅黑 Light" pitchFamily="34" charset="-122"/>
              <a:ea typeface="微软雅黑 Light" pitchFamily="34" charset="-122"/>
            </a:endParaRPr>
          </a:p>
          <a:p>
            <a:pPr>
              <a:lnSpc>
                <a:spcPct val="200000"/>
              </a:lnSpc>
            </a:pPr>
            <a:r>
              <a:rPr lang="zh-CN" altLang="en-US" sz="1800" smtClean="0">
                <a:latin typeface="微软雅黑 Light" pitchFamily="34" charset="-122"/>
                <a:ea typeface="微软雅黑 Light" pitchFamily="34" charset="-122"/>
              </a:rPr>
              <a:t>最终理想的分类是，每一组数据，都能确定性地按照决策树分支找到对应的类别</a:t>
            </a:r>
            <a:endParaRPr lang="en-US" altLang="zh-CN" sz="1800" smtClean="0">
              <a:latin typeface="微软雅黑 Light" pitchFamily="34" charset="-122"/>
              <a:ea typeface="微软雅黑 Light" pitchFamily="34" charset="-122"/>
            </a:endParaRPr>
          </a:p>
          <a:p>
            <a:pPr>
              <a:lnSpc>
                <a:spcPct val="200000"/>
              </a:lnSpc>
            </a:pPr>
            <a:r>
              <a:rPr lang="zh-CN" altLang="en-US" sz="1800" smtClean="0">
                <a:latin typeface="微软雅黑 Light" pitchFamily="34" charset="-122"/>
                <a:ea typeface="微软雅黑 Light" pitchFamily="34" charset="-122"/>
              </a:rPr>
              <a:t>所以我们</a:t>
            </a:r>
            <a:r>
              <a:rPr lang="zh-CN" altLang="en-US" sz="1800">
                <a:latin typeface="微软雅黑 Light" pitchFamily="34" charset="-122"/>
                <a:ea typeface="微软雅黑 Light" pitchFamily="34" charset="-122"/>
              </a:rPr>
              <a:t>就选择使数据信息熵下降最快的特征作为分类节点，使得决策树尽快地趋于</a:t>
            </a:r>
            <a:r>
              <a:rPr lang="zh-CN" altLang="en-US" sz="1800" smtClean="0">
                <a:latin typeface="微软雅黑 Light" pitchFamily="34" charset="-122"/>
                <a:ea typeface="微软雅黑 Light" pitchFamily="34" charset="-122"/>
              </a:rPr>
              <a:t>确定</a:t>
            </a:r>
            <a:endParaRPr lang="zh-CN" altLang="en-US" sz="1800" dirty="0">
              <a:latin typeface="微软雅黑 Light" pitchFamily="34" charset="-122"/>
              <a:ea typeface="微软雅黑 Light" pitchFamily="34" charset="-122"/>
            </a:endParaRPr>
          </a:p>
        </p:txBody>
      </p:sp>
    </p:spTree>
    <p:extLst>
      <p:ext uri="{BB962C8B-B14F-4D97-AF65-F5344CB8AC3E}">
        <p14:creationId xmlns:p14="http://schemas.microsoft.com/office/powerpoint/2010/main" val="2020094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Effect transition="in" filter="fade">
                                      <p:cBhvr>
                                        <p:cTn id="11" dur="500"/>
                                        <p:tgtEl>
                                          <p:spTgt spid="7">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7">
                                            <p:txEl>
                                              <p:pRg st="2" end="2"/>
                                            </p:txEl>
                                          </p:spTgt>
                                        </p:tgtEl>
                                        <p:attrNameLst>
                                          <p:attrName>style.visibility</p:attrName>
                                        </p:attrNameLst>
                                      </p:cBhvr>
                                      <p:to>
                                        <p:strVal val="visible"/>
                                      </p:to>
                                    </p:set>
                                    <p:animEffect transition="in" filter="fade">
                                      <p:cBhvr>
                                        <p:cTn id="16"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3275856" y="2348880"/>
            <a:ext cx="2642220" cy="515555"/>
          </a:xfrm>
          <a:prstGeom prst="rect">
            <a:avLst/>
          </a:prstGeom>
        </p:spPr>
      </p:pic>
      <p:sp>
        <p:nvSpPr>
          <p:cNvPr id="8" name="标题 1"/>
          <p:cNvSpPr>
            <a:spLocks noGrp="1"/>
          </p:cNvSpPr>
          <p:nvPr>
            <p:ph type="title"/>
          </p:nvPr>
        </p:nvSpPr>
        <p:spPr>
          <a:xfrm>
            <a:off x="457200" y="620688"/>
            <a:ext cx="8229600" cy="1143000"/>
          </a:xfrm>
        </p:spPr>
        <p:txBody>
          <a:bodyPr>
            <a:normAutofit/>
          </a:bodyPr>
          <a:lstStyle/>
          <a:p>
            <a:pPr indent="360000"/>
            <a:r>
              <a:rPr lang="zh-CN" altLang="en-US" sz="3200" smtClean="0">
                <a:solidFill>
                  <a:schemeClr val="tx1">
                    <a:lumMod val="75000"/>
                    <a:lumOff val="25000"/>
                  </a:schemeClr>
                </a:solidFill>
                <a:latin typeface="微软雅黑" pitchFamily="34" charset="-122"/>
                <a:ea typeface="微软雅黑" pitchFamily="34" charset="-122"/>
                <a:cs typeface="+mn-cs"/>
              </a:rPr>
              <a:t>条件熵（</a:t>
            </a:r>
            <a:r>
              <a:rPr lang="en-US" altLang="zh-CN" sz="3200" smtClean="0">
                <a:solidFill>
                  <a:schemeClr val="tx1">
                    <a:lumMod val="75000"/>
                    <a:lumOff val="25000"/>
                  </a:schemeClr>
                </a:solidFill>
                <a:latin typeface="微软雅黑" pitchFamily="34" charset="-122"/>
                <a:ea typeface="微软雅黑" pitchFamily="34" charset="-122"/>
                <a:cs typeface="+mn-cs"/>
              </a:rPr>
              <a:t>conditional entropy</a:t>
            </a:r>
            <a:r>
              <a:rPr lang="zh-CN" altLang="en-US" sz="3200" smtClean="0">
                <a:solidFill>
                  <a:schemeClr val="tx1">
                    <a:lumMod val="75000"/>
                    <a:lumOff val="25000"/>
                  </a:schemeClr>
                </a:solidFill>
                <a:latin typeface="微软雅黑" pitchFamily="34" charset="-122"/>
                <a:ea typeface="微软雅黑" pitchFamily="34" charset="-122"/>
                <a:cs typeface="+mn-cs"/>
              </a:rPr>
              <a:t>）</a:t>
            </a:r>
            <a:endParaRPr lang="zh-CN" altLang="en-US" sz="3200">
              <a:solidFill>
                <a:schemeClr val="tx1">
                  <a:lumMod val="75000"/>
                  <a:lumOff val="25000"/>
                </a:schemeClr>
              </a:solidFill>
              <a:latin typeface="微软雅黑" pitchFamily="34" charset="-122"/>
              <a:ea typeface="微软雅黑" pitchFamily="34" charset="-122"/>
              <a:cs typeface="+mn-cs"/>
            </a:endParaRPr>
          </a:p>
        </p:txBody>
      </p:sp>
      <p:sp>
        <p:nvSpPr>
          <p:cNvPr id="9" name="内容占位符 2"/>
          <p:cNvSpPr>
            <a:spLocks noGrp="1"/>
          </p:cNvSpPr>
          <p:nvPr>
            <p:ph idx="1"/>
          </p:nvPr>
        </p:nvSpPr>
        <p:spPr>
          <a:xfrm>
            <a:off x="457200" y="1556791"/>
            <a:ext cx="8229600" cy="504057"/>
          </a:xfrm>
        </p:spPr>
        <p:txBody>
          <a:bodyPr>
            <a:noAutofit/>
          </a:bodyPr>
          <a:lstStyle/>
          <a:p>
            <a:pPr>
              <a:lnSpc>
                <a:spcPct val="200000"/>
              </a:lnSpc>
            </a:pPr>
            <a:r>
              <a:rPr lang="zh-CN" altLang="en-US" sz="1800" smtClean="0">
                <a:latin typeface="微软雅黑 Light" pitchFamily="34" charset="-122"/>
                <a:ea typeface="微软雅黑 Light" pitchFamily="34" charset="-122"/>
              </a:rPr>
              <a:t>条件熵 </a:t>
            </a:r>
            <a:r>
              <a:rPr lang="en-US" altLang="zh-CN" sz="1800">
                <a:latin typeface="微软雅黑 Light" pitchFamily="34" charset="-122"/>
                <a:ea typeface="微软雅黑 Light" pitchFamily="34" charset="-122"/>
              </a:rPr>
              <a:t>H( Y|X ) </a:t>
            </a:r>
            <a:r>
              <a:rPr lang="zh-CN" altLang="en-US" sz="1800">
                <a:latin typeface="微软雅黑 Light" pitchFamily="34" charset="-122"/>
                <a:ea typeface="微软雅黑 Light" pitchFamily="34" charset="-122"/>
              </a:rPr>
              <a:t>表示在已知</a:t>
            </a:r>
            <a:r>
              <a:rPr lang="zh-CN" altLang="en-US" sz="1800" smtClean="0">
                <a:latin typeface="微软雅黑 Light" pitchFamily="34" charset="-122"/>
                <a:ea typeface="微软雅黑 Light" pitchFamily="34" charset="-122"/>
              </a:rPr>
              <a:t>随机变量 </a:t>
            </a:r>
            <a:r>
              <a:rPr lang="en-US" altLang="zh-CN" sz="1800" smtClean="0">
                <a:latin typeface="微软雅黑 Light" pitchFamily="34" charset="-122"/>
                <a:ea typeface="微软雅黑 Light" pitchFamily="34" charset="-122"/>
              </a:rPr>
              <a:t>X </a:t>
            </a:r>
            <a:r>
              <a:rPr lang="zh-CN" altLang="en-US" sz="1800" smtClean="0">
                <a:latin typeface="微软雅黑 Light" pitchFamily="34" charset="-122"/>
                <a:ea typeface="微软雅黑 Light" pitchFamily="34" charset="-122"/>
              </a:rPr>
              <a:t>的</a:t>
            </a:r>
            <a:r>
              <a:rPr lang="zh-CN" altLang="en-US" sz="1800">
                <a:latin typeface="微软雅黑 Light" pitchFamily="34" charset="-122"/>
                <a:ea typeface="微软雅黑 Light" pitchFamily="34" charset="-122"/>
              </a:rPr>
              <a:t>条件下</a:t>
            </a:r>
            <a:r>
              <a:rPr lang="zh-CN" altLang="en-US" sz="1800" smtClean="0">
                <a:latin typeface="微软雅黑 Light" pitchFamily="34" charset="-122"/>
                <a:ea typeface="微软雅黑 Light" pitchFamily="34" charset="-122"/>
              </a:rPr>
              <a:t>随机变量 </a:t>
            </a:r>
            <a:r>
              <a:rPr lang="en-US" altLang="zh-CN" sz="1800" smtClean="0">
                <a:latin typeface="微软雅黑 Light" pitchFamily="34" charset="-122"/>
                <a:ea typeface="微软雅黑 Light" pitchFamily="34" charset="-122"/>
              </a:rPr>
              <a:t>Y </a:t>
            </a:r>
            <a:r>
              <a:rPr lang="zh-CN" altLang="en-US" sz="1800" smtClean="0">
                <a:latin typeface="微软雅黑 Light" pitchFamily="34" charset="-122"/>
                <a:ea typeface="微软雅黑 Light" pitchFamily="34" charset="-122"/>
              </a:rPr>
              <a:t>的</a:t>
            </a:r>
            <a:r>
              <a:rPr lang="zh-CN" altLang="en-US" sz="1800">
                <a:latin typeface="微软雅黑 Light" pitchFamily="34" charset="-122"/>
                <a:ea typeface="微软雅黑 Light" pitchFamily="34" charset="-122"/>
              </a:rPr>
              <a:t>不确定性：</a:t>
            </a:r>
            <a:endParaRPr lang="en-US" altLang="zh-CN" sz="1800">
              <a:latin typeface="微软雅黑 Light" pitchFamily="34" charset="-122"/>
              <a:ea typeface="微软雅黑 Light" pitchFamily="34" charset="-122"/>
            </a:endParaRPr>
          </a:p>
        </p:txBody>
      </p:sp>
      <p:sp>
        <p:nvSpPr>
          <p:cNvPr id="10" name="内容占位符 2"/>
          <p:cNvSpPr txBox="1">
            <a:spLocks/>
          </p:cNvSpPr>
          <p:nvPr/>
        </p:nvSpPr>
        <p:spPr>
          <a:xfrm>
            <a:off x="467544" y="3501007"/>
            <a:ext cx="8229600" cy="280831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200000"/>
              </a:lnSpc>
            </a:pPr>
            <a:r>
              <a:rPr lang="zh-CN" altLang="en-US" sz="1800" smtClean="0">
                <a:latin typeface="微软雅黑 Light" pitchFamily="34" charset="-122"/>
                <a:ea typeface="微软雅黑 Light" pitchFamily="34" charset="-122"/>
              </a:rPr>
              <a:t>熵 </a:t>
            </a:r>
            <a:r>
              <a:rPr lang="en-US" altLang="zh-CN" sz="1800" smtClean="0">
                <a:latin typeface="微软雅黑 Light" pitchFamily="34" charset="-122"/>
                <a:ea typeface="微软雅黑 Light" pitchFamily="34" charset="-122"/>
              </a:rPr>
              <a:t>H(D) </a:t>
            </a:r>
            <a:r>
              <a:rPr lang="zh-CN" altLang="en-US" sz="1800" smtClean="0">
                <a:latin typeface="微软雅黑 Light" pitchFamily="34" charset="-122"/>
                <a:ea typeface="微软雅黑 Light" pitchFamily="34" charset="-122"/>
              </a:rPr>
              <a:t>表示</a:t>
            </a:r>
            <a:r>
              <a:rPr lang="zh-CN" altLang="en-US" sz="1800">
                <a:latin typeface="微软雅黑 Light" pitchFamily="34" charset="-122"/>
                <a:ea typeface="微软雅黑 Light" pitchFamily="34" charset="-122"/>
              </a:rPr>
              <a:t>对数据</a:t>
            </a:r>
            <a:r>
              <a:rPr lang="zh-CN" altLang="en-US" sz="1800" smtClean="0">
                <a:latin typeface="微软雅黑 Light" pitchFamily="34" charset="-122"/>
                <a:ea typeface="微软雅黑 Light" pitchFamily="34" charset="-122"/>
              </a:rPr>
              <a:t>集 </a:t>
            </a:r>
            <a:r>
              <a:rPr lang="en-US" altLang="zh-CN" sz="1800" smtClean="0">
                <a:latin typeface="微软雅黑 Light" pitchFamily="34" charset="-122"/>
                <a:ea typeface="微软雅黑 Light" pitchFamily="34" charset="-122"/>
              </a:rPr>
              <a:t>D </a:t>
            </a:r>
            <a:r>
              <a:rPr lang="zh-CN" altLang="en-US" sz="1800" smtClean="0">
                <a:latin typeface="微软雅黑 Light" pitchFamily="34" charset="-122"/>
                <a:ea typeface="微软雅黑 Light" pitchFamily="34" charset="-122"/>
              </a:rPr>
              <a:t>进行</a:t>
            </a:r>
            <a:r>
              <a:rPr lang="zh-CN" altLang="en-US" sz="1800">
                <a:latin typeface="微软雅黑 Light" pitchFamily="34" charset="-122"/>
                <a:ea typeface="微软雅黑 Light" pitchFamily="34" charset="-122"/>
              </a:rPr>
              <a:t>分类的不确定性。</a:t>
            </a:r>
            <a:endParaRPr lang="en-US" altLang="zh-CN" sz="1800">
              <a:latin typeface="微软雅黑 Light" pitchFamily="34" charset="-122"/>
              <a:ea typeface="微软雅黑 Light" pitchFamily="34" charset="-122"/>
            </a:endParaRPr>
          </a:p>
          <a:p>
            <a:pPr>
              <a:lnSpc>
                <a:spcPct val="200000"/>
              </a:lnSpc>
            </a:pPr>
            <a:r>
              <a:rPr lang="zh-CN" altLang="en-US" sz="1800">
                <a:latin typeface="微软雅黑 Light" pitchFamily="34" charset="-122"/>
                <a:ea typeface="微软雅黑 Light" pitchFamily="34" charset="-122"/>
              </a:rPr>
              <a:t>条件熵 </a:t>
            </a:r>
            <a:r>
              <a:rPr lang="en-US" altLang="zh-CN" sz="1800">
                <a:latin typeface="微软雅黑 Light" pitchFamily="34" charset="-122"/>
                <a:ea typeface="微软雅黑 Light" pitchFamily="34" charset="-122"/>
              </a:rPr>
              <a:t>H(D|A) </a:t>
            </a:r>
            <a:r>
              <a:rPr lang="zh-CN" altLang="en-US" sz="1800">
                <a:latin typeface="微软雅黑 Light" pitchFamily="34" charset="-122"/>
                <a:ea typeface="微软雅黑 Light" pitchFamily="34" charset="-122"/>
              </a:rPr>
              <a:t>指在给定</a:t>
            </a:r>
            <a:r>
              <a:rPr lang="zh-CN" altLang="en-US" sz="1800" smtClean="0">
                <a:latin typeface="微软雅黑 Light" pitchFamily="34" charset="-122"/>
                <a:ea typeface="微软雅黑 Light" pitchFamily="34" charset="-122"/>
              </a:rPr>
              <a:t>特征 </a:t>
            </a:r>
            <a:r>
              <a:rPr lang="en-US" altLang="zh-CN" sz="1800" smtClean="0">
                <a:latin typeface="微软雅黑 Light" pitchFamily="34" charset="-122"/>
                <a:ea typeface="微软雅黑 Light" pitchFamily="34" charset="-122"/>
              </a:rPr>
              <a:t>A </a:t>
            </a:r>
            <a:r>
              <a:rPr lang="zh-CN" altLang="en-US" sz="1800" smtClean="0">
                <a:latin typeface="微软雅黑 Light" pitchFamily="34" charset="-122"/>
                <a:ea typeface="微软雅黑 Light" pitchFamily="34" charset="-122"/>
              </a:rPr>
              <a:t>的</a:t>
            </a:r>
            <a:r>
              <a:rPr lang="zh-CN" altLang="en-US" sz="1800">
                <a:latin typeface="微软雅黑 Light" pitchFamily="34" charset="-122"/>
                <a:ea typeface="微软雅黑 Light" pitchFamily="34" charset="-122"/>
              </a:rPr>
              <a:t>条件下数据集分类的不确定性</a:t>
            </a:r>
            <a:endParaRPr lang="en-US" altLang="zh-CN" sz="1800">
              <a:latin typeface="微软雅黑 Light" pitchFamily="34" charset="-122"/>
              <a:ea typeface="微软雅黑 Light" pitchFamily="34" charset="-122"/>
            </a:endParaRPr>
          </a:p>
          <a:p>
            <a:pPr>
              <a:lnSpc>
                <a:spcPct val="200000"/>
              </a:lnSpc>
            </a:pPr>
            <a:r>
              <a:rPr lang="zh-CN" altLang="en-US" sz="1800">
                <a:latin typeface="微软雅黑 Light" pitchFamily="34" charset="-122"/>
                <a:ea typeface="微软雅黑 Light" pitchFamily="34" charset="-122"/>
              </a:rPr>
              <a:t>当熵和条件熵的概率由数据估计得到时，所对应的熵与条件熵分别称为经验</a:t>
            </a:r>
            <a:r>
              <a:rPr lang="zh-CN" altLang="en-US" sz="1800" smtClean="0">
                <a:latin typeface="微软雅黑 Light" pitchFamily="34" charset="-122"/>
                <a:ea typeface="微软雅黑 Light" pitchFamily="34" charset="-122"/>
              </a:rPr>
              <a:t>熵（</a:t>
            </a:r>
            <a:r>
              <a:rPr lang="en-US" altLang="zh-CN" sz="1800" smtClean="0">
                <a:latin typeface="微软雅黑 Light" pitchFamily="34" charset="-122"/>
                <a:ea typeface="微软雅黑 Light" pitchFamily="34" charset="-122"/>
              </a:rPr>
              <a:t>empirical entropy</a:t>
            </a:r>
            <a:r>
              <a:rPr lang="zh-CN" altLang="en-US" sz="1800" smtClean="0">
                <a:latin typeface="微软雅黑 Light" pitchFamily="34" charset="-122"/>
                <a:ea typeface="微软雅黑 Light" pitchFamily="34" charset="-122"/>
              </a:rPr>
              <a:t>）和经验条件熵（</a:t>
            </a:r>
            <a:r>
              <a:rPr lang="en-US" altLang="zh-CN" sz="1800" smtClean="0">
                <a:latin typeface="微软雅黑 Light" pitchFamily="34" charset="-122"/>
                <a:ea typeface="微软雅黑 Light" pitchFamily="34" charset="-122"/>
              </a:rPr>
              <a:t>empirical conditional entropy</a:t>
            </a:r>
            <a:r>
              <a:rPr lang="zh-CN" altLang="en-US" sz="1800" smtClean="0">
                <a:latin typeface="微软雅黑 Light" pitchFamily="34" charset="-122"/>
                <a:ea typeface="微软雅黑 Light" pitchFamily="34" charset="-122"/>
              </a:rPr>
              <a:t>）</a:t>
            </a:r>
            <a:endParaRPr lang="en-US" altLang="zh-CN" sz="1800">
              <a:latin typeface="微软雅黑 Light" pitchFamily="34" charset="-122"/>
              <a:ea typeface="微软雅黑 Light" pitchFamily="34" charset="-122"/>
            </a:endParaRPr>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98514" y="2924944"/>
            <a:ext cx="1389310" cy="317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827584" y="2710661"/>
            <a:ext cx="877163" cy="646331"/>
          </a:xfrm>
          <a:prstGeom prst="rect">
            <a:avLst/>
          </a:prstGeom>
        </p:spPr>
        <p:txBody>
          <a:bodyPr wrap="none">
            <a:spAutoFit/>
          </a:bodyPr>
          <a:lstStyle/>
          <a:p>
            <a:pPr>
              <a:lnSpc>
                <a:spcPct val="200000"/>
              </a:lnSpc>
            </a:pPr>
            <a:r>
              <a:rPr lang="zh-CN" altLang="en-US">
                <a:latin typeface="微软雅黑 Light" pitchFamily="34" charset="-122"/>
                <a:ea typeface="微软雅黑 Light" pitchFamily="34" charset="-122"/>
              </a:rPr>
              <a:t>其中，</a:t>
            </a:r>
            <a:endParaRPr lang="en-US" altLang="zh-CN">
              <a:latin typeface="微软雅黑 Light" pitchFamily="34" charset="-122"/>
              <a:ea typeface="微软雅黑 Light" pitchFamily="34" charset="-122"/>
            </a:endParaRPr>
          </a:p>
        </p:txBody>
      </p:sp>
    </p:spTree>
    <p:extLst>
      <p:ext uri="{BB962C8B-B14F-4D97-AF65-F5344CB8AC3E}">
        <p14:creationId xmlns:p14="http://schemas.microsoft.com/office/powerpoint/2010/main" val="4071237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checkerboard(across)">
                                      <p:cBhvr>
                                        <p:cTn id="7" dur="500"/>
                                        <p:tgtEl>
                                          <p:spTgt spid="9">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checkerboard(across)">
                                      <p:cBhvr>
                                        <p:cTn id="10" dur="500"/>
                                        <p:tgtEl>
                                          <p:spTgt spid="2"/>
                                        </p:tgtEl>
                                      </p:cBhvr>
                                    </p:animEffect>
                                  </p:childTnLst>
                                </p:cTn>
                              </p:par>
                              <p:par>
                                <p:cTn id="11" presetID="5" presetClass="entr" presetSubtype="10" fill="hold" nodeType="withEffect">
                                  <p:stCondLst>
                                    <p:cond delay="0"/>
                                  </p:stCondLst>
                                  <p:childTnLst>
                                    <p:set>
                                      <p:cBhvr>
                                        <p:cTn id="12" dur="1" fill="hold">
                                          <p:stCondLst>
                                            <p:cond delay="0"/>
                                          </p:stCondLst>
                                        </p:cTn>
                                        <p:tgtEl>
                                          <p:spTgt spid="5122"/>
                                        </p:tgtEl>
                                        <p:attrNameLst>
                                          <p:attrName>style.visibility</p:attrName>
                                        </p:attrNameLst>
                                      </p:cBhvr>
                                      <p:to>
                                        <p:strVal val="visible"/>
                                      </p:to>
                                    </p:set>
                                    <p:animEffect transition="in" filter="checkerboard(across)">
                                      <p:cBhvr>
                                        <p:cTn id="13" dur="500"/>
                                        <p:tgtEl>
                                          <p:spTgt spid="5122"/>
                                        </p:tgtEl>
                                      </p:cBhvr>
                                    </p:animEffect>
                                  </p:childTnLst>
                                </p:cTn>
                              </p:par>
                              <p:par>
                                <p:cTn id="14" presetID="5" presetClass="entr" presetSubtype="1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checkerboard(across)">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0" grpId="0"/>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1" name="文本框 10"/>
              <p:cNvSpPr txBox="1"/>
              <p:nvPr/>
            </p:nvSpPr>
            <p:spPr>
              <a:xfrm>
                <a:off x="827584" y="1604407"/>
                <a:ext cx="7920880" cy="4662815"/>
              </a:xfrm>
              <a:prstGeom prst="rect">
                <a:avLst/>
              </a:prstGeom>
              <a:noFill/>
            </p:spPr>
            <p:txBody>
              <a:bodyPr wrap="square" rtlCol="0">
                <a:spAutoFit/>
              </a:bodyPr>
              <a:lstStyle/>
              <a:p>
                <a:pPr>
                  <a:lnSpc>
                    <a:spcPct val="150000"/>
                  </a:lnSpc>
                </a:pPr>
                <a:r>
                  <a:rPr lang="zh-CN" altLang="en-US" smtClean="0">
                    <a:latin typeface="微软雅黑 Light" pitchFamily="34" charset="-122"/>
                    <a:ea typeface="微软雅黑 Light" pitchFamily="34" charset="-122"/>
                  </a:rPr>
                  <a:t>假设我们有一个如下的二元一次方程：</a:t>
                </a:r>
                <a:endParaRPr lang="en-US" altLang="zh-CN">
                  <a:latin typeface="微软雅黑 Light" pitchFamily="34" charset="-122"/>
                  <a:ea typeface="微软雅黑 Light" pitchFamily="34" charset="-122"/>
                </a:endParaRPr>
              </a:p>
              <a:p>
                <a:pPr>
                  <a:lnSpc>
                    <a:spcPct val="150000"/>
                  </a:lnSpc>
                </a:pPr>
                <a:r>
                  <a:rPr lang="en-US" altLang="zh-CN">
                    <a:latin typeface="微软雅黑 Light" pitchFamily="34" charset="-122"/>
                    <a:ea typeface="微软雅黑 Light" pitchFamily="34" charset="-122"/>
                  </a:rPr>
                  <a:t>			</a:t>
                </a:r>
                <a14:m>
                  <m:oMath xmlns:m="http://schemas.openxmlformats.org/officeDocument/2006/math">
                    <m:r>
                      <a:rPr lang="en-US" altLang="zh-CN">
                        <a:latin typeface="Cambria Math"/>
                        <a:ea typeface="微软雅黑" pitchFamily="34" charset="-122"/>
                      </a:rPr>
                      <m:t>𝑦</m:t>
                    </m:r>
                    <m:r>
                      <a:rPr lang="en-US" altLang="zh-CN" b="0" i="1" smtClean="0">
                        <a:latin typeface="Cambria Math"/>
                        <a:ea typeface="微软雅黑" pitchFamily="34" charset="-122"/>
                      </a:rPr>
                      <m:t>=</m:t>
                    </m:r>
                    <m:r>
                      <m:rPr>
                        <m:nor/>
                      </m:rPr>
                      <a:rPr lang="en-US" altLang="zh-CN">
                        <a:latin typeface="微软雅黑 Light" pitchFamily="34" charset="-122"/>
                        <a:ea typeface="微软雅黑 Light" pitchFamily="34" charset="-122"/>
                      </a:rPr>
                      <m:t>ax</m:t>
                    </m:r>
                    <m:r>
                      <m:rPr>
                        <m:nor/>
                      </m:rPr>
                      <a:rPr lang="en-US" altLang="zh-CN">
                        <a:latin typeface="微软雅黑 Light" pitchFamily="34" charset="-122"/>
                        <a:ea typeface="微软雅黑 Light" pitchFamily="34" charset="-122"/>
                      </a:rPr>
                      <m:t> + </m:t>
                    </m:r>
                    <m:r>
                      <m:rPr>
                        <m:nor/>
                      </m:rPr>
                      <a:rPr lang="en-US" altLang="zh-CN">
                        <a:latin typeface="微软雅黑 Light" pitchFamily="34" charset="-122"/>
                        <a:ea typeface="微软雅黑 Light" pitchFamily="34" charset="-122"/>
                      </a:rPr>
                      <m:t>b</m:t>
                    </m:r>
                  </m:oMath>
                </a14:m>
                <a:endParaRPr lang="en-US" altLang="zh-CN">
                  <a:latin typeface="微软雅黑 Light" pitchFamily="34" charset="-122"/>
                  <a:ea typeface="微软雅黑 Light" pitchFamily="34" charset="-122"/>
                </a:endParaRPr>
              </a:p>
              <a:p>
                <a:pPr>
                  <a:lnSpc>
                    <a:spcPct val="150000"/>
                  </a:lnSpc>
                </a:pPr>
                <a:r>
                  <a:rPr lang="zh-CN" altLang="en-US">
                    <a:latin typeface="微软雅黑 Light" pitchFamily="34" charset="-122"/>
                    <a:ea typeface="微软雅黑 Light" pitchFamily="34" charset="-122"/>
                  </a:rPr>
                  <a:t>我们已知两组数据： </a:t>
                </a:r>
                <a:r>
                  <a:rPr lang="en-US" altLang="zh-CN">
                    <a:latin typeface="微软雅黑 Light" pitchFamily="34" charset="-122"/>
                    <a:ea typeface="微软雅黑 Light" pitchFamily="34" charset="-122"/>
                  </a:rPr>
                  <a:t>x = 1 </a:t>
                </a:r>
                <a:r>
                  <a:rPr lang="zh-CN" altLang="en-US">
                    <a:latin typeface="微软雅黑 Light" pitchFamily="34" charset="-122"/>
                    <a:ea typeface="微软雅黑 Light" pitchFamily="34" charset="-122"/>
                  </a:rPr>
                  <a:t>时，</a:t>
                </a:r>
                <a:r>
                  <a:rPr lang="en-US" altLang="zh-CN">
                    <a:latin typeface="微软雅黑 Light" pitchFamily="34" charset="-122"/>
                    <a:ea typeface="微软雅黑 Light" pitchFamily="34" charset="-122"/>
                  </a:rPr>
                  <a:t>y = 3</a:t>
                </a:r>
                <a:r>
                  <a:rPr lang="zh-CN" altLang="en-US">
                    <a:latin typeface="微软雅黑 Light" pitchFamily="34" charset="-122"/>
                    <a:ea typeface="微软雅黑 Light" pitchFamily="34" charset="-122"/>
                  </a:rPr>
                  <a:t>，即（</a:t>
                </a:r>
                <a:r>
                  <a:rPr lang="en-US" altLang="zh-CN">
                    <a:latin typeface="微软雅黑 Light" pitchFamily="34" charset="-122"/>
                    <a:ea typeface="微软雅黑 Light" pitchFamily="34" charset="-122"/>
                  </a:rPr>
                  <a:t>1</a:t>
                </a:r>
                <a:r>
                  <a:rPr lang="en-US" altLang="zh-CN" smtClean="0">
                    <a:latin typeface="微软雅黑 Light" pitchFamily="34" charset="-122"/>
                    <a:ea typeface="微软雅黑 Light" pitchFamily="34" charset="-122"/>
                  </a:rPr>
                  <a:t>, 3</a:t>
                </a:r>
                <a:r>
                  <a:rPr lang="zh-CN" altLang="en-US" smtClean="0">
                    <a:latin typeface="微软雅黑 Light" pitchFamily="34" charset="-122"/>
                    <a:ea typeface="微软雅黑 Light" pitchFamily="34" charset="-122"/>
                  </a:rPr>
                  <a:t>）</a:t>
                </a:r>
                <a:endParaRPr lang="en-US" altLang="zh-CN">
                  <a:latin typeface="微软雅黑 Light" pitchFamily="34" charset="-122"/>
                  <a:ea typeface="微软雅黑 Light" pitchFamily="34" charset="-122"/>
                </a:endParaRPr>
              </a:p>
              <a:p>
                <a:pPr>
                  <a:lnSpc>
                    <a:spcPct val="150000"/>
                  </a:lnSpc>
                </a:pPr>
                <a:r>
                  <a:rPr lang="en-US" altLang="zh-CN">
                    <a:latin typeface="微软雅黑 Light" pitchFamily="34" charset="-122"/>
                    <a:ea typeface="微软雅黑 Light" pitchFamily="34" charset="-122"/>
                  </a:rPr>
                  <a:t>		     x = 2 </a:t>
                </a:r>
                <a:r>
                  <a:rPr lang="zh-CN" altLang="en-US">
                    <a:latin typeface="微软雅黑 Light" pitchFamily="34" charset="-122"/>
                    <a:ea typeface="微软雅黑 Light" pitchFamily="34" charset="-122"/>
                  </a:rPr>
                  <a:t>时，</a:t>
                </a:r>
                <a:r>
                  <a:rPr lang="en-US" altLang="zh-CN">
                    <a:latin typeface="微软雅黑 Light" pitchFamily="34" charset="-122"/>
                    <a:ea typeface="微软雅黑 Light" pitchFamily="34" charset="-122"/>
                  </a:rPr>
                  <a:t>y = 5</a:t>
                </a:r>
                <a:r>
                  <a:rPr lang="zh-CN" altLang="en-US">
                    <a:latin typeface="微软雅黑 Light" pitchFamily="34" charset="-122"/>
                    <a:ea typeface="微软雅黑 Light" pitchFamily="34" charset="-122"/>
                  </a:rPr>
                  <a:t>，即（</a:t>
                </a:r>
                <a:r>
                  <a:rPr lang="en-US" altLang="zh-CN">
                    <a:latin typeface="微软雅黑 Light" pitchFamily="34" charset="-122"/>
                    <a:ea typeface="微软雅黑 Light" pitchFamily="34" charset="-122"/>
                  </a:rPr>
                  <a:t>2</a:t>
                </a:r>
                <a:r>
                  <a:rPr lang="en-US" altLang="zh-CN" smtClean="0">
                    <a:latin typeface="微软雅黑 Light" pitchFamily="34" charset="-122"/>
                    <a:ea typeface="微软雅黑 Light" pitchFamily="34" charset="-122"/>
                  </a:rPr>
                  <a:t>, 5</a:t>
                </a:r>
                <a:r>
                  <a:rPr lang="zh-CN" altLang="en-US" smtClean="0">
                    <a:latin typeface="微软雅黑 Light" pitchFamily="34" charset="-122"/>
                    <a:ea typeface="微软雅黑 Light" pitchFamily="34" charset="-122"/>
                  </a:rPr>
                  <a:t>）</a:t>
                </a:r>
                <a:endParaRPr lang="en-US" altLang="zh-CN">
                  <a:latin typeface="微软雅黑 Light" pitchFamily="34" charset="-122"/>
                  <a:ea typeface="微软雅黑 Light" pitchFamily="34" charset="-122"/>
                </a:endParaRPr>
              </a:p>
              <a:p>
                <a:pPr>
                  <a:lnSpc>
                    <a:spcPct val="150000"/>
                  </a:lnSpc>
                </a:pPr>
                <a:r>
                  <a:rPr lang="zh-CN" altLang="en-US">
                    <a:latin typeface="微软雅黑 Light" pitchFamily="34" charset="-122"/>
                    <a:ea typeface="微软雅黑 Light" pitchFamily="34" charset="-122"/>
                  </a:rPr>
                  <a:t>将数据输入方程中，可得：</a:t>
                </a:r>
                <a:endParaRPr lang="en-US" altLang="zh-CN">
                  <a:latin typeface="微软雅黑 Light" pitchFamily="34" charset="-122"/>
                  <a:ea typeface="微软雅黑 Light" pitchFamily="34" charset="-122"/>
                </a:endParaRPr>
              </a:p>
              <a:p>
                <a:pPr>
                  <a:lnSpc>
                    <a:spcPct val="150000"/>
                  </a:lnSpc>
                </a:pPr>
                <a:r>
                  <a:rPr lang="en-US" altLang="zh-CN">
                    <a:latin typeface="微软雅黑 Light" pitchFamily="34" charset="-122"/>
                    <a:ea typeface="微软雅黑 Light" pitchFamily="34" charset="-122"/>
                  </a:rPr>
                  <a:t>		           </a:t>
                </a:r>
                <a:r>
                  <a:rPr lang="en-US" altLang="zh-CN" smtClean="0">
                    <a:latin typeface="微软雅黑 Light" pitchFamily="34" charset="-122"/>
                    <a:ea typeface="微软雅黑 Light" pitchFamily="34" charset="-122"/>
                  </a:rPr>
                  <a:t>a </a:t>
                </a:r>
                <a:r>
                  <a:rPr lang="en-US" altLang="zh-CN">
                    <a:latin typeface="微软雅黑 Light" pitchFamily="34" charset="-122"/>
                    <a:ea typeface="微软雅黑 Light" pitchFamily="34" charset="-122"/>
                  </a:rPr>
                  <a:t>+ </a:t>
                </a:r>
                <a:r>
                  <a:rPr lang="en-US" altLang="zh-CN" smtClean="0">
                    <a:latin typeface="微软雅黑 Light" pitchFamily="34" charset="-122"/>
                    <a:ea typeface="微软雅黑 Light" pitchFamily="34" charset="-122"/>
                  </a:rPr>
                  <a:t>b </a:t>
                </a:r>
                <a:r>
                  <a:rPr lang="en-US" altLang="zh-CN">
                    <a:latin typeface="微软雅黑 Light" pitchFamily="34" charset="-122"/>
                    <a:ea typeface="微软雅黑 Light" pitchFamily="34" charset="-122"/>
                  </a:rPr>
                  <a:t>= 3</a:t>
                </a:r>
              </a:p>
              <a:p>
                <a:pPr>
                  <a:lnSpc>
                    <a:spcPct val="150000"/>
                  </a:lnSpc>
                </a:pPr>
                <a:r>
                  <a:rPr lang="en-US" altLang="zh-CN">
                    <a:latin typeface="微软雅黑 Light" pitchFamily="34" charset="-122"/>
                    <a:ea typeface="微软雅黑 Light" pitchFamily="34" charset="-122"/>
                  </a:rPr>
                  <a:t>		           </a:t>
                </a:r>
                <a:r>
                  <a:rPr lang="en-US" altLang="zh-CN" smtClean="0">
                    <a:latin typeface="微软雅黑 Light" pitchFamily="34" charset="-122"/>
                    <a:ea typeface="微软雅黑 Light" pitchFamily="34" charset="-122"/>
                  </a:rPr>
                  <a:t>2a </a:t>
                </a:r>
                <a:r>
                  <a:rPr lang="en-US" altLang="zh-CN">
                    <a:latin typeface="微软雅黑 Light" pitchFamily="34" charset="-122"/>
                    <a:ea typeface="微软雅黑 Light" pitchFamily="34" charset="-122"/>
                  </a:rPr>
                  <a:t>+ </a:t>
                </a:r>
                <a:r>
                  <a:rPr lang="en-US" altLang="zh-CN" smtClean="0">
                    <a:latin typeface="微软雅黑 Light" pitchFamily="34" charset="-122"/>
                    <a:ea typeface="微软雅黑 Light" pitchFamily="34" charset="-122"/>
                  </a:rPr>
                  <a:t>b </a:t>
                </a:r>
                <a:r>
                  <a:rPr lang="en-US" altLang="zh-CN">
                    <a:latin typeface="微软雅黑 Light" pitchFamily="34" charset="-122"/>
                    <a:ea typeface="微软雅黑 Light" pitchFamily="34" charset="-122"/>
                  </a:rPr>
                  <a:t>= 5</a:t>
                </a:r>
              </a:p>
              <a:p>
                <a:pPr>
                  <a:lnSpc>
                    <a:spcPct val="150000"/>
                  </a:lnSpc>
                </a:pPr>
                <a:r>
                  <a:rPr lang="zh-CN" altLang="en-US" smtClean="0">
                    <a:latin typeface="微软雅黑 Light" pitchFamily="34" charset="-122"/>
                    <a:ea typeface="微软雅黑 Light" pitchFamily="34" charset="-122"/>
                  </a:rPr>
                  <a:t>解</a:t>
                </a:r>
                <a:r>
                  <a:rPr lang="zh-CN" altLang="en-US" dirty="0" smtClean="0">
                    <a:latin typeface="微软雅黑 Light" pitchFamily="34" charset="-122"/>
                    <a:ea typeface="微软雅黑 Light" pitchFamily="34" charset="-122"/>
                  </a:rPr>
                  <a:t>得：</a:t>
                </a:r>
                <a:r>
                  <a:rPr lang="en-US" altLang="zh-CN" dirty="0" smtClean="0">
                    <a:latin typeface="微软雅黑 Light" pitchFamily="34" charset="-122"/>
                    <a:ea typeface="微软雅黑 Light" pitchFamily="34" charset="-122"/>
                  </a:rPr>
                  <a:t>	</a:t>
                </a:r>
                <a:r>
                  <a:rPr lang="en-US" altLang="zh-CN" smtClean="0">
                    <a:latin typeface="微软雅黑 Light" pitchFamily="34" charset="-122"/>
                    <a:ea typeface="微软雅黑 Light" pitchFamily="34" charset="-122"/>
                  </a:rPr>
                  <a:t>           a = 2</a:t>
                </a:r>
                <a:r>
                  <a:rPr lang="zh-CN" altLang="en-US" smtClean="0">
                    <a:latin typeface="微软雅黑 Light" pitchFamily="34" charset="-122"/>
                    <a:ea typeface="微软雅黑 Light" pitchFamily="34" charset="-122"/>
                  </a:rPr>
                  <a:t>，</a:t>
                </a:r>
                <a:r>
                  <a:rPr lang="en-US" altLang="zh-CN">
                    <a:latin typeface="微软雅黑 Light" pitchFamily="34" charset="-122"/>
                    <a:ea typeface="微软雅黑 Light" pitchFamily="34" charset="-122"/>
                  </a:rPr>
                  <a:t>b</a:t>
                </a:r>
                <a:r>
                  <a:rPr lang="en-US" altLang="zh-CN" smtClean="0">
                    <a:latin typeface="微软雅黑 Light" pitchFamily="34" charset="-122"/>
                    <a:ea typeface="微软雅黑 Light" pitchFamily="34" charset="-122"/>
                  </a:rPr>
                  <a:t> </a:t>
                </a:r>
                <a:r>
                  <a:rPr lang="en-US" altLang="zh-CN" dirty="0" smtClean="0">
                    <a:latin typeface="微软雅黑 Light" pitchFamily="34" charset="-122"/>
                    <a:ea typeface="微软雅黑 Light" pitchFamily="34" charset="-122"/>
                  </a:rPr>
                  <a:t>= 1</a:t>
                </a:r>
              </a:p>
              <a:p>
                <a:pPr>
                  <a:lnSpc>
                    <a:spcPct val="150000"/>
                  </a:lnSpc>
                </a:pPr>
                <a:r>
                  <a:rPr lang="zh-CN" altLang="en-US" smtClean="0">
                    <a:latin typeface="微软雅黑 Light" pitchFamily="34" charset="-122"/>
                    <a:ea typeface="微软雅黑 Light" pitchFamily="34" charset="-122"/>
                  </a:rPr>
                  <a:t>即方程为：</a:t>
                </a:r>
                <a:r>
                  <a:rPr lang="en-US" altLang="zh-CN">
                    <a:latin typeface="微软雅黑 Light" pitchFamily="34" charset="-122"/>
                    <a:ea typeface="微软雅黑 Light" pitchFamily="34" charset="-122"/>
                  </a:rPr>
                  <a:t>	</a:t>
                </a:r>
                <a:r>
                  <a:rPr lang="en-US" altLang="zh-CN" smtClean="0">
                    <a:latin typeface="微软雅黑 Light" pitchFamily="34" charset="-122"/>
                    <a:ea typeface="微软雅黑 Light" pitchFamily="34" charset="-122"/>
                  </a:rPr>
                  <a:t>2x + 1 = y</a:t>
                </a:r>
              </a:p>
              <a:p>
                <a:pPr>
                  <a:lnSpc>
                    <a:spcPct val="150000"/>
                  </a:lnSpc>
                </a:pPr>
                <a:r>
                  <a:rPr lang="zh-CN" altLang="en-US">
                    <a:latin typeface="微软雅黑 Light" pitchFamily="34" charset="-122"/>
                    <a:ea typeface="微软雅黑 Light" pitchFamily="34" charset="-122"/>
                  </a:rPr>
                  <a:t>当我们有任意一</a:t>
                </a:r>
                <a:r>
                  <a:rPr lang="zh-CN" altLang="en-US" smtClean="0">
                    <a:latin typeface="微软雅黑 Light" pitchFamily="34" charset="-122"/>
                    <a:ea typeface="微软雅黑 Light" pitchFamily="34" charset="-122"/>
                  </a:rPr>
                  <a:t>个 </a:t>
                </a:r>
                <a:r>
                  <a:rPr lang="en-US" altLang="zh-CN" smtClean="0">
                    <a:latin typeface="微软雅黑 Light" pitchFamily="34" charset="-122"/>
                    <a:ea typeface="微软雅黑 Light" pitchFamily="34" charset="-122"/>
                  </a:rPr>
                  <a:t>x </a:t>
                </a:r>
                <a:r>
                  <a:rPr lang="zh-CN" altLang="en-US" smtClean="0">
                    <a:latin typeface="微软雅黑 Light" pitchFamily="34" charset="-122"/>
                    <a:ea typeface="微软雅黑 Light" pitchFamily="34" charset="-122"/>
                  </a:rPr>
                  <a:t>时</a:t>
                </a:r>
                <a:r>
                  <a:rPr lang="zh-CN" altLang="en-US">
                    <a:latin typeface="微软雅黑 Light" pitchFamily="34" charset="-122"/>
                    <a:ea typeface="微软雅黑 Light" pitchFamily="34" charset="-122"/>
                  </a:rPr>
                  <a:t>，输入方程，就可以得到对应</a:t>
                </a:r>
                <a:r>
                  <a:rPr lang="zh-CN" altLang="en-US" smtClean="0">
                    <a:latin typeface="微软雅黑 Light" pitchFamily="34" charset="-122"/>
                    <a:ea typeface="微软雅黑 Light" pitchFamily="34" charset="-122"/>
                  </a:rPr>
                  <a:t>的 </a:t>
                </a:r>
                <a:r>
                  <a:rPr lang="en-US" altLang="zh-CN" smtClean="0">
                    <a:latin typeface="微软雅黑 Light" pitchFamily="34" charset="-122"/>
                    <a:ea typeface="微软雅黑 Light" pitchFamily="34" charset="-122"/>
                  </a:rPr>
                  <a:t>y </a:t>
                </a:r>
                <a:endParaRPr lang="en-US" altLang="zh-CN">
                  <a:latin typeface="微软雅黑 Light" pitchFamily="34" charset="-122"/>
                  <a:ea typeface="微软雅黑 Light" pitchFamily="34" charset="-122"/>
                </a:endParaRPr>
              </a:p>
              <a:p>
                <a:pPr>
                  <a:lnSpc>
                    <a:spcPct val="150000"/>
                  </a:lnSpc>
                </a:pPr>
                <a:r>
                  <a:rPr lang="zh-CN" altLang="en-US" smtClean="0">
                    <a:latin typeface="微软雅黑 Light" pitchFamily="34" charset="-122"/>
                    <a:ea typeface="微软雅黑 Light" pitchFamily="34" charset="-122"/>
                  </a:rPr>
                  <a:t>例如 </a:t>
                </a:r>
                <a:r>
                  <a:rPr lang="en-US" altLang="zh-CN" smtClean="0">
                    <a:latin typeface="微软雅黑 Light" pitchFamily="34" charset="-122"/>
                    <a:ea typeface="微软雅黑 Light" pitchFamily="34" charset="-122"/>
                  </a:rPr>
                  <a:t>x </a:t>
                </a:r>
                <a:r>
                  <a:rPr lang="en-US" altLang="zh-CN">
                    <a:latin typeface="微软雅黑 Light" pitchFamily="34" charset="-122"/>
                    <a:ea typeface="微软雅黑 Light" pitchFamily="34" charset="-122"/>
                  </a:rPr>
                  <a:t>= 5</a:t>
                </a:r>
                <a:r>
                  <a:rPr lang="zh-CN" altLang="en-US">
                    <a:latin typeface="微软雅黑 Light" pitchFamily="34" charset="-122"/>
                    <a:ea typeface="微软雅黑 Light" pitchFamily="34" charset="-122"/>
                  </a:rPr>
                  <a:t>时，</a:t>
                </a:r>
                <a:r>
                  <a:rPr lang="en-US" altLang="zh-CN">
                    <a:latin typeface="微软雅黑 Light" pitchFamily="34" charset="-122"/>
                    <a:ea typeface="微软雅黑 Light" pitchFamily="34" charset="-122"/>
                  </a:rPr>
                  <a:t>y = 11</a:t>
                </a:r>
                <a:r>
                  <a:rPr lang="zh-CN" altLang="en-US" smtClean="0">
                    <a:latin typeface="微软雅黑 Light" pitchFamily="34" charset="-122"/>
                    <a:ea typeface="微软雅黑 Light" pitchFamily="34" charset="-122"/>
                  </a:rPr>
                  <a:t>。</a:t>
                </a:r>
                <a:r>
                  <a:rPr lang="en-US" altLang="zh-CN" smtClean="0">
                    <a:latin typeface="微软雅黑 Light" pitchFamily="34" charset="-122"/>
                    <a:ea typeface="微软雅黑 Light" pitchFamily="34" charset="-122"/>
                  </a:rPr>
                  <a:t> </a:t>
                </a:r>
                <a:endParaRPr lang="en-US" altLang="zh-CN" dirty="0" smtClean="0">
                  <a:latin typeface="微软雅黑 Light" pitchFamily="34" charset="-122"/>
                  <a:ea typeface="微软雅黑 Light" pitchFamily="34" charset="-122"/>
                </a:endParaRPr>
              </a:p>
            </p:txBody>
          </p:sp>
        </mc:Choice>
        <mc:Fallback xmlns="">
          <p:sp>
            <p:nvSpPr>
              <p:cNvPr id="11" name="文本框 10"/>
              <p:cNvSpPr txBox="1">
                <a:spLocks noRot="1" noChangeAspect="1" noMove="1" noResize="1" noEditPoints="1" noAdjustHandles="1" noChangeArrowheads="1" noChangeShapeType="1" noTextEdit="1"/>
              </p:cNvSpPr>
              <p:nvPr/>
            </p:nvSpPr>
            <p:spPr>
              <a:xfrm>
                <a:off x="827584" y="1604407"/>
                <a:ext cx="7920880" cy="4662815"/>
              </a:xfrm>
              <a:prstGeom prst="rect">
                <a:avLst/>
              </a:prstGeom>
              <a:blipFill rotWithShape="1">
                <a:blip r:embed="rId3"/>
                <a:stretch>
                  <a:fillRect l="-693" b="-131"/>
                </a:stretch>
              </a:blipFill>
            </p:spPr>
            <p:txBody>
              <a:bodyPr/>
              <a:lstStyle/>
              <a:p>
                <a:r>
                  <a:rPr lang="zh-CN" altLang="en-US">
                    <a:noFill/>
                  </a:rPr>
                  <a:t> </a:t>
                </a:r>
              </a:p>
            </p:txBody>
          </p:sp>
        </mc:Fallback>
      </mc:AlternateContent>
      <p:sp>
        <p:nvSpPr>
          <p:cNvPr id="14" name="标题 1"/>
          <p:cNvSpPr>
            <a:spLocks noGrp="1"/>
          </p:cNvSpPr>
          <p:nvPr>
            <p:ph type="title"/>
          </p:nvPr>
        </p:nvSpPr>
        <p:spPr>
          <a:xfrm>
            <a:off x="457200" y="620688"/>
            <a:ext cx="8229600" cy="1143000"/>
          </a:xfrm>
        </p:spPr>
        <p:txBody>
          <a:bodyPr>
            <a:normAutofit/>
          </a:bodyPr>
          <a:lstStyle/>
          <a:p>
            <a:pPr indent="360000"/>
            <a:r>
              <a:rPr lang="zh-CN" altLang="en-US" sz="3200" smtClean="0">
                <a:solidFill>
                  <a:schemeClr val="tx1">
                    <a:lumMod val="75000"/>
                    <a:lumOff val="25000"/>
                  </a:schemeClr>
                </a:solidFill>
                <a:latin typeface="微软雅黑" pitchFamily="34" charset="-122"/>
                <a:ea typeface="微软雅黑" pitchFamily="34" charset="-122"/>
              </a:rPr>
              <a:t>线性方程求解</a:t>
            </a:r>
            <a:endParaRPr lang="zh-CN" altLang="en-US" sz="3200">
              <a:solidFill>
                <a:schemeClr val="tx1">
                  <a:lumMod val="75000"/>
                  <a:lumOff val="25000"/>
                </a:schemeClr>
              </a:solidFill>
              <a:latin typeface="微软雅黑" pitchFamily="34" charset="-122"/>
              <a:ea typeface="微软雅黑" pitchFamily="34" charset="-122"/>
              <a:cs typeface="+mn-cs"/>
            </a:endParaRPr>
          </a:p>
        </p:txBody>
      </p:sp>
    </p:spTree>
    <p:extLst>
      <p:ext uri="{BB962C8B-B14F-4D97-AF65-F5344CB8AC3E}">
        <p14:creationId xmlns:p14="http://schemas.microsoft.com/office/powerpoint/2010/main" val="3018712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19877" y="1772816"/>
            <a:ext cx="8244916" cy="369332"/>
          </a:xfrm>
          <a:prstGeom prst="rect">
            <a:avLst/>
          </a:prstGeom>
        </p:spPr>
        <p:txBody>
          <a:bodyPr wrap="square">
            <a:spAutoFit/>
          </a:bodyPr>
          <a:lstStyle/>
          <a:p>
            <a:r>
              <a:rPr lang="zh-CN" altLang="en-US" b="1" smtClean="0"/>
              <a:t>    </a:t>
            </a:r>
            <a:endParaRPr lang="en-US" altLang="zh-CN" b="1" dirty="0" smtClean="0"/>
          </a:p>
        </p:txBody>
      </p:sp>
      <p:pic>
        <p:nvPicPr>
          <p:cNvPr id="2" name="图片 1"/>
          <p:cNvPicPr>
            <a:picLocks noChangeAspect="1"/>
          </p:cNvPicPr>
          <p:nvPr/>
        </p:nvPicPr>
        <p:blipFill>
          <a:blip r:embed="rId3"/>
          <a:stretch>
            <a:fillRect/>
          </a:stretch>
        </p:blipFill>
        <p:spPr>
          <a:xfrm>
            <a:off x="3005708" y="2780928"/>
            <a:ext cx="2862436" cy="374447"/>
          </a:xfrm>
          <a:prstGeom prst="rect">
            <a:avLst/>
          </a:prstGeom>
        </p:spPr>
      </p:pic>
      <p:sp>
        <p:nvSpPr>
          <p:cNvPr id="11" name="标题 1"/>
          <p:cNvSpPr>
            <a:spLocks noGrp="1"/>
          </p:cNvSpPr>
          <p:nvPr>
            <p:ph type="title"/>
          </p:nvPr>
        </p:nvSpPr>
        <p:spPr>
          <a:xfrm>
            <a:off x="457200" y="620688"/>
            <a:ext cx="8229600" cy="1143000"/>
          </a:xfrm>
        </p:spPr>
        <p:txBody>
          <a:bodyPr>
            <a:normAutofit/>
          </a:bodyPr>
          <a:lstStyle/>
          <a:p>
            <a:pPr indent="360000"/>
            <a:r>
              <a:rPr lang="zh-CN" altLang="en-US" sz="3200" smtClean="0">
                <a:solidFill>
                  <a:schemeClr val="tx1">
                    <a:lumMod val="75000"/>
                    <a:lumOff val="25000"/>
                  </a:schemeClr>
                </a:solidFill>
                <a:latin typeface="微软雅黑" pitchFamily="34" charset="-122"/>
                <a:ea typeface="微软雅黑" pitchFamily="34" charset="-122"/>
                <a:cs typeface="+mn-cs"/>
              </a:rPr>
              <a:t>信息增益</a:t>
            </a:r>
            <a:endParaRPr lang="zh-CN" altLang="en-US" sz="3200">
              <a:solidFill>
                <a:schemeClr val="tx1">
                  <a:lumMod val="75000"/>
                  <a:lumOff val="25000"/>
                </a:schemeClr>
              </a:solidFill>
              <a:latin typeface="微软雅黑" pitchFamily="34" charset="-122"/>
              <a:ea typeface="微软雅黑" pitchFamily="34" charset="-122"/>
              <a:cs typeface="+mn-cs"/>
            </a:endParaRPr>
          </a:p>
        </p:txBody>
      </p:sp>
      <p:sp>
        <p:nvSpPr>
          <p:cNvPr id="12" name="内容占位符 2"/>
          <p:cNvSpPr>
            <a:spLocks noGrp="1"/>
          </p:cNvSpPr>
          <p:nvPr>
            <p:ph idx="1"/>
          </p:nvPr>
        </p:nvSpPr>
        <p:spPr>
          <a:xfrm>
            <a:off x="457200" y="1556791"/>
            <a:ext cx="8229600" cy="1162955"/>
          </a:xfrm>
        </p:spPr>
        <p:txBody>
          <a:bodyPr>
            <a:noAutofit/>
          </a:bodyPr>
          <a:lstStyle/>
          <a:p>
            <a:pPr>
              <a:lnSpc>
                <a:spcPct val="200000"/>
              </a:lnSpc>
            </a:pPr>
            <a:r>
              <a:rPr lang="zh-CN" altLang="en-US" sz="1800">
                <a:latin typeface="微软雅黑 Light" pitchFamily="34" charset="-122"/>
                <a:ea typeface="微软雅黑 Light" pitchFamily="34" charset="-122"/>
              </a:rPr>
              <a:t>特征</a:t>
            </a:r>
            <a:r>
              <a:rPr lang="en-US" altLang="zh-CN" sz="1800">
                <a:latin typeface="微软雅黑 Light" pitchFamily="34" charset="-122"/>
                <a:ea typeface="微软雅黑 Light" pitchFamily="34" charset="-122"/>
              </a:rPr>
              <a:t>A</a:t>
            </a:r>
            <a:r>
              <a:rPr lang="zh-CN" altLang="en-US" sz="1800">
                <a:latin typeface="微软雅黑 Light" pitchFamily="34" charset="-122"/>
                <a:ea typeface="微软雅黑 Light" pitchFamily="34" charset="-122"/>
              </a:rPr>
              <a:t>对训练数据集</a:t>
            </a:r>
            <a:r>
              <a:rPr lang="en-US" altLang="zh-CN" sz="1800">
                <a:latin typeface="微软雅黑 Light" pitchFamily="34" charset="-122"/>
                <a:ea typeface="微软雅黑 Light" pitchFamily="34" charset="-122"/>
              </a:rPr>
              <a:t>D</a:t>
            </a:r>
            <a:r>
              <a:rPr lang="zh-CN" altLang="en-US" sz="1800">
                <a:latin typeface="微软雅黑 Light" pitchFamily="34" charset="-122"/>
                <a:ea typeface="微软雅黑 Light" pitchFamily="34" charset="-122"/>
              </a:rPr>
              <a:t>的信息增益 </a:t>
            </a:r>
            <a:r>
              <a:rPr lang="en-US" altLang="zh-CN" sz="1800">
                <a:latin typeface="微软雅黑 Light" pitchFamily="34" charset="-122"/>
                <a:ea typeface="微软雅黑 Light" pitchFamily="34" charset="-122"/>
              </a:rPr>
              <a:t>g(D, A)</a:t>
            </a:r>
            <a:r>
              <a:rPr lang="zh-CN" altLang="en-US" sz="1800">
                <a:latin typeface="微软雅黑 Light" pitchFamily="34" charset="-122"/>
                <a:ea typeface="微软雅黑 Light" pitchFamily="34" charset="-122"/>
              </a:rPr>
              <a:t>，定义为集合</a:t>
            </a:r>
            <a:r>
              <a:rPr lang="en-US" altLang="zh-CN" sz="1800">
                <a:latin typeface="微软雅黑 Light" pitchFamily="34" charset="-122"/>
                <a:ea typeface="微软雅黑 Light" pitchFamily="34" charset="-122"/>
              </a:rPr>
              <a:t>D</a:t>
            </a:r>
            <a:r>
              <a:rPr lang="zh-CN" altLang="en-US" sz="1800">
                <a:latin typeface="微软雅黑 Light" pitchFamily="34" charset="-122"/>
                <a:ea typeface="微软雅黑 Light" pitchFamily="34" charset="-122"/>
              </a:rPr>
              <a:t>的经验熵</a:t>
            </a:r>
            <a:r>
              <a:rPr lang="en-US" altLang="zh-CN" sz="1800">
                <a:latin typeface="微软雅黑 Light" pitchFamily="34" charset="-122"/>
                <a:ea typeface="微软雅黑 Light" pitchFamily="34" charset="-122"/>
              </a:rPr>
              <a:t>H(D)</a:t>
            </a:r>
            <a:r>
              <a:rPr lang="zh-CN" altLang="en-US" sz="1800">
                <a:latin typeface="微软雅黑 Light" pitchFamily="34" charset="-122"/>
                <a:ea typeface="微软雅黑 Light" pitchFamily="34" charset="-122"/>
              </a:rPr>
              <a:t>与特征</a:t>
            </a:r>
            <a:r>
              <a:rPr lang="en-US" altLang="zh-CN" sz="1800">
                <a:latin typeface="微软雅黑 Light" pitchFamily="34" charset="-122"/>
                <a:ea typeface="微软雅黑 Light" pitchFamily="34" charset="-122"/>
              </a:rPr>
              <a:t>A</a:t>
            </a:r>
            <a:r>
              <a:rPr lang="zh-CN" altLang="en-US" sz="1800">
                <a:latin typeface="微软雅黑 Light" pitchFamily="34" charset="-122"/>
                <a:ea typeface="微软雅黑 Light" pitchFamily="34" charset="-122"/>
              </a:rPr>
              <a:t>给定条件下</a:t>
            </a:r>
            <a:r>
              <a:rPr lang="en-US" altLang="zh-CN" sz="1800">
                <a:latin typeface="微软雅黑 Light" pitchFamily="34" charset="-122"/>
                <a:ea typeface="微软雅黑 Light" pitchFamily="34" charset="-122"/>
              </a:rPr>
              <a:t>D</a:t>
            </a:r>
            <a:r>
              <a:rPr lang="zh-CN" altLang="en-US" sz="1800">
                <a:latin typeface="微软雅黑 Light" pitchFamily="34" charset="-122"/>
                <a:ea typeface="微软雅黑 Light" pitchFamily="34" charset="-122"/>
              </a:rPr>
              <a:t>的条件熵 </a:t>
            </a:r>
            <a:r>
              <a:rPr lang="en-US" altLang="zh-CN" sz="1800">
                <a:latin typeface="微软雅黑 Light" pitchFamily="34" charset="-122"/>
                <a:ea typeface="微软雅黑 Light" pitchFamily="34" charset="-122"/>
              </a:rPr>
              <a:t>H(D|A)</a:t>
            </a:r>
            <a:r>
              <a:rPr lang="zh-CN" altLang="en-US" sz="1800">
                <a:latin typeface="微软雅黑 Light" pitchFamily="34" charset="-122"/>
                <a:ea typeface="微软雅黑 Light" pitchFamily="34" charset="-122"/>
              </a:rPr>
              <a:t>之差，即</a:t>
            </a:r>
            <a:endParaRPr lang="en-US" altLang="zh-CN" sz="1800">
              <a:latin typeface="微软雅黑 Light" pitchFamily="34" charset="-122"/>
              <a:ea typeface="微软雅黑 Light" pitchFamily="34" charset="-122"/>
            </a:endParaRPr>
          </a:p>
        </p:txBody>
      </p:sp>
      <p:sp>
        <p:nvSpPr>
          <p:cNvPr id="13" name="内容占位符 2"/>
          <p:cNvSpPr txBox="1">
            <a:spLocks/>
          </p:cNvSpPr>
          <p:nvPr/>
        </p:nvSpPr>
        <p:spPr>
          <a:xfrm>
            <a:off x="467544" y="3130141"/>
            <a:ext cx="8229600" cy="332319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200000"/>
              </a:lnSpc>
            </a:pPr>
            <a:r>
              <a:rPr lang="zh-CN" altLang="en-US" sz="1600">
                <a:latin typeface="微软雅黑 Light" pitchFamily="34" charset="-122"/>
                <a:ea typeface="微软雅黑 Light" pitchFamily="34" charset="-122"/>
              </a:rPr>
              <a:t>决策树学习应用</a:t>
            </a:r>
            <a:r>
              <a:rPr lang="zh-CN" altLang="en-US" sz="1600" b="1">
                <a:latin typeface="微软雅黑 Light" pitchFamily="34" charset="-122"/>
                <a:ea typeface="微软雅黑 Light" pitchFamily="34" charset="-122"/>
              </a:rPr>
              <a:t>信息增益准则</a:t>
            </a:r>
            <a:r>
              <a:rPr lang="zh-CN" altLang="en-US" sz="1600">
                <a:latin typeface="微软雅黑 Light" pitchFamily="34" charset="-122"/>
                <a:ea typeface="微软雅黑 Light" pitchFamily="34" charset="-122"/>
              </a:rPr>
              <a:t>选择特征</a:t>
            </a:r>
            <a:endParaRPr lang="en-US" altLang="zh-CN" sz="1600">
              <a:latin typeface="微软雅黑 Light" pitchFamily="34" charset="-122"/>
              <a:ea typeface="微软雅黑 Light" pitchFamily="34" charset="-122"/>
            </a:endParaRPr>
          </a:p>
          <a:p>
            <a:pPr>
              <a:lnSpc>
                <a:spcPct val="200000"/>
              </a:lnSpc>
            </a:pPr>
            <a:r>
              <a:rPr lang="zh-CN" altLang="en-US" sz="1600" smtClean="0">
                <a:latin typeface="微软雅黑 Light" pitchFamily="34" charset="-122"/>
                <a:ea typeface="微软雅黑 Light" pitchFamily="34" charset="-122"/>
              </a:rPr>
              <a:t>经验</a:t>
            </a:r>
            <a:r>
              <a:rPr lang="zh-CN" altLang="en-US" sz="1600">
                <a:latin typeface="微软雅黑 Light" pitchFamily="34" charset="-122"/>
                <a:ea typeface="微软雅黑 Light" pitchFamily="34" charset="-122"/>
              </a:rPr>
              <a:t>熵</a:t>
            </a:r>
            <a:r>
              <a:rPr lang="en-US" altLang="zh-CN" sz="1600">
                <a:latin typeface="微软雅黑 Light" pitchFamily="34" charset="-122"/>
                <a:ea typeface="微软雅黑 Light" pitchFamily="34" charset="-122"/>
              </a:rPr>
              <a:t>H(D)</a:t>
            </a:r>
            <a:r>
              <a:rPr lang="zh-CN" altLang="en-US" sz="1600">
                <a:latin typeface="微软雅黑 Light" pitchFamily="34" charset="-122"/>
                <a:ea typeface="微软雅黑 Light" pitchFamily="34" charset="-122"/>
              </a:rPr>
              <a:t>表示对数据集</a:t>
            </a:r>
            <a:r>
              <a:rPr lang="en-US" altLang="zh-CN" sz="1600">
                <a:latin typeface="微软雅黑 Light" pitchFamily="34" charset="-122"/>
                <a:ea typeface="微软雅黑 Light" pitchFamily="34" charset="-122"/>
              </a:rPr>
              <a:t>D</a:t>
            </a:r>
            <a:r>
              <a:rPr lang="zh-CN" altLang="en-US" sz="1600">
                <a:latin typeface="微软雅黑 Light" pitchFamily="34" charset="-122"/>
                <a:ea typeface="微软雅黑 Light" pitchFamily="34" charset="-122"/>
              </a:rPr>
              <a:t>进行分类的不确定性。而经验条件熵</a:t>
            </a:r>
            <a:r>
              <a:rPr lang="en-US" altLang="zh-CN" sz="1600">
                <a:latin typeface="微软雅黑 Light" pitchFamily="34" charset="-122"/>
                <a:ea typeface="微软雅黑 Light" pitchFamily="34" charset="-122"/>
              </a:rPr>
              <a:t>H(D|A)</a:t>
            </a:r>
            <a:r>
              <a:rPr lang="zh-CN" altLang="en-US" sz="1600">
                <a:latin typeface="微软雅黑 Light" pitchFamily="34" charset="-122"/>
                <a:ea typeface="微软雅黑 Light" pitchFamily="34" charset="-122"/>
              </a:rPr>
              <a:t>表示在特征</a:t>
            </a:r>
            <a:r>
              <a:rPr lang="en-US" altLang="zh-CN" sz="1600">
                <a:latin typeface="微软雅黑 Light" pitchFamily="34" charset="-122"/>
                <a:ea typeface="微软雅黑 Light" pitchFamily="34" charset="-122"/>
              </a:rPr>
              <a:t>A</a:t>
            </a:r>
            <a:r>
              <a:rPr lang="zh-CN" altLang="en-US" sz="1600">
                <a:latin typeface="微软雅黑 Light" pitchFamily="34" charset="-122"/>
                <a:ea typeface="微软雅黑 Light" pitchFamily="34" charset="-122"/>
              </a:rPr>
              <a:t>给定的条件下对数据集</a:t>
            </a:r>
            <a:r>
              <a:rPr lang="en-US" altLang="zh-CN" sz="1600">
                <a:latin typeface="微软雅黑 Light" pitchFamily="34" charset="-122"/>
                <a:ea typeface="微软雅黑 Light" pitchFamily="34" charset="-122"/>
              </a:rPr>
              <a:t>D</a:t>
            </a:r>
            <a:r>
              <a:rPr lang="zh-CN" altLang="en-US" sz="1600">
                <a:latin typeface="微软雅黑 Light" pitchFamily="34" charset="-122"/>
                <a:ea typeface="微软雅黑 Light" pitchFamily="34" charset="-122"/>
              </a:rPr>
              <a:t>进行分类的不确定性。那么它们的差，即信息增益，就表示由于特征</a:t>
            </a:r>
            <a:r>
              <a:rPr lang="en-US" altLang="zh-CN" sz="1600">
                <a:latin typeface="微软雅黑 Light" pitchFamily="34" charset="-122"/>
                <a:ea typeface="微软雅黑 Light" pitchFamily="34" charset="-122"/>
              </a:rPr>
              <a:t>A</a:t>
            </a:r>
            <a:r>
              <a:rPr lang="zh-CN" altLang="en-US" sz="1600">
                <a:latin typeface="微软雅黑 Light" pitchFamily="34" charset="-122"/>
                <a:ea typeface="微软雅黑 Light" pitchFamily="34" charset="-122"/>
              </a:rPr>
              <a:t>而使得对数据集</a:t>
            </a:r>
            <a:r>
              <a:rPr lang="en-US" altLang="zh-CN" sz="1600">
                <a:latin typeface="微软雅黑 Light" pitchFamily="34" charset="-122"/>
                <a:ea typeface="微软雅黑 Light" pitchFamily="34" charset="-122"/>
              </a:rPr>
              <a:t>D</a:t>
            </a:r>
            <a:r>
              <a:rPr lang="zh-CN" altLang="en-US" sz="1600">
                <a:latin typeface="微软雅黑 Light" pitchFamily="34" charset="-122"/>
                <a:ea typeface="微软雅黑 Light" pitchFamily="34" charset="-122"/>
              </a:rPr>
              <a:t>的分类的不确定性减少的</a:t>
            </a:r>
            <a:r>
              <a:rPr lang="zh-CN" altLang="en-US" sz="1600" smtClean="0">
                <a:latin typeface="微软雅黑 Light" pitchFamily="34" charset="-122"/>
                <a:ea typeface="微软雅黑 Light" pitchFamily="34" charset="-122"/>
              </a:rPr>
              <a:t>程度</a:t>
            </a:r>
            <a:endParaRPr lang="en-US" altLang="zh-CN" sz="1600">
              <a:latin typeface="微软雅黑 Light" pitchFamily="34" charset="-122"/>
              <a:ea typeface="微软雅黑 Light" pitchFamily="34" charset="-122"/>
            </a:endParaRPr>
          </a:p>
          <a:p>
            <a:pPr>
              <a:lnSpc>
                <a:spcPct val="200000"/>
              </a:lnSpc>
            </a:pPr>
            <a:r>
              <a:rPr lang="zh-CN" altLang="en-US" sz="1600">
                <a:latin typeface="微软雅黑 Light" pitchFamily="34" charset="-122"/>
                <a:ea typeface="微软雅黑 Light" pitchFamily="34" charset="-122"/>
              </a:rPr>
              <a:t>对于数据集</a:t>
            </a:r>
            <a:r>
              <a:rPr lang="en-US" altLang="zh-CN" sz="1600">
                <a:latin typeface="微软雅黑 Light" pitchFamily="34" charset="-122"/>
                <a:ea typeface="微软雅黑 Light" pitchFamily="34" charset="-122"/>
              </a:rPr>
              <a:t>D</a:t>
            </a:r>
            <a:r>
              <a:rPr lang="zh-CN" altLang="en-US" sz="1600">
                <a:latin typeface="微软雅黑 Light" pitchFamily="34" charset="-122"/>
                <a:ea typeface="微软雅黑 Light" pitchFamily="34" charset="-122"/>
              </a:rPr>
              <a:t>而言，信息增益依赖于特征，不同的特征往往具有不同的信息</a:t>
            </a:r>
            <a:r>
              <a:rPr lang="zh-CN" altLang="en-US" sz="1600" smtClean="0">
                <a:latin typeface="微软雅黑 Light" pitchFamily="34" charset="-122"/>
                <a:ea typeface="微软雅黑 Light" pitchFamily="34" charset="-122"/>
              </a:rPr>
              <a:t>增益</a:t>
            </a:r>
            <a:endParaRPr lang="en-US" altLang="zh-CN" sz="1600">
              <a:latin typeface="微软雅黑 Light" pitchFamily="34" charset="-122"/>
              <a:ea typeface="微软雅黑 Light" pitchFamily="34" charset="-122"/>
            </a:endParaRPr>
          </a:p>
          <a:p>
            <a:pPr>
              <a:lnSpc>
                <a:spcPct val="200000"/>
              </a:lnSpc>
            </a:pPr>
            <a:r>
              <a:rPr lang="zh-CN" altLang="en-US" sz="1600">
                <a:latin typeface="微软雅黑 Light" pitchFamily="34" charset="-122"/>
                <a:ea typeface="微软雅黑 Light" pitchFamily="34" charset="-122"/>
              </a:rPr>
              <a:t>信息增益大的特征具有更强的分类</a:t>
            </a:r>
            <a:r>
              <a:rPr lang="zh-CN" altLang="en-US" sz="1600" smtClean="0">
                <a:latin typeface="微软雅黑 Light" pitchFamily="34" charset="-122"/>
                <a:ea typeface="微软雅黑 Light" pitchFamily="34" charset="-122"/>
              </a:rPr>
              <a:t>能力</a:t>
            </a:r>
            <a:endParaRPr lang="en-US" altLang="zh-CN" sz="1600">
              <a:latin typeface="微软雅黑 Light" pitchFamily="34" charset="-122"/>
              <a:ea typeface="微软雅黑 Light" pitchFamily="34" charset="-122"/>
            </a:endParaRPr>
          </a:p>
        </p:txBody>
      </p:sp>
    </p:spTree>
    <p:extLst>
      <p:ext uri="{BB962C8B-B14F-4D97-AF65-F5344CB8AC3E}">
        <p14:creationId xmlns:p14="http://schemas.microsoft.com/office/powerpoint/2010/main" val="3157301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par>
                          <p:cTn id="8" fill="hold">
                            <p:stCondLst>
                              <p:cond delay="500"/>
                            </p:stCondLst>
                            <p:childTnLst>
                              <p:par>
                                <p:cTn id="9" presetID="5" presetClass="entr" presetSubtype="1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checkerboard(across)">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457200" y="620688"/>
            <a:ext cx="8229600" cy="1143000"/>
          </a:xfrm>
        </p:spPr>
        <p:txBody>
          <a:bodyPr>
            <a:normAutofit/>
          </a:bodyPr>
          <a:lstStyle/>
          <a:p>
            <a:pPr indent="360000"/>
            <a:r>
              <a:rPr lang="zh-CN" altLang="en-US" sz="3200" smtClean="0">
                <a:solidFill>
                  <a:schemeClr val="tx1">
                    <a:lumMod val="75000"/>
                    <a:lumOff val="25000"/>
                  </a:schemeClr>
                </a:solidFill>
                <a:latin typeface="微软雅黑" pitchFamily="34" charset="-122"/>
                <a:ea typeface="微软雅黑" pitchFamily="34" charset="-122"/>
                <a:cs typeface="+mn-cs"/>
              </a:rPr>
              <a:t>决策树的生成算法</a:t>
            </a:r>
            <a:endParaRPr lang="zh-CN" altLang="en-US" sz="3200">
              <a:solidFill>
                <a:schemeClr val="tx1">
                  <a:lumMod val="75000"/>
                  <a:lumOff val="25000"/>
                </a:schemeClr>
              </a:solidFill>
              <a:latin typeface="微软雅黑" pitchFamily="34" charset="-122"/>
              <a:ea typeface="微软雅黑" pitchFamily="34" charset="-122"/>
              <a:cs typeface="+mn-cs"/>
            </a:endParaRPr>
          </a:p>
        </p:txBody>
      </p:sp>
      <p:sp>
        <p:nvSpPr>
          <p:cNvPr id="4" name="内容占位符 2"/>
          <p:cNvSpPr>
            <a:spLocks noGrp="1"/>
          </p:cNvSpPr>
          <p:nvPr>
            <p:ph idx="1"/>
          </p:nvPr>
        </p:nvSpPr>
        <p:spPr>
          <a:xfrm>
            <a:off x="457200" y="1556791"/>
            <a:ext cx="8229600" cy="5112569"/>
          </a:xfrm>
        </p:spPr>
        <p:txBody>
          <a:bodyPr>
            <a:noAutofit/>
          </a:bodyPr>
          <a:lstStyle/>
          <a:p>
            <a:pPr>
              <a:lnSpc>
                <a:spcPct val="200000"/>
              </a:lnSpc>
            </a:pPr>
            <a:r>
              <a:rPr lang="en-US" altLang="zh-CN" sz="2000" smtClean="0">
                <a:latin typeface="微软雅黑 Light" pitchFamily="34" charset="-122"/>
                <a:ea typeface="微软雅黑 Light" pitchFamily="34" charset="-122"/>
              </a:rPr>
              <a:t>ID3</a:t>
            </a:r>
          </a:p>
          <a:p>
            <a:pPr lvl="1">
              <a:lnSpc>
                <a:spcPct val="200000"/>
              </a:lnSpc>
            </a:pPr>
            <a:r>
              <a:rPr lang="zh-CN" altLang="en-US" sz="1600" smtClean="0">
                <a:latin typeface="微软雅黑 Light" pitchFamily="34" charset="-122"/>
                <a:ea typeface="微软雅黑 Light" pitchFamily="34" charset="-122"/>
              </a:rPr>
              <a:t>决策树</a:t>
            </a:r>
            <a:r>
              <a:rPr lang="zh-CN" altLang="en-US" sz="1600">
                <a:latin typeface="微软雅黑 Light" pitchFamily="34" charset="-122"/>
                <a:ea typeface="微软雅黑 Light" pitchFamily="34" charset="-122"/>
              </a:rPr>
              <a:t>（</a:t>
            </a:r>
            <a:r>
              <a:rPr lang="en-US" altLang="zh-CN" sz="1600">
                <a:latin typeface="微软雅黑 Light" pitchFamily="34" charset="-122"/>
                <a:ea typeface="微软雅黑 Light" pitchFamily="34" charset="-122"/>
              </a:rPr>
              <a:t>ID3</a:t>
            </a:r>
            <a:r>
              <a:rPr lang="zh-CN" altLang="en-US" sz="1600">
                <a:latin typeface="微软雅黑 Light" pitchFamily="34" charset="-122"/>
                <a:ea typeface="微软雅黑 Light" pitchFamily="34" charset="-122"/>
              </a:rPr>
              <a:t>）的训练过程就是找到信息增益最大的特征，然后按照此特征进行分类，然后再找到各类型子集中信息增益最大的特征，然后按照此特征进行分类，最终得到符合要求的模型。</a:t>
            </a:r>
            <a:endParaRPr lang="en-US" altLang="zh-CN" sz="1600">
              <a:latin typeface="微软雅黑 Light" pitchFamily="34" charset="-122"/>
              <a:ea typeface="微软雅黑 Light" pitchFamily="34" charset="-122"/>
            </a:endParaRPr>
          </a:p>
          <a:p>
            <a:pPr>
              <a:lnSpc>
                <a:spcPct val="200000"/>
              </a:lnSpc>
            </a:pPr>
            <a:r>
              <a:rPr lang="en-US" altLang="zh-CN" sz="2000" smtClean="0">
                <a:latin typeface="微软雅黑 Light" pitchFamily="34" charset="-122"/>
                <a:ea typeface="微软雅黑 Light" pitchFamily="34" charset="-122"/>
              </a:rPr>
              <a:t>C4.5</a:t>
            </a:r>
          </a:p>
          <a:p>
            <a:pPr lvl="1">
              <a:lnSpc>
                <a:spcPct val="200000"/>
              </a:lnSpc>
            </a:pPr>
            <a:r>
              <a:rPr lang="en-US" altLang="zh-CN" sz="1600" smtClean="0">
                <a:latin typeface="微软雅黑 Light" pitchFamily="34" charset="-122"/>
                <a:ea typeface="微软雅黑 Light" pitchFamily="34" charset="-122"/>
              </a:rPr>
              <a:t>C4.5</a:t>
            </a:r>
            <a:r>
              <a:rPr lang="zh-CN" altLang="en-US" sz="1600" smtClean="0">
                <a:latin typeface="微软雅黑 Light" pitchFamily="34" charset="-122"/>
                <a:ea typeface="微软雅黑 Light" pitchFamily="34" charset="-122"/>
              </a:rPr>
              <a:t>算法在</a:t>
            </a:r>
            <a:r>
              <a:rPr lang="en-US" altLang="zh-CN" sz="1600" smtClean="0">
                <a:latin typeface="微软雅黑 Light" pitchFamily="34" charset="-122"/>
                <a:ea typeface="微软雅黑 Light" pitchFamily="34" charset="-122"/>
              </a:rPr>
              <a:t>ID3</a:t>
            </a:r>
            <a:r>
              <a:rPr lang="zh-CN" altLang="en-US" sz="1600" smtClean="0">
                <a:latin typeface="微软雅黑 Light" pitchFamily="34" charset="-122"/>
                <a:ea typeface="微软雅黑 Light" pitchFamily="34" charset="-122"/>
              </a:rPr>
              <a:t>基础上做了改进，用信息增益比来选择特征</a:t>
            </a:r>
            <a:endParaRPr lang="en-US" altLang="zh-CN" sz="1600" smtClean="0">
              <a:latin typeface="微软雅黑 Light" pitchFamily="34" charset="-122"/>
              <a:ea typeface="微软雅黑 Light" pitchFamily="34" charset="-122"/>
            </a:endParaRPr>
          </a:p>
          <a:p>
            <a:pPr>
              <a:lnSpc>
                <a:spcPct val="200000"/>
              </a:lnSpc>
            </a:pPr>
            <a:r>
              <a:rPr lang="zh-CN" altLang="en-US" sz="2000" smtClean="0">
                <a:latin typeface="微软雅黑 Light" pitchFamily="34" charset="-122"/>
                <a:ea typeface="微软雅黑 Light" pitchFamily="34" charset="-122"/>
              </a:rPr>
              <a:t>分类与回归树（</a:t>
            </a:r>
            <a:r>
              <a:rPr lang="en-US" altLang="zh-CN" sz="2000" smtClean="0">
                <a:latin typeface="微软雅黑 Light" pitchFamily="34" charset="-122"/>
                <a:ea typeface="微软雅黑 Light" pitchFamily="34" charset="-122"/>
              </a:rPr>
              <a:t>CART</a:t>
            </a:r>
            <a:r>
              <a:rPr lang="zh-CN" altLang="en-US" sz="2000" smtClean="0">
                <a:latin typeface="微软雅黑 Light" pitchFamily="34" charset="-122"/>
                <a:ea typeface="微软雅黑 Light" pitchFamily="34" charset="-122"/>
              </a:rPr>
              <a:t>）</a:t>
            </a:r>
            <a:endParaRPr lang="en-US" altLang="zh-CN" sz="2000" smtClean="0">
              <a:latin typeface="微软雅黑 Light" pitchFamily="34" charset="-122"/>
              <a:ea typeface="微软雅黑 Light" pitchFamily="34" charset="-122"/>
            </a:endParaRPr>
          </a:p>
          <a:p>
            <a:pPr lvl="1">
              <a:lnSpc>
                <a:spcPct val="200000"/>
              </a:lnSpc>
            </a:pPr>
            <a:r>
              <a:rPr lang="zh-CN" altLang="en-US" sz="1600" smtClean="0">
                <a:latin typeface="微软雅黑 Light" pitchFamily="34" charset="-122"/>
                <a:ea typeface="微软雅黑 Light" pitchFamily="34" charset="-122"/>
              </a:rPr>
              <a:t>由特征选择</a:t>
            </a:r>
            <a:r>
              <a:rPr lang="zh-CN" altLang="en-US" sz="1600">
                <a:latin typeface="微软雅黑 Light" pitchFamily="34" charset="-122"/>
                <a:ea typeface="微软雅黑 Light" pitchFamily="34" charset="-122"/>
              </a:rPr>
              <a:t>、树的生成和剪枝三部分组成，既可以用于分类也可以用于</a:t>
            </a:r>
            <a:r>
              <a:rPr lang="zh-CN" altLang="en-US" sz="1600" smtClean="0">
                <a:latin typeface="微软雅黑 Light" pitchFamily="34" charset="-122"/>
                <a:ea typeface="微软雅黑 Light" pitchFamily="34" charset="-122"/>
              </a:rPr>
              <a:t>回归</a:t>
            </a:r>
            <a:endParaRPr lang="zh-CN" altLang="en-US" sz="1600">
              <a:latin typeface="微软雅黑 Light" pitchFamily="34" charset="-122"/>
              <a:ea typeface="微软雅黑 Light" pitchFamily="34" charset="-122"/>
            </a:endParaRPr>
          </a:p>
        </p:txBody>
      </p:sp>
    </p:spTree>
    <p:extLst>
      <p:ext uri="{BB962C8B-B14F-4D97-AF65-F5344CB8AC3E}">
        <p14:creationId xmlns:p14="http://schemas.microsoft.com/office/powerpoint/2010/main" val="2446101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fade">
                                      <p:cBhvr>
                                        <p:cTn id="23" dur="500"/>
                                        <p:tgtEl>
                                          <p:spTgt spid="4">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animEffect transition="in" filter="fade">
                                      <p:cBhvr>
                                        <p:cTn id="26"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indent="360000"/>
            <a:r>
              <a:rPr lang="zh-CN" altLang="en-US" sz="3600" smtClean="0">
                <a:solidFill>
                  <a:schemeClr val="tx1">
                    <a:lumMod val="75000"/>
                    <a:lumOff val="25000"/>
                  </a:schemeClr>
                </a:solidFill>
                <a:latin typeface="微软雅黑" pitchFamily="34" charset="-122"/>
                <a:ea typeface="微软雅黑" pitchFamily="34" charset="-122"/>
                <a:cs typeface="+mn-cs"/>
              </a:rPr>
              <a:t>无监督学习</a:t>
            </a:r>
            <a:endParaRPr lang="zh-CN" altLang="en-US" sz="3600">
              <a:solidFill>
                <a:schemeClr val="tx1">
                  <a:lumMod val="75000"/>
                  <a:lumOff val="25000"/>
                </a:schemeClr>
              </a:solidFill>
              <a:latin typeface="微软雅黑" pitchFamily="34" charset="-122"/>
              <a:ea typeface="微软雅黑" pitchFamily="34" charset="-122"/>
              <a:cs typeface="+mn-cs"/>
            </a:endParaRPr>
          </a:p>
        </p:txBody>
      </p:sp>
      <p:sp>
        <p:nvSpPr>
          <p:cNvPr id="3" name="内容占位符 2"/>
          <p:cNvSpPr>
            <a:spLocks noGrp="1"/>
          </p:cNvSpPr>
          <p:nvPr>
            <p:ph idx="1"/>
          </p:nvPr>
        </p:nvSpPr>
        <p:spPr/>
        <p:txBody>
          <a:bodyPr>
            <a:noAutofit/>
          </a:bodyPr>
          <a:lstStyle/>
          <a:p>
            <a:pPr>
              <a:lnSpc>
                <a:spcPct val="150000"/>
              </a:lnSpc>
            </a:pPr>
            <a:r>
              <a:rPr lang="zh-CN" altLang="en-US" sz="2400" smtClean="0">
                <a:latin typeface="微软雅黑 Light" pitchFamily="34" charset="-122"/>
                <a:ea typeface="微软雅黑 Light" pitchFamily="34" charset="-122"/>
              </a:rPr>
              <a:t>聚类</a:t>
            </a:r>
            <a:endParaRPr lang="en-US" altLang="zh-CN" sz="2400" smtClean="0">
              <a:latin typeface="微软雅黑 Light" pitchFamily="34" charset="-122"/>
              <a:ea typeface="微软雅黑 Light" pitchFamily="34" charset="-122"/>
            </a:endParaRPr>
          </a:p>
          <a:p>
            <a:pPr lvl="1">
              <a:lnSpc>
                <a:spcPct val="150000"/>
              </a:lnSpc>
            </a:pPr>
            <a:r>
              <a:rPr lang="en-US" altLang="zh-CN" sz="2000">
                <a:latin typeface="微软雅黑 Light" pitchFamily="34" charset="-122"/>
                <a:ea typeface="微软雅黑 Light" pitchFamily="34" charset="-122"/>
              </a:rPr>
              <a:t>k</a:t>
            </a:r>
            <a:r>
              <a:rPr lang="zh-CN" altLang="en-US" sz="2000">
                <a:latin typeface="微软雅黑 Light" pitchFamily="34" charset="-122"/>
                <a:ea typeface="微软雅黑 Light" pitchFamily="34" charset="-122"/>
              </a:rPr>
              <a:t>均值</a:t>
            </a:r>
            <a:endParaRPr lang="en-US" altLang="zh-CN" sz="2000">
              <a:latin typeface="微软雅黑 Light" pitchFamily="34" charset="-122"/>
              <a:ea typeface="微软雅黑 Light" pitchFamily="34" charset="-122"/>
            </a:endParaRPr>
          </a:p>
          <a:p>
            <a:pPr lvl="1">
              <a:lnSpc>
                <a:spcPct val="150000"/>
              </a:lnSpc>
            </a:pPr>
            <a:r>
              <a:rPr lang="zh-CN" altLang="en-US" sz="2000">
                <a:latin typeface="微软雅黑 Light" pitchFamily="34" charset="-122"/>
                <a:ea typeface="微软雅黑 Light" pitchFamily="34" charset="-122"/>
              </a:rPr>
              <a:t>基于密度的聚类</a:t>
            </a:r>
            <a:endParaRPr lang="en-US" altLang="zh-CN" sz="2000">
              <a:latin typeface="微软雅黑 Light" pitchFamily="34" charset="-122"/>
              <a:ea typeface="微软雅黑 Light" pitchFamily="34" charset="-122"/>
            </a:endParaRPr>
          </a:p>
          <a:p>
            <a:pPr lvl="1">
              <a:lnSpc>
                <a:spcPct val="150000"/>
              </a:lnSpc>
            </a:pPr>
            <a:r>
              <a:rPr lang="zh-CN" altLang="en-US" sz="2000">
                <a:latin typeface="微软雅黑 Light" pitchFamily="34" charset="-122"/>
                <a:ea typeface="微软雅黑 Light" pitchFamily="34" charset="-122"/>
              </a:rPr>
              <a:t>最大期望聚类</a:t>
            </a:r>
            <a:endParaRPr lang="en-US" altLang="zh-CN" sz="2000">
              <a:latin typeface="微软雅黑 Light" pitchFamily="34" charset="-122"/>
              <a:ea typeface="微软雅黑 Light" pitchFamily="34" charset="-122"/>
            </a:endParaRPr>
          </a:p>
          <a:p>
            <a:pPr>
              <a:lnSpc>
                <a:spcPct val="150000"/>
              </a:lnSpc>
            </a:pPr>
            <a:r>
              <a:rPr lang="zh-CN" altLang="en-US" sz="2400" smtClean="0">
                <a:latin typeface="微软雅黑 Light" pitchFamily="34" charset="-122"/>
                <a:ea typeface="微软雅黑 Light" pitchFamily="34" charset="-122"/>
              </a:rPr>
              <a:t>降维</a:t>
            </a:r>
            <a:endParaRPr lang="en-US" altLang="zh-CN" sz="2400">
              <a:latin typeface="微软雅黑 Light" pitchFamily="34" charset="-122"/>
              <a:ea typeface="微软雅黑 Light" pitchFamily="34" charset="-122"/>
            </a:endParaRPr>
          </a:p>
          <a:p>
            <a:pPr lvl="1">
              <a:lnSpc>
                <a:spcPct val="150000"/>
              </a:lnSpc>
            </a:pPr>
            <a:r>
              <a:rPr lang="zh-CN" altLang="en-US" sz="2000" smtClean="0">
                <a:latin typeface="微软雅黑 Light" pitchFamily="34" charset="-122"/>
                <a:ea typeface="微软雅黑 Light" pitchFamily="34" charset="-122"/>
              </a:rPr>
              <a:t>潜语义分析（</a:t>
            </a:r>
            <a:r>
              <a:rPr lang="en-US" altLang="zh-CN" sz="2000" smtClean="0">
                <a:latin typeface="微软雅黑 Light" pitchFamily="34" charset="-122"/>
                <a:ea typeface="微软雅黑 Light" pitchFamily="34" charset="-122"/>
              </a:rPr>
              <a:t>LSA</a:t>
            </a:r>
            <a:r>
              <a:rPr lang="zh-CN" altLang="en-US" sz="2000" smtClean="0">
                <a:latin typeface="微软雅黑 Light" pitchFamily="34" charset="-122"/>
                <a:ea typeface="微软雅黑 Light" pitchFamily="34" charset="-122"/>
              </a:rPr>
              <a:t>）</a:t>
            </a:r>
            <a:endParaRPr lang="en-US" altLang="zh-CN" sz="2000">
              <a:latin typeface="微软雅黑 Light" pitchFamily="34" charset="-122"/>
              <a:ea typeface="微软雅黑 Light" pitchFamily="34" charset="-122"/>
            </a:endParaRPr>
          </a:p>
          <a:p>
            <a:pPr lvl="1">
              <a:lnSpc>
                <a:spcPct val="150000"/>
              </a:lnSpc>
            </a:pPr>
            <a:r>
              <a:rPr lang="zh-CN" altLang="en-US" sz="2000" smtClean="0">
                <a:latin typeface="微软雅黑 Light" pitchFamily="34" charset="-122"/>
                <a:ea typeface="微软雅黑 Light" pitchFamily="34" charset="-122"/>
              </a:rPr>
              <a:t>主成分分析（</a:t>
            </a:r>
            <a:r>
              <a:rPr lang="en-US" altLang="zh-CN" sz="2000" smtClean="0">
                <a:latin typeface="微软雅黑 Light" pitchFamily="34" charset="-122"/>
                <a:ea typeface="微软雅黑 Light" pitchFamily="34" charset="-122"/>
              </a:rPr>
              <a:t>PCA</a:t>
            </a:r>
            <a:r>
              <a:rPr lang="zh-CN" altLang="en-US" sz="2000" smtClean="0">
                <a:latin typeface="微软雅黑 Light" pitchFamily="34" charset="-122"/>
                <a:ea typeface="微软雅黑 Light" pitchFamily="34" charset="-122"/>
              </a:rPr>
              <a:t>）</a:t>
            </a:r>
            <a:endParaRPr lang="en-US" altLang="zh-CN" sz="2000">
              <a:latin typeface="微软雅黑 Light" pitchFamily="34" charset="-122"/>
              <a:ea typeface="微软雅黑 Light" pitchFamily="34" charset="-122"/>
            </a:endParaRPr>
          </a:p>
          <a:p>
            <a:pPr lvl="1">
              <a:lnSpc>
                <a:spcPct val="150000"/>
              </a:lnSpc>
            </a:pPr>
            <a:r>
              <a:rPr lang="zh-CN" altLang="en-US" sz="2000" smtClean="0">
                <a:latin typeface="微软雅黑 Light" pitchFamily="34" charset="-122"/>
                <a:ea typeface="微软雅黑 Light" pitchFamily="34" charset="-122"/>
              </a:rPr>
              <a:t>奇异值分解（</a:t>
            </a:r>
            <a:r>
              <a:rPr lang="en-US" altLang="zh-CN" sz="2000" smtClean="0">
                <a:latin typeface="微软雅黑 Light" pitchFamily="34" charset="-122"/>
                <a:ea typeface="微软雅黑 Light" pitchFamily="34" charset="-122"/>
              </a:rPr>
              <a:t>SVD</a:t>
            </a:r>
            <a:r>
              <a:rPr lang="zh-CN" altLang="en-US" sz="2000" smtClean="0">
                <a:latin typeface="微软雅黑 Light" pitchFamily="34" charset="-122"/>
                <a:ea typeface="微软雅黑 Light" pitchFamily="34" charset="-122"/>
              </a:rPr>
              <a:t>）</a:t>
            </a:r>
            <a:endParaRPr lang="en-US" altLang="zh-CN" sz="2000">
              <a:latin typeface="微软雅黑 Light" pitchFamily="34" charset="-122"/>
              <a:ea typeface="微软雅黑 Light" pitchFamily="34" charset="-122"/>
            </a:endParaRPr>
          </a:p>
        </p:txBody>
      </p:sp>
    </p:spTree>
    <p:extLst>
      <p:ext uri="{BB962C8B-B14F-4D97-AF65-F5344CB8AC3E}">
        <p14:creationId xmlns:p14="http://schemas.microsoft.com/office/powerpoint/2010/main" val="399199654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1835696" y="1772816"/>
            <a:ext cx="5476875" cy="3724275"/>
          </a:xfrm>
          <a:prstGeom prst="rect">
            <a:avLst/>
          </a:prstGeom>
        </p:spPr>
      </p:pic>
      <p:sp>
        <p:nvSpPr>
          <p:cNvPr id="8" name="标题 1"/>
          <p:cNvSpPr>
            <a:spLocks noGrp="1"/>
          </p:cNvSpPr>
          <p:nvPr>
            <p:ph type="title"/>
          </p:nvPr>
        </p:nvSpPr>
        <p:spPr>
          <a:xfrm>
            <a:off x="457200" y="620688"/>
            <a:ext cx="8229600" cy="1143000"/>
          </a:xfrm>
        </p:spPr>
        <p:txBody>
          <a:bodyPr>
            <a:normAutofit/>
          </a:bodyPr>
          <a:lstStyle/>
          <a:p>
            <a:pPr indent="360000"/>
            <a:r>
              <a:rPr lang="zh-CN" altLang="en-US" sz="3200">
                <a:solidFill>
                  <a:schemeClr val="tx1">
                    <a:lumMod val="75000"/>
                    <a:lumOff val="25000"/>
                  </a:schemeClr>
                </a:solidFill>
                <a:latin typeface="微软雅黑" pitchFamily="34" charset="-122"/>
                <a:ea typeface="微软雅黑" pitchFamily="34" charset="-122"/>
                <a:cs typeface="+mn-cs"/>
              </a:rPr>
              <a:t>聚类 </a:t>
            </a:r>
            <a:r>
              <a:rPr lang="en-US" altLang="zh-CN" sz="3200">
                <a:solidFill>
                  <a:schemeClr val="tx1">
                    <a:lumMod val="75000"/>
                    <a:lumOff val="25000"/>
                  </a:schemeClr>
                </a:solidFill>
                <a:latin typeface="微软雅黑" pitchFamily="34" charset="-122"/>
                <a:ea typeface="微软雅黑" pitchFamily="34" charset="-122"/>
                <a:cs typeface="+mn-cs"/>
              </a:rPr>
              <a:t>—— </a:t>
            </a:r>
            <a:r>
              <a:rPr lang="en-US" altLang="zh-CN" sz="3200" smtClean="0">
                <a:solidFill>
                  <a:schemeClr val="tx1">
                    <a:lumMod val="75000"/>
                    <a:lumOff val="25000"/>
                  </a:schemeClr>
                </a:solidFill>
                <a:latin typeface="微软雅黑" pitchFamily="34" charset="-122"/>
                <a:ea typeface="微软雅黑" pitchFamily="34" charset="-122"/>
                <a:cs typeface="+mn-cs"/>
              </a:rPr>
              <a:t>k</a:t>
            </a:r>
            <a:r>
              <a:rPr lang="zh-CN" altLang="en-US" sz="3200" smtClean="0">
                <a:solidFill>
                  <a:schemeClr val="tx1">
                    <a:lumMod val="75000"/>
                    <a:lumOff val="25000"/>
                  </a:schemeClr>
                </a:solidFill>
                <a:latin typeface="微软雅黑" pitchFamily="34" charset="-122"/>
                <a:ea typeface="微软雅黑" pitchFamily="34" charset="-122"/>
                <a:cs typeface="+mn-cs"/>
              </a:rPr>
              <a:t>均值</a:t>
            </a:r>
            <a:endParaRPr lang="zh-CN" altLang="en-US" sz="3200">
              <a:solidFill>
                <a:schemeClr val="tx1">
                  <a:lumMod val="75000"/>
                  <a:lumOff val="25000"/>
                </a:schemeClr>
              </a:solidFill>
              <a:latin typeface="微软雅黑" pitchFamily="34" charset="-122"/>
              <a:ea typeface="微软雅黑" pitchFamily="34" charset="-122"/>
              <a:cs typeface="+mn-cs"/>
            </a:endParaRPr>
          </a:p>
        </p:txBody>
      </p:sp>
    </p:spTree>
    <p:extLst>
      <p:ext uri="{BB962C8B-B14F-4D97-AF65-F5344CB8AC3E}">
        <p14:creationId xmlns:p14="http://schemas.microsoft.com/office/powerpoint/2010/main" val="1753895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plus(in)">
                                      <p:cBhvr>
                                        <p:cTn id="7" dur="1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indent="360000"/>
            <a:r>
              <a:rPr lang="zh-CN" altLang="en-US" sz="3200">
                <a:solidFill>
                  <a:schemeClr val="tx1">
                    <a:lumMod val="75000"/>
                    <a:lumOff val="25000"/>
                  </a:schemeClr>
                </a:solidFill>
                <a:latin typeface="微软雅黑" pitchFamily="34" charset="-122"/>
                <a:ea typeface="微软雅黑" pitchFamily="34" charset="-122"/>
                <a:cs typeface="+mn-cs"/>
              </a:rPr>
              <a:t>聚类 </a:t>
            </a:r>
            <a:r>
              <a:rPr lang="en-US" altLang="zh-CN" sz="3200">
                <a:solidFill>
                  <a:schemeClr val="tx1">
                    <a:lumMod val="75000"/>
                    <a:lumOff val="25000"/>
                  </a:schemeClr>
                </a:solidFill>
                <a:latin typeface="微软雅黑" pitchFamily="34" charset="-122"/>
                <a:ea typeface="微软雅黑" pitchFamily="34" charset="-122"/>
                <a:cs typeface="+mn-cs"/>
              </a:rPr>
              <a:t>—— </a:t>
            </a:r>
            <a:r>
              <a:rPr lang="en-US" altLang="zh-CN" sz="3200" smtClean="0">
                <a:solidFill>
                  <a:schemeClr val="tx1">
                    <a:lumMod val="75000"/>
                    <a:lumOff val="25000"/>
                  </a:schemeClr>
                </a:solidFill>
                <a:latin typeface="微软雅黑" pitchFamily="34" charset="-122"/>
                <a:ea typeface="微软雅黑" pitchFamily="34" charset="-122"/>
                <a:cs typeface="+mn-cs"/>
              </a:rPr>
              <a:t>k</a:t>
            </a:r>
            <a:r>
              <a:rPr lang="zh-CN" altLang="en-US" sz="3200" smtClean="0">
                <a:solidFill>
                  <a:schemeClr val="tx1">
                    <a:lumMod val="75000"/>
                    <a:lumOff val="25000"/>
                  </a:schemeClr>
                </a:solidFill>
                <a:latin typeface="微软雅黑" pitchFamily="34" charset="-122"/>
                <a:ea typeface="微软雅黑" pitchFamily="34" charset="-122"/>
                <a:cs typeface="+mn-cs"/>
              </a:rPr>
              <a:t>均值</a:t>
            </a:r>
            <a:endParaRPr lang="zh-CN" altLang="en-US" sz="3200">
              <a:solidFill>
                <a:schemeClr val="tx1">
                  <a:lumMod val="75000"/>
                  <a:lumOff val="25000"/>
                </a:schemeClr>
              </a:solidFill>
              <a:latin typeface="微软雅黑" pitchFamily="34" charset="-122"/>
              <a:ea typeface="微软雅黑" pitchFamily="34" charset="-122"/>
              <a:cs typeface="+mn-cs"/>
            </a:endParaRPr>
          </a:p>
        </p:txBody>
      </p:sp>
      <p:sp>
        <p:nvSpPr>
          <p:cNvPr id="3" name="内容占位符 2"/>
          <p:cNvSpPr>
            <a:spLocks noGrp="1"/>
          </p:cNvSpPr>
          <p:nvPr>
            <p:ph idx="1"/>
          </p:nvPr>
        </p:nvSpPr>
        <p:spPr/>
        <p:txBody>
          <a:bodyPr>
            <a:normAutofit/>
          </a:bodyPr>
          <a:lstStyle/>
          <a:p>
            <a:pPr>
              <a:lnSpc>
                <a:spcPct val="150000"/>
              </a:lnSpc>
            </a:pPr>
            <a:r>
              <a:rPr lang="en-US" altLang="zh-CN" sz="2000" smtClean="0">
                <a:latin typeface="微软雅黑 Light" pitchFamily="34" charset="-122"/>
                <a:ea typeface="微软雅黑 Light" pitchFamily="34" charset="-122"/>
              </a:rPr>
              <a:t>k </a:t>
            </a:r>
            <a:r>
              <a:rPr lang="zh-CN" altLang="en-US" sz="2000" smtClean="0">
                <a:latin typeface="微软雅黑 Light" pitchFamily="34" charset="-122"/>
                <a:ea typeface="微软雅黑 Light" pitchFamily="34" charset="-122"/>
              </a:rPr>
              <a:t>均值（</a:t>
            </a:r>
            <a:r>
              <a:rPr lang="en-US" altLang="zh-CN" sz="2000" smtClean="0">
                <a:latin typeface="微软雅黑 Light" pitchFamily="34" charset="-122"/>
                <a:ea typeface="微软雅黑 Light" pitchFamily="34" charset="-122"/>
              </a:rPr>
              <a:t>k-means</a:t>
            </a:r>
            <a:r>
              <a:rPr lang="zh-CN" altLang="en-US" sz="2000" smtClean="0">
                <a:latin typeface="微软雅黑 Light" pitchFamily="34" charset="-122"/>
                <a:ea typeface="微软雅黑 Light" pitchFamily="34" charset="-122"/>
              </a:rPr>
              <a:t>）是</a:t>
            </a:r>
            <a:r>
              <a:rPr lang="zh-CN" altLang="en-US" sz="2000">
                <a:latin typeface="微软雅黑 Light" pitchFamily="34" charset="-122"/>
                <a:ea typeface="微软雅黑 Light" pitchFamily="34" charset="-122"/>
              </a:rPr>
              <a:t>聚类算法中最为简单、高效的，</a:t>
            </a:r>
            <a:r>
              <a:rPr lang="zh-CN" altLang="en-US" sz="2000" smtClean="0">
                <a:latin typeface="微软雅黑 Light" pitchFamily="34" charset="-122"/>
                <a:ea typeface="微软雅黑 Light" pitchFamily="34" charset="-122"/>
              </a:rPr>
              <a:t>属于无监督学习算法</a:t>
            </a:r>
            <a:endParaRPr lang="en-US" altLang="zh-CN" sz="2000" smtClean="0">
              <a:latin typeface="微软雅黑 Light" pitchFamily="34" charset="-122"/>
              <a:ea typeface="微软雅黑 Light" pitchFamily="34" charset="-122"/>
            </a:endParaRPr>
          </a:p>
          <a:p>
            <a:pPr>
              <a:lnSpc>
                <a:spcPct val="150000"/>
              </a:lnSpc>
            </a:pPr>
            <a:r>
              <a:rPr lang="zh-CN" altLang="en-US" sz="2000">
                <a:latin typeface="微软雅黑 Light" pitchFamily="34" charset="-122"/>
                <a:ea typeface="微软雅黑 Light" pitchFamily="34" charset="-122"/>
              </a:rPr>
              <a:t>核心思想：由用户指定</a:t>
            </a:r>
            <a:r>
              <a:rPr lang="en-US" altLang="zh-CN" sz="2000">
                <a:latin typeface="微软雅黑 Light" pitchFamily="34" charset="-122"/>
                <a:ea typeface="微软雅黑 Light" pitchFamily="34" charset="-122"/>
              </a:rPr>
              <a:t>k</a:t>
            </a:r>
            <a:r>
              <a:rPr lang="zh-CN" altLang="en-US" sz="2000">
                <a:latin typeface="微软雅黑 Light" pitchFamily="34" charset="-122"/>
                <a:ea typeface="微软雅黑 Light" pitchFamily="34" charset="-122"/>
              </a:rPr>
              <a:t>个初始质心（</a:t>
            </a:r>
            <a:r>
              <a:rPr lang="en-US" altLang="zh-CN" sz="2000">
                <a:latin typeface="微软雅黑 Light" pitchFamily="34" charset="-122"/>
                <a:ea typeface="微软雅黑 Light" pitchFamily="34" charset="-122"/>
              </a:rPr>
              <a:t>initial centroids)</a:t>
            </a:r>
            <a:r>
              <a:rPr lang="zh-CN" altLang="en-US" sz="2000">
                <a:latin typeface="微软雅黑 Light" pitchFamily="34" charset="-122"/>
                <a:ea typeface="微软雅黑 Light" pitchFamily="34" charset="-122"/>
              </a:rPr>
              <a:t>，以作为聚类的类别（</a:t>
            </a:r>
            <a:r>
              <a:rPr lang="en-US" altLang="zh-CN" sz="2000">
                <a:latin typeface="微软雅黑 Light" pitchFamily="34" charset="-122"/>
                <a:ea typeface="微软雅黑 Light" pitchFamily="34" charset="-122"/>
              </a:rPr>
              <a:t>cluster</a:t>
            </a:r>
            <a:r>
              <a:rPr lang="zh-CN" altLang="en-US" sz="2000">
                <a:latin typeface="微软雅黑 Light" pitchFamily="34" charset="-122"/>
                <a:ea typeface="微软雅黑 Light" pitchFamily="34" charset="-122"/>
              </a:rPr>
              <a:t>），重复迭代直至算法</a:t>
            </a:r>
            <a:r>
              <a:rPr lang="zh-CN" altLang="en-US" sz="2000" smtClean="0">
                <a:latin typeface="微软雅黑 Light" pitchFamily="34" charset="-122"/>
                <a:ea typeface="微软雅黑 Light" pitchFamily="34" charset="-122"/>
              </a:rPr>
              <a:t>收敛</a:t>
            </a:r>
            <a:endParaRPr lang="en-US" altLang="zh-CN" sz="2000" smtClean="0">
              <a:latin typeface="微软雅黑 Light" pitchFamily="34" charset="-122"/>
              <a:ea typeface="微软雅黑 Light" pitchFamily="34" charset="-122"/>
            </a:endParaRPr>
          </a:p>
          <a:p>
            <a:pPr>
              <a:lnSpc>
                <a:spcPct val="150000"/>
              </a:lnSpc>
            </a:pPr>
            <a:r>
              <a:rPr lang="zh-CN" altLang="en-US" sz="2000">
                <a:latin typeface="微软雅黑 Light" pitchFamily="34" charset="-122"/>
                <a:ea typeface="微软雅黑 Light" pitchFamily="34" charset="-122"/>
              </a:rPr>
              <a:t>基本算法流程：</a:t>
            </a:r>
            <a:endParaRPr lang="en-US" altLang="zh-CN" sz="2000">
              <a:latin typeface="微软雅黑 Light" pitchFamily="34" charset="-122"/>
              <a:ea typeface="微软雅黑 Light" pitchFamily="34" charset="-122"/>
            </a:endParaRPr>
          </a:p>
          <a:p>
            <a:pPr lvl="1">
              <a:lnSpc>
                <a:spcPct val="150000"/>
              </a:lnSpc>
            </a:pPr>
            <a:r>
              <a:rPr lang="zh-CN" altLang="en-US" sz="1600" smtClean="0">
                <a:latin typeface="微软雅黑 Light" pitchFamily="34" charset="-122"/>
                <a:ea typeface="微软雅黑 Light" pitchFamily="34" charset="-122"/>
              </a:rPr>
              <a:t>选取</a:t>
            </a:r>
            <a:r>
              <a:rPr lang="en-US" altLang="zh-CN" sz="1600">
                <a:latin typeface="微软雅黑 Light" pitchFamily="34" charset="-122"/>
                <a:ea typeface="微软雅黑 Light" pitchFamily="34" charset="-122"/>
              </a:rPr>
              <a:t>k</a:t>
            </a:r>
            <a:r>
              <a:rPr lang="zh-CN" altLang="en-US" sz="1600">
                <a:latin typeface="微软雅黑 Light" pitchFamily="34" charset="-122"/>
                <a:ea typeface="微软雅黑 Light" pitchFamily="34" charset="-122"/>
              </a:rPr>
              <a:t>个初始质心（作为初始</a:t>
            </a:r>
            <a:r>
              <a:rPr lang="en-US" altLang="zh-CN" sz="1600">
                <a:latin typeface="微软雅黑 Light" pitchFamily="34" charset="-122"/>
                <a:ea typeface="微软雅黑 Light" pitchFamily="34" charset="-122"/>
              </a:rPr>
              <a:t>cluster</a:t>
            </a:r>
            <a:r>
              <a:rPr lang="zh-CN" altLang="en-US" sz="1600">
                <a:latin typeface="微软雅黑 Light" pitchFamily="34" charset="-122"/>
                <a:ea typeface="微软雅黑 Light" pitchFamily="34" charset="-122"/>
              </a:rPr>
              <a:t>）； </a:t>
            </a:r>
            <a:endParaRPr lang="en-US" altLang="zh-CN" sz="1600" smtClean="0">
              <a:latin typeface="微软雅黑 Light" pitchFamily="34" charset="-122"/>
              <a:ea typeface="微软雅黑 Light" pitchFamily="34" charset="-122"/>
            </a:endParaRPr>
          </a:p>
          <a:p>
            <a:pPr lvl="1">
              <a:lnSpc>
                <a:spcPct val="150000"/>
              </a:lnSpc>
            </a:pPr>
            <a:r>
              <a:rPr lang="en-US" altLang="zh-CN" sz="1600" smtClean="0">
                <a:latin typeface="微软雅黑 Light" pitchFamily="34" charset="-122"/>
                <a:ea typeface="微软雅黑 Light" pitchFamily="34" charset="-122"/>
              </a:rPr>
              <a:t>repeat</a:t>
            </a:r>
            <a:r>
              <a:rPr lang="zh-CN" altLang="en-US" sz="1600">
                <a:latin typeface="微软雅黑 Light" pitchFamily="34" charset="-122"/>
                <a:ea typeface="微软雅黑 Light" pitchFamily="34" charset="-122"/>
              </a:rPr>
              <a:t>： </a:t>
            </a:r>
            <a:endParaRPr lang="en-US" altLang="zh-CN" sz="1600" smtClean="0">
              <a:latin typeface="微软雅黑 Light" pitchFamily="34" charset="-122"/>
              <a:ea typeface="微软雅黑 Light" pitchFamily="34" charset="-122"/>
            </a:endParaRPr>
          </a:p>
          <a:p>
            <a:pPr lvl="2">
              <a:lnSpc>
                <a:spcPct val="150000"/>
              </a:lnSpc>
            </a:pPr>
            <a:r>
              <a:rPr lang="zh-CN" altLang="en-US" sz="1400" smtClean="0">
                <a:latin typeface="微软雅黑 Light" pitchFamily="34" charset="-122"/>
                <a:ea typeface="微软雅黑 Light" pitchFamily="34" charset="-122"/>
              </a:rPr>
              <a:t>对</a:t>
            </a:r>
            <a:r>
              <a:rPr lang="zh-CN" altLang="en-US" sz="1400">
                <a:latin typeface="微软雅黑 Light" pitchFamily="34" charset="-122"/>
                <a:ea typeface="微软雅黑 Light" pitchFamily="34" charset="-122"/>
              </a:rPr>
              <a:t>每个样本点，计算得到距其最近的质心，将其类别标为该质心所对应的</a:t>
            </a:r>
            <a:r>
              <a:rPr lang="en-US" altLang="zh-CN" sz="1400">
                <a:latin typeface="微软雅黑 Light" pitchFamily="34" charset="-122"/>
                <a:ea typeface="微软雅黑 Light" pitchFamily="34" charset="-122"/>
              </a:rPr>
              <a:t>cluster</a:t>
            </a:r>
            <a:r>
              <a:rPr lang="zh-CN" altLang="en-US" sz="1400">
                <a:latin typeface="微软雅黑 Light" pitchFamily="34" charset="-122"/>
                <a:ea typeface="微软雅黑 Light" pitchFamily="34" charset="-122"/>
              </a:rPr>
              <a:t>； </a:t>
            </a:r>
            <a:endParaRPr lang="en-US" altLang="zh-CN" sz="1400" smtClean="0">
              <a:latin typeface="微软雅黑 Light" pitchFamily="34" charset="-122"/>
              <a:ea typeface="微软雅黑 Light" pitchFamily="34" charset="-122"/>
            </a:endParaRPr>
          </a:p>
          <a:p>
            <a:pPr lvl="2">
              <a:lnSpc>
                <a:spcPct val="150000"/>
              </a:lnSpc>
            </a:pPr>
            <a:r>
              <a:rPr lang="zh-CN" altLang="en-US" sz="1400" smtClean="0">
                <a:latin typeface="微软雅黑 Light" pitchFamily="34" charset="-122"/>
                <a:ea typeface="微软雅黑 Light" pitchFamily="34" charset="-122"/>
              </a:rPr>
              <a:t>重新</a:t>
            </a:r>
            <a:r>
              <a:rPr lang="zh-CN" altLang="en-US" sz="1400">
                <a:latin typeface="微软雅黑 Light" pitchFamily="34" charset="-122"/>
                <a:ea typeface="微软雅黑 Light" pitchFamily="34" charset="-122"/>
              </a:rPr>
              <a:t>计算</a:t>
            </a:r>
            <a:r>
              <a:rPr lang="en-US" altLang="zh-CN" sz="1400">
                <a:latin typeface="微软雅黑 Light" pitchFamily="34" charset="-122"/>
                <a:ea typeface="微软雅黑 Light" pitchFamily="34" charset="-122"/>
              </a:rPr>
              <a:t>k</a:t>
            </a:r>
            <a:r>
              <a:rPr lang="zh-CN" altLang="en-US" sz="1400">
                <a:latin typeface="微软雅黑 Light" pitchFamily="34" charset="-122"/>
                <a:ea typeface="微软雅黑 Light" pitchFamily="34" charset="-122"/>
              </a:rPr>
              <a:t>个</a:t>
            </a:r>
            <a:r>
              <a:rPr lang="en-US" altLang="zh-CN" sz="1400">
                <a:latin typeface="微软雅黑 Light" pitchFamily="34" charset="-122"/>
                <a:ea typeface="微软雅黑 Light" pitchFamily="34" charset="-122"/>
              </a:rPr>
              <a:t>cluser</a:t>
            </a:r>
            <a:r>
              <a:rPr lang="zh-CN" altLang="en-US" sz="1400">
                <a:latin typeface="微软雅黑 Light" pitchFamily="34" charset="-122"/>
                <a:ea typeface="微软雅黑 Light" pitchFamily="34" charset="-122"/>
              </a:rPr>
              <a:t>对应的质心； </a:t>
            </a:r>
            <a:endParaRPr lang="en-US" altLang="zh-CN" sz="1400" smtClean="0">
              <a:latin typeface="微软雅黑 Light" pitchFamily="34" charset="-122"/>
              <a:ea typeface="微软雅黑 Light" pitchFamily="34" charset="-122"/>
            </a:endParaRPr>
          </a:p>
          <a:p>
            <a:pPr lvl="1">
              <a:lnSpc>
                <a:spcPct val="150000"/>
              </a:lnSpc>
            </a:pPr>
            <a:r>
              <a:rPr lang="en-US" altLang="zh-CN" sz="1600" smtClean="0">
                <a:latin typeface="微软雅黑 Light" pitchFamily="34" charset="-122"/>
                <a:ea typeface="微软雅黑 Light" pitchFamily="34" charset="-122"/>
              </a:rPr>
              <a:t>until</a:t>
            </a:r>
            <a:r>
              <a:rPr lang="zh-CN" altLang="en-US" sz="1600" smtClean="0">
                <a:latin typeface="微软雅黑 Light" pitchFamily="34" charset="-122"/>
                <a:ea typeface="微软雅黑 Light" pitchFamily="34" charset="-122"/>
              </a:rPr>
              <a:t> </a:t>
            </a:r>
            <a:r>
              <a:rPr lang="zh-CN" altLang="en-US" sz="1600">
                <a:latin typeface="微软雅黑 Light" pitchFamily="34" charset="-122"/>
                <a:ea typeface="微软雅黑 Light" pitchFamily="34" charset="-122"/>
              </a:rPr>
              <a:t>质心不再发生</a:t>
            </a:r>
            <a:r>
              <a:rPr lang="zh-CN" altLang="en-US" sz="1600" smtClean="0">
                <a:latin typeface="微软雅黑 Light" pitchFamily="34" charset="-122"/>
                <a:ea typeface="微软雅黑 Light" pitchFamily="34" charset="-122"/>
              </a:rPr>
              <a:t>变化或迭代达到上限</a:t>
            </a:r>
            <a:endParaRPr lang="en-US" altLang="zh-CN" sz="1600">
              <a:latin typeface="微软雅黑 Light" pitchFamily="34" charset="-122"/>
              <a:ea typeface="微软雅黑 Light" pitchFamily="34" charset="-122"/>
            </a:endParaRPr>
          </a:p>
        </p:txBody>
      </p:sp>
    </p:spTree>
    <p:extLst>
      <p:ext uri="{BB962C8B-B14F-4D97-AF65-F5344CB8AC3E}">
        <p14:creationId xmlns:p14="http://schemas.microsoft.com/office/powerpoint/2010/main" val="1560135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3131840" y="2564904"/>
            <a:ext cx="2808312" cy="1323439"/>
          </a:xfrm>
          <a:prstGeom prst="rect">
            <a:avLst/>
          </a:prstGeom>
          <a:noFill/>
        </p:spPr>
        <p:txBody>
          <a:bodyPr wrap="square" rtlCol="0">
            <a:spAutoFit/>
          </a:bodyPr>
          <a:lstStyle/>
          <a:p>
            <a:r>
              <a:rPr lang="en-US" altLang="zh-CN" sz="8000" smtClean="0"/>
              <a:t>Q &amp; A</a:t>
            </a:r>
            <a:endParaRPr lang="en-US" altLang="zh-CN" sz="8000" dirty="0" smtClean="0"/>
          </a:p>
        </p:txBody>
      </p:sp>
    </p:spTree>
    <p:extLst>
      <p:ext uri="{BB962C8B-B14F-4D97-AF65-F5344CB8AC3E}">
        <p14:creationId xmlns:p14="http://schemas.microsoft.com/office/powerpoint/2010/main" val="5598115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903446" y="2636912"/>
            <a:ext cx="7302914" cy="2880320"/>
          </a:xfrm>
          <a:prstGeom prst="rect">
            <a:avLst/>
          </a:prstGeom>
        </p:spPr>
      </p:pic>
      <p:pic>
        <p:nvPicPr>
          <p:cNvPr id="5" name="图片 4"/>
          <p:cNvPicPr>
            <a:picLocks noChangeAspect="1"/>
          </p:cNvPicPr>
          <p:nvPr/>
        </p:nvPicPr>
        <p:blipFill>
          <a:blip r:embed="rId3"/>
          <a:stretch>
            <a:fillRect/>
          </a:stretch>
        </p:blipFill>
        <p:spPr>
          <a:xfrm>
            <a:off x="3931129" y="1988840"/>
            <a:ext cx="1144927" cy="360040"/>
          </a:xfrm>
          <a:prstGeom prst="rect">
            <a:avLst/>
          </a:prstGeom>
        </p:spPr>
      </p:pic>
      <p:sp>
        <p:nvSpPr>
          <p:cNvPr id="6" name="标题 1"/>
          <p:cNvSpPr>
            <a:spLocks noGrp="1"/>
          </p:cNvSpPr>
          <p:nvPr>
            <p:ph type="title"/>
          </p:nvPr>
        </p:nvSpPr>
        <p:spPr>
          <a:xfrm>
            <a:off x="590872" y="543675"/>
            <a:ext cx="8229600" cy="1143000"/>
          </a:xfrm>
        </p:spPr>
        <p:txBody>
          <a:bodyPr>
            <a:normAutofit/>
          </a:bodyPr>
          <a:lstStyle/>
          <a:p>
            <a:pPr indent="360000"/>
            <a:r>
              <a:rPr lang="zh-CN" altLang="en-US" sz="3200">
                <a:solidFill>
                  <a:schemeClr val="tx1">
                    <a:lumMod val="75000"/>
                    <a:lumOff val="25000"/>
                  </a:schemeClr>
                </a:solidFill>
                <a:latin typeface="微软雅黑" pitchFamily="34" charset="-122"/>
                <a:ea typeface="微软雅黑" pitchFamily="34" charset="-122"/>
                <a:cs typeface="+mn-cs"/>
              </a:rPr>
              <a:t>线性回归模型</a:t>
            </a:r>
          </a:p>
        </p:txBody>
      </p:sp>
    </p:spTree>
    <p:extLst>
      <p:ext uri="{BB962C8B-B14F-4D97-AF65-F5344CB8AC3E}">
        <p14:creationId xmlns:p14="http://schemas.microsoft.com/office/powerpoint/2010/main" val="3773536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900" decel="100000" fill="hold"/>
                                        <p:tgtEl>
                                          <p:spTgt spid="4"/>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900" decel="100000" fill="hold"/>
                                        <p:tgtEl>
                                          <p:spTgt spid="5"/>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67544" y="1560709"/>
            <a:ext cx="7920880" cy="4532587"/>
          </a:xfrm>
          <a:prstGeom prst="rect">
            <a:avLst/>
          </a:prstGeom>
          <a:noFill/>
        </p:spPr>
        <p:txBody>
          <a:bodyPr wrap="square" rtlCol="0">
            <a:spAutoFit/>
          </a:bodyPr>
          <a:lstStyle/>
          <a:p>
            <a:pPr marL="342900" indent="-342900">
              <a:lnSpc>
                <a:spcPct val="150000"/>
              </a:lnSpc>
              <a:spcBef>
                <a:spcPct val="20000"/>
              </a:spcBef>
              <a:buFont typeface="Arial" pitchFamily="34" charset="0"/>
              <a:buChar char="•"/>
            </a:pPr>
            <a:r>
              <a:rPr lang="zh-CN" altLang="en-US" smtClean="0">
                <a:latin typeface="微软雅黑 Light" pitchFamily="34" charset="-122"/>
                <a:ea typeface="微软雅黑 Light" pitchFamily="34" charset="-122"/>
              </a:rPr>
              <a:t>给定</a:t>
            </a:r>
            <a:r>
              <a:rPr lang="zh-CN" altLang="en-US" dirty="0">
                <a:latin typeface="微软雅黑 Light" pitchFamily="34" charset="-122"/>
                <a:ea typeface="微软雅黑 Light" pitchFamily="34" charset="-122"/>
              </a:rPr>
              <a:t>有</a:t>
            </a:r>
            <a:r>
              <a:rPr lang="en-US" altLang="zh-CN" dirty="0">
                <a:latin typeface="微软雅黑 Light" pitchFamily="34" charset="-122"/>
                <a:ea typeface="微软雅黑 Light" pitchFamily="34" charset="-122"/>
              </a:rPr>
              <a:t>d</a:t>
            </a:r>
            <a:r>
              <a:rPr lang="zh-CN" altLang="en-US" dirty="0">
                <a:latin typeface="微软雅黑 Light" pitchFamily="34" charset="-122"/>
                <a:ea typeface="微软雅黑 Light" pitchFamily="34" charset="-122"/>
              </a:rPr>
              <a:t>个属性（特征）描述的示例 </a:t>
            </a:r>
            <a:r>
              <a:rPr lang="en-US" altLang="zh-CN" dirty="0">
                <a:latin typeface="微软雅黑 Light" pitchFamily="34" charset="-122"/>
                <a:ea typeface="微软雅黑 Light" pitchFamily="34" charset="-122"/>
              </a:rPr>
              <a:t>x =</a:t>
            </a:r>
            <a:r>
              <a:rPr lang="zh-CN" altLang="en-US" dirty="0">
                <a:latin typeface="微软雅黑 Light" pitchFamily="34" charset="-122"/>
                <a:ea typeface="微软雅黑 Light" pitchFamily="34" charset="-122"/>
              </a:rPr>
              <a:t>（</a:t>
            </a:r>
            <a:r>
              <a:rPr lang="en-US" altLang="zh-CN" dirty="0">
                <a:latin typeface="微软雅黑 Light" pitchFamily="34" charset="-122"/>
                <a:ea typeface="微软雅黑 Light" pitchFamily="34" charset="-122"/>
              </a:rPr>
              <a:t>x1; x2; …; xd</a:t>
            </a:r>
            <a:r>
              <a:rPr lang="zh-CN" altLang="en-US" dirty="0">
                <a:latin typeface="微软雅黑 Light" pitchFamily="34" charset="-122"/>
                <a:ea typeface="微软雅黑 Light" pitchFamily="34" charset="-122"/>
              </a:rPr>
              <a:t>），其中</a:t>
            </a:r>
            <a:r>
              <a:rPr lang="en-US" altLang="zh-CN" dirty="0">
                <a:latin typeface="微软雅黑 Light" pitchFamily="34" charset="-122"/>
                <a:ea typeface="微软雅黑 Light" pitchFamily="34" charset="-122"/>
              </a:rPr>
              <a:t>xi</a:t>
            </a:r>
            <a:r>
              <a:rPr lang="zh-CN" altLang="en-US" dirty="0">
                <a:latin typeface="微软雅黑 Light" pitchFamily="34" charset="-122"/>
                <a:ea typeface="微软雅黑 Light" pitchFamily="34" charset="-122"/>
              </a:rPr>
              <a:t>是</a:t>
            </a:r>
            <a:r>
              <a:rPr lang="en-US" altLang="zh-CN" dirty="0">
                <a:latin typeface="微软雅黑 Light" pitchFamily="34" charset="-122"/>
                <a:ea typeface="微软雅黑 Light" pitchFamily="34" charset="-122"/>
              </a:rPr>
              <a:t>x</a:t>
            </a:r>
            <a:r>
              <a:rPr lang="zh-CN" altLang="en-US" dirty="0">
                <a:latin typeface="微软雅黑 Light" pitchFamily="34" charset="-122"/>
                <a:ea typeface="微软雅黑 Light" pitchFamily="34" charset="-122"/>
              </a:rPr>
              <a:t>在第</a:t>
            </a:r>
            <a:r>
              <a:rPr lang="en-US" altLang="zh-CN" dirty="0">
                <a:latin typeface="微软雅黑 Light" pitchFamily="34" charset="-122"/>
                <a:ea typeface="微软雅黑 Light" pitchFamily="34" charset="-122"/>
              </a:rPr>
              <a:t>i</a:t>
            </a:r>
            <a:r>
              <a:rPr lang="zh-CN" altLang="en-US" dirty="0">
                <a:latin typeface="微软雅黑 Light" pitchFamily="34" charset="-122"/>
                <a:ea typeface="微软雅黑 Light" pitchFamily="34" charset="-122"/>
              </a:rPr>
              <a:t>个属性（特征）上的取值，线性模型（</a:t>
            </a:r>
            <a:r>
              <a:rPr lang="en-US" altLang="zh-CN" dirty="0">
                <a:latin typeface="微软雅黑 Light" pitchFamily="34" charset="-122"/>
                <a:ea typeface="微软雅黑 Light" pitchFamily="34" charset="-122"/>
              </a:rPr>
              <a:t>linear model</a:t>
            </a:r>
            <a:r>
              <a:rPr lang="zh-CN" altLang="en-US" dirty="0">
                <a:latin typeface="微软雅黑 Light" pitchFamily="34" charset="-122"/>
                <a:ea typeface="微软雅黑 Light" pitchFamily="34" charset="-122"/>
              </a:rPr>
              <a:t>）试图学得一个通过属性（特征）的线性组合来进行预测的函数，</a:t>
            </a:r>
            <a:r>
              <a:rPr lang="zh-CN" altLang="en-US">
                <a:latin typeface="微软雅黑 Light" pitchFamily="34" charset="-122"/>
                <a:ea typeface="微软雅黑 Light" pitchFamily="34" charset="-122"/>
              </a:rPr>
              <a:t>即</a:t>
            </a:r>
            <a:r>
              <a:rPr lang="zh-CN" altLang="en-US" smtClean="0">
                <a:latin typeface="微软雅黑 Light" pitchFamily="34" charset="-122"/>
                <a:ea typeface="微软雅黑 Light" pitchFamily="34" charset="-122"/>
              </a:rPr>
              <a:t>：</a:t>
            </a:r>
            <a:endParaRPr lang="en-US" altLang="zh-CN" smtClean="0">
              <a:latin typeface="微软雅黑 Light" pitchFamily="34" charset="-122"/>
              <a:ea typeface="微软雅黑 Light" pitchFamily="34" charset="-122"/>
            </a:endParaRPr>
          </a:p>
          <a:p>
            <a:pPr marL="342900" indent="-342900">
              <a:lnSpc>
                <a:spcPct val="150000"/>
              </a:lnSpc>
              <a:spcBef>
                <a:spcPct val="20000"/>
              </a:spcBef>
              <a:buFont typeface="Arial" pitchFamily="34" charset="0"/>
              <a:buChar char="•"/>
            </a:pPr>
            <a:endParaRPr lang="en-US" altLang="zh-CN">
              <a:latin typeface="微软雅黑 Light" pitchFamily="34" charset="-122"/>
              <a:ea typeface="微软雅黑 Light" pitchFamily="34" charset="-122"/>
            </a:endParaRPr>
          </a:p>
          <a:p>
            <a:pPr marL="342900" indent="-342900">
              <a:lnSpc>
                <a:spcPct val="150000"/>
              </a:lnSpc>
              <a:spcBef>
                <a:spcPct val="20000"/>
              </a:spcBef>
              <a:buFont typeface="Arial" pitchFamily="34" charset="0"/>
              <a:buChar char="•"/>
            </a:pPr>
            <a:r>
              <a:rPr lang="zh-CN" altLang="en-US">
                <a:latin typeface="微软雅黑 Light" pitchFamily="34" charset="-122"/>
                <a:ea typeface="微软雅黑 Light" pitchFamily="34" charset="-122"/>
              </a:rPr>
              <a:t>一般用向量形式写成</a:t>
            </a:r>
            <a:r>
              <a:rPr lang="zh-CN" altLang="en-US" smtClean="0">
                <a:latin typeface="微软雅黑 Light" pitchFamily="34" charset="-122"/>
                <a:ea typeface="微软雅黑 Light" pitchFamily="34" charset="-122"/>
              </a:rPr>
              <a:t>：</a:t>
            </a:r>
            <a:endParaRPr lang="en-US" altLang="zh-CN">
              <a:latin typeface="微软雅黑 Light" pitchFamily="34" charset="-122"/>
              <a:ea typeface="微软雅黑 Light" pitchFamily="34" charset="-122"/>
            </a:endParaRPr>
          </a:p>
          <a:p>
            <a:pPr marL="800100" lvl="1" indent="-342900">
              <a:lnSpc>
                <a:spcPct val="150000"/>
              </a:lnSpc>
              <a:spcBef>
                <a:spcPct val="20000"/>
              </a:spcBef>
              <a:buFont typeface="Wingdings" pitchFamily="2" charset="2"/>
              <a:buChar char="Ø"/>
            </a:pPr>
            <a:r>
              <a:rPr lang="zh-CN" altLang="en-US" smtClean="0">
                <a:latin typeface="微软雅黑 Light" pitchFamily="34" charset="-122"/>
                <a:ea typeface="微软雅黑 Light" pitchFamily="34" charset="-122"/>
              </a:rPr>
              <a:t>其中</a:t>
            </a:r>
            <a:endParaRPr lang="en-US" altLang="zh-CN">
              <a:latin typeface="微软雅黑 Light" pitchFamily="34" charset="-122"/>
              <a:ea typeface="微软雅黑 Light" pitchFamily="34" charset="-122"/>
            </a:endParaRPr>
          </a:p>
          <a:p>
            <a:pPr marL="342900" indent="-342900">
              <a:lnSpc>
                <a:spcPct val="150000"/>
              </a:lnSpc>
              <a:spcBef>
                <a:spcPct val="20000"/>
              </a:spcBef>
              <a:buFont typeface="Arial" pitchFamily="34" charset="0"/>
              <a:buChar char="•"/>
            </a:pPr>
            <a:r>
              <a:rPr lang="zh-CN" altLang="en-US">
                <a:latin typeface="微软雅黑 Light" pitchFamily="34" charset="-122"/>
                <a:ea typeface="微软雅黑 Light" pitchFamily="34" charset="-122"/>
              </a:rPr>
              <a:t>假设特征和结果都满足线性，即不大于一次方。</a:t>
            </a:r>
            <a:endParaRPr lang="en-US" altLang="zh-CN">
              <a:latin typeface="微软雅黑 Light" pitchFamily="34" charset="-122"/>
              <a:ea typeface="微软雅黑 Light" pitchFamily="34" charset="-122"/>
            </a:endParaRPr>
          </a:p>
          <a:p>
            <a:pPr marL="342900" indent="-342900">
              <a:lnSpc>
                <a:spcPct val="150000"/>
              </a:lnSpc>
              <a:spcBef>
                <a:spcPct val="20000"/>
              </a:spcBef>
              <a:buFont typeface="Arial" pitchFamily="34" charset="0"/>
              <a:buChar char="•"/>
            </a:pPr>
            <a:r>
              <a:rPr lang="zh-CN" altLang="en-US">
                <a:latin typeface="微软雅黑 Light" pitchFamily="34" charset="-122"/>
                <a:ea typeface="微软雅黑 Light" pitchFamily="34" charset="-122"/>
              </a:rPr>
              <a:t> </a:t>
            </a:r>
            <a:r>
              <a:rPr lang="en-US" altLang="zh-CN">
                <a:latin typeface="微软雅黑 Light" pitchFamily="34" charset="-122"/>
                <a:ea typeface="微软雅黑 Light" pitchFamily="34" charset="-122"/>
              </a:rPr>
              <a:t>w</a:t>
            </a:r>
            <a:r>
              <a:rPr lang="zh-CN" altLang="en-US">
                <a:latin typeface="微软雅黑 Light" pitchFamily="34" charset="-122"/>
                <a:ea typeface="微软雅黑 Light" pitchFamily="34" charset="-122"/>
              </a:rPr>
              <a:t>和</a:t>
            </a:r>
            <a:r>
              <a:rPr lang="en-US" altLang="zh-CN">
                <a:latin typeface="微软雅黑 Light" pitchFamily="34" charset="-122"/>
                <a:ea typeface="微软雅黑 Light" pitchFamily="34" charset="-122"/>
              </a:rPr>
              <a:t>b</a:t>
            </a:r>
            <a:r>
              <a:rPr lang="zh-CN" altLang="en-US">
                <a:latin typeface="微软雅黑 Light" pitchFamily="34" charset="-122"/>
                <a:ea typeface="微软雅黑 Light" pitchFamily="34" charset="-122"/>
              </a:rPr>
              <a:t>学得之后，模型就得以确定。</a:t>
            </a:r>
            <a:endParaRPr lang="en-US" altLang="zh-CN">
              <a:latin typeface="微软雅黑 Light" pitchFamily="34" charset="-122"/>
              <a:ea typeface="微软雅黑 Light" pitchFamily="34" charset="-122"/>
            </a:endParaRPr>
          </a:p>
          <a:p>
            <a:pPr marL="342900" indent="-342900">
              <a:lnSpc>
                <a:spcPct val="150000"/>
              </a:lnSpc>
              <a:spcBef>
                <a:spcPct val="20000"/>
              </a:spcBef>
              <a:buFont typeface="Arial" pitchFamily="34" charset="0"/>
              <a:buChar char="•"/>
            </a:pPr>
            <a:r>
              <a:rPr lang="zh-CN" altLang="en-US">
                <a:latin typeface="微软雅黑 Light" pitchFamily="34" charset="-122"/>
                <a:ea typeface="微软雅黑 Light" pitchFamily="34" charset="-122"/>
              </a:rPr>
              <a:t>许多功能更为强大的非线性模型可在线性模型的基础上通过引入层级结构或高维映射而得</a:t>
            </a:r>
            <a:r>
              <a:rPr lang="zh-CN" altLang="en-US" smtClean="0">
                <a:latin typeface="微软雅黑 Light" pitchFamily="34" charset="-122"/>
                <a:ea typeface="微软雅黑 Light" pitchFamily="34" charset="-122"/>
              </a:rPr>
              <a:t>。</a:t>
            </a:r>
            <a:endParaRPr lang="zh-CN" altLang="en-US">
              <a:latin typeface="微软雅黑 Light" pitchFamily="34" charset="-122"/>
              <a:ea typeface="微软雅黑 Light" pitchFamily="34" charset="-122"/>
            </a:endParaRPr>
          </a:p>
        </p:txBody>
      </p:sp>
      <p:pic>
        <p:nvPicPr>
          <p:cNvPr id="2" name="图片 1"/>
          <p:cNvPicPr>
            <a:picLocks noChangeAspect="1"/>
          </p:cNvPicPr>
          <p:nvPr/>
        </p:nvPicPr>
        <p:blipFill>
          <a:blip r:embed="rId3"/>
          <a:stretch>
            <a:fillRect/>
          </a:stretch>
        </p:blipFill>
        <p:spPr>
          <a:xfrm>
            <a:off x="2771800" y="2860551"/>
            <a:ext cx="3095625" cy="352425"/>
          </a:xfrm>
          <a:prstGeom prst="rect">
            <a:avLst/>
          </a:prstGeom>
        </p:spPr>
      </p:pic>
      <p:pic>
        <p:nvPicPr>
          <p:cNvPr id="4" name="图片 3"/>
          <p:cNvPicPr>
            <a:picLocks noChangeAspect="1"/>
          </p:cNvPicPr>
          <p:nvPr/>
        </p:nvPicPr>
        <p:blipFill>
          <a:blip r:embed="rId4"/>
          <a:stretch>
            <a:fillRect/>
          </a:stretch>
        </p:blipFill>
        <p:spPr>
          <a:xfrm>
            <a:off x="3851475" y="3427743"/>
            <a:ext cx="1371600" cy="323850"/>
          </a:xfrm>
          <a:prstGeom prst="rect">
            <a:avLst/>
          </a:prstGeom>
        </p:spPr>
      </p:pic>
      <p:pic>
        <p:nvPicPr>
          <p:cNvPr id="6" name="图片 5"/>
          <p:cNvPicPr>
            <a:picLocks noChangeAspect="1"/>
          </p:cNvPicPr>
          <p:nvPr/>
        </p:nvPicPr>
        <p:blipFill>
          <a:blip r:embed="rId5"/>
          <a:stretch>
            <a:fillRect/>
          </a:stretch>
        </p:blipFill>
        <p:spPr>
          <a:xfrm>
            <a:off x="2420119" y="3956206"/>
            <a:ext cx="1647825" cy="238125"/>
          </a:xfrm>
          <a:prstGeom prst="rect">
            <a:avLst/>
          </a:prstGeom>
        </p:spPr>
      </p:pic>
      <p:sp>
        <p:nvSpPr>
          <p:cNvPr id="12" name="标题 1"/>
          <p:cNvSpPr>
            <a:spLocks noGrp="1"/>
          </p:cNvSpPr>
          <p:nvPr>
            <p:ph type="title"/>
          </p:nvPr>
        </p:nvSpPr>
        <p:spPr>
          <a:xfrm>
            <a:off x="467544" y="543675"/>
            <a:ext cx="8229600" cy="1143000"/>
          </a:xfrm>
        </p:spPr>
        <p:txBody>
          <a:bodyPr>
            <a:normAutofit/>
          </a:bodyPr>
          <a:lstStyle/>
          <a:p>
            <a:pPr indent="360000"/>
            <a:r>
              <a:rPr lang="zh-CN" altLang="en-US" sz="3200">
                <a:solidFill>
                  <a:schemeClr val="tx1">
                    <a:lumMod val="75000"/>
                    <a:lumOff val="25000"/>
                  </a:schemeClr>
                </a:solidFill>
                <a:latin typeface="微软雅黑" pitchFamily="34" charset="-122"/>
                <a:ea typeface="微软雅黑" pitchFamily="34" charset="-122"/>
                <a:cs typeface="+mn-cs"/>
              </a:rPr>
              <a:t>线性回归模型</a:t>
            </a:r>
          </a:p>
        </p:txBody>
      </p:sp>
    </p:spTree>
    <p:extLst>
      <p:ext uri="{BB962C8B-B14F-4D97-AF65-F5344CB8AC3E}">
        <p14:creationId xmlns:p14="http://schemas.microsoft.com/office/powerpoint/2010/main" val="2852216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par>
                                <p:cTn id="8" presetID="5"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checkerboard(across)">
                                      <p:cBhvr>
                                        <p:cTn id="10" dur="500"/>
                                        <p:tgtEl>
                                          <p:spTgt spid="2"/>
                                        </p:tgtEl>
                                      </p:cBhvr>
                                    </p:animEffect>
                                  </p:childTnLst>
                                </p:cTn>
                              </p:par>
                              <p:par>
                                <p:cTn id="11" presetID="5" presetClass="entr" presetSubtype="1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checkerboard(across)">
                                      <p:cBhvr>
                                        <p:cTn id="13" dur="500"/>
                                        <p:tgtEl>
                                          <p:spTgt spid="4"/>
                                        </p:tgtEl>
                                      </p:cBhvr>
                                    </p:animEffect>
                                  </p:childTnLst>
                                </p:cTn>
                              </p:par>
                              <p:par>
                                <p:cTn id="14" presetID="5" presetClass="entr" presetSubtype="1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checkerboard(across)">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98983" y="1844824"/>
            <a:ext cx="4477073" cy="3847207"/>
          </a:xfrm>
          <a:prstGeom prst="rect">
            <a:avLst/>
          </a:prstGeom>
        </p:spPr>
        <p:txBody>
          <a:bodyPr wrap="square">
            <a:spAutoFit/>
          </a:bodyPr>
          <a:lstStyle/>
          <a:p>
            <a:pPr marL="342900" indent="-342900">
              <a:lnSpc>
                <a:spcPct val="200000"/>
              </a:lnSpc>
              <a:spcBef>
                <a:spcPct val="20000"/>
              </a:spcBef>
              <a:buFont typeface="Arial" pitchFamily="34" charset="0"/>
              <a:buChar char="•"/>
            </a:pPr>
            <a:r>
              <a:rPr lang="zh-CN" altLang="en-US" sz="2000">
                <a:latin typeface="微软雅黑 Light" pitchFamily="34" charset="-122"/>
                <a:ea typeface="微软雅黑 Light" pitchFamily="34" charset="-122"/>
              </a:rPr>
              <a:t>基于均方误差最小化来进行模型求解的方法称为“最小二乘法”（</a:t>
            </a:r>
            <a:r>
              <a:rPr lang="en-US" altLang="zh-CN" sz="2000">
                <a:latin typeface="微软雅黑 Light" pitchFamily="34" charset="-122"/>
                <a:ea typeface="微软雅黑 Light" pitchFamily="34" charset="-122"/>
              </a:rPr>
              <a:t>least square method</a:t>
            </a:r>
            <a:r>
              <a:rPr lang="zh-CN" altLang="en-US" sz="2000">
                <a:latin typeface="微软雅黑 Light" pitchFamily="34" charset="-122"/>
                <a:ea typeface="微软雅黑 Light" pitchFamily="34" charset="-122"/>
              </a:rPr>
              <a:t>）    </a:t>
            </a:r>
            <a:endParaRPr lang="en-US" altLang="zh-CN" sz="2000">
              <a:latin typeface="微软雅黑 Light" pitchFamily="34" charset="-122"/>
              <a:ea typeface="微软雅黑 Light" pitchFamily="34" charset="-122"/>
            </a:endParaRPr>
          </a:p>
          <a:p>
            <a:pPr marL="342900" indent="-342900">
              <a:lnSpc>
                <a:spcPct val="200000"/>
              </a:lnSpc>
              <a:spcBef>
                <a:spcPct val="20000"/>
              </a:spcBef>
              <a:buFont typeface="Arial" pitchFamily="34" charset="0"/>
              <a:buChar char="•"/>
            </a:pPr>
            <a:r>
              <a:rPr lang="zh-CN" altLang="en-US" sz="2000">
                <a:latin typeface="微软雅黑 Light" pitchFamily="34" charset="-122"/>
                <a:ea typeface="微软雅黑 Light" pitchFamily="34" charset="-122"/>
              </a:rPr>
              <a:t>它的主要思想就是选择未知参数，使得理论值与观测值之差的平方和达到最小。</a:t>
            </a:r>
            <a:endParaRPr lang="zh-CN" altLang="en-US" sz="2000" dirty="0">
              <a:latin typeface="微软雅黑 Light" pitchFamily="34" charset="-122"/>
              <a:ea typeface="微软雅黑 Light" pitchFamily="34" charset="-122"/>
            </a:endParaRPr>
          </a:p>
        </p:txBody>
      </p:sp>
      <p:pic>
        <p:nvPicPr>
          <p:cNvPr id="7" name="图片 6"/>
          <p:cNvPicPr>
            <a:picLocks noChangeAspect="1"/>
          </p:cNvPicPr>
          <p:nvPr/>
        </p:nvPicPr>
        <p:blipFill>
          <a:blip r:embed="rId2"/>
          <a:stretch>
            <a:fillRect/>
          </a:stretch>
        </p:blipFill>
        <p:spPr>
          <a:xfrm>
            <a:off x="5076056" y="2060848"/>
            <a:ext cx="3106337" cy="2808312"/>
          </a:xfrm>
          <a:prstGeom prst="rect">
            <a:avLst/>
          </a:prstGeom>
        </p:spPr>
      </p:pic>
      <p:sp>
        <p:nvSpPr>
          <p:cNvPr id="8" name="标题 1"/>
          <p:cNvSpPr>
            <a:spLocks noGrp="1"/>
          </p:cNvSpPr>
          <p:nvPr>
            <p:ph type="title"/>
          </p:nvPr>
        </p:nvSpPr>
        <p:spPr>
          <a:xfrm>
            <a:off x="457200" y="620688"/>
            <a:ext cx="8229600" cy="1143000"/>
          </a:xfrm>
        </p:spPr>
        <p:txBody>
          <a:bodyPr>
            <a:normAutofit/>
          </a:bodyPr>
          <a:lstStyle/>
          <a:p>
            <a:pPr indent="360000"/>
            <a:r>
              <a:rPr lang="zh-CN" altLang="en-US" sz="3200">
                <a:solidFill>
                  <a:schemeClr val="tx1">
                    <a:lumMod val="75000"/>
                    <a:lumOff val="25000"/>
                  </a:schemeClr>
                </a:solidFill>
                <a:latin typeface="微软雅黑" pitchFamily="34" charset="-122"/>
                <a:ea typeface="微软雅黑" pitchFamily="34" charset="-122"/>
                <a:cs typeface="+mn-cs"/>
              </a:rPr>
              <a:t>最小二乘法</a:t>
            </a:r>
          </a:p>
        </p:txBody>
      </p:sp>
    </p:spTree>
    <p:extLst>
      <p:ext uri="{BB962C8B-B14F-4D97-AF65-F5344CB8AC3E}">
        <p14:creationId xmlns:p14="http://schemas.microsoft.com/office/powerpoint/2010/main" val="3077291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750"/>
                                        <p:tgtEl>
                                          <p:spTgt spid="6"/>
                                        </p:tgtEl>
                                      </p:cBhvr>
                                    </p:animEffect>
                                  </p:childTnLst>
                                </p:cTn>
                              </p:par>
                              <p:par>
                                <p:cTn id="8" presetID="5" presetClass="entr" presetSubtype="1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checkerboard(across)">
                                      <p:cBhvr>
                                        <p:cTn id="10"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73223" y="2996952"/>
            <a:ext cx="7920880" cy="1323439"/>
          </a:xfrm>
          <a:prstGeom prst="rect">
            <a:avLst/>
          </a:prstGeom>
          <a:noFill/>
        </p:spPr>
        <p:txBody>
          <a:bodyPr wrap="square" rtlCol="0">
            <a:spAutoFit/>
          </a:bodyPr>
          <a:lstStyle/>
          <a:p>
            <a:pPr marL="342900" indent="-342900">
              <a:lnSpc>
                <a:spcPct val="200000"/>
              </a:lnSpc>
              <a:spcBef>
                <a:spcPct val="20000"/>
              </a:spcBef>
              <a:buFont typeface="Arial" pitchFamily="34" charset="0"/>
              <a:buChar char="•"/>
            </a:pPr>
            <a:r>
              <a:rPr lang="zh-CN" altLang="en-US" sz="2000" smtClean="0">
                <a:latin typeface="微软雅黑 Light" pitchFamily="34" charset="-122"/>
                <a:ea typeface="微软雅黑 Light" pitchFamily="34" charset="-122"/>
              </a:rPr>
              <a:t>在</a:t>
            </a:r>
            <a:r>
              <a:rPr lang="zh-CN" altLang="en-US" sz="2000" dirty="0">
                <a:latin typeface="微软雅黑 Light" pitchFamily="34" charset="-122"/>
                <a:ea typeface="微软雅黑 Light" pitchFamily="34" charset="-122"/>
              </a:rPr>
              <a:t>线性回归中，最小二乘法就是试图找到一条直线，使所有样本到直线上的欧式距离之和最小。</a:t>
            </a:r>
          </a:p>
        </p:txBody>
      </p:sp>
      <p:pic>
        <p:nvPicPr>
          <p:cNvPr id="2" name="图片 1"/>
          <p:cNvPicPr>
            <a:picLocks noChangeAspect="1"/>
          </p:cNvPicPr>
          <p:nvPr/>
        </p:nvPicPr>
        <p:blipFill>
          <a:blip r:embed="rId2"/>
          <a:stretch>
            <a:fillRect/>
          </a:stretch>
        </p:blipFill>
        <p:spPr>
          <a:xfrm>
            <a:off x="2699792" y="4380425"/>
            <a:ext cx="3168352" cy="1280823"/>
          </a:xfrm>
          <a:prstGeom prst="rect">
            <a:avLst/>
          </a:prstGeom>
        </p:spPr>
      </p:pic>
      <p:sp>
        <p:nvSpPr>
          <p:cNvPr id="9" name="矩形 8"/>
          <p:cNvSpPr/>
          <p:nvPr/>
        </p:nvSpPr>
        <p:spPr>
          <a:xfrm>
            <a:off x="730422" y="1772816"/>
            <a:ext cx="7789441" cy="617028"/>
          </a:xfrm>
          <a:prstGeom prst="rect">
            <a:avLst/>
          </a:prstGeom>
        </p:spPr>
        <p:txBody>
          <a:bodyPr wrap="square">
            <a:spAutoFit/>
          </a:bodyPr>
          <a:lstStyle/>
          <a:p>
            <a:pPr marL="342900" indent="-342900">
              <a:lnSpc>
                <a:spcPct val="200000"/>
              </a:lnSpc>
              <a:spcBef>
                <a:spcPct val="20000"/>
              </a:spcBef>
              <a:buFont typeface="Arial" pitchFamily="34" charset="0"/>
              <a:buChar char="•"/>
            </a:pPr>
            <a:r>
              <a:rPr lang="zh-CN" altLang="en-US" sz="2000">
                <a:latin typeface="微软雅黑 Light" pitchFamily="34" charset="-122"/>
                <a:ea typeface="微软雅黑 Light" pitchFamily="34" charset="-122"/>
              </a:rPr>
              <a:t>我们</a:t>
            </a:r>
            <a:r>
              <a:rPr lang="zh-CN" altLang="en-US" sz="2000" dirty="0">
                <a:latin typeface="微软雅黑 Light" pitchFamily="34" charset="-122"/>
                <a:ea typeface="微软雅黑 Light" pitchFamily="34" charset="-122"/>
              </a:rPr>
              <a:t>假设输入属性（特征）的数目只有一个：</a:t>
            </a:r>
          </a:p>
        </p:txBody>
      </p:sp>
      <p:pic>
        <p:nvPicPr>
          <p:cNvPr id="3" name="图片 2"/>
          <p:cNvPicPr>
            <a:picLocks noChangeAspect="1"/>
          </p:cNvPicPr>
          <p:nvPr/>
        </p:nvPicPr>
        <p:blipFill>
          <a:blip r:embed="rId3"/>
          <a:stretch>
            <a:fillRect/>
          </a:stretch>
        </p:blipFill>
        <p:spPr>
          <a:xfrm>
            <a:off x="3281113" y="2636912"/>
            <a:ext cx="2705100" cy="342900"/>
          </a:xfrm>
          <a:prstGeom prst="rect">
            <a:avLst/>
          </a:prstGeom>
        </p:spPr>
      </p:pic>
      <p:sp>
        <p:nvSpPr>
          <p:cNvPr id="7" name="标题 1"/>
          <p:cNvSpPr>
            <a:spLocks noGrp="1"/>
          </p:cNvSpPr>
          <p:nvPr>
            <p:ph type="title"/>
          </p:nvPr>
        </p:nvSpPr>
        <p:spPr>
          <a:xfrm>
            <a:off x="457200" y="620688"/>
            <a:ext cx="8229600" cy="1143000"/>
          </a:xfrm>
        </p:spPr>
        <p:txBody>
          <a:bodyPr>
            <a:normAutofit/>
          </a:bodyPr>
          <a:lstStyle/>
          <a:p>
            <a:pPr indent="360000"/>
            <a:r>
              <a:rPr lang="zh-CN" altLang="en-US" sz="3200">
                <a:solidFill>
                  <a:schemeClr val="tx1">
                    <a:lumMod val="75000"/>
                    <a:lumOff val="25000"/>
                  </a:schemeClr>
                </a:solidFill>
                <a:latin typeface="微软雅黑" pitchFamily="34" charset="-122"/>
                <a:ea typeface="微软雅黑" pitchFamily="34" charset="-122"/>
                <a:cs typeface="+mn-cs"/>
              </a:rPr>
              <a:t>最小二乘法</a:t>
            </a:r>
          </a:p>
        </p:txBody>
      </p:sp>
    </p:spTree>
    <p:extLst>
      <p:ext uri="{BB962C8B-B14F-4D97-AF65-F5344CB8AC3E}">
        <p14:creationId xmlns:p14="http://schemas.microsoft.com/office/powerpoint/2010/main" val="348315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par>
                                <p:cTn id="8" presetID="5"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checkerboard(across)">
                                      <p:cBhvr>
                                        <p:cTn id="10" dur="500"/>
                                        <p:tgtEl>
                                          <p:spTgt spid="2"/>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checkerboard(across)">
                                      <p:cBhvr>
                                        <p:cTn id="13" dur="500"/>
                                        <p:tgtEl>
                                          <p:spTgt spid="9"/>
                                        </p:tgtEl>
                                      </p:cBhvr>
                                    </p:animEffect>
                                  </p:childTnLst>
                                </p:cTn>
                              </p:par>
                              <p:par>
                                <p:cTn id="14" presetID="5" presetClass="entr" presetSubtype="10"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checkerboard(across)">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tx1"/>
          </a:solidFill>
        </a:ln>
      </a:spPr>
      <a:bodyPr rtlCol="0" anchor="ctr"/>
      <a:lstStyle>
        <a:defPPr algn="ct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44506</TotalTime>
  <Words>3074</Words>
  <Application>Microsoft Office PowerPoint</Application>
  <PresentationFormat>全屏显示(4:3)</PresentationFormat>
  <Paragraphs>263</Paragraphs>
  <Slides>55</Slides>
  <Notes>28</Notes>
  <HiddenSlides>0</HiddenSlides>
  <MMClips>0</MMClips>
  <ScaleCrop>false</ScaleCrop>
  <HeadingPairs>
    <vt:vector size="4" baseType="variant">
      <vt:variant>
        <vt:lpstr>主题</vt:lpstr>
      </vt:variant>
      <vt:variant>
        <vt:i4>1</vt:i4>
      </vt:variant>
      <vt:variant>
        <vt:lpstr>幻灯片标题</vt:lpstr>
      </vt:variant>
      <vt:variant>
        <vt:i4>55</vt:i4>
      </vt:variant>
    </vt:vector>
  </HeadingPairs>
  <TitlesOfParts>
    <vt:vector size="56" baseType="lpstr">
      <vt:lpstr>Office 主题</vt:lpstr>
      <vt:lpstr>机器学习模型介绍</vt:lpstr>
      <vt:lpstr>主要内容</vt:lpstr>
      <vt:lpstr>监督学习 —— 回归模型</vt:lpstr>
      <vt:lpstr>线性回归模型</vt:lpstr>
      <vt:lpstr>线性方程求解</vt:lpstr>
      <vt:lpstr>线性回归模型</vt:lpstr>
      <vt:lpstr>线性回归模型</vt:lpstr>
      <vt:lpstr>最小二乘法</vt:lpstr>
      <vt:lpstr>最小二乘法</vt:lpstr>
      <vt:lpstr>求解线性回归</vt:lpstr>
      <vt:lpstr>多元线性回归</vt:lpstr>
      <vt:lpstr>梯度下降法求解线性回归</vt:lpstr>
      <vt:lpstr>梯度下降法求解线性回归</vt:lpstr>
      <vt:lpstr>梯度下降法求解线性回归</vt:lpstr>
      <vt:lpstr>梯度下降法和最小二乘法</vt:lpstr>
      <vt:lpstr>分类模型</vt:lpstr>
      <vt:lpstr>K近邻（KNN）</vt:lpstr>
      <vt:lpstr>KNN示例</vt:lpstr>
      <vt:lpstr>KNN距离计算</vt:lpstr>
      <vt:lpstr>KNN算法</vt:lpstr>
      <vt:lpstr>逻辑斯蒂回归</vt:lpstr>
      <vt:lpstr>逻辑斯蒂回归</vt:lpstr>
      <vt:lpstr>逻辑斯蒂回归 —— 分类问题</vt:lpstr>
      <vt:lpstr>Sigmoid函数（压缩函数）</vt:lpstr>
      <vt:lpstr>Sigmoid函数（压缩函数）</vt:lpstr>
      <vt:lpstr>Sigmoid函数（压缩函数）</vt:lpstr>
      <vt:lpstr>Sigmoid函数（压缩函数）</vt:lpstr>
      <vt:lpstr>逻辑斯谛回归损失函数</vt:lpstr>
      <vt:lpstr>损失函数</vt:lpstr>
      <vt:lpstr>损失函数</vt:lpstr>
      <vt:lpstr>损失函数</vt:lpstr>
      <vt:lpstr>损失函数</vt:lpstr>
      <vt:lpstr>损失函数</vt:lpstr>
      <vt:lpstr>梯度下降法求解</vt:lpstr>
      <vt:lpstr>决策树</vt:lpstr>
      <vt:lpstr>决策树示例</vt:lpstr>
      <vt:lpstr>决策树示例</vt:lpstr>
      <vt:lpstr>决策树示例</vt:lpstr>
      <vt:lpstr>决策树与 if-then 规则</vt:lpstr>
      <vt:lpstr>决策树的目标</vt:lpstr>
      <vt:lpstr>特征选择</vt:lpstr>
      <vt:lpstr>随机变量</vt:lpstr>
      <vt:lpstr>熵</vt:lpstr>
      <vt:lpstr>熵</vt:lpstr>
      <vt:lpstr>熵的示例</vt:lpstr>
      <vt:lpstr>熵的示例</vt:lpstr>
      <vt:lpstr>熵的示例</vt:lpstr>
      <vt:lpstr>决策树的目标</vt:lpstr>
      <vt:lpstr>条件熵（conditional entropy）</vt:lpstr>
      <vt:lpstr>信息增益</vt:lpstr>
      <vt:lpstr>决策树的生成算法</vt:lpstr>
      <vt:lpstr>无监督学习</vt:lpstr>
      <vt:lpstr>聚类 —— k均值</vt:lpstr>
      <vt:lpstr>聚类 —— k均值</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2_机器学习模型</dc:title>
  <dc:creator>Think Pad</dc:creator>
  <cp:lastModifiedBy>Thingkpad</cp:lastModifiedBy>
  <cp:revision>2101</cp:revision>
  <dcterms:created xsi:type="dcterms:W3CDTF">2013-03-04T07:19:04Z</dcterms:created>
  <dcterms:modified xsi:type="dcterms:W3CDTF">2019-02-22T02:05:15Z</dcterms:modified>
</cp:coreProperties>
</file>