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5b391bc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5b391b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be1f757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be1f757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75b391bc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75b391b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be1f757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be1f75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5b391bc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5b391b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be1f757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be1f75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5b391bc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5b391b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d9c798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0d9c79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d9c798e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0d9c798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574816d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574816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be1f757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be1f75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72540b9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72540b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5b391bc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5b391b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5b391bc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5b391b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5b391bc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5b391b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3377550"/>
            <a:ext cx="721800" cy="102900"/>
          </a:xfrm>
          <a:prstGeom prst="rect">
            <a:avLst/>
          </a:prstGeom>
          <a:solidFill>
            <a:srgbClr val="F48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3377550"/>
            <a:ext cx="721800" cy="102900"/>
          </a:xfrm>
          <a:prstGeom prst="rect">
            <a:avLst/>
          </a:prstGeom>
          <a:solidFill>
            <a:srgbClr val="C94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721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3377550"/>
            <a:ext cx="5938200" cy="102900"/>
          </a:xfrm>
          <a:prstGeom prst="rect">
            <a:avLst/>
          </a:prstGeom>
          <a:solidFill>
            <a:srgbClr val="007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007FA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73" y="6755100"/>
            <a:ext cx="4582500" cy="102900"/>
          </a:xfrm>
          <a:prstGeom prst="rect">
            <a:avLst/>
          </a:prstGeom>
          <a:solidFill>
            <a:srgbClr val="F48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82528" y="6755100"/>
            <a:ext cx="4561500" cy="10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007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-2" y="5323800"/>
            <a:ext cx="4536000" cy="102900"/>
          </a:xfrm>
          <a:prstGeom prst="rect">
            <a:avLst/>
          </a:prstGeom>
          <a:solidFill>
            <a:srgbClr val="F48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36002" y="5323800"/>
            <a:ext cx="4608000" cy="102900"/>
          </a:xfrm>
          <a:prstGeom prst="rect">
            <a:avLst/>
          </a:prstGeom>
          <a:solidFill>
            <a:srgbClr val="C94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3047700" cy="102900"/>
          </a:xfrm>
          <a:prstGeom prst="rect">
            <a:avLst/>
          </a:prstGeom>
          <a:solidFill>
            <a:srgbClr val="F48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  <a:endParaRPr b="1" sz="9600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4561452" y="6755100"/>
            <a:ext cx="4582500" cy="102900"/>
          </a:xfrm>
          <a:prstGeom prst="rect">
            <a:avLst/>
          </a:prstGeom>
          <a:solidFill>
            <a:srgbClr val="C94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3" y="6755100"/>
            <a:ext cx="4582500" cy="102900"/>
          </a:xfrm>
          <a:prstGeom prst="rect">
            <a:avLst/>
          </a:prstGeom>
          <a:solidFill>
            <a:srgbClr val="007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5" name="Google Shape;65;p9"/>
          <p:cNvSpPr/>
          <p:nvPr/>
        </p:nvSpPr>
        <p:spPr>
          <a:xfrm>
            <a:off x="4577050" y="6755100"/>
            <a:ext cx="4566900" cy="102900"/>
          </a:xfrm>
          <a:prstGeom prst="rect">
            <a:avLst/>
          </a:prstGeom>
          <a:solidFill>
            <a:srgbClr val="C94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3" y="6755100"/>
            <a:ext cx="4566900" cy="102900"/>
          </a:xfrm>
          <a:prstGeom prst="rect">
            <a:avLst/>
          </a:prstGeom>
          <a:solidFill>
            <a:srgbClr val="007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4561452" y="6755100"/>
            <a:ext cx="4582500" cy="102900"/>
          </a:xfrm>
          <a:prstGeom prst="rect">
            <a:avLst/>
          </a:prstGeom>
          <a:solidFill>
            <a:srgbClr val="C94A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" y="6755100"/>
            <a:ext cx="4582500" cy="102900"/>
          </a:xfrm>
          <a:prstGeom prst="rect">
            <a:avLst/>
          </a:prstGeom>
          <a:solidFill>
            <a:srgbClr val="007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nfused-pandas/trivago-case-stud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721425" y="3785246"/>
            <a:ext cx="5216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Case Study</a:t>
            </a:r>
            <a:endParaRPr sz="4000"/>
          </a:p>
        </p:txBody>
      </p:sp>
      <p:sp>
        <p:nvSpPr>
          <p:cNvPr id="81" name="Google Shape;81;p12"/>
          <p:cNvSpPr txBox="1"/>
          <p:nvPr>
            <p:ph type="ctrTitle"/>
          </p:nvPr>
        </p:nvSpPr>
        <p:spPr>
          <a:xfrm>
            <a:off x="785100" y="4361775"/>
            <a:ext cx="62616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Predicting the number of hits</a:t>
            </a:r>
            <a:endParaRPr i="1" sz="1800"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962" y="313125"/>
            <a:ext cx="2714075" cy="30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type="ctrTitle"/>
          </p:nvPr>
        </p:nvSpPr>
        <p:spPr>
          <a:xfrm>
            <a:off x="854850" y="5310675"/>
            <a:ext cx="84237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8F00"/>
                </a:solidFill>
              </a:rPr>
              <a:t>Author:</a:t>
            </a:r>
            <a:r>
              <a:rPr b="1" lang="en" sz="1800"/>
              <a:t> Najib AGHENDA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8F00"/>
                </a:solidFill>
              </a:rPr>
              <a:t>Application:</a:t>
            </a:r>
            <a:r>
              <a:rPr b="1" lang="en" sz="1800">
                <a:solidFill>
                  <a:srgbClr val="FF9715"/>
                </a:solidFill>
              </a:rPr>
              <a:t> </a:t>
            </a:r>
            <a:r>
              <a:rPr b="1" lang="en" sz="1800"/>
              <a:t>Data Scientist SEM Bidding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Data distribution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With the use of a log transformation we manage to have a distribution of the data that is less skewed.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0" y="3306638"/>
            <a:ext cx="81724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685800" y="2111125"/>
            <a:ext cx="78939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3</a:t>
            </a:r>
            <a:r>
              <a:rPr lang="en" sz="7200">
                <a:solidFill>
                  <a:srgbClr val="FF9715"/>
                </a:solidFill>
              </a:rPr>
              <a:t>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Regression Analysis</a:t>
            </a:r>
            <a:endParaRPr sz="7200">
              <a:solidFill>
                <a:srgbClr val="7ECEFD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Models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We used 4 types of 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regressor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 algorithms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 :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Linear Regression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Decision Tree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Random Forest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XGBoost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4</a:t>
            </a:r>
            <a:r>
              <a:rPr lang="en" sz="7200">
                <a:solidFill>
                  <a:srgbClr val="FF9715"/>
                </a:solidFill>
              </a:rPr>
              <a:t>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Validation</a:t>
            </a:r>
            <a:endParaRPr sz="7200">
              <a:solidFill>
                <a:srgbClr val="7ECEFD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Evaluation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5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Root mean squared error was used for the evaluation :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We obtain the best results with Log Transformation and XGBoost.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00" y="3612026"/>
            <a:ext cx="4067425" cy="25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5</a:t>
            </a:r>
            <a:r>
              <a:rPr lang="en" sz="7200">
                <a:solidFill>
                  <a:srgbClr val="FF9715"/>
                </a:solidFill>
              </a:rPr>
              <a:t>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Deliverables</a:t>
            </a:r>
            <a:endParaRPr sz="7200">
              <a:solidFill>
                <a:srgbClr val="7ECEFD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715"/>
                </a:solidFill>
              </a:rPr>
              <a:t>Deliverables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93700" y="1642100"/>
            <a:ext cx="7937100" cy="26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</a:rPr>
              <a:t>The following results</a:t>
            </a:r>
            <a:endParaRPr sz="2400">
              <a:solidFill>
                <a:srgbClr val="007FA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7FA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lang="en" sz="2400">
                <a:solidFill>
                  <a:srgbClr val="007FAF"/>
                </a:solidFill>
              </a:rPr>
              <a:t>A jupyter notebook</a:t>
            </a:r>
            <a:endParaRPr sz="2400">
              <a:solidFill>
                <a:srgbClr val="007FAF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lang="en" sz="2400">
                <a:solidFill>
                  <a:srgbClr val="007FAF"/>
                </a:solidFill>
              </a:rPr>
              <a:t>A CSV file containing the predictions</a:t>
            </a:r>
            <a:endParaRPr sz="2400">
              <a:solidFill>
                <a:srgbClr val="007FA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</a:rPr>
              <a:t>Can be found at the github address : </a:t>
            </a:r>
            <a:endParaRPr sz="2400">
              <a:solidFill>
                <a:srgbClr val="007FA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https://github.com/confused-pandas/trivago-case-study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			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6.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 sz="7200">
              <a:solidFill>
                <a:srgbClr val="7ECEFD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715"/>
                </a:solidFill>
              </a:rPr>
              <a:t>With more time...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39175" y="1632475"/>
            <a:ext cx="8590200" cy="26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9144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lang="en" sz="2400">
                <a:solidFill>
                  <a:srgbClr val="007FAF"/>
                </a:solidFill>
              </a:rPr>
              <a:t>Reducing dimensionality using MCA</a:t>
            </a:r>
            <a:endParaRPr sz="2400">
              <a:solidFill>
                <a:srgbClr val="007FAF"/>
              </a:solidFill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lang="en" sz="2400">
                <a:solidFill>
                  <a:srgbClr val="007FAF"/>
                </a:solidFill>
              </a:rPr>
              <a:t>Using a grid search instead of a random search</a:t>
            </a:r>
            <a:endParaRPr sz="2400">
              <a:solidFill>
                <a:srgbClr val="007FAF"/>
              </a:solidFill>
            </a:endParaRPr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lang="en" sz="2400">
                <a:solidFill>
                  <a:srgbClr val="007FAF"/>
                </a:solidFill>
              </a:rPr>
              <a:t>Testing other regressions such as Elastic Net and LASSO.</a:t>
            </a:r>
            <a:endParaRPr sz="2400">
              <a:solidFill>
                <a:srgbClr val="007FA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			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4294967295" type="ctrTitle"/>
          </p:nvPr>
        </p:nvSpPr>
        <p:spPr>
          <a:xfrm>
            <a:off x="916025" y="1016225"/>
            <a:ext cx="79812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9715"/>
                </a:solidFill>
              </a:rPr>
              <a:t>Thank you !</a:t>
            </a:r>
            <a:endParaRPr sz="4500">
              <a:solidFill>
                <a:srgbClr val="FF9715"/>
              </a:solidFill>
            </a:endParaRPr>
          </a:p>
        </p:txBody>
      </p:sp>
      <p:sp>
        <p:nvSpPr>
          <p:cNvPr id="211" name="Google Shape;211;p30"/>
          <p:cNvSpPr txBox="1"/>
          <p:nvPr>
            <p:ph idx="4294967295" type="subTitle"/>
          </p:nvPr>
        </p:nvSpPr>
        <p:spPr>
          <a:xfrm>
            <a:off x="916025" y="2338950"/>
            <a:ext cx="7564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More information </a:t>
            </a:r>
            <a:r>
              <a:rPr b="1" lang="en" sz="4800">
                <a:solidFill>
                  <a:srgbClr val="FFFFFF"/>
                </a:solidFill>
              </a:rPr>
              <a:t>?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12" name="Google Shape;212;p30"/>
          <p:cNvSpPr txBox="1"/>
          <p:nvPr>
            <p:ph idx="4294967295" type="body"/>
          </p:nvPr>
        </p:nvSpPr>
        <p:spPr>
          <a:xfrm>
            <a:off x="916025" y="3678675"/>
            <a:ext cx="69519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 can be contacted at the following email address </a:t>
            </a:r>
            <a:r>
              <a:rPr lang="en" sz="2400">
                <a:solidFill>
                  <a:srgbClr val="FFFFFF"/>
                </a:solidFill>
              </a:rPr>
              <a:t>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715"/>
                </a:solidFill>
              </a:rPr>
              <a:t>najib.aghenda@gmail.co</a:t>
            </a:r>
            <a:r>
              <a:rPr lang="en" sz="2400">
                <a:solidFill>
                  <a:srgbClr val="FF9715"/>
                </a:solidFill>
              </a:rPr>
              <a:t>m</a:t>
            </a:r>
            <a:endParaRPr sz="2400">
              <a:solidFill>
                <a:srgbClr val="FF9715"/>
              </a:solidFill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476925" y="308500"/>
            <a:ext cx="66231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Summary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 txBox="1"/>
          <p:nvPr>
            <p:ph idx="4294967295" type="body"/>
          </p:nvPr>
        </p:nvSpPr>
        <p:spPr>
          <a:xfrm>
            <a:off x="476925" y="2045675"/>
            <a:ext cx="64626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Observations</a:t>
            </a:r>
            <a:endParaRPr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Regression Analysis</a:t>
            </a:r>
            <a:endParaRPr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Validation</a:t>
            </a:r>
            <a:endParaRPr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Deliverables</a:t>
            </a:r>
            <a:endParaRPr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▷"/>
            </a:pPr>
            <a:r>
              <a:rPr lang="en">
                <a:solidFill>
                  <a:srgbClr val="FFFFFF"/>
                </a:solidFill>
              </a:rPr>
              <a:t>Future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111125"/>
            <a:ext cx="8001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1</a:t>
            </a:r>
            <a:r>
              <a:rPr lang="en" sz="7200">
                <a:solidFill>
                  <a:srgbClr val="FF9715"/>
                </a:solidFill>
              </a:rPr>
              <a:t>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Predicting session hits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We want to predict the number of hits per session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Data set: 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 ~ 1 million entries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Features: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  </a:t>
            </a:r>
            <a:r>
              <a:rPr i="1" lang="en" sz="2400">
                <a:solidFill>
                  <a:srgbClr val="007FAF"/>
                </a:solidFill>
                <a:highlight>
                  <a:srgbClr val="FFFFFF"/>
                </a:highlight>
              </a:rPr>
              <a:t>row_num, locale, hour_of_day, day_of_week, agent_id, path_id_set, traffic_type, session_duration, hits</a:t>
            </a:r>
            <a:endParaRPr i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Evaluation metric: 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Root Mean Squared Error (RMSE)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Task: </a:t>
            </a: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Predicting session </a:t>
            </a:r>
            <a:r>
              <a:rPr i="1" lang="en" sz="2400">
                <a:solidFill>
                  <a:srgbClr val="007FAF"/>
                </a:solidFill>
                <a:highlight>
                  <a:srgbClr val="FFFFFF"/>
                </a:highlight>
              </a:rPr>
              <a:t>hits</a:t>
            </a:r>
            <a:endParaRPr i="1" sz="2400">
              <a:solidFill>
                <a:srgbClr val="007FA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715"/>
                </a:solidFill>
              </a:rPr>
              <a:t>2</a:t>
            </a:r>
            <a:r>
              <a:rPr lang="en" sz="7200">
                <a:solidFill>
                  <a:srgbClr val="FF9715"/>
                </a:solidFill>
              </a:rPr>
              <a:t>.</a:t>
            </a:r>
            <a:endParaRPr sz="7200">
              <a:solidFill>
                <a:srgbClr val="FF971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Observations</a:t>
            </a:r>
            <a:endParaRPr sz="7200">
              <a:solidFill>
                <a:srgbClr val="7ECEFD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Missing values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Values are missing for the following features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Session duration 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~ 0.07% of total values missing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Path id set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~ 0.50% </a:t>
            </a: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of total values missing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Hits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~ 37.5% </a:t>
            </a: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of total values missing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Observations and actions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893700" y="1417638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I identified patterns in the missing values :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Session duration 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98% of the missing values concern entry page 8101 and traffic type 1</a:t>
            </a:r>
            <a:endParaRPr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I decided to do a median imputation (after outliers removal)</a:t>
            </a:r>
            <a:endParaRPr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Path id set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~ 0.50% </a:t>
            </a: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of total values missing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Too complex for an imputation strategy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I decided to drop these rows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Hits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rgbClr val="FFFFFF"/>
                </a:highlight>
              </a:rPr>
              <a:t>~ 37.5% </a:t>
            </a: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of total values missing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○"/>
            </a:pPr>
            <a:r>
              <a:rPr lang="en">
                <a:solidFill>
                  <a:srgbClr val="007FAF"/>
                </a:solidFill>
                <a:highlight>
                  <a:schemeClr val="lt1"/>
                </a:highlight>
              </a:rPr>
              <a:t>Train/test split of the data based on missing hits</a:t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Outliers detection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Outliers detected in session duration and hits. 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3 outliers detection methods were used :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Z-Score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Modified Z-Score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F"/>
              </a:buClr>
              <a:buSzPts val="2400"/>
              <a:buChar char="▷"/>
            </a:pPr>
            <a:r>
              <a:rPr b="1" lang="en" sz="2400">
                <a:solidFill>
                  <a:srgbClr val="007FAF"/>
                </a:solidFill>
                <a:highlight>
                  <a:srgbClr val="FFFFFF"/>
                </a:highlight>
              </a:rPr>
              <a:t>Isolation Forest</a:t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Given that Z-Score had the lowest proportion of outliers (0.68% for session duration and 1.43% for hits), I decided to use this approach and remove to detect and remove the outliers.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715"/>
                </a:solidFill>
              </a:rPr>
              <a:t>Data distribution</a:t>
            </a:r>
            <a:endParaRPr b="1">
              <a:solidFill>
                <a:srgbClr val="FF9715"/>
              </a:solidFill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893700" y="1627775"/>
            <a:ext cx="7937100" cy="4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FAF"/>
                </a:solidFill>
                <a:highlight>
                  <a:srgbClr val="FFFFFF"/>
                </a:highlight>
              </a:rPr>
              <a:t>The data distribution for the session duration (see figure) and hits attributes is right-skewed. Therefore, I decided to apply multiple transformation to reduce the skewness</a:t>
            </a:r>
            <a:endParaRPr sz="2400">
              <a:solidFill>
                <a:srgbClr val="007FA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FAF"/>
              </a:solidFill>
              <a:highlight>
                <a:schemeClr val="lt1"/>
              </a:highlight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335225"/>
            <a:ext cx="81343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