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4"/>
  </p:sldMasterIdLst>
  <p:notesMasterIdLst>
    <p:notesMasterId r:id="rId89"/>
  </p:notesMasterIdLst>
  <p:sldIdLst>
    <p:sldId id="350" r:id="rId5"/>
    <p:sldId id="34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351" r:id="rId30"/>
    <p:sldId id="281" r:id="rId31"/>
    <p:sldId id="282" r:id="rId32"/>
    <p:sldId id="283" r:id="rId33"/>
    <p:sldId id="284" r:id="rId34"/>
    <p:sldId id="286"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4" r:id="rId87"/>
    <p:sldId id="345" r:id="rId88"/>
  </p:sldIdLst>
  <p:sldSz cx="9144000" cy="6858000" type="screen4x3"/>
  <p:notesSz cx="6858000" cy="9144000"/>
  <p:embeddedFontLst>
    <p:embeddedFont>
      <p:font typeface="Calibri Light" panose="020F0302020204030204" pitchFamily="34" charset="0"/>
      <p:regular r:id="rId90"/>
      <p:italic r:id="rId91"/>
    </p:embeddedFont>
    <p:embeddedFont>
      <p:font typeface="Calibri" panose="020F0502020204030204" pitchFamily="34" charset="0"/>
      <p:regular r:id="rId92"/>
      <p:bold r:id="rId93"/>
      <p:italic r:id="rId94"/>
      <p:boldItalic r:id="rId95"/>
    </p:embeddedFont>
    <p:embeddedFont>
      <p:font typeface="Algerian" panose="04020705040A02060702" pitchFamily="82" charset="0"/>
      <p:regular r:id="rId96"/>
    </p:embeddedFont>
    <p:embeddedFont>
      <p:font typeface="Consolas" panose="020B0609020204030204" pitchFamily="49"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1" roundtripDataSignature="AMtx7mjjoCaandDnOzlS+nTC7C28v4hI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3152E8-371F-40F5-A53D-C4D52A4AD278}">
  <a:tblStyle styleId="{8F3152E8-371F-40F5-A53D-C4D52A4AD27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52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12"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font" Target="fonts/font1.fntdata"/><Relationship Id="rId95" Type="http://schemas.openxmlformats.org/officeDocument/2006/relationships/font" Target="fonts/font6.fntdata"/><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font" Target="fonts/font2.fntdata"/><Relationship Id="rId96" Type="http://schemas.openxmlformats.org/officeDocument/2006/relationships/font" Target="fonts/font7.fntdata"/><Relationship Id="rId111"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14"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font" Target="fonts/font5.fntdata"/><Relationship Id="rId99"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3.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5"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11.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font" Target="fonts/font4.fntdata"/><Relationship Id="rId98" Type="http://schemas.openxmlformats.org/officeDocument/2006/relationships/font" Target="fonts/font9.fntdata"/><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0" algn="r" rtl="0">
              <a:spcBef>
                <a:spcPts val="0"/>
              </a:spcBef>
              <a:spcAft>
                <a:spcPts val="0"/>
              </a:spcAft>
              <a:buNone/>
            </a:pPr>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67" name="Google Shape;6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42" name="Google Shape;14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50" name="Google Shape;15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58" name="Google Shape;15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66" name="Google Shape;1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86" name="Google Shape;18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96" name="Google Shape;19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7" name="Google Shape;19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205" name="Google Shape;20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218" name="Google Shape;21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1: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228" name="Google Shape;22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76" name="Google Shape;7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2: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237" name="Google Shape;23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3: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246" name="Google Shape;24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256" name="Google Shape;25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264" name="Google Shape;26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273" name="Google Shape;27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8: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290" name="Google Shape;29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9: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298" name="Google Shape;29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1: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319" name="Google Shape;31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3: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340" name="Google Shape;34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84" name="Google Shape;8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348" name="Google Shape;34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9" name="Google Shape;34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5: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356" name="Google Shape;35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7" name="Google Shape;35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6: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365" name="Google Shape;36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6" name="Google Shape;36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7: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375" name="Google Shape;37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8: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384" name="Google Shape;38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5" name="Google Shape;385;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9: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394" name="Google Shape;39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0: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03" name="Google Shape;40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4" name="Google Shape;404;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1: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12" name="Google Shape;41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3" name="Google Shape;41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2: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21" name="Google Shape;42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2" name="Google Shape;42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3: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29" name="Google Shape;42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0" name="Google Shape;430;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6: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92" name="Google Shape;9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37" name="Google Shape;43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8" name="Google Shape;438;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5: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45" name="Google Shape;44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6: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55" name="Google Shape;45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6" name="Google Shape;45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7: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63" name="Google Shape;46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4" name="Google Shape;464;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8: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72" name="Google Shape;47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0: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90" name="Google Shape;49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1" name="Google Shape;491;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1: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499" name="Google Shape;49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2: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507" name="Google Shape;50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8" name="Google Shape;508;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53: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518" name="Google Shape;51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5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530" name="Google Shape;530;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1" name="Google Shape;531;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00" name="Google Shape;10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5: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540" name="Google Shape;540;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56: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549" name="Google Shape;549;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0" name="Google Shape;550;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57: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559" name="Google Shape;55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0" name="Google Shape;56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8: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569" name="Google Shape;569;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9: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578" name="Google Shape;57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9" name="Google Shape;579;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60: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587" name="Google Shape;587;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61: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596" name="Google Shape;596;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62: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04" name="Google Shape;604;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5" name="Google Shape;60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63: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15" name="Google Shape;61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6" name="Google Shape;616;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6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25" name="Google Shape;62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6" name="Google Shape;626;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7" name="Google Shape;627;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09" name="Google Shape;10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65: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33" name="Google Shape;633;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4" name="Google Shape;634;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66: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41" name="Google Shape;64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2" name="Google Shape;64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67: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49" name="Google Shape;649;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68: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58" name="Google Shape;658;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69: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69" name="Google Shape;669;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0" name="Google Shape;670;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1" name="Google Shape;671;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70: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78" name="Google Shape;678;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9" name="Google Shape;679;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71: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86" name="Google Shape;686;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72: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696" name="Google Shape;696;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7" name="Google Shape;697;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73: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05" name="Google Shape;70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6" name="Google Shape;706;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7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14" name="Google Shape;71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5" name="Google Shape;715;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75: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24" name="Google Shape;724;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5" name="Google Shape;725;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76: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32" name="Google Shape;73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3" name="Google Shape;733;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77: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40" name="Google Shape;740;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1" name="Google Shape;741;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78: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48" name="Google Shape;748;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9" name="Google Shape;749;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0" name="Google Shape;750;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79: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57" name="Google Shape;757;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8" name="Google Shape;758;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80: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65" name="Google Shape;765;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81: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74" name="Google Shape;774;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5" name="Google Shape;775;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6" name="Google Shape;776;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82: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83" name="Google Shape;783;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4" name="Google Shape;784;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5" name="Google Shape;785;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83: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792" name="Google Shape;792;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3" name="Google Shape;793;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4" name="Google Shape;794;p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8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803" name="Google Shape;803;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4" name="Google Shape;804;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5" name="Google Shape;805;p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26" name="Google Shape;12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7" name="Google Shape;1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8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803" name="Google Shape;803;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4" name="Google Shape;804;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5" name="Google Shape;805;p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extLst>
      <p:ext uri="{BB962C8B-B14F-4D97-AF65-F5344CB8AC3E}">
        <p14:creationId xmlns:p14="http://schemas.microsoft.com/office/powerpoint/2010/main" val="12003623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84: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a:solidFill>
                  <a:srgbClr val="000000"/>
                </a:solidFill>
                <a:latin typeface="Arial"/>
                <a:ea typeface="Arial"/>
                <a:cs typeface="Arial"/>
                <a:sym typeface="Arial"/>
              </a:rPr>
              <a:t>*</a:t>
            </a:r>
            <a:endParaRPr/>
          </a:p>
        </p:txBody>
      </p:sp>
      <p:sp>
        <p:nvSpPr>
          <p:cNvPr id="803" name="Google Shape;803;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4" name="Google Shape;804;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5" name="Google Shape;805;p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extLst>
      <p:ext uri="{BB962C8B-B14F-4D97-AF65-F5344CB8AC3E}">
        <p14:creationId xmlns:p14="http://schemas.microsoft.com/office/powerpoint/2010/main" val="302587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300"/>
              <a:buFont typeface="Arial"/>
              <a:buNone/>
            </a:pPr>
            <a:r>
              <a:rPr lang="en-IN" sz="1200" b="0" i="0" u="none" strike="noStrike" cap="none">
                <a:solidFill>
                  <a:srgbClr val="000000"/>
                </a:solidFill>
                <a:latin typeface="Arial"/>
                <a:ea typeface="Arial"/>
                <a:cs typeface="Arial"/>
                <a:sym typeface="Arial"/>
              </a:rPr>
              <a:t>*</a:t>
            </a:r>
            <a:endParaRPr/>
          </a:p>
        </p:txBody>
      </p:sp>
      <p:sp>
        <p:nvSpPr>
          <p:cNvPr id="134" name="Google Shape;13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96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59682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30142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14040540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6779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69761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65935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767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pPr/>
              <a:t>12/5/2023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043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pPr/>
              <a:t>12/5/2023</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98871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20686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12/5/2023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6860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By- Ginni Aggarwal</a:t>
            </a:r>
            <a:endParaRPr lang="en-US" dirty="0"/>
          </a:p>
        </p:txBody>
      </p:sp>
      <p:sp>
        <p:nvSpPr>
          <p:cNvPr id="2" name="Rectangle 1"/>
          <p:cNvSpPr/>
          <p:nvPr/>
        </p:nvSpPr>
        <p:spPr>
          <a:xfrm>
            <a:off x="825038" y="2974029"/>
            <a:ext cx="3313728" cy="1200329"/>
          </a:xfrm>
          <a:prstGeom prst="rect">
            <a:avLst/>
          </a:prstGeom>
        </p:spPr>
        <p:txBody>
          <a:bodyPr wrap="none">
            <a:spAutoFit/>
          </a:bodyPr>
          <a:lstStyle/>
          <a:p>
            <a:r>
              <a:rPr lang="en-US" sz="7200" dirty="0" smtClean="0"/>
              <a:t>Node.js</a:t>
            </a:r>
            <a:endParaRPr lang="en-US" sz="7200" dirty="0"/>
          </a:p>
        </p:txBody>
      </p:sp>
    </p:spTree>
    <p:extLst>
      <p:ext uri="{BB962C8B-B14F-4D97-AF65-F5344CB8AC3E}">
        <p14:creationId xmlns:p14="http://schemas.microsoft.com/office/powerpoint/2010/main" val="415874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903248" y="1029203"/>
            <a:ext cx="7467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Install Node.js on Windows</a:t>
            </a:r>
            <a:endParaRPr sz="4000" dirty="0">
              <a:solidFill>
                <a:srgbClr val="006600"/>
              </a:solidFill>
              <a:latin typeface="Algerian"/>
              <a:ea typeface="Algerian"/>
              <a:cs typeface="Algerian"/>
              <a:sym typeface="Algerian"/>
            </a:endParaRPr>
          </a:p>
        </p:txBody>
      </p:sp>
      <p:pic>
        <p:nvPicPr>
          <p:cNvPr id="131" name="Google Shape;131;p10" descr="C:\All Works\Sudha\JIMS Training\Slides\images\install-nodejs6.png"/>
          <p:cNvPicPr preferRelativeResize="0"/>
          <p:nvPr/>
        </p:nvPicPr>
        <p:blipFill rotWithShape="1">
          <a:blip r:embed="rId3">
            <a:alphaModFix/>
          </a:blip>
          <a:srcRect/>
          <a:stretch/>
        </p:blipFill>
        <p:spPr>
          <a:xfrm>
            <a:off x="1465231" y="1839951"/>
            <a:ext cx="6100872" cy="4447478"/>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892097" y="1029203"/>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Install Node.js on Windows</a:t>
            </a:r>
            <a:endParaRPr sz="4000" dirty="0">
              <a:solidFill>
                <a:srgbClr val="006600"/>
              </a:solidFill>
              <a:latin typeface="Algerian"/>
              <a:ea typeface="Algerian"/>
              <a:cs typeface="Algerian"/>
              <a:sym typeface="Algerian"/>
            </a:endParaRPr>
          </a:p>
        </p:txBody>
      </p:sp>
      <p:pic>
        <p:nvPicPr>
          <p:cNvPr id="139" name="Google Shape;139;p11" descr="C:\All Works\Sudha\JIMS Training\Slides\images\install-nodejs7.png"/>
          <p:cNvPicPr preferRelativeResize="0"/>
          <p:nvPr/>
        </p:nvPicPr>
        <p:blipFill rotWithShape="1">
          <a:blip r:embed="rId3">
            <a:alphaModFix/>
          </a:blip>
          <a:srcRect/>
          <a:stretch/>
        </p:blipFill>
        <p:spPr>
          <a:xfrm>
            <a:off x="1476382" y="1873405"/>
            <a:ext cx="6100872" cy="4315522"/>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title"/>
          </p:nvPr>
        </p:nvSpPr>
        <p:spPr>
          <a:xfrm>
            <a:off x="914400" y="1029203"/>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Install Node.js on Windows</a:t>
            </a:r>
            <a:endParaRPr sz="4000" dirty="0">
              <a:solidFill>
                <a:srgbClr val="006600"/>
              </a:solidFill>
              <a:latin typeface="Algerian"/>
              <a:ea typeface="Algerian"/>
              <a:cs typeface="Algerian"/>
              <a:sym typeface="Algerian"/>
            </a:endParaRPr>
          </a:p>
        </p:txBody>
      </p:sp>
      <p:pic>
        <p:nvPicPr>
          <p:cNvPr id="147" name="Google Shape;147;p12" descr="C:\All Works\Sudha\JIMS Training\Slides\images\install-nodejs8.png"/>
          <p:cNvPicPr preferRelativeResize="0"/>
          <p:nvPr/>
        </p:nvPicPr>
        <p:blipFill rotWithShape="1">
          <a:blip r:embed="rId3">
            <a:alphaModFix/>
          </a:blip>
          <a:srcRect/>
          <a:stretch/>
        </p:blipFill>
        <p:spPr>
          <a:xfrm>
            <a:off x="1392044" y="1984917"/>
            <a:ext cx="6100872" cy="4302512"/>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914400" y="962295"/>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Install Node.js on Windows</a:t>
            </a:r>
            <a:endParaRPr sz="4000" dirty="0">
              <a:solidFill>
                <a:srgbClr val="006600"/>
              </a:solidFill>
              <a:latin typeface="Algerian"/>
              <a:ea typeface="Algerian"/>
              <a:cs typeface="Algerian"/>
              <a:sym typeface="Algerian"/>
            </a:endParaRPr>
          </a:p>
        </p:txBody>
      </p:sp>
      <p:pic>
        <p:nvPicPr>
          <p:cNvPr id="155" name="Google Shape;155;p13" descr="C:\All Works\Sudha\JIMS Training\Slides\images\install-nodejs9.png"/>
          <p:cNvPicPr preferRelativeResize="0"/>
          <p:nvPr/>
        </p:nvPicPr>
        <p:blipFill rotWithShape="1">
          <a:blip r:embed="rId3">
            <a:alphaModFix/>
          </a:blip>
          <a:srcRect/>
          <a:stretch/>
        </p:blipFill>
        <p:spPr>
          <a:xfrm>
            <a:off x="1447800" y="1951463"/>
            <a:ext cx="6100872" cy="4313663"/>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4"/>
          <p:cNvSpPr txBox="1">
            <a:spLocks noGrp="1"/>
          </p:cNvSpPr>
          <p:nvPr>
            <p:ph type="title"/>
          </p:nvPr>
        </p:nvSpPr>
        <p:spPr>
          <a:xfrm>
            <a:off x="1059366" y="1029202"/>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Node.js console</a:t>
            </a:r>
            <a:endParaRPr dirty="0"/>
          </a:p>
        </p:txBody>
      </p:sp>
      <p:sp>
        <p:nvSpPr>
          <p:cNvPr id="163" name="Google Shape;163;p14"/>
          <p:cNvSpPr txBox="1">
            <a:spLocks noGrp="1"/>
          </p:cNvSpPr>
          <p:nvPr>
            <p:ph idx="1"/>
          </p:nvPr>
        </p:nvSpPr>
        <p:spPr>
          <a:xfrm>
            <a:off x="836341" y="1912434"/>
            <a:ext cx="8458200" cy="3733800"/>
          </a:xfrm>
          <a:prstGeom prst="rect">
            <a:avLst/>
          </a:prstGeom>
          <a:noFill/>
          <a:ln>
            <a:noFill/>
          </a:ln>
        </p:spPr>
        <p:txBody>
          <a:bodyPr spcFirstLastPara="1" wrap="square" lIns="91425" tIns="45700" rIns="91425" bIns="45700" anchor="t" anchorCtr="0">
            <a:noAutofit/>
          </a:bodyPr>
          <a:lstStyle/>
          <a:p>
            <a:pPr marL="342900" lvl="0" indent="-222250" algn="l" rtl="0">
              <a:spcBef>
                <a:spcPts val="0"/>
              </a:spcBef>
              <a:spcAft>
                <a:spcPts val="0"/>
              </a:spcAft>
              <a:buClr>
                <a:srgbClr val="000000"/>
              </a:buClr>
              <a:buSzPts val="2000"/>
              <a:buFont typeface="Noto Sans Symbols"/>
              <a:buChar char="❖"/>
            </a:pPr>
            <a:r>
              <a:rPr lang="en-IN" sz="2000" dirty="0">
                <a:solidFill>
                  <a:srgbClr val="000000"/>
                </a:solidFill>
                <a:latin typeface="Arial"/>
                <a:ea typeface="Arial"/>
                <a:cs typeface="Arial"/>
                <a:sym typeface="Arial"/>
              </a:rPr>
              <a:t>The Node.js console module provides a simple debugging console similar to JavaScript console mechanism provided by web browsers.</a:t>
            </a:r>
            <a:endParaRPr dirty="0"/>
          </a:p>
          <a:p>
            <a:pPr marL="342900" lvl="0" indent="-158750" algn="l" rtl="0">
              <a:spcBef>
                <a:spcPts val="640"/>
              </a:spcBef>
              <a:spcAft>
                <a:spcPts val="0"/>
              </a:spcAft>
              <a:buClr>
                <a:schemeClr val="dk1"/>
              </a:buClr>
              <a:buSzPts val="1000"/>
              <a:buFont typeface="Noto Sans Symbols"/>
              <a:buNone/>
            </a:pPr>
            <a:endParaRPr sz="1000" dirty="0">
              <a:solidFill>
                <a:srgbClr val="000000"/>
              </a:solidFill>
              <a:latin typeface="Arial"/>
              <a:ea typeface="Arial"/>
              <a:cs typeface="Arial"/>
              <a:sym typeface="Arial"/>
            </a:endParaRPr>
          </a:p>
          <a:p>
            <a:pPr marL="342900" lvl="0" indent="-222250" algn="l" rtl="0">
              <a:spcBef>
                <a:spcPts val="640"/>
              </a:spcBef>
              <a:spcAft>
                <a:spcPts val="0"/>
              </a:spcAft>
              <a:buClr>
                <a:srgbClr val="000000"/>
              </a:buClr>
              <a:buSzPts val="2000"/>
              <a:buFont typeface="Noto Sans Symbols"/>
              <a:buChar char="❖"/>
            </a:pPr>
            <a:r>
              <a:rPr lang="en-IN" sz="2000" dirty="0">
                <a:solidFill>
                  <a:srgbClr val="000000"/>
                </a:solidFill>
                <a:latin typeface="Arial"/>
                <a:ea typeface="Arial"/>
                <a:cs typeface="Arial"/>
                <a:sym typeface="Arial"/>
              </a:rPr>
              <a:t>There are three console methods that are used to write any node.js stream:</a:t>
            </a:r>
            <a:endParaRPr dirty="0"/>
          </a:p>
          <a:p>
            <a:pPr marL="342900" lvl="0" indent="-158750" algn="l" rtl="0">
              <a:spcBef>
                <a:spcPts val="640"/>
              </a:spcBef>
              <a:spcAft>
                <a:spcPts val="0"/>
              </a:spcAft>
              <a:buClr>
                <a:schemeClr val="dk1"/>
              </a:buClr>
              <a:buSzPts val="1000"/>
              <a:buFont typeface="Noto Sans Symbols"/>
              <a:buNone/>
            </a:pPr>
            <a:endParaRPr sz="1000" dirty="0">
              <a:solidFill>
                <a:srgbClr val="000000"/>
              </a:solidFill>
              <a:latin typeface="Arial"/>
              <a:ea typeface="Arial"/>
              <a:cs typeface="Arial"/>
              <a:sym typeface="Arial"/>
            </a:endParaRPr>
          </a:p>
          <a:p>
            <a:pPr marL="742950" lvl="1" indent="-177800" algn="l" rtl="0">
              <a:spcBef>
                <a:spcPts val="560"/>
              </a:spcBef>
              <a:spcAft>
                <a:spcPts val="0"/>
              </a:spcAft>
              <a:buClr>
                <a:srgbClr val="000000"/>
              </a:buClr>
              <a:buSzPts val="2000"/>
              <a:buFont typeface="Noto Sans Symbols"/>
              <a:buChar char="❖"/>
            </a:pPr>
            <a:r>
              <a:rPr lang="en-IN" sz="2000" dirty="0">
                <a:solidFill>
                  <a:srgbClr val="000000"/>
                </a:solidFill>
                <a:latin typeface="Arial"/>
                <a:ea typeface="Arial"/>
                <a:cs typeface="Arial"/>
                <a:sym typeface="Arial"/>
              </a:rPr>
              <a:t>console.log()</a:t>
            </a:r>
            <a:endParaRPr dirty="0"/>
          </a:p>
          <a:p>
            <a:pPr marL="742950" lvl="1" indent="-177800" algn="l" rtl="0">
              <a:spcBef>
                <a:spcPts val="560"/>
              </a:spcBef>
              <a:spcAft>
                <a:spcPts val="0"/>
              </a:spcAft>
              <a:buClr>
                <a:srgbClr val="000000"/>
              </a:buClr>
              <a:buSzPts val="2000"/>
              <a:buFont typeface="Noto Sans Symbols"/>
              <a:buChar char="❖"/>
            </a:pPr>
            <a:r>
              <a:rPr lang="en-IN" sz="2000" dirty="0" err="1">
                <a:solidFill>
                  <a:srgbClr val="000000"/>
                </a:solidFill>
                <a:latin typeface="Arial"/>
                <a:ea typeface="Arial"/>
                <a:cs typeface="Arial"/>
                <a:sym typeface="Arial"/>
              </a:rPr>
              <a:t>console.error</a:t>
            </a:r>
            <a:r>
              <a:rPr lang="en-IN" sz="2000" dirty="0">
                <a:solidFill>
                  <a:srgbClr val="000000"/>
                </a:solidFill>
                <a:latin typeface="Arial"/>
                <a:ea typeface="Arial"/>
                <a:cs typeface="Arial"/>
                <a:sym typeface="Arial"/>
              </a:rPr>
              <a:t>()</a:t>
            </a:r>
            <a:endParaRPr dirty="0"/>
          </a:p>
          <a:p>
            <a:pPr marL="742950" lvl="1" indent="-177800" algn="l" rtl="0">
              <a:spcBef>
                <a:spcPts val="560"/>
              </a:spcBef>
              <a:spcAft>
                <a:spcPts val="0"/>
              </a:spcAft>
              <a:buClr>
                <a:srgbClr val="000000"/>
              </a:buClr>
              <a:buSzPts val="2000"/>
              <a:buFont typeface="Noto Sans Symbols"/>
              <a:buChar char="❖"/>
            </a:pPr>
            <a:r>
              <a:rPr lang="en-IN" sz="2000" dirty="0" err="1">
                <a:solidFill>
                  <a:srgbClr val="000000"/>
                </a:solidFill>
                <a:latin typeface="Arial"/>
                <a:ea typeface="Arial"/>
                <a:cs typeface="Arial"/>
                <a:sym typeface="Arial"/>
              </a:rPr>
              <a:t>console.warn</a:t>
            </a:r>
            <a:r>
              <a:rPr lang="en-IN"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5"/>
          <p:cNvSpPr txBox="1">
            <a:spLocks noGrp="1"/>
          </p:cNvSpPr>
          <p:nvPr>
            <p:ph type="title"/>
          </p:nvPr>
        </p:nvSpPr>
        <p:spPr>
          <a:xfrm>
            <a:off x="914400" y="1001497"/>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Node.js console.log()</a:t>
            </a:r>
            <a:endParaRPr dirty="0"/>
          </a:p>
        </p:txBody>
      </p:sp>
      <p:sp>
        <p:nvSpPr>
          <p:cNvPr id="171" name="Google Shape;171;p15"/>
          <p:cNvSpPr txBox="1">
            <a:spLocks noGrp="1"/>
          </p:cNvSpPr>
          <p:nvPr>
            <p:ph idx="1"/>
          </p:nvPr>
        </p:nvSpPr>
        <p:spPr>
          <a:xfrm>
            <a:off x="685800" y="1795692"/>
            <a:ext cx="8458200" cy="5334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The console.log() function is used to display simple message on console.</a:t>
            </a:r>
            <a:endParaRPr dirty="0"/>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File: console_example1.js</a:t>
            </a:r>
            <a:endParaRPr dirty="0"/>
          </a:p>
        </p:txBody>
      </p:sp>
      <p:sp>
        <p:nvSpPr>
          <p:cNvPr id="172" name="Google Shape;172;p15"/>
          <p:cNvSpPr/>
          <p:nvPr/>
        </p:nvSpPr>
        <p:spPr>
          <a:xfrm>
            <a:off x="914400" y="2838757"/>
            <a:ext cx="7757532" cy="701731"/>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i="0" u="none" strike="noStrike" cap="none" dirty="0">
                <a:solidFill>
                  <a:srgbClr val="F2F2F2"/>
                </a:solidFill>
                <a:latin typeface="Consolas"/>
                <a:ea typeface="Consolas"/>
                <a:cs typeface="Consolas"/>
                <a:sym typeface="Consolas"/>
              </a:rPr>
              <a:t>/* Hello, World! program in node.js */</a:t>
            </a:r>
            <a:endParaRPr dirty="0"/>
          </a:p>
          <a:p>
            <a:pPr marL="0" marR="0" lvl="0" indent="0" algn="l" rtl="0">
              <a:lnSpc>
                <a:spcPct val="90000"/>
              </a:lnSpc>
              <a:spcBef>
                <a:spcPts val="0"/>
              </a:spcBef>
              <a:spcAft>
                <a:spcPts val="0"/>
              </a:spcAft>
              <a:buNone/>
            </a:pPr>
            <a:r>
              <a:rPr lang="en-IN" sz="2200" b="1" i="0" u="none" strike="noStrike" cap="none" dirty="0">
                <a:solidFill>
                  <a:srgbClr val="F2F2F2"/>
                </a:solidFill>
                <a:latin typeface="Consolas"/>
                <a:ea typeface="Consolas"/>
                <a:cs typeface="Consolas"/>
                <a:sym typeface="Consolas"/>
              </a:rPr>
              <a:t>console.log("Hello, World!")</a:t>
            </a:r>
            <a:endParaRPr sz="2200" b="1" i="0" u="none" strike="noStrike" cap="none" dirty="0">
              <a:solidFill>
                <a:srgbClr val="F2F2F2"/>
              </a:solidFill>
              <a:latin typeface="Consolas"/>
              <a:ea typeface="Consolas"/>
              <a:cs typeface="Consolas"/>
              <a:sym typeface="Consolas"/>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970157" y="991504"/>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Node.js </a:t>
            </a:r>
            <a:r>
              <a:rPr lang="en-IN" sz="4000" dirty="0" err="1">
                <a:solidFill>
                  <a:srgbClr val="006600"/>
                </a:solidFill>
                <a:latin typeface="Algerian"/>
                <a:ea typeface="Algerian"/>
                <a:cs typeface="Algerian"/>
                <a:sym typeface="Algerian"/>
              </a:rPr>
              <a:t>console.error</a:t>
            </a:r>
            <a:r>
              <a:rPr lang="en-IN" sz="4000" dirty="0">
                <a:solidFill>
                  <a:srgbClr val="006600"/>
                </a:solidFill>
                <a:latin typeface="Algerian"/>
                <a:ea typeface="Algerian"/>
                <a:cs typeface="Algerian"/>
                <a:sym typeface="Algerian"/>
              </a:rPr>
              <a:t>()</a:t>
            </a:r>
            <a:endParaRPr dirty="0"/>
          </a:p>
        </p:txBody>
      </p:sp>
      <p:sp>
        <p:nvSpPr>
          <p:cNvPr id="181" name="Google Shape;181;p16"/>
          <p:cNvSpPr txBox="1">
            <a:spLocks noGrp="1"/>
          </p:cNvSpPr>
          <p:nvPr>
            <p:ph idx="1"/>
          </p:nvPr>
        </p:nvSpPr>
        <p:spPr>
          <a:xfrm>
            <a:off x="685800" y="1707467"/>
            <a:ext cx="8458200" cy="1066800"/>
          </a:xfrm>
          <a:prstGeom prst="rect">
            <a:avLst/>
          </a:prstGeom>
          <a:noFill/>
          <a:ln>
            <a:noFill/>
          </a:ln>
        </p:spPr>
        <p:txBody>
          <a:bodyPr spcFirstLastPara="1" wrap="square" lIns="91425" tIns="45700" rIns="91425" bIns="45700" anchor="t" anchorCtr="0">
            <a:noAutofit/>
          </a:bodyPr>
          <a:lstStyle/>
          <a:p>
            <a:pPr marL="577850" lvl="0" indent="-4572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The </a:t>
            </a:r>
            <a:r>
              <a:rPr lang="en-IN" sz="2000" dirty="0" err="1">
                <a:solidFill>
                  <a:srgbClr val="000000"/>
                </a:solidFill>
                <a:latin typeface="Arial"/>
                <a:ea typeface="Arial"/>
                <a:cs typeface="Arial"/>
                <a:sym typeface="Arial"/>
              </a:rPr>
              <a:t>console.error</a:t>
            </a:r>
            <a:r>
              <a:rPr lang="en-IN" sz="2000" dirty="0">
                <a:solidFill>
                  <a:srgbClr val="000000"/>
                </a:solidFill>
                <a:latin typeface="Arial"/>
                <a:ea typeface="Arial"/>
                <a:cs typeface="Arial"/>
                <a:sym typeface="Arial"/>
              </a:rPr>
              <a:t>() function is used to render error message on console.</a:t>
            </a:r>
            <a:endParaRPr dirty="0"/>
          </a:p>
          <a:p>
            <a:pPr marL="577850" lvl="0" indent="-4572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File: main.js</a:t>
            </a:r>
            <a:endParaRPr dirty="0"/>
          </a:p>
        </p:txBody>
      </p:sp>
      <p:sp>
        <p:nvSpPr>
          <p:cNvPr id="182" name="Google Shape;182;p16"/>
          <p:cNvSpPr/>
          <p:nvPr/>
        </p:nvSpPr>
        <p:spPr>
          <a:xfrm>
            <a:off x="1069008" y="2774267"/>
            <a:ext cx="7404059"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i="0" u="none" strike="noStrike" cap="none" dirty="0" err="1">
                <a:solidFill>
                  <a:srgbClr val="F2F2F2"/>
                </a:solidFill>
                <a:latin typeface="Consolas"/>
                <a:ea typeface="Consolas"/>
                <a:cs typeface="Consolas"/>
                <a:sym typeface="Consolas"/>
              </a:rPr>
              <a:t>console.error</a:t>
            </a:r>
            <a:r>
              <a:rPr lang="en-IN" sz="2200" b="1" i="0" u="none" strike="noStrike" cap="none" dirty="0">
                <a:solidFill>
                  <a:srgbClr val="F2F2F2"/>
                </a:solidFill>
                <a:latin typeface="Consolas"/>
                <a:ea typeface="Consolas"/>
                <a:cs typeface="Consolas"/>
                <a:sym typeface="Consolas"/>
              </a:rPr>
              <a:t>("Error: There is an error");</a:t>
            </a:r>
            <a:endParaRPr sz="2200" b="1" i="0" u="none" strike="noStrike" cap="none" dirty="0">
              <a:solidFill>
                <a:srgbClr val="F2F2F2"/>
              </a:solidFill>
              <a:latin typeface="Consolas"/>
              <a:ea typeface="Consolas"/>
              <a:cs typeface="Consolas"/>
              <a:sym typeface="Consolas"/>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1170878" y="1005521"/>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Node.js </a:t>
            </a:r>
            <a:r>
              <a:rPr lang="en-IN" sz="4000" dirty="0" err="1">
                <a:solidFill>
                  <a:srgbClr val="006600"/>
                </a:solidFill>
                <a:latin typeface="Algerian"/>
                <a:ea typeface="Algerian"/>
                <a:cs typeface="Algerian"/>
                <a:sym typeface="Algerian"/>
              </a:rPr>
              <a:t>console.warn</a:t>
            </a:r>
            <a:r>
              <a:rPr lang="en-IN" sz="4000" dirty="0">
                <a:solidFill>
                  <a:srgbClr val="006600"/>
                </a:solidFill>
                <a:latin typeface="Algerian"/>
                <a:ea typeface="Algerian"/>
                <a:cs typeface="Algerian"/>
                <a:sym typeface="Algerian"/>
              </a:rPr>
              <a:t>()</a:t>
            </a:r>
            <a:endParaRPr dirty="0"/>
          </a:p>
        </p:txBody>
      </p:sp>
      <p:sp>
        <p:nvSpPr>
          <p:cNvPr id="191" name="Google Shape;191;p17"/>
          <p:cNvSpPr txBox="1">
            <a:spLocks noGrp="1"/>
          </p:cNvSpPr>
          <p:nvPr>
            <p:ph idx="1"/>
          </p:nvPr>
        </p:nvSpPr>
        <p:spPr>
          <a:xfrm>
            <a:off x="880946" y="1842769"/>
            <a:ext cx="8458200" cy="844675"/>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The </a:t>
            </a:r>
            <a:r>
              <a:rPr lang="en-IN" sz="2000" dirty="0" err="1">
                <a:solidFill>
                  <a:srgbClr val="000000"/>
                </a:solidFill>
                <a:latin typeface="Arial"/>
                <a:ea typeface="Arial"/>
                <a:cs typeface="Arial"/>
                <a:sym typeface="Arial"/>
              </a:rPr>
              <a:t>console.warn</a:t>
            </a:r>
            <a:r>
              <a:rPr lang="en-IN" sz="2000" dirty="0">
                <a:solidFill>
                  <a:srgbClr val="000000"/>
                </a:solidFill>
                <a:latin typeface="Arial"/>
                <a:ea typeface="Arial"/>
                <a:cs typeface="Arial"/>
                <a:sym typeface="Arial"/>
              </a:rPr>
              <a:t>() function is used to display warning message on console.</a:t>
            </a:r>
            <a:endParaRPr dirty="0"/>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File: main.js</a:t>
            </a:r>
            <a:endParaRPr dirty="0"/>
          </a:p>
        </p:txBody>
      </p:sp>
      <p:sp>
        <p:nvSpPr>
          <p:cNvPr id="192" name="Google Shape;192;p17"/>
          <p:cNvSpPr/>
          <p:nvPr/>
        </p:nvSpPr>
        <p:spPr>
          <a:xfrm>
            <a:off x="1258576" y="2930013"/>
            <a:ext cx="7359457"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i="0" u="none" strike="noStrike" cap="none" dirty="0" err="1">
                <a:solidFill>
                  <a:srgbClr val="F2F2F2"/>
                </a:solidFill>
                <a:latin typeface="Consolas"/>
                <a:ea typeface="Consolas"/>
                <a:cs typeface="Consolas"/>
                <a:sym typeface="Consolas"/>
              </a:rPr>
              <a:t>console.warn</a:t>
            </a:r>
            <a:r>
              <a:rPr lang="en-IN" sz="2200" b="1" i="0" u="none" strike="noStrike" cap="none" dirty="0">
                <a:solidFill>
                  <a:srgbClr val="F2F2F2"/>
                </a:solidFill>
                <a:latin typeface="Consolas"/>
                <a:ea typeface="Consolas"/>
                <a:cs typeface="Consolas"/>
                <a:sym typeface="Consolas"/>
              </a:rPr>
              <a:t>(`There may be some warning`); </a:t>
            </a:r>
            <a:endParaRPr sz="2200" b="1" i="0" u="none" strike="noStrike" cap="none" dirty="0">
              <a:solidFill>
                <a:srgbClr val="F2F2F2"/>
              </a:solidFill>
              <a:latin typeface="Consolas"/>
              <a:ea typeface="Consolas"/>
              <a:cs typeface="Consolas"/>
              <a:sym typeface="Consolas"/>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914400" y="959508"/>
            <a:ext cx="7467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Node.js Package Manager</a:t>
            </a:r>
            <a:endParaRPr dirty="0"/>
          </a:p>
        </p:txBody>
      </p:sp>
      <p:sp>
        <p:nvSpPr>
          <p:cNvPr id="201" name="Google Shape;201;p18"/>
          <p:cNvSpPr txBox="1">
            <a:spLocks noGrp="1"/>
          </p:cNvSpPr>
          <p:nvPr>
            <p:ph idx="1"/>
          </p:nvPr>
        </p:nvSpPr>
        <p:spPr>
          <a:xfrm>
            <a:off x="784303" y="1825083"/>
            <a:ext cx="8382000" cy="3581400"/>
          </a:xfrm>
          <a:prstGeom prst="rect">
            <a:avLst/>
          </a:prstGeom>
          <a:noFill/>
          <a:ln>
            <a:noFill/>
          </a:ln>
        </p:spPr>
        <p:txBody>
          <a:bodyPr spcFirstLastPara="1" wrap="square" lIns="91425" tIns="45700" rIns="91425" bIns="45700" anchor="t" anchorCtr="0">
            <a:noAutofit/>
          </a:bodyPr>
          <a:lstStyle/>
          <a:p>
            <a:pPr marL="215900" lvl="0" indent="-342900" rtl="0">
              <a:spcBef>
                <a:spcPts val="0"/>
              </a:spcBef>
              <a:spcAft>
                <a:spcPts val="0"/>
              </a:spcAft>
              <a:buClr>
                <a:srgbClr val="000000"/>
              </a:buClr>
              <a:buSzPts val="2000"/>
              <a:buFont typeface="Arial" panose="020B0604020202020204" pitchFamily="34" charset="0"/>
              <a:buChar char="•"/>
            </a:pPr>
            <a:r>
              <a:rPr lang="en-IN" sz="2000" dirty="0" smtClean="0">
                <a:solidFill>
                  <a:srgbClr val="000000"/>
                </a:solidFill>
                <a:latin typeface="Arial"/>
                <a:ea typeface="Arial"/>
                <a:cs typeface="Arial"/>
                <a:sym typeface="Arial"/>
              </a:rPr>
              <a:t>Node </a:t>
            </a:r>
            <a:r>
              <a:rPr lang="en-IN" sz="2000" dirty="0">
                <a:solidFill>
                  <a:srgbClr val="000000"/>
                </a:solidFill>
                <a:latin typeface="Arial"/>
                <a:ea typeface="Arial"/>
                <a:cs typeface="Arial"/>
                <a:sym typeface="Arial"/>
              </a:rPr>
              <a:t>Package Manager provides two main functionalities:</a:t>
            </a:r>
            <a:endParaRPr dirty="0"/>
          </a:p>
          <a:p>
            <a:pPr lvl="0" rtl="0">
              <a:spcBef>
                <a:spcPts val="400"/>
              </a:spcBef>
              <a:spcAft>
                <a:spcPts val="0"/>
              </a:spcAft>
              <a:buClr>
                <a:schemeClr val="dk1"/>
              </a:buClr>
              <a:buSzPts val="1000"/>
              <a:buFont typeface="Arial" panose="020B0604020202020204" pitchFamily="34" charset="0"/>
              <a:buChar char="•"/>
            </a:pPr>
            <a:endParaRPr sz="1000" dirty="0" smtClean="0">
              <a:solidFill>
                <a:srgbClr val="000000"/>
              </a:solidFill>
              <a:latin typeface="Arial"/>
              <a:ea typeface="Arial"/>
              <a:cs typeface="Arial"/>
              <a:sym typeface="Arial"/>
            </a:endParaRPr>
          </a:p>
          <a:p>
            <a:pPr marL="615950" lvl="1" indent="-342900"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It provides online repositories for node.js packages/modules which are searchable on search.nodejs.org</a:t>
            </a:r>
            <a:endParaRPr dirty="0"/>
          </a:p>
          <a:p>
            <a:pPr marL="571500" lvl="1" indent="-171450"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615950" lvl="1" indent="-342900"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It also provides command line utility to install Node.js packages, do version management and dependency management of Node.js packages.</a:t>
            </a:r>
            <a:endParaRPr dirty="0"/>
          </a:p>
          <a:p>
            <a:pPr lvl="0"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NPM comes bundled with Node.js </a:t>
            </a:r>
            <a:r>
              <a:rPr lang="en-IN" sz="2000" dirty="0" err="1">
                <a:solidFill>
                  <a:srgbClr val="000000"/>
                </a:solidFill>
                <a:latin typeface="Arial"/>
                <a:ea typeface="Arial"/>
                <a:cs typeface="Arial"/>
                <a:sym typeface="Arial"/>
              </a:rPr>
              <a:t>installables</a:t>
            </a:r>
            <a:r>
              <a:rPr lang="en-IN" sz="2000" dirty="0">
                <a:solidFill>
                  <a:srgbClr val="000000"/>
                </a:solidFill>
                <a:latin typeface="Arial"/>
                <a:ea typeface="Arial"/>
                <a:cs typeface="Arial"/>
                <a:sym typeface="Arial"/>
              </a:rPr>
              <a:t> after v0.6.3 version. To verify the same, open console and type the following command and see the result −</a:t>
            </a:r>
            <a:endParaRPr sz="2000" dirty="0">
              <a:solidFill>
                <a:srgbClr val="000000"/>
              </a:solidFill>
              <a:latin typeface="Arial"/>
              <a:ea typeface="Arial"/>
              <a:cs typeface="Arial"/>
              <a:sym typeface="A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457200" y="884237"/>
            <a:ext cx="8382000" cy="715963"/>
          </a:xfrm>
          <a:prstGeom prst="rect">
            <a:avLst/>
          </a:prstGeom>
          <a:noFill/>
          <a:ln>
            <a:noFill/>
          </a:ln>
        </p:spPr>
        <p:txBody>
          <a:bodyPr spcFirstLastPara="1" wrap="square" lIns="91425" tIns="45700" rIns="91425" bIns="45700" anchor="ctr" anchorCtr="0">
            <a:noAutofit/>
          </a:bodyPr>
          <a:lstStyle/>
          <a:p>
            <a:pPr lvl="0" algn="l" rtl="0">
              <a:spcBef>
                <a:spcPts val="0"/>
              </a:spcBef>
              <a:spcAft>
                <a:spcPts val="0"/>
              </a:spcAft>
            </a:pPr>
            <a:r>
              <a:rPr lang="en-IN" sz="4000" dirty="0" smtClean="0">
                <a:solidFill>
                  <a:srgbClr val="006600"/>
                </a:solidFill>
                <a:latin typeface="Algerian"/>
                <a:ea typeface="Algerian"/>
                <a:cs typeface="Algerian"/>
                <a:sym typeface="Algerian"/>
              </a:rPr>
              <a:t>    Installing </a:t>
            </a:r>
            <a:r>
              <a:rPr lang="en-IN" sz="4000" dirty="0">
                <a:solidFill>
                  <a:srgbClr val="006600"/>
                </a:solidFill>
                <a:latin typeface="Algerian"/>
                <a:ea typeface="Algerian"/>
                <a:cs typeface="Algerian"/>
                <a:sym typeface="Algerian"/>
              </a:rPr>
              <a:t>Modules using </a:t>
            </a:r>
            <a:r>
              <a:rPr lang="en-IN" sz="4000" dirty="0" err="1">
                <a:solidFill>
                  <a:srgbClr val="006600"/>
                </a:solidFill>
                <a:latin typeface="Algerian"/>
                <a:ea typeface="Algerian"/>
                <a:cs typeface="Algerian"/>
                <a:sym typeface="Algerian"/>
              </a:rPr>
              <a:t>npm</a:t>
            </a:r>
            <a:endParaRPr sz="4000" dirty="0">
              <a:solidFill>
                <a:srgbClr val="006600"/>
              </a:solidFill>
              <a:latin typeface="Algerian"/>
              <a:ea typeface="Algerian"/>
              <a:cs typeface="Algerian"/>
              <a:sym typeface="Algerian"/>
            </a:endParaRPr>
          </a:p>
        </p:txBody>
      </p:sp>
      <p:sp>
        <p:nvSpPr>
          <p:cNvPr id="210" name="Google Shape;210;p19"/>
          <p:cNvSpPr txBox="1">
            <a:spLocks noGrp="1"/>
          </p:cNvSpPr>
          <p:nvPr>
            <p:ph idx="1"/>
          </p:nvPr>
        </p:nvSpPr>
        <p:spPr>
          <a:xfrm>
            <a:off x="762000" y="1965451"/>
            <a:ext cx="8382000" cy="3810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Following is the syntax to install any Node.js module:</a:t>
            </a:r>
            <a:endParaRPr dirty="0"/>
          </a:p>
        </p:txBody>
      </p:sp>
      <p:sp>
        <p:nvSpPr>
          <p:cNvPr id="211" name="Google Shape;211;p19"/>
          <p:cNvSpPr/>
          <p:nvPr/>
        </p:nvSpPr>
        <p:spPr>
          <a:xfrm>
            <a:off x="932056" y="2529982"/>
            <a:ext cx="7668322"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Font typeface="Arial" panose="020B0604020202020204" pitchFamily="34" charset="0"/>
              <a:buChar char="•"/>
            </a:pPr>
            <a:r>
              <a:rPr lang="en-IN" sz="2200" b="1" i="0" u="none" strike="noStrike" cap="none" dirty="0" err="1">
                <a:solidFill>
                  <a:srgbClr val="F2F2F2"/>
                </a:solidFill>
                <a:latin typeface="Consolas"/>
                <a:ea typeface="Consolas"/>
                <a:cs typeface="Consolas"/>
                <a:sym typeface="Consolas"/>
              </a:rPr>
              <a:t>npm</a:t>
            </a:r>
            <a:r>
              <a:rPr lang="en-IN" sz="2200" b="1" i="0" u="none" strike="noStrike" cap="none" dirty="0">
                <a:solidFill>
                  <a:srgbClr val="F2F2F2"/>
                </a:solidFill>
                <a:latin typeface="Consolas"/>
                <a:ea typeface="Consolas"/>
                <a:cs typeface="Consolas"/>
                <a:sym typeface="Consolas"/>
              </a:rPr>
              <a:t> install &lt;Module Name&gt; </a:t>
            </a:r>
            <a:endParaRPr sz="2200" b="1" i="0" u="none" strike="noStrike" cap="none" dirty="0">
              <a:solidFill>
                <a:srgbClr val="F2F2F2"/>
              </a:solidFill>
              <a:latin typeface="Consolas"/>
              <a:ea typeface="Consolas"/>
              <a:cs typeface="Consolas"/>
              <a:sym typeface="Consolas"/>
            </a:endParaRPr>
          </a:p>
        </p:txBody>
      </p:sp>
      <p:sp>
        <p:nvSpPr>
          <p:cNvPr id="212" name="Google Shape;212;p19"/>
          <p:cNvSpPr txBox="1"/>
          <p:nvPr/>
        </p:nvSpPr>
        <p:spPr>
          <a:xfrm>
            <a:off x="762000" y="3176935"/>
            <a:ext cx="8382000" cy="685800"/>
          </a:xfrm>
          <a:prstGeom prst="rect">
            <a:avLst/>
          </a:prstGeom>
          <a:noFill/>
          <a:ln>
            <a:noFill/>
          </a:ln>
        </p:spPr>
        <p:txBody>
          <a:bodyPr spcFirstLastPara="1" wrap="square" lIns="91425" tIns="45700" rIns="91425" bIns="45700" anchor="t" anchorCtr="0">
            <a:noAutofit/>
          </a:bodyPr>
          <a:lstStyle/>
          <a:p>
            <a:pPr marL="463550" marR="0" lvl="0" indent="-342900" algn="l" rtl="0">
              <a:spcBef>
                <a:spcPts val="0"/>
              </a:spcBef>
              <a:spcAft>
                <a:spcPts val="0"/>
              </a:spcAft>
              <a:buClr>
                <a:srgbClr val="000000"/>
              </a:buClr>
              <a:buSzPts val="2000"/>
              <a:buFont typeface="Arial" panose="020B0604020202020204" pitchFamily="34" charset="0"/>
              <a:buChar char="•"/>
            </a:pPr>
            <a:r>
              <a:rPr lang="en-IN" sz="2000" b="0" i="0" u="none" strike="noStrike" cap="none" dirty="0">
                <a:solidFill>
                  <a:srgbClr val="000000"/>
                </a:solidFill>
                <a:latin typeface="Arial"/>
                <a:ea typeface="Arial"/>
                <a:cs typeface="Arial"/>
                <a:sym typeface="Arial"/>
              </a:rPr>
              <a:t>For example, following is the command to install a famous Node.js web framework module called express −</a:t>
            </a:r>
            <a:endParaRPr sz="2000" b="0" i="0" u="none" strike="noStrike" cap="none" dirty="0">
              <a:solidFill>
                <a:srgbClr val="000000"/>
              </a:solidFill>
              <a:latin typeface="Arial"/>
              <a:ea typeface="Arial"/>
              <a:cs typeface="Arial"/>
              <a:sym typeface="Arial"/>
            </a:endParaRPr>
          </a:p>
        </p:txBody>
      </p:sp>
      <p:sp>
        <p:nvSpPr>
          <p:cNvPr id="213" name="Google Shape;213;p19"/>
          <p:cNvSpPr/>
          <p:nvPr/>
        </p:nvSpPr>
        <p:spPr>
          <a:xfrm>
            <a:off x="932056" y="4162124"/>
            <a:ext cx="7751027"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Font typeface="Arial" panose="020B0604020202020204" pitchFamily="34" charset="0"/>
              <a:buChar char="•"/>
            </a:pPr>
            <a:r>
              <a:rPr lang="en-IN" sz="2200" b="1" i="0" u="none" strike="noStrike" cap="none" dirty="0">
                <a:solidFill>
                  <a:srgbClr val="F2F2F2"/>
                </a:solidFill>
                <a:latin typeface="Consolas"/>
                <a:ea typeface="Consolas"/>
                <a:cs typeface="Consolas"/>
                <a:sym typeface="Consolas"/>
              </a:rPr>
              <a:t>$ </a:t>
            </a:r>
            <a:r>
              <a:rPr lang="en-IN" sz="2200" b="1" i="0" u="none" strike="noStrike" cap="none" dirty="0" err="1">
                <a:solidFill>
                  <a:srgbClr val="F2F2F2"/>
                </a:solidFill>
                <a:latin typeface="Consolas"/>
                <a:ea typeface="Consolas"/>
                <a:cs typeface="Consolas"/>
                <a:sym typeface="Consolas"/>
              </a:rPr>
              <a:t>npm</a:t>
            </a:r>
            <a:r>
              <a:rPr lang="en-IN" sz="2200" b="1" i="0" u="none" strike="noStrike" cap="none" dirty="0">
                <a:solidFill>
                  <a:srgbClr val="F2F2F2"/>
                </a:solidFill>
                <a:latin typeface="Consolas"/>
                <a:ea typeface="Consolas"/>
                <a:cs typeface="Consolas"/>
                <a:sym typeface="Consolas"/>
              </a:rPr>
              <a:t> install express</a:t>
            </a:r>
            <a:endParaRPr sz="2200" b="1" i="0" u="none" strike="noStrike" cap="none" dirty="0">
              <a:solidFill>
                <a:srgbClr val="F2F2F2"/>
              </a:solidFill>
              <a:latin typeface="Consolas"/>
              <a:ea typeface="Consolas"/>
              <a:cs typeface="Consolas"/>
              <a:sym typeface="Consolas"/>
            </a:endParaRPr>
          </a:p>
        </p:txBody>
      </p:sp>
      <p:sp>
        <p:nvSpPr>
          <p:cNvPr id="214" name="Google Shape;214;p19"/>
          <p:cNvSpPr txBox="1"/>
          <p:nvPr/>
        </p:nvSpPr>
        <p:spPr>
          <a:xfrm>
            <a:off x="762000" y="4907418"/>
            <a:ext cx="8382000" cy="457200"/>
          </a:xfrm>
          <a:prstGeom prst="rect">
            <a:avLst/>
          </a:prstGeom>
          <a:noFill/>
          <a:ln>
            <a:noFill/>
          </a:ln>
        </p:spPr>
        <p:txBody>
          <a:bodyPr spcFirstLastPara="1" wrap="square" lIns="91425" tIns="45700" rIns="91425" bIns="45700" anchor="t" anchorCtr="0">
            <a:noAutofit/>
          </a:bodyPr>
          <a:lstStyle/>
          <a:p>
            <a:pPr marL="463550" marR="0" lvl="0" indent="-342900" algn="l" rtl="0">
              <a:spcBef>
                <a:spcPts val="0"/>
              </a:spcBef>
              <a:spcAft>
                <a:spcPts val="0"/>
              </a:spcAft>
              <a:buClr>
                <a:srgbClr val="000000"/>
              </a:buClr>
              <a:buSzPts val="2000"/>
              <a:buFont typeface="Arial" panose="020B0604020202020204" pitchFamily="34" charset="0"/>
              <a:buChar char="•"/>
            </a:pPr>
            <a:r>
              <a:rPr lang="en-IN" sz="2000" b="0" i="0" u="none" strike="noStrike" cap="none" dirty="0">
                <a:solidFill>
                  <a:srgbClr val="000000"/>
                </a:solidFill>
                <a:latin typeface="Arial"/>
                <a:ea typeface="Arial"/>
                <a:cs typeface="Arial"/>
                <a:sym typeface="Arial"/>
              </a:rPr>
              <a:t>Now you can use this module in your </a:t>
            </a:r>
            <a:r>
              <a:rPr lang="en-IN" sz="2000" b="0" i="0" u="none" strike="noStrike" cap="none" dirty="0" err="1">
                <a:solidFill>
                  <a:srgbClr val="000000"/>
                </a:solidFill>
                <a:latin typeface="Arial"/>
                <a:ea typeface="Arial"/>
                <a:cs typeface="Arial"/>
                <a:sym typeface="Arial"/>
              </a:rPr>
              <a:t>js</a:t>
            </a:r>
            <a:r>
              <a:rPr lang="en-IN" sz="2000" b="0" i="0" u="none" strike="noStrike" cap="none" dirty="0">
                <a:solidFill>
                  <a:srgbClr val="000000"/>
                </a:solidFill>
                <a:latin typeface="Arial"/>
                <a:ea typeface="Arial"/>
                <a:cs typeface="Arial"/>
                <a:sym typeface="Arial"/>
              </a:rPr>
              <a:t> file as following</a:t>
            </a:r>
            <a:endParaRPr sz="2000" b="0" i="0" u="none" strike="noStrike" cap="none" dirty="0">
              <a:solidFill>
                <a:srgbClr val="000000"/>
              </a:solidFill>
              <a:latin typeface="Arial"/>
              <a:ea typeface="Arial"/>
              <a:cs typeface="Arial"/>
              <a:sym typeface="Arial"/>
            </a:endParaRPr>
          </a:p>
        </p:txBody>
      </p:sp>
      <p:sp>
        <p:nvSpPr>
          <p:cNvPr id="215" name="Google Shape;215;p19"/>
          <p:cNvSpPr/>
          <p:nvPr/>
        </p:nvSpPr>
        <p:spPr>
          <a:xfrm>
            <a:off x="932056" y="5514364"/>
            <a:ext cx="7751027"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Font typeface="Arial" panose="020B0604020202020204" pitchFamily="34" charset="0"/>
              <a:buChar char="•"/>
            </a:pPr>
            <a:r>
              <a:rPr lang="en-IN" sz="2200" b="1" i="0" u="none" strike="noStrike" cap="none" dirty="0" err="1">
                <a:solidFill>
                  <a:srgbClr val="F2F2F2"/>
                </a:solidFill>
                <a:latin typeface="Consolas"/>
                <a:ea typeface="Consolas"/>
                <a:cs typeface="Consolas"/>
                <a:sym typeface="Consolas"/>
              </a:rPr>
              <a:t>var</a:t>
            </a:r>
            <a:r>
              <a:rPr lang="en-IN" sz="2200" b="1" i="0" u="none" strike="noStrike" cap="none" dirty="0">
                <a:solidFill>
                  <a:srgbClr val="F2F2F2"/>
                </a:solidFill>
                <a:latin typeface="Consolas"/>
                <a:ea typeface="Consolas"/>
                <a:cs typeface="Consolas"/>
                <a:sym typeface="Consolas"/>
              </a:rPr>
              <a:t> express = require('express');</a:t>
            </a:r>
            <a:endParaRPr sz="2200" b="1" i="0" u="none" strike="noStrike" cap="none" dirty="0">
              <a:solidFill>
                <a:srgbClr val="F2F2F2"/>
              </a:solidFill>
              <a:latin typeface="Consolas"/>
              <a:ea typeface="Consolas"/>
              <a:cs typeface="Consolas"/>
              <a:sym typeface="Consolas"/>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p2"/>
          <p:cNvSpPr txBox="1"/>
          <p:nvPr/>
        </p:nvSpPr>
        <p:spPr>
          <a:xfrm>
            <a:off x="1072376" y="1600200"/>
            <a:ext cx="2590800" cy="5257800"/>
          </a:xfrm>
          <a:prstGeom prst="rect">
            <a:avLst/>
          </a:prstGeom>
          <a:noFill/>
          <a:ln>
            <a:noFill/>
          </a:ln>
        </p:spPr>
        <p:txBody>
          <a:bodyPr spcFirstLastPara="1" wrap="square" lIns="91425" tIns="45700" rIns="91425" bIns="45700" anchor="t" anchorCtr="0">
            <a:noAutofit/>
          </a:bodyPr>
          <a:lstStyle/>
          <a:p>
            <a:pPr marL="406400" marR="0" lvl="0" indent="-290513" algn="l" rtl="0">
              <a:spcBef>
                <a:spcPts val="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Introduction</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Features</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Installation</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Console</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NPM</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Call Back Concept</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Blocking Code</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Non Blocking Code</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Event Loops</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Event Driven Programming</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err="1">
                <a:solidFill>
                  <a:srgbClr val="000000"/>
                </a:solidFill>
                <a:latin typeface="Arial"/>
                <a:ea typeface="Arial"/>
                <a:cs typeface="Arial"/>
                <a:sym typeface="Arial"/>
              </a:rPr>
              <a:t>EventEmitter</a:t>
            </a:r>
            <a:endParaRPr sz="1600" b="0" i="0" u="none" strike="noStrike" cap="none" dirty="0">
              <a:solidFill>
                <a:srgbClr val="000000"/>
              </a:solidFill>
              <a:latin typeface="Arial"/>
              <a:ea typeface="Arial"/>
              <a:cs typeface="Arial"/>
              <a:sym typeface="Arial"/>
            </a:endParaRPr>
          </a:p>
          <a:p>
            <a:pPr marL="406400" marR="0" lvl="0" indent="-188912" algn="l" rtl="0">
              <a:spcBef>
                <a:spcPts val="400"/>
              </a:spcBef>
              <a:spcAft>
                <a:spcPts val="0"/>
              </a:spcAft>
              <a:buClr>
                <a:srgbClr val="000000"/>
              </a:buClr>
              <a:buSzPts val="1600"/>
              <a:buFont typeface="Noto Sans Symbols"/>
              <a:buNone/>
            </a:pPr>
            <a:endParaRPr sz="1600" b="0" i="0" u="none" strike="noStrike" cap="none" dirty="0">
              <a:solidFill>
                <a:srgbClr val="000000"/>
              </a:solidFill>
              <a:latin typeface="Arial"/>
              <a:ea typeface="Arial"/>
              <a:cs typeface="Arial"/>
              <a:sym typeface="Arial"/>
            </a:endParaRPr>
          </a:p>
          <a:p>
            <a:pPr marL="406400" marR="0" lvl="0" indent="-188912" algn="l" rtl="0">
              <a:spcBef>
                <a:spcPts val="400"/>
              </a:spcBef>
              <a:spcAft>
                <a:spcPts val="0"/>
              </a:spcAft>
              <a:buClr>
                <a:srgbClr val="000000"/>
              </a:buClr>
              <a:buSzPts val="1600"/>
              <a:buFont typeface="Noto Sans Symbols"/>
              <a:buNone/>
            </a:pPr>
            <a:endParaRPr sz="1600" b="0" i="0" u="none" strike="noStrike" cap="none" dirty="0">
              <a:solidFill>
                <a:srgbClr val="000000"/>
              </a:solidFill>
              <a:latin typeface="Arial"/>
              <a:ea typeface="Arial"/>
              <a:cs typeface="Arial"/>
              <a:sym typeface="Arial"/>
            </a:endParaRPr>
          </a:p>
          <a:p>
            <a:pPr marL="406400" marR="0" lvl="0" indent="-163512" algn="l" rtl="0">
              <a:spcBef>
                <a:spcPts val="400"/>
              </a:spcBef>
              <a:spcAft>
                <a:spcPts val="0"/>
              </a:spcAft>
              <a:buClr>
                <a:schemeClr val="dk1"/>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406400" marR="0" lvl="0" indent="-163512" algn="l" rtl="0">
              <a:spcBef>
                <a:spcPts val="400"/>
              </a:spcBef>
              <a:spcAft>
                <a:spcPts val="0"/>
              </a:spcAft>
              <a:buClr>
                <a:schemeClr val="dk1"/>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rgbClr val="000000"/>
              </a:solidFill>
              <a:latin typeface="Arial"/>
              <a:ea typeface="Arial"/>
              <a:cs typeface="Arial"/>
              <a:sym typeface="Arial"/>
            </a:endParaRPr>
          </a:p>
        </p:txBody>
      </p:sp>
      <p:sp>
        <p:nvSpPr>
          <p:cNvPr id="4" name="Google Shape;62;p2"/>
          <p:cNvSpPr txBox="1"/>
          <p:nvPr/>
        </p:nvSpPr>
        <p:spPr>
          <a:xfrm>
            <a:off x="1196898" y="689518"/>
            <a:ext cx="3352800" cy="7159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08080"/>
              </a:buClr>
              <a:buSzPts val="1000"/>
              <a:buFont typeface="Arial"/>
              <a:buNone/>
            </a:pPr>
            <a:r>
              <a:rPr lang="en-IN" sz="4000" b="0" i="0" u="none" strike="noStrike" cap="none" dirty="0">
                <a:solidFill>
                  <a:srgbClr val="006600"/>
                </a:solidFill>
                <a:latin typeface="Algerian"/>
                <a:ea typeface="Algerian"/>
                <a:cs typeface="Algerian"/>
                <a:sym typeface="Algerian"/>
              </a:rPr>
              <a:t>INDEX</a:t>
            </a:r>
            <a:endParaRPr dirty="0"/>
          </a:p>
        </p:txBody>
      </p:sp>
      <p:sp>
        <p:nvSpPr>
          <p:cNvPr id="6" name="Google Shape;64;p2"/>
          <p:cNvSpPr txBox="1"/>
          <p:nvPr/>
        </p:nvSpPr>
        <p:spPr>
          <a:xfrm>
            <a:off x="3908503" y="1600200"/>
            <a:ext cx="2590800" cy="5257800"/>
          </a:xfrm>
          <a:prstGeom prst="rect">
            <a:avLst/>
          </a:prstGeom>
          <a:noFill/>
          <a:ln>
            <a:noFill/>
          </a:ln>
        </p:spPr>
        <p:txBody>
          <a:bodyPr spcFirstLastPara="1" wrap="square" lIns="91425" tIns="45700" rIns="91425" bIns="45700" anchor="t" anchorCtr="0">
            <a:noAutofit/>
          </a:bodyPr>
          <a:lstStyle/>
          <a:p>
            <a:pPr marL="406400" marR="0" lvl="0" indent="-290513" algn="l" rtl="0">
              <a:spcBef>
                <a:spcPts val="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Event Module</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Streams</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File </a:t>
            </a:r>
            <a:r>
              <a:rPr lang="en-IN" sz="1600" b="0" i="0" u="none" strike="noStrike" cap="none" dirty="0" err="1">
                <a:solidFill>
                  <a:srgbClr val="000000"/>
                </a:solidFill>
                <a:latin typeface="Arial"/>
                <a:ea typeface="Arial"/>
                <a:cs typeface="Arial"/>
                <a:sym typeface="Arial"/>
              </a:rPr>
              <a:t>Sytem</a:t>
            </a:r>
            <a:endParaRPr sz="1600" b="0" i="0" u="none" strike="noStrike" cap="none" dirty="0">
              <a:solidFill>
                <a:srgbClr val="000000"/>
              </a:solidFill>
              <a:latin typeface="Arial"/>
              <a:ea typeface="Arial"/>
              <a:cs typeface="Arial"/>
              <a:sym typeface="Arial"/>
            </a:endParaRPr>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Web Module</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Creating a web server</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Express Framework</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Request and Response</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Basic Routing</a:t>
            </a:r>
            <a:endParaRPr dirty="0"/>
          </a:p>
          <a:p>
            <a:pPr marL="406400" marR="0" lvl="0" indent="-290513" algn="l" rtl="0">
              <a:spcBef>
                <a:spcPts val="400"/>
              </a:spcBef>
              <a:spcAft>
                <a:spcPts val="0"/>
              </a:spcAft>
              <a:buClr>
                <a:srgbClr val="000000"/>
              </a:buClr>
              <a:buSzPts val="1600"/>
              <a:buFont typeface="Noto Sans Symbols"/>
              <a:buChar char="❖"/>
            </a:pPr>
            <a:r>
              <a:rPr lang="en-IN" sz="1600" b="0" i="0" u="none" strike="noStrike" cap="none" dirty="0">
                <a:solidFill>
                  <a:srgbClr val="000000"/>
                </a:solidFill>
                <a:latin typeface="Arial"/>
                <a:ea typeface="Arial"/>
                <a:cs typeface="Arial"/>
                <a:sym typeface="Arial"/>
              </a:rPr>
              <a:t>Serving Static Files</a:t>
            </a:r>
            <a:endParaRPr sz="1600" b="0" i="0" u="none" strike="noStrike" cap="none" dirty="0">
              <a:solidFill>
                <a:srgbClr val="000000"/>
              </a:solidFill>
              <a:latin typeface="Arial"/>
              <a:ea typeface="Arial"/>
              <a:cs typeface="Arial"/>
              <a:sym typeface="Arial"/>
            </a:endParaRPr>
          </a:p>
          <a:p>
            <a:pPr marL="406400" marR="0" lvl="0" indent="-188912" algn="l" rtl="0">
              <a:spcBef>
                <a:spcPts val="400"/>
              </a:spcBef>
              <a:spcAft>
                <a:spcPts val="0"/>
              </a:spcAft>
              <a:buClr>
                <a:srgbClr val="000000"/>
              </a:buClr>
              <a:buSzPts val="1600"/>
              <a:buFont typeface="Noto Sans Symbols"/>
              <a:buNone/>
            </a:pPr>
            <a:endParaRPr sz="1600" b="0" i="0" u="none" strike="noStrike" cap="none" dirty="0">
              <a:solidFill>
                <a:srgbClr val="000000"/>
              </a:solidFill>
              <a:latin typeface="Arial"/>
              <a:ea typeface="Arial"/>
              <a:cs typeface="Arial"/>
              <a:sym typeface="Arial"/>
            </a:endParaRPr>
          </a:p>
          <a:p>
            <a:pPr marL="406400" marR="0" lvl="0" indent="-163512" algn="l" rtl="0">
              <a:spcBef>
                <a:spcPts val="400"/>
              </a:spcBef>
              <a:spcAft>
                <a:spcPts val="0"/>
              </a:spcAft>
              <a:buClr>
                <a:schemeClr val="dk1"/>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406400" marR="0" lvl="0" indent="-163512" algn="l" rtl="0">
              <a:spcBef>
                <a:spcPts val="400"/>
              </a:spcBef>
              <a:spcAft>
                <a:spcPts val="0"/>
              </a:spcAft>
              <a:buClr>
                <a:schemeClr val="dk1"/>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2513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889000" y="1006900"/>
            <a:ext cx="7467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local installation</a:t>
            </a:r>
            <a:endParaRPr dirty="0"/>
          </a:p>
        </p:txBody>
      </p:sp>
      <p:sp>
        <p:nvSpPr>
          <p:cNvPr id="223" name="Google Shape;223;p20"/>
          <p:cNvSpPr txBox="1">
            <a:spLocks noGrp="1"/>
          </p:cNvSpPr>
          <p:nvPr>
            <p:ph idx="1"/>
          </p:nvPr>
        </p:nvSpPr>
        <p:spPr>
          <a:xfrm>
            <a:off x="762000" y="1812073"/>
            <a:ext cx="8382000" cy="19050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By default, </a:t>
            </a:r>
            <a:r>
              <a:rPr lang="en-IN" sz="2000" dirty="0" err="1">
                <a:solidFill>
                  <a:srgbClr val="000000"/>
                </a:solidFill>
                <a:latin typeface="Arial"/>
                <a:ea typeface="Arial"/>
                <a:cs typeface="Arial"/>
                <a:sym typeface="Arial"/>
              </a:rPr>
              <a:t>npm</a:t>
            </a:r>
            <a:r>
              <a:rPr lang="en-IN" sz="2000" dirty="0">
                <a:solidFill>
                  <a:srgbClr val="000000"/>
                </a:solidFill>
                <a:latin typeface="Arial"/>
                <a:ea typeface="Arial"/>
                <a:cs typeface="Arial"/>
                <a:sym typeface="Arial"/>
              </a:rPr>
              <a:t> installs dependency in local mode. Here local mode specifies the folder where Node application is present. </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For example if you installed express module, it created </a:t>
            </a:r>
            <a:r>
              <a:rPr lang="en-IN" sz="2000" dirty="0" err="1">
                <a:solidFill>
                  <a:srgbClr val="000000"/>
                </a:solidFill>
                <a:latin typeface="Arial"/>
                <a:ea typeface="Arial"/>
                <a:cs typeface="Arial"/>
                <a:sym typeface="Arial"/>
              </a:rPr>
              <a:t>node_modules</a:t>
            </a:r>
            <a:r>
              <a:rPr lang="en-IN" sz="2000" dirty="0">
                <a:solidFill>
                  <a:srgbClr val="000000"/>
                </a:solidFill>
                <a:latin typeface="Arial"/>
                <a:ea typeface="Arial"/>
                <a:cs typeface="Arial"/>
                <a:sym typeface="Arial"/>
              </a:rPr>
              <a:t> directory in the current directory where it installed express module.</a:t>
            </a:r>
            <a:endParaRPr dirty="0"/>
          </a:p>
        </p:txBody>
      </p:sp>
      <p:sp>
        <p:nvSpPr>
          <p:cNvPr id="225" name="Google Shape;225;p20"/>
          <p:cNvSpPr txBox="1"/>
          <p:nvPr/>
        </p:nvSpPr>
        <p:spPr>
          <a:xfrm>
            <a:off x="762000" y="3806283"/>
            <a:ext cx="8382000" cy="494370"/>
          </a:xfrm>
          <a:prstGeom prst="rect">
            <a:avLst/>
          </a:prstGeom>
          <a:noFill/>
          <a:ln>
            <a:noFill/>
          </a:ln>
        </p:spPr>
        <p:txBody>
          <a:bodyPr spcFirstLastPara="1" wrap="square" lIns="91425" tIns="45700" rIns="91425" bIns="45700" anchor="t" anchorCtr="0">
            <a:noAutofit/>
          </a:bodyPr>
          <a:lstStyle/>
          <a:p>
            <a:pPr marL="463550" marR="0" lvl="0" indent="-342900" algn="l" rtl="0">
              <a:spcBef>
                <a:spcPts val="0"/>
              </a:spcBef>
              <a:spcAft>
                <a:spcPts val="0"/>
              </a:spcAft>
              <a:buClr>
                <a:srgbClr val="000000"/>
              </a:buClr>
              <a:buSzPts val="2000"/>
              <a:buFont typeface="Arial" panose="020B0604020202020204" pitchFamily="34" charset="0"/>
              <a:buChar char="•"/>
            </a:pPr>
            <a:r>
              <a:rPr lang="en-IN" sz="2000" b="0" i="0" u="none" strike="noStrike" cap="none" dirty="0">
                <a:solidFill>
                  <a:srgbClr val="000000"/>
                </a:solidFill>
                <a:latin typeface="Arial"/>
                <a:ea typeface="Arial"/>
                <a:cs typeface="Arial"/>
                <a:sym typeface="Arial"/>
              </a:rPr>
              <a:t>You can use </a:t>
            </a:r>
            <a:r>
              <a:rPr lang="en-IN" sz="2000" b="0" i="0" u="none" strike="noStrike" cap="none" dirty="0" err="1">
                <a:solidFill>
                  <a:srgbClr val="000000"/>
                </a:solidFill>
                <a:latin typeface="Arial"/>
                <a:ea typeface="Arial"/>
                <a:cs typeface="Arial"/>
                <a:sym typeface="Arial"/>
              </a:rPr>
              <a:t>npm</a:t>
            </a:r>
            <a:r>
              <a:rPr lang="en-IN" sz="2000" b="0" i="0" u="none" strike="noStrike" cap="none" dirty="0">
                <a:solidFill>
                  <a:srgbClr val="000000"/>
                </a:solidFill>
                <a:latin typeface="Arial"/>
                <a:ea typeface="Arial"/>
                <a:cs typeface="Arial"/>
                <a:sym typeface="Arial"/>
              </a:rPr>
              <a:t> ls command to list down all the locally installed modules.</a:t>
            </a:r>
            <a:endParaRPr sz="2000" b="0" i="0" u="none" strike="noStrike" cap="none" dirty="0">
              <a:solidFill>
                <a:srgbClr val="000000"/>
              </a:solidFill>
              <a:latin typeface="Arial"/>
              <a:ea typeface="Arial"/>
              <a:cs typeface="Arial"/>
              <a:sym typeface="Aria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title"/>
          </p:nvPr>
        </p:nvSpPr>
        <p:spPr>
          <a:xfrm>
            <a:off x="871653" y="1060798"/>
            <a:ext cx="7467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global installation</a:t>
            </a:r>
            <a:endParaRPr dirty="0"/>
          </a:p>
        </p:txBody>
      </p:sp>
      <p:sp>
        <p:nvSpPr>
          <p:cNvPr id="233" name="Google Shape;233;p21"/>
          <p:cNvSpPr txBox="1">
            <a:spLocks noGrp="1"/>
          </p:cNvSpPr>
          <p:nvPr>
            <p:ph idx="1"/>
          </p:nvPr>
        </p:nvSpPr>
        <p:spPr>
          <a:xfrm>
            <a:off x="680224" y="1776761"/>
            <a:ext cx="8382000" cy="19050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Globally installed packages/dependencies are stored in system directory.</a:t>
            </a:r>
            <a:endParaRPr dirty="0"/>
          </a:p>
          <a:p>
            <a:pPr marL="342900" lvl="0" indent="-190500" algn="l" rtl="0">
              <a:spcBef>
                <a:spcPts val="640"/>
              </a:spcBef>
              <a:spcAft>
                <a:spcPts val="0"/>
              </a:spcAft>
              <a:buClr>
                <a:schemeClr val="dk1"/>
              </a:buClr>
              <a:buSzPts val="500"/>
              <a:buFont typeface="Arial" panose="020B0604020202020204" pitchFamily="34" charset="0"/>
              <a:buChar char="•"/>
            </a:pPr>
            <a:endParaRPr sz="5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Such dependencies can be used in CLI (Command Line Interface) function of any node.js but cannot be imported using require() in Node application directly. </a:t>
            </a:r>
            <a:endParaRPr dirty="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2"/>
          <p:cNvSpPr txBox="1">
            <a:spLocks noGrp="1"/>
          </p:cNvSpPr>
          <p:nvPr>
            <p:ph type="title"/>
          </p:nvPr>
        </p:nvSpPr>
        <p:spPr>
          <a:xfrm>
            <a:off x="925551" y="1029202"/>
            <a:ext cx="7467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global installation</a:t>
            </a:r>
            <a:endParaRPr dirty="0"/>
          </a:p>
        </p:txBody>
      </p:sp>
      <p:sp>
        <p:nvSpPr>
          <p:cNvPr id="243" name="Google Shape;243;p22"/>
          <p:cNvSpPr txBox="1"/>
          <p:nvPr/>
        </p:nvSpPr>
        <p:spPr>
          <a:xfrm>
            <a:off x="925551" y="2102004"/>
            <a:ext cx="8382000" cy="685800"/>
          </a:xfrm>
          <a:prstGeom prst="rect">
            <a:avLst/>
          </a:prstGeom>
          <a:noFill/>
          <a:ln>
            <a:noFill/>
          </a:ln>
        </p:spPr>
        <p:txBody>
          <a:bodyPr spcFirstLastPara="1" wrap="square" lIns="91425" tIns="45700" rIns="91425" bIns="45700" anchor="t" anchorCtr="0">
            <a:noAutofit/>
          </a:bodyPr>
          <a:lstStyle/>
          <a:p>
            <a:pPr marL="577850" marR="0" lvl="0" indent="-457200" algn="l" rtl="0">
              <a:spcBef>
                <a:spcPts val="0"/>
              </a:spcBef>
              <a:spcAft>
                <a:spcPts val="0"/>
              </a:spcAft>
              <a:buClr>
                <a:srgbClr val="000000"/>
              </a:buClr>
              <a:buSzPts val="2000"/>
              <a:buFont typeface="Arial" panose="020B0604020202020204" pitchFamily="34" charset="0"/>
              <a:buChar char="•"/>
            </a:pPr>
            <a:r>
              <a:rPr lang="en-IN" sz="2000" b="0" i="0" u="none" strike="noStrike" cap="none" dirty="0">
                <a:solidFill>
                  <a:srgbClr val="000000"/>
                </a:solidFill>
                <a:latin typeface="Arial"/>
                <a:ea typeface="Arial"/>
                <a:cs typeface="Arial"/>
                <a:sym typeface="Arial"/>
              </a:rPr>
              <a:t>You can use </a:t>
            </a:r>
            <a:r>
              <a:rPr lang="en-IN" sz="2000" b="0" i="0" u="none" strike="noStrike" cap="none" dirty="0" err="1">
                <a:solidFill>
                  <a:srgbClr val="000000"/>
                </a:solidFill>
                <a:latin typeface="Arial"/>
                <a:ea typeface="Arial"/>
                <a:cs typeface="Arial"/>
                <a:sym typeface="Arial"/>
              </a:rPr>
              <a:t>npm</a:t>
            </a:r>
            <a:r>
              <a:rPr lang="en-IN" sz="2000" b="0" i="0" u="none" strike="noStrike" cap="none" dirty="0">
                <a:solidFill>
                  <a:srgbClr val="000000"/>
                </a:solidFill>
                <a:latin typeface="Arial"/>
                <a:ea typeface="Arial"/>
                <a:cs typeface="Arial"/>
                <a:sym typeface="Arial"/>
              </a:rPr>
              <a:t> ls -g command to list down all the globally installed modules.</a:t>
            </a:r>
            <a:endParaRPr sz="2000" b="0" i="0" u="none" strike="noStrike" cap="none" dirty="0">
              <a:solidFill>
                <a:srgbClr val="000000"/>
              </a:solidFill>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txBox="1">
            <a:spLocks noGrp="1"/>
          </p:cNvSpPr>
          <p:nvPr>
            <p:ph type="title"/>
          </p:nvPr>
        </p:nvSpPr>
        <p:spPr>
          <a:xfrm>
            <a:off x="892097" y="996100"/>
            <a:ext cx="7467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Uninstalling a Module</a:t>
            </a:r>
            <a:endParaRPr dirty="0"/>
          </a:p>
        </p:txBody>
      </p:sp>
      <p:sp>
        <p:nvSpPr>
          <p:cNvPr id="251" name="Google Shape;251;p23"/>
          <p:cNvSpPr txBox="1">
            <a:spLocks noGrp="1"/>
          </p:cNvSpPr>
          <p:nvPr>
            <p:ph idx="1"/>
          </p:nvPr>
        </p:nvSpPr>
        <p:spPr>
          <a:xfrm>
            <a:off x="762000" y="1815597"/>
            <a:ext cx="8382000" cy="4572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To uninstall a Node.js module, use the following command:</a:t>
            </a:r>
            <a:endParaRPr dirty="0"/>
          </a:p>
        </p:txBody>
      </p:sp>
      <p:sp>
        <p:nvSpPr>
          <p:cNvPr id="252" name="Google Shape;252;p23"/>
          <p:cNvSpPr/>
          <p:nvPr/>
        </p:nvSpPr>
        <p:spPr>
          <a:xfrm>
            <a:off x="1129990" y="2376331"/>
            <a:ext cx="764602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i="0" u="none" strike="noStrike" cap="none" dirty="0" err="1">
                <a:solidFill>
                  <a:srgbClr val="F2F2F2"/>
                </a:solidFill>
                <a:latin typeface="Consolas"/>
                <a:ea typeface="Consolas"/>
                <a:cs typeface="Consolas"/>
                <a:sym typeface="Consolas"/>
              </a:rPr>
              <a:t>npm</a:t>
            </a:r>
            <a:r>
              <a:rPr lang="en-IN" sz="2200" b="1" i="0" u="none" strike="noStrike" cap="none" dirty="0">
                <a:solidFill>
                  <a:srgbClr val="F2F2F2"/>
                </a:solidFill>
                <a:latin typeface="Consolas"/>
                <a:ea typeface="Consolas"/>
                <a:cs typeface="Consolas"/>
                <a:sym typeface="Consolas"/>
              </a:rPr>
              <a:t> uninstall &lt;Module Name&gt; </a:t>
            </a:r>
            <a:endParaRPr sz="2200" b="1" i="0" u="none" strike="noStrike" cap="none" dirty="0">
              <a:solidFill>
                <a:srgbClr val="F2F2F2"/>
              </a:solidFill>
              <a:latin typeface="Consolas"/>
              <a:ea typeface="Consolas"/>
              <a:cs typeface="Consolas"/>
              <a:sym typeface="Consolas"/>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1070517" y="1018052"/>
            <a:ext cx="7467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err="1">
                <a:solidFill>
                  <a:srgbClr val="006600"/>
                </a:solidFill>
                <a:latin typeface="Algerian"/>
                <a:ea typeface="Algerian"/>
                <a:cs typeface="Algerian"/>
                <a:sym typeface="Algerian"/>
              </a:rPr>
              <a:t>Package.json</a:t>
            </a:r>
            <a:endParaRPr sz="4000" dirty="0">
              <a:solidFill>
                <a:srgbClr val="006600"/>
              </a:solidFill>
              <a:latin typeface="Algerian"/>
              <a:ea typeface="Algerian"/>
              <a:cs typeface="Algerian"/>
              <a:sym typeface="Algerian"/>
            </a:endParaRPr>
          </a:p>
        </p:txBody>
      </p:sp>
      <p:sp>
        <p:nvSpPr>
          <p:cNvPr id="261" name="Google Shape;261;p24"/>
          <p:cNvSpPr txBox="1">
            <a:spLocks noGrp="1"/>
          </p:cNvSpPr>
          <p:nvPr>
            <p:ph idx="1"/>
          </p:nvPr>
        </p:nvSpPr>
        <p:spPr>
          <a:xfrm>
            <a:off x="762000" y="2001644"/>
            <a:ext cx="7657171" cy="16764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err="1">
                <a:solidFill>
                  <a:srgbClr val="000000"/>
                </a:solidFill>
                <a:latin typeface="Arial"/>
                <a:ea typeface="Arial"/>
                <a:cs typeface="Arial"/>
                <a:sym typeface="Arial"/>
              </a:rPr>
              <a:t>package.json</a:t>
            </a:r>
            <a:r>
              <a:rPr lang="en-IN" sz="2000" dirty="0">
                <a:solidFill>
                  <a:srgbClr val="000000"/>
                </a:solidFill>
                <a:latin typeface="Arial"/>
                <a:ea typeface="Arial"/>
                <a:cs typeface="Arial"/>
                <a:sym typeface="Arial"/>
              </a:rPr>
              <a:t> is present in the root directory of any Node application/module and is used to define the properties of a package.</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This file is used to give information to </a:t>
            </a:r>
            <a:r>
              <a:rPr lang="en-IN" sz="2000" dirty="0" err="1">
                <a:solidFill>
                  <a:srgbClr val="000000"/>
                </a:solidFill>
                <a:latin typeface="Arial"/>
                <a:ea typeface="Arial"/>
                <a:cs typeface="Arial"/>
                <a:sym typeface="Arial"/>
              </a:rPr>
              <a:t>npm</a:t>
            </a:r>
            <a:r>
              <a:rPr lang="en-IN" sz="2000" dirty="0">
                <a:solidFill>
                  <a:srgbClr val="000000"/>
                </a:solidFill>
                <a:latin typeface="Arial"/>
                <a:ea typeface="Arial"/>
                <a:cs typeface="Arial"/>
                <a:sym typeface="Arial"/>
              </a:rPr>
              <a:t> that allows it to identify the project as well as handle the project's dependencies</a:t>
            </a:r>
            <a:endParaRPr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1003609" y="1018051"/>
            <a:ext cx="7467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err="1">
                <a:solidFill>
                  <a:srgbClr val="006600"/>
                </a:solidFill>
                <a:latin typeface="Algerian"/>
                <a:ea typeface="Algerian"/>
                <a:cs typeface="Algerian"/>
                <a:sym typeface="Algerian"/>
              </a:rPr>
              <a:t>Package.json</a:t>
            </a:r>
            <a:endParaRPr sz="4000" dirty="0">
              <a:solidFill>
                <a:srgbClr val="006600"/>
              </a:solidFill>
              <a:latin typeface="Algerian"/>
              <a:ea typeface="Algerian"/>
              <a:cs typeface="Algerian"/>
              <a:sym typeface="Algerian"/>
            </a:endParaRPr>
          </a:p>
        </p:txBody>
      </p:sp>
      <p:sp>
        <p:nvSpPr>
          <p:cNvPr id="269" name="Google Shape;269;p25"/>
          <p:cNvSpPr txBox="1">
            <a:spLocks noGrp="1"/>
          </p:cNvSpPr>
          <p:nvPr>
            <p:ph idx="1"/>
          </p:nvPr>
        </p:nvSpPr>
        <p:spPr>
          <a:xfrm>
            <a:off x="762000" y="1979341"/>
            <a:ext cx="7709209" cy="16764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err="1">
                <a:solidFill>
                  <a:srgbClr val="000000"/>
                </a:solidFill>
                <a:latin typeface="Arial"/>
                <a:ea typeface="Arial"/>
                <a:cs typeface="Arial"/>
                <a:sym typeface="Arial"/>
              </a:rPr>
              <a:t>package.json</a:t>
            </a:r>
            <a:r>
              <a:rPr lang="en-IN" sz="2000" dirty="0">
                <a:solidFill>
                  <a:srgbClr val="000000"/>
                </a:solidFill>
                <a:latin typeface="Arial"/>
                <a:ea typeface="Arial"/>
                <a:cs typeface="Arial"/>
                <a:sym typeface="Arial"/>
              </a:rPr>
              <a:t> is present in the root directory of any Node application/module and is used to define the properties of a package.</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This file is used to give information to </a:t>
            </a:r>
            <a:r>
              <a:rPr lang="en-IN" sz="2000" dirty="0" err="1">
                <a:solidFill>
                  <a:srgbClr val="000000"/>
                </a:solidFill>
                <a:latin typeface="Arial"/>
                <a:ea typeface="Arial"/>
                <a:cs typeface="Arial"/>
                <a:sym typeface="Arial"/>
              </a:rPr>
              <a:t>npm</a:t>
            </a:r>
            <a:r>
              <a:rPr lang="en-IN" sz="2000" dirty="0">
                <a:solidFill>
                  <a:srgbClr val="000000"/>
                </a:solidFill>
                <a:latin typeface="Arial"/>
                <a:ea typeface="Arial"/>
                <a:cs typeface="Arial"/>
                <a:sym typeface="Arial"/>
              </a:rPr>
              <a:t> that allows it to identify the project as well as handle the project's dependencies</a:t>
            </a:r>
            <a:endParaRPr dirty="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70;p25"/>
          <p:cNvPicPr preferRelativeResize="0"/>
          <p:nvPr/>
        </p:nvPicPr>
        <p:blipFill rotWithShape="1">
          <a:blip r:embed="rId2">
            <a:alphaModFix/>
          </a:blip>
          <a:srcRect l="26471" t="14285" r="32353"/>
          <a:stretch/>
        </p:blipFill>
        <p:spPr>
          <a:xfrm>
            <a:off x="613318" y="345688"/>
            <a:ext cx="7136780" cy="5664819"/>
          </a:xfrm>
          <a:prstGeom prst="rect">
            <a:avLst/>
          </a:prstGeom>
          <a:noFill/>
          <a:ln>
            <a:noFill/>
          </a:ln>
        </p:spPr>
      </p:pic>
    </p:spTree>
    <p:extLst>
      <p:ext uri="{BB962C8B-B14F-4D97-AF65-F5344CB8AC3E}">
        <p14:creationId xmlns:p14="http://schemas.microsoft.com/office/powerpoint/2010/main" val="3624171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6"/>
          <p:cNvSpPr txBox="1">
            <a:spLocks noGrp="1"/>
          </p:cNvSpPr>
          <p:nvPr>
            <p:ph type="title"/>
          </p:nvPr>
        </p:nvSpPr>
        <p:spPr>
          <a:xfrm>
            <a:off x="869795" y="928842"/>
            <a:ext cx="7467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err="1">
                <a:solidFill>
                  <a:srgbClr val="006600"/>
                </a:solidFill>
                <a:latin typeface="Algerian"/>
                <a:ea typeface="Algerian"/>
                <a:cs typeface="Algerian"/>
                <a:sym typeface="Algerian"/>
              </a:rPr>
              <a:t>Package.json</a:t>
            </a:r>
            <a:endParaRPr sz="4000" dirty="0">
              <a:solidFill>
                <a:srgbClr val="006600"/>
              </a:solidFill>
              <a:latin typeface="Algerian"/>
              <a:ea typeface="Algerian"/>
              <a:cs typeface="Algerian"/>
              <a:sym typeface="Algerian"/>
            </a:endParaRPr>
          </a:p>
        </p:txBody>
      </p:sp>
      <p:sp>
        <p:nvSpPr>
          <p:cNvPr id="278" name="Google Shape;278;p26"/>
          <p:cNvSpPr txBox="1">
            <a:spLocks noGrp="1"/>
          </p:cNvSpPr>
          <p:nvPr>
            <p:ph idx="1"/>
          </p:nvPr>
        </p:nvSpPr>
        <p:spPr>
          <a:xfrm>
            <a:off x="657922" y="1990493"/>
            <a:ext cx="8382000" cy="16764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err="1">
                <a:solidFill>
                  <a:srgbClr val="000000"/>
                </a:solidFill>
                <a:latin typeface="Arial"/>
                <a:ea typeface="Arial"/>
                <a:cs typeface="Arial"/>
                <a:sym typeface="Arial"/>
              </a:rPr>
              <a:t>package.json</a:t>
            </a:r>
            <a:r>
              <a:rPr lang="en-IN" sz="2000" dirty="0">
                <a:solidFill>
                  <a:srgbClr val="000000"/>
                </a:solidFill>
                <a:latin typeface="Arial"/>
                <a:ea typeface="Arial"/>
                <a:cs typeface="Arial"/>
                <a:sym typeface="Arial"/>
              </a:rPr>
              <a:t> is present in the root directory of any Node application/module and is used to define the properties of a package.</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This file is used to give information to </a:t>
            </a:r>
            <a:r>
              <a:rPr lang="en-IN" sz="2000" dirty="0" err="1">
                <a:solidFill>
                  <a:srgbClr val="000000"/>
                </a:solidFill>
                <a:latin typeface="Arial"/>
                <a:ea typeface="Arial"/>
                <a:cs typeface="Arial"/>
                <a:sym typeface="Arial"/>
              </a:rPr>
              <a:t>npm</a:t>
            </a:r>
            <a:r>
              <a:rPr lang="en-IN" sz="2000" dirty="0">
                <a:solidFill>
                  <a:srgbClr val="000000"/>
                </a:solidFill>
                <a:latin typeface="Arial"/>
                <a:ea typeface="Arial"/>
                <a:cs typeface="Arial"/>
                <a:sym typeface="Arial"/>
              </a:rPr>
              <a:t> that allows it to identify the project as well as handle the project's dependencies</a:t>
            </a:r>
            <a:endParaRPr dirty="0"/>
          </a:p>
        </p:txBody>
      </p:sp>
      <p:pic>
        <p:nvPicPr>
          <p:cNvPr id="279" name="Google Shape;279;p26"/>
          <p:cNvPicPr preferRelativeResize="0"/>
          <p:nvPr/>
        </p:nvPicPr>
        <p:blipFill rotWithShape="1">
          <a:blip r:embed="rId3">
            <a:alphaModFix/>
          </a:blip>
          <a:srcRect l="26470" t="8791" r="35882"/>
          <a:stretch/>
        </p:blipFill>
        <p:spPr>
          <a:xfrm>
            <a:off x="4038600" y="304800"/>
            <a:ext cx="4876800" cy="632460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a:spLocks noGrp="1"/>
          </p:cNvSpPr>
          <p:nvPr>
            <p:ph type="title"/>
          </p:nvPr>
        </p:nvSpPr>
        <p:spPr>
          <a:xfrm>
            <a:off x="981308" y="1018052"/>
            <a:ext cx="7467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err="1">
                <a:solidFill>
                  <a:srgbClr val="006600"/>
                </a:solidFill>
                <a:latin typeface="Algerian"/>
                <a:ea typeface="Algerian"/>
                <a:cs typeface="Algerian"/>
                <a:sym typeface="Algerian"/>
              </a:rPr>
              <a:t>Package.json</a:t>
            </a:r>
            <a:r>
              <a:rPr lang="en-IN" sz="4000" dirty="0">
                <a:solidFill>
                  <a:srgbClr val="006600"/>
                </a:solidFill>
                <a:latin typeface="Algerian"/>
                <a:ea typeface="Algerian"/>
                <a:cs typeface="Algerian"/>
                <a:sym typeface="Algerian"/>
              </a:rPr>
              <a:t> - attributes</a:t>
            </a:r>
            <a:endParaRPr dirty="0"/>
          </a:p>
        </p:txBody>
      </p:sp>
      <p:sp>
        <p:nvSpPr>
          <p:cNvPr id="287" name="Google Shape;287;p27"/>
          <p:cNvSpPr txBox="1">
            <a:spLocks noGrp="1"/>
          </p:cNvSpPr>
          <p:nvPr>
            <p:ph idx="1"/>
          </p:nvPr>
        </p:nvSpPr>
        <p:spPr>
          <a:xfrm>
            <a:off x="762000" y="1867830"/>
            <a:ext cx="8382000" cy="4495800"/>
          </a:xfrm>
          <a:prstGeom prst="rect">
            <a:avLst/>
          </a:prstGeom>
          <a:noFill/>
          <a:ln>
            <a:noFill/>
          </a:ln>
        </p:spPr>
        <p:txBody>
          <a:bodyPr spcFirstLastPara="1" wrap="square" lIns="91425" tIns="45700" rIns="91425" bIns="45700" anchor="t" anchorCtr="0">
            <a:noAutofit/>
          </a:bodyPr>
          <a:lstStyle/>
          <a:p>
            <a:pPr marL="577850" lvl="0" indent="-457200" algn="l" rtl="0">
              <a:spcBef>
                <a:spcPts val="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name</a:t>
            </a:r>
            <a:r>
              <a:rPr lang="en-IN" sz="2000" dirty="0">
                <a:solidFill>
                  <a:srgbClr val="000000"/>
                </a:solidFill>
                <a:latin typeface="Arial"/>
                <a:ea typeface="Arial"/>
                <a:cs typeface="Arial"/>
                <a:sym typeface="Arial"/>
              </a:rPr>
              <a:t> − name of the package</a:t>
            </a:r>
            <a:endParaRPr sz="1000" dirty="0">
              <a:solidFill>
                <a:srgbClr val="000000"/>
              </a:solidFill>
              <a:latin typeface="Arial"/>
              <a:ea typeface="Arial"/>
              <a:cs typeface="Arial"/>
              <a:sym typeface="Arial"/>
            </a:endParaRPr>
          </a:p>
          <a:p>
            <a:pPr marL="577850" lvl="0" indent="-4572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version</a:t>
            </a:r>
            <a:r>
              <a:rPr lang="en-IN" sz="2000" dirty="0">
                <a:solidFill>
                  <a:srgbClr val="000000"/>
                </a:solidFill>
                <a:latin typeface="Arial"/>
                <a:ea typeface="Arial"/>
                <a:cs typeface="Arial"/>
                <a:sym typeface="Arial"/>
              </a:rPr>
              <a:t> − version of the package</a:t>
            </a:r>
            <a:endParaRPr sz="1000" dirty="0">
              <a:solidFill>
                <a:srgbClr val="000000"/>
              </a:solidFill>
              <a:latin typeface="Arial"/>
              <a:ea typeface="Arial"/>
              <a:cs typeface="Arial"/>
              <a:sym typeface="Arial"/>
            </a:endParaRPr>
          </a:p>
          <a:p>
            <a:pPr marL="577850" lvl="0" indent="-4572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description</a:t>
            </a:r>
            <a:r>
              <a:rPr lang="en-IN" sz="2000" dirty="0">
                <a:solidFill>
                  <a:srgbClr val="000000"/>
                </a:solidFill>
                <a:latin typeface="Arial"/>
                <a:ea typeface="Arial"/>
                <a:cs typeface="Arial"/>
                <a:sym typeface="Arial"/>
              </a:rPr>
              <a:t> − description of the package</a:t>
            </a:r>
            <a:endParaRPr sz="1000" dirty="0">
              <a:solidFill>
                <a:srgbClr val="000000"/>
              </a:solidFill>
              <a:latin typeface="Arial"/>
              <a:ea typeface="Arial"/>
              <a:cs typeface="Arial"/>
              <a:sym typeface="Arial"/>
            </a:endParaRPr>
          </a:p>
          <a:p>
            <a:pPr marL="577850" lvl="0" indent="-4572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homepage</a:t>
            </a:r>
            <a:r>
              <a:rPr lang="en-IN" sz="2000" dirty="0">
                <a:solidFill>
                  <a:srgbClr val="000000"/>
                </a:solidFill>
                <a:latin typeface="Arial"/>
                <a:ea typeface="Arial"/>
                <a:cs typeface="Arial"/>
                <a:sym typeface="Arial"/>
              </a:rPr>
              <a:t> − homepage of the package</a:t>
            </a:r>
            <a:endParaRPr sz="1000" dirty="0">
              <a:solidFill>
                <a:srgbClr val="000000"/>
              </a:solidFill>
              <a:latin typeface="Arial"/>
              <a:ea typeface="Arial"/>
              <a:cs typeface="Arial"/>
              <a:sym typeface="Arial"/>
            </a:endParaRPr>
          </a:p>
          <a:p>
            <a:pPr marL="577850" lvl="0" indent="-4572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author</a:t>
            </a:r>
            <a:r>
              <a:rPr lang="en-IN" sz="2000" dirty="0">
                <a:solidFill>
                  <a:srgbClr val="000000"/>
                </a:solidFill>
                <a:latin typeface="Arial"/>
                <a:ea typeface="Arial"/>
                <a:cs typeface="Arial"/>
                <a:sym typeface="Arial"/>
              </a:rPr>
              <a:t> − author of the package</a:t>
            </a:r>
            <a:endParaRPr sz="1000" dirty="0">
              <a:solidFill>
                <a:srgbClr val="000000"/>
              </a:solidFill>
              <a:latin typeface="Arial"/>
              <a:ea typeface="Arial"/>
              <a:cs typeface="Arial"/>
              <a:sym typeface="Arial"/>
            </a:endParaRPr>
          </a:p>
          <a:p>
            <a:pPr marL="577850" lvl="0" indent="-4572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contributors</a:t>
            </a:r>
            <a:r>
              <a:rPr lang="en-IN" sz="2000" dirty="0">
                <a:solidFill>
                  <a:srgbClr val="000000"/>
                </a:solidFill>
                <a:latin typeface="Arial"/>
                <a:ea typeface="Arial"/>
                <a:cs typeface="Arial"/>
                <a:sym typeface="Arial"/>
              </a:rPr>
              <a:t> − name of the contributors to the package</a:t>
            </a:r>
            <a:endParaRPr sz="1000" dirty="0">
              <a:solidFill>
                <a:srgbClr val="000000"/>
              </a:solidFill>
              <a:latin typeface="Arial"/>
              <a:ea typeface="Arial"/>
              <a:cs typeface="Arial"/>
              <a:sym typeface="Arial"/>
            </a:endParaRPr>
          </a:p>
          <a:p>
            <a:pPr marL="577850" lvl="0" indent="-4572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dependencies</a:t>
            </a:r>
            <a:r>
              <a:rPr lang="en-IN" sz="2000" dirty="0">
                <a:solidFill>
                  <a:srgbClr val="000000"/>
                </a:solidFill>
                <a:latin typeface="Arial"/>
                <a:ea typeface="Arial"/>
                <a:cs typeface="Arial"/>
                <a:sym typeface="Arial"/>
              </a:rPr>
              <a:t> − list of dependencies. NPM automatically installs all the dependencies mentioned here in the </a:t>
            </a:r>
            <a:r>
              <a:rPr lang="en-IN" sz="2000" dirty="0" err="1">
                <a:solidFill>
                  <a:srgbClr val="000000"/>
                </a:solidFill>
                <a:latin typeface="Arial"/>
                <a:ea typeface="Arial"/>
                <a:cs typeface="Arial"/>
                <a:sym typeface="Arial"/>
              </a:rPr>
              <a:t>node_module</a:t>
            </a:r>
            <a:r>
              <a:rPr lang="en-IN" sz="2000" dirty="0">
                <a:solidFill>
                  <a:srgbClr val="000000"/>
                </a:solidFill>
                <a:latin typeface="Arial"/>
                <a:ea typeface="Arial"/>
                <a:cs typeface="Arial"/>
                <a:sym typeface="Arial"/>
              </a:rPr>
              <a:t> folder of the package.</a:t>
            </a:r>
            <a:endParaRPr sz="1000" dirty="0">
              <a:solidFill>
                <a:srgbClr val="000000"/>
              </a:solidFill>
              <a:latin typeface="Arial"/>
              <a:ea typeface="Arial"/>
              <a:cs typeface="Arial"/>
              <a:sym typeface="Arial"/>
            </a:endParaRPr>
          </a:p>
          <a:p>
            <a:pPr marL="577850" lvl="0" indent="-4572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repository</a:t>
            </a:r>
            <a:r>
              <a:rPr lang="en-IN" sz="2000" dirty="0">
                <a:solidFill>
                  <a:srgbClr val="000000"/>
                </a:solidFill>
                <a:latin typeface="Arial"/>
                <a:ea typeface="Arial"/>
                <a:cs typeface="Arial"/>
                <a:sym typeface="Arial"/>
              </a:rPr>
              <a:t> − repository type and URL of the package</a:t>
            </a:r>
            <a:endParaRPr dirty="0"/>
          </a:p>
          <a:p>
            <a:pPr marL="577850" lvl="0" indent="-4572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main</a:t>
            </a:r>
            <a:r>
              <a:rPr lang="en-IN" sz="2000" dirty="0">
                <a:solidFill>
                  <a:srgbClr val="000000"/>
                </a:solidFill>
                <a:latin typeface="Arial"/>
                <a:ea typeface="Arial"/>
                <a:cs typeface="Arial"/>
                <a:sym typeface="Arial"/>
              </a:rPr>
              <a:t> − entry point of the package</a:t>
            </a:r>
            <a:endParaRPr dirty="0"/>
          </a:p>
          <a:p>
            <a:pPr marL="577850" lvl="0" indent="-4572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keywords</a:t>
            </a:r>
            <a:r>
              <a:rPr lang="en-IN" sz="2000" dirty="0">
                <a:solidFill>
                  <a:srgbClr val="000000"/>
                </a:solidFill>
                <a:latin typeface="Arial"/>
                <a:ea typeface="Arial"/>
                <a:cs typeface="Arial"/>
                <a:sym typeface="Arial"/>
              </a:rPr>
              <a:t> − keywords</a:t>
            </a:r>
            <a:endParaRPr dirty="0"/>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title"/>
          </p:nvPr>
        </p:nvSpPr>
        <p:spPr>
          <a:xfrm>
            <a:off x="901390" y="1005468"/>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err="1">
                <a:solidFill>
                  <a:srgbClr val="006600"/>
                </a:solidFill>
                <a:latin typeface="Algerian"/>
                <a:ea typeface="Algerian"/>
                <a:cs typeface="Algerian"/>
                <a:sym typeface="Algerian"/>
              </a:rPr>
              <a:t>Callback</a:t>
            </a:r>
            <a:r>
              <a:rPr lang="en-IN" sz="4000" dirty="0">
                <a:solidFill>
                  <a:srgbClr val="006600"/>
                </a:solidFill>
                <a:latin typeface="Algerian"/>
                <a:ea typeface="Algerian"/>
                <a:cs typeface="Algerian"/>
                <a:sym typeface="Algerian"/>
              </a:rPr>
              <a:t> concept</a:t>
            </a:r>
            <a:endParaRPr dirty="0"/>
          </a:p>
        </p:txBody>
      </p:sp>
      <p:sp>
        <p:nvSpPr>
          <p:cNvPr id="295" name="Google Shape;295;p28"/>
          <p:cNvSpPr txBox="1">
            <a:spLocks noGrp="1"/>
          </p:cNvSpPr>
          <p:nvPr>
            <p:ph idx="1"/>
          </p:nvPr>
        </p:nvSpPr>
        <p:spPr>
          <a:xfrm>
            <a:off x="825190" y="1936595"/>
            <a:ext cx="8077200" cy="36576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err="1">
                <a:solidFill>
                  <a:srgbClr val="000000"/>
                </a:solidFill>
                <a:latin typeface="Arial"/>
                <a:ea typeface="Arial"/>
                <a:cs typeface="Arial"/>
                <a:sym typeface="Arial"/>
              </a:rPr>
              <a:t>Callback</a:t>
            </a:r>
            <a:r>
              <a:rPr lang="en-IN" sz="2000" dirty="0">
                <a:solidFill>
                  <a:srgbClr val="000000"/>
                </a:solidFill>
                <a:latin typeface="Arial"/>
                <a:ea typeface="Arial"/>
                <a:cs typeface="Arial"/>
                <a:sym typeface="Arial"/>
              </a:rPr>
              <a:t> is an asynchronous equivalent for a function.</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A </a:t>
            </a:r>
            <a:r>
              <a:rPr lang="en-IN" sz="2000" dirty="0" err="1">
                <a:solidFill>
                  <a:srgbClr val="000000"/>
                </a:solidFill>
                <a:latin typeface="Arial"/>
                <a:ea typeface="Arial"/>
                <a:cs typeface="Arial"/>
                <a:sym typeface="Arial"/>
              </a:rPr>
              <a:t>callback</a:t>
            </a:r>
            <a:r>
              <a:rPr lang="en-IN" sz="2000" dirty="0">
                <a:solidFill>
                  <a:srgbClr val="000000"/>
                </a:solidFill>
                <a:latin typeface="Arial"/>
                <a:ea typeface="Arial"/>
                <a:cs typeface="Arial"/>
                <a:sym typeface="Arial"/>
              </a:rPr>
              <a:t> function is called at the completion of a given task. </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Node makes heavy use of </a:t>
            </a:r>
            <a:r>
              <a:rPr lang="en-IN" sz="2000" dirty="0" err="1">
                <a:solidFill>
                  <a:srgbClr val="000000"/>
                </a:solidFill>
                <a:latin typeface="Arial"/>
                <a:ea typeface="Arial"/>
                <a:cs typeface="Arial"/>
                <a:sym typeface="Arial"/>
              </a:rPr>
              <a:t>callbacks</a:t>
            </a:r>
            <a:r>
              <a:rPr lang="en-IN" sz="2000" dirty="0">
                <a:solidFill>
                  <a:srgbClr val="000000"/>
                </a:solidFill>
                <a:latin typeface="Arial"/>
                <a:ea typeface="Arial"/>
                <a:cs typeface="Arial"/>
                <a:sym typeface="Arial"/>
              </a:rPr>
              <a:t>. </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All the APIs of Node are written in such a way that they support </a:t>
            </a:r>
            <a:r>
              <a:rPr lang="en-IN" sz="2000" dirty="0" err="1">
                <a:solidFill>
                  <a:srgbClr val="000000"/>
                </a:solidFill>
                <a:latin typeface="Arial"/>
                <a:ea typeface="Arial"/>
                <a:cs typeface="Arial"/>
                <a:sym typeface="Arial"/>
              </a:rPr>
              <a:t>callbacks</a:t>
            </a:r>
            <a:r>
              <a:rPr lang="en-IN" sz="2000" dirty="0">
                <a:solidFill>
                  <a:srgbClr val="000000"/>
                </a:solidFill>
                <a:latin typeface="Arial"/>
                <a:ea typeface="Arial"/>
                <a:cs typeface="Arial"/>
                <a:sym typeface="Arial"/>
              </a:rPr>
              <a:t>.</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This makes Node.js highly scalable, as it can process a high number of requests without waiting for any function to return results.</a:t>
            </a:r>
            <a:endParaRPr sz="2000"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981307" y="871654"/>
            <a:ext cx="83058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What is node.js</a:t>
            </a:r>
            <a:endParaRPr dirty="0"/>
          </a:p>
        </p:txBody>
      </p:sp>
      <p:sp>
        <p:nvSpPr>
          <p:cNvPr id="72" name="Google Shape;72;p3"/>
          <p:cNvSpPr txBox="1">
            <a:spLocks noGrp="1"/>
          </p:cNvSpPr>
          <p:nvPr>
            <p:ph idx="1"/>
          </p:nvPr>
        </p:nvSpPr>
        <p:spPr>
          <a:xfrm>
            <a:off x="802888" y="1997232"/>
            <a:ext cx="8077200" cy="36576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rPr>
              <a:t>Node.js is a cross-platform environment and library for running JavaScript applications.</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rPr>
              <a:t>It is used to create networking and server-side applications.</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rPr>
              <a:t>It is a server-side platform built on Google Chrome's JavaScript Engine (V8 Engine).</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rPr>
              <a:t>Node.js applications are written in JavaScript, and can be run within the Node.js runtime on OS X, Microsoft Windows, and Linux.</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rPr>
              <a:t>Node.js also provides a rich library of various JavaScript modules</a:t>
            </a:r>
            <a:endParaRPr sz="2000" dirty="0">
              <a:solidFill>
                <a:srgbClr val="000000"/>
              </a:solidFill>
            </a:endParaRPr>
          </a:p>
        </p:txBody>
      </p:sp>
      <p:sp>
        <p:nvSpPr>
          <p:cNvPr id="73" name="Google Shape;73;p3"/>
          <p:cNvSpPr/>
          <p:nvPr/>
        </p:nvSpPr>
        <p:spPr>
          <a:xfrm>
            <a:off x="802888" y="5456316"/>
            <a:ext cx="807720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i="0" u="none" strike="noStrike" cap="none" dirty="0">
                <a:solidFill>
                  <a:schemeClr val="lt1"/>
                </a:solidFill>
                <a:latin typeface="Consolas"/>
                <a:ea typeface="Consolas"/>
                <a:cs typeface="Consolas"/>
                <a:sym typeface="Consolas"/>
              </a:rPr>
              <a:t>Node.js = Runtime Environment + JavaScript Library</a:t>
            </a:r>
            <a:endParaRPr sz="2200" b="1" i="0" u="none" strike="noStrike" cap="none" dirty="0">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923693" y="1009119"/>
            <a:ext cx="8001000" cy="715963"/>
          </a:xfrm>
          <a:prstGeom prst="rect">
            <a:avLst/>
          </a:prstGeom>
          <a:noFill/>
          <a:ln>
            <a:noFill/>
          </a:ln>
        </p:spPr>
        <p:txBody>
          <a:bodyPr spcFirstLastPara="1" wrap="square" lIns="91425" tIns="45700" rIns="91425" bIns="45700" anchor="ctr" anchorCtr="0">
            <a:noAutofit/>
          </a:bodyPr>
          <a:lstStyle/>
          <a:p>
            <a:pPr lvl="0" algn="l" rtl="0">
              <a:spcBef>
                <a:spcPts val="0"/>
              </a:spcBef>
              <a:spcAft>
                <a:spcPts val="0"/>
              </a:spcAft>
            </a:pPr>
            <a:r>
              <a:rPr lang="en-IN" sz="4000" dirty="0" smtClean="0">
                <a:solidFill>
                  <a:srgbClr val="006600"/>
                </a:solidFill>
                <a:latin typeface="Algerian"/>
                <a:ea typeface="Algerian"/>
                <a:cs typeface="Algerian"/>
                <a:sym typeface="Algerian"/>
              </a:rPr>
              <a:t>Blocking code example</a:t>
            </a:r>
            <a:endParaRPr dirty="0"/>
          </a:p>
        </p:txBody>
      </p:sp>
      <p:sp>
        <p:nvSpPr>
          <p:cNvPr id="303" name="Google Shape;303;p29"/>
          <p:cNvSpPr txBox="1">
            <a:spLocks noGrp="1"/>
          </p:cNvSpPr>
          <p:nvPr>
            <p:ph idx="1"/>
          </p:nvPr>
        </p:nvSpPr>
        <p:spPr>
          <a:xfrm>
            <a:off x="847493" y="1799420"/>
            <a:ext cx="8077200" cy="5334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Create a text file named </a:t>
            </a:r>
            <a:r>
              <a:rPr lang="en-IN" sz="2000" b="1" dirty="0">
                <a:solidFill>
                  <a:srgbClr val="000000"/>
                </a:solidFill>
                <a:latin typeface="Arial"/>
                <a:ea typeface="Arial"/>
                <a:cs typeface="Arial"/>
                <a:sym typeface="Arial"/>
              </a:rPr>
              <a:t>input.txt</a:t>
            </a:r>
            <a:r>
              <a:rPr lang="en-IN" sz="2000" dirty="0">
                <a:solidFill>
                  <a:srgbClr val="000000"/>
                </a:solidFill>
                <a:latin typeface="Arial"/>
                <a:ea typeface="Arial"/>
                <a:cs typeface="Arial"/>
                <a:sym typeface="Arial"/>
              </a:rPr>
              <a:t> with the following content −</a:t>
            </a:r>
            <a:endParaRPr sz="2000" dirty="0">
              <a:solidFill>
                <a:srgbClr val="000000"/>
              </a:solidFill>
              <a:latin typeface="Arial"/>
              <a:ea typeface="Arial"/>
              <a:cs typeface="Arial"/>
              <a:sym typeface="Arial"/>
            </a:endParaRPr>
          </a:p>
        </p:txBody>
      </p:sp>
      <p:sp>
        <p:nvSpPr>
          <p:cNvPr id="304" name="Google Shape;304;p29"/>
          <p:cNvSpPr/>
          <p:nvPr/>
        </p:nvSpPr>
        <p:spPr>
          <a:xfrm>
            <a:off x="847493" y="2267590"/>
            <a:ext cx="7686907" cy="769441"/>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IN" sz="2200" b="1" i="0" u="none" strike="noStrike" cap="none" dirty="0">
                <a:solidFill>
                  <a:schemeClr val="lt1"/>
                </a:solidFill>
                <a:latin typeface="Consolas"/>
                <a:ea typeface="Consolas"/>
                <a:cs typeface="Consolas"/>
                <a:sym typeface="Consolas"/>
              </a:rPr>
              <a:t>This is Node.js learning session </a:t>
            </a:r>
            <a:endParaRPr dirty="0"/>
          </a:p>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for </a:t>
            </a:r>
            <a:r>
              <a:rPr lang="en-IN" sz="2200" b="1" dirty="0" smtClean="0">
                <a:solidFill>
                  <a:schemeClr val="lt1"/>
                </a:solidFill>
                <a:latin typeface="Consolas"/>
                <a:ea typeface="Consolas"/>
                <a:cs typeface="Consolas"/>
                <a:sym typeface="Consolas"/>
              </a:rPr>
              <a:t>DAC </a:t>
            </a:r>
            <a:r>
              <a:rPr lang="en-IN" sz="2200" b="1" dirty="0">
                <a:solidFill>
                  <a:schemeClr val="lt1"/>
                </a:solidFill>
                <a:latin typeface="Consolas"/>
                <a:ea typeface="Consolas"/>
                <a:cs typeface="Consolas"/>
                <a:sym typeface="Consolas"/>
              </a:rPr>
              <a:t>students</a:t>
            </a:r>
            <a:endParaRPr dirty="0"/>
          </a:p>
        </p:txBody>
      </p:sp>
      <p:sp>
        <p:nvSpPr>
          <p:cNvPr id="305" name="Google Shape;305;p29"/>
          <p:cNvSpPr txBox="1"/>
          <p:nvPr/>
        </p:nvSpPr>
        <p:spPr>
          <a:xfrm>
            <a:off x="847493" y="3096686"/>
            <a:ext cx="8077200" cy="5334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Create a </a:t>
            </a:r>
            <a:r>
              <a:rPr lang="en-IN" sz="2000" dirty="0" err="1">
                <a:solidFill>
                  <a:srgbClr val="000000"/>
                </a:solidFill>
                <a:latin typeface="Arial"/>
                <a:ea typeface="Arial"/>
                <a:cs typeface="Arial"/>
                <a:sym typeface="Arial"/>
              </a:rPr>
              <a:t>js</a:t>
            </a:r>
            <a:r>
              <a:rPr lang="en-IN" sz="2000" dirty="0">
                <a:solidFill>
                  <a:srgbClr val="000000"/>
                </a:solidFill>
                <a:latin typeface="Arial"/>
                <a:ea typeface="Arial"/>
                <a:cs typeface="Arial"/>
                <a:sym typeface="Arial"/>
              </a:rPr>
              <a:t> file named </a:t>
            </a:r>
            <a:r>
              <a:rPr lang="en-IN" sz="2000" b="1" dirty="0">
                <a:solidFill>
                  <a:srgbClr val="000000"/>
                </a:solidFill>
                <a:latin typeface="Arial"/>
                <a:ea typeface="Arial"/>
                <a:cs typeface="Arial"/>
                <a:sym typeface="Arial"/>
              </a:rPr>
              <a:t>main.js</a:t>
            </a:r>
            <a:r>
              <a:rPr lang="en-IN" sz="2000" dirty="0">
                <a:solidFill>
                  <a:srgbClr val="000000"/>
                </a:solidFill>
                <a:latin typeface="Arial"/>
                <a:ea typeface="Arial"/>
                <a:cs typeface="Arial"/>
                <a:sym typeface="Arial"/>
              </a:rPr>
              <a:t> with the following code −</a:t>
            </a:r>
            <a:endParaRPr sz="2000" b="0" i="0" u="none" strike="noStrike" cap="none" dirty="0">
              <a:solidFill>
                <a:srgbClr val="000000"/>
              </a:solidFill>
              <a:latin typeface="Arial"/>
              <a:ea typeface="Arial"/>
              <a:cs typeface="Arial"/>
              <a:sym typeface="Arial"/>
            </a:endParaRPr>
          </a:p>
        </p:txBody>
      </p:sp>
      <p:sp>
        <p:nvSpPr>
          <p:cNvPr id="306" name="Google Shape;306;p29"/>
          <p:cNvSpPr/>
          <p:nvPr/>
        </p:nvSpPr>
        <p:spPr>
          <a:xfrm>
            <a:off x="847493" y="3589959"/>
            <a:ext cx="7686907" cy="2123658"/>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IN" sz="2200" b="1" dirty="0" err="1">
                <a:solidFill>
                  <a:schemeClr val="lt1"/>
                </a:solidFill>
                <a:latin typeface="Consolas"/>
                <a:ea typeface="Consolas"/>
                <a:cs typeface="Consolas"/>
                <a:sym typeface="Consolas"/>
              </a:rPr>
              <a:t>var</a:t>
            </a:r>
            <a:r>
              <a:rPr lang="en-IN" sz="2200" b="1" dirty="0">
                <a:solidFill>
                  <a:schemeClr val="lt1"/>
                </a:solidFill>
                <a:latin typeface="Consolas"/>
                <a:ea typeface="Consolas"/>
                <a:cs typeface="Consolas"/>
                <a:sym typeface="Consolas"/>
              </a:rPr>
              <a:t> fs = require("fs");</a:t>
            </a:r>
            <a:endParaRPr dirty="0"/>
          </a:p>
          <a:p>
            <a:pPr marL="342900" marR="0" lvl="0" indent="-342900" algn="l" rtl="0">
              <a:spcBef>
                <a:spcPts val="0"/>
              </a:spcBef>
              <a:spcAft>
                <a:spcPts val="0"/>
              </a:spcAft>
              <a:buFont typeface="Arial" panose="020B0604020202020204" pitchFamily="34" charset="0"/>
              <a:buChar char="•"/>
            </a:pPr>
            <a:endParaRPr sz="2200" b="1" dirty="0">
              <a:solidFill>
                <a:schemeClr val="lt1"/>
              </a:solidFill>
              <a:latin typeface="Consolas"/>
              <a:ea typeface="Consolas"/>
              <a:cs typeface="Consolas"/>
              <a:sym typeface="Consolas"/>
            </a:endParaRPr>
          </a:p>
          <a:p>
            <a:pPr marL="342900" marR="0" lvl="0" indent="-342900" algn="l" rtl="0">
              <a:spcBef>
                <a:spcPts val="0"/>
              </a:spcBef>
              <a:spcAft>
                <a:spcPts val="0"/>
              </a:spcAft>
              <a:buFont typeface="Arial" panose="020B0604020202020204" pitchFamily="34" charset="0"/>
              <a:buChar char="•"/>
            </a:pPr>
            <a:r>
              <a:rPr lang="en-IN" sz="2200" b="1" dirty="0" err="1">
                <a:solidFill>
                  <a:schemeClr val="lt1"/>
                </a:solidFill>
                <a:latin typeface="Consolas"/>
                <a:ea typeface="Consolas"/>
                <a:cs typeface="Consolas"/>
                <a:sym typeface="Consolas"/>
              </a:rPr>
              <a:t>var</a:t>
            </a:r>
            <a:r>
              <a:rPr lang="en-IN" sz="2200" b="1" dirty="0">
                <a:solidFill>
                  <a:schemeClr val="lt1"/>
                </a:solidFill>
                <a:latin typeface="Consolas"/>
                <a:ea typeface="Consolas"/>
                <a:cs typeface="Consolas"/>
                <a:sym typeface="Consolas"/>
              </a:rPr>
              <a:t> data = </a:t>
            </a:r>
            <a:r>
              <a:rPr lang="en-IN" sz="2200" b="1" dirty="0" err="1">
                <a:solidFill>
                  <a:schemeClr val="lt1"/>
                </a:solidFill>
                <a:latin typeface="Consolas"/>
                <a:ea typeface="Consolas"/>
                <a:cs typeface="Consolas"/>
                <a:sym typeface="Consolas"/>
              </a:rPr>
              <a:t>fs.readFileSync</a:t>
            </a:r>
            <a:r>
              <a:rPr lang="en-IN" sz="2200" b="1" dirty="0">
                <a:solidFill>
                  <a:schemeClr val="lt1"/>
                </a:solidFill>
                <a:latin typeface="Consolas"/>
                <a:ea typeface="Consolas"/>
                <a:cs typeface="Consolas"/>
                <a:sym typeface="Consolas"/>
              </a:rPr>
              <a:t>('input.txt');</a:t>
            </a:r>
            <a:endParaRPr dirty="0"/>
          </a:p>
          <a:p>
            <a:pPr marL="342900" marR="0" lvl="0" indent="-342900" algn="l" rtl="0">
              <a:spcBef>
                <a:spcPts val="0"/>
              </a:spcBef>
              <a:spcAft>
                <a:spcPts val="0"/>
              </a:spcAft>
              <a:buFont typeface="Arial" panose="020B0604020202020204" pitchFamily="34" charset="0"/>
              <a:buChar char="•"/>
            </a:pPr>
            <a:endParaRPr sz="2200" b="1" dirty="0">
              <a:solidFill>
                <a:schemeClr val="lt1"/>
              </a:solidFill>
              <a:latin typeface="Consolas"/>
              <a:ea typeface="Consolas"/>
              <a:cs typeface="Consolas"/>
              <a:sym typeface="Consolas"/>
            </a:endParaRPr>
          </a:p>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console.log(</a:t>
            </a:r>
            <a:r>
              <a:rPr lang="en-IN" sz="2200" b="1" dirty="0" err="1">
                <a:solidFill>
                  <a:schemeClr val="lt1"/>
                </a:solidFill>
                <a:latin typeface="Consolas"/>
                <a:ea typeface="Consolas"/>
                <a:cs typeface="Consolas"/>
                <a:sym typeface="Consolas"/>
              </a:rPr>
              <a:t>data.toString</a:t>
            </a:r>
            <a:r>
              <a:rPr lang="en-IN" sz="2200" b="1" dirty="0">
                <a:solidFill>
                  <a:schemeClr val="lt1"/>
                </a:solidFill>
                <a:latin typeface="Consolas"/>
                <a:ea typeface="Consolas"/>
                <a:cs typeface="Consolas"/>
                <a:sym typeface="Consolas"/>
              </a:rPr>
              <a:t>());</a:t>
            </a:r>
            <a:endParaRPr dirty="0"/>
          </a:p>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console.log("Program Ended");</a:t>
            </a:r>
            <a:endParaRPr dirty="0"/>
          </a:p>
        </p:txBody>
      </p:sp>
      <p:sp>
        <p:nvSpPr>
          <p:cNvPr id="307" name="Google Shape;307;p29"/>
          <p:cNvSpPr txBox="1"/>
          <p:nvPr/>
        </p:nvSpPr>
        <p:spPr>
          <a:xfrm>
            <a:off x="762000" y="5728961"/>
            <a:ext cx="8077200" cy="5334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Now run the main.js to see the result</a:t>
            </a:r>
            <a:endParaRPr sz="2000" b="0" i="0" u="none" strike="noStrike" cap="none" dirty="0">
              <a:solidFill>
                <a:srgbClr val="000000"/>
              </a:solidFill>
              <a:latin typeface="Arial"/>
              <a:ea typeface="Arial"/>
              <a:cs typeface="Arial"/>
              <a:sym typeface="Arial"/>
            </a:endParaRPr>
          </a:p>
        </p:txBody>
      </p:sp>
      <p:sp>
        <p:nvSpPr>
          <p:cNvPr id="308" name="Google Shape;308;p29"/>
          <p:cNvSpPr/>
          <p:nvPr/>
        </p:nvSpPr>
        <p:spPr>
          <a:xfrm>
            <a:off x="847493" y="6206890"/>
            <a:ext cx="7686907" cy="430887"/>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IN" sz="2200" b="1">
                <a:solidFill>
                  <a:schemeClr val="lt1"/>
                </a:solidFill>
                <a:latin typeface="Consolas"/>
                <a:ea typeface="Consolas"/>
                <a:cs typeface="Consolas"/>
                <a:sym typeface="Consolas"/>
              </a:rPr>
              <a:t>node main.js</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1"/>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lvl="0" algn="l" rtl="0">
              <a:spcBef>
                <a:spcPts val="0"/>
              </a:spcBef>
              <a:spcAft>
                <a:spcPts val="0"/>
              </a:spcAft>
            </a:pPr>
            <a:r>
              <a:rPr lang="en-IN" sz="4000" dirty="0">
                <a:solidFill>
                  <a:srgbClr val="006600"/>
                </a:solidFill>
                <a:latin typeface="Algerian"/>
                <a:ea typeface="Algerian"/>
                <a:cs typeface="Algerian"/>
                <a:sym typeface="Algerian"/>
              </a:rPr>
              <a:t>Non Blocking code example</a:t>
            </a:r>
            <a:endParaRPr dirty="0"/>
          </a:p>
        </p:txBody>
      </p:sp>
      <p:sp>
        <p:nvSpPr>
          <p:cNvPr id="324" name="Google Shape;324;p31"/>
          <p:cNvSpPr txBox="1">
            <a:spLocks noGrp="1"/>
          </p:cNvSpPr>
          <p:nvPr>
            <p:ph idx="1"/>
          </p:nvPr>
        </p:nvSpPr>
        <p:spPr>
          <a:xfrm>
            <a:off x="457200" y="1524000"/>
            <a:ext cx="8077200" cy="5334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a:solidFill>
                  <a:srgbClr val="000000"/>
                </a:solidFill>
                <a:latin typeface="Arial"/>
                <a:ea typeface="Arial"/>
                <a:cs typeface="Arial"/>
                <a:sym typeface="Arial"/>
              </a:rPr>
              <a:t>Create a text file named </a:t>
            </a:r>
            <a:r>
              <a:rPr lang="en-IN" sz="2000" b="1">
                <a:solidFill>
                  <a:srgbClr val="000000"/>
                </a:solidFill>
                <a:latin typeface="Arial"/>
                <a:ea typeface="Arial"/>
                <a:cs typeface="Arial"/>
                <a:sym typeface="Arial"/>
              </a:rPr>
              <a:t>input.txt</a:t>
            </a:r>
            <a:r>
              <a:rPr lang="en-IN" sz="2000">
                <a:solidFill>
                  <a:srgbClr val="000000"/>
                </a:solidFill>
                <a:latin typeface="Arial"/>
                <a:ea typeface="Arial"/>
                <a:cs typeface="Arial"/>
                <a:sym typeface="Arial"/>
              </a:rPr>
              <a:t> with the following content −</a:t>
            </a:r>
            <a:endParaRPr sz="2000">
              <a:solidFill>
                <a:srgbClr val="000000"/>
              </a:solidFill>
              <a:latin typeface="Arial"/>
              <a:ea typeface="Arial"/>
              <a:cs typeface="Arial"/>
              <a:sym typeface="Arial"/>
            </a:endParaRPr>
          </a:p>
        </p:txBody>
      </p:sp>
      <p:sp>
        <p:nvSpPr>
          <p:cNvPr id="325" name="Google Shape;325;p31"/>
          <p:cNvSpPr/>
          <p:nvPr/>
        </p:nvSpPr>
        <p:spPr>
          <a:xfrm>
            <a:off x="228600" y="1981200"/>
            <a:ext cx="8610600" cy="769441"/>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This is Node.js learning session </a:t>
            </a:r>
            <a:endParaRPr dirty="0"/>
          </a:p>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for </a:t>
            </a:r>
            <a:r>
              <a:rPr lang="en-IN" sz="2200" b="1" dirty="0" smtClean="0">
                <a:solidFill>
                  <a:schemeClr val="lt1"/>
                </a:solidFill>
                <a:latin typeface="Consolas"/>
                <a:ea typeface="Consolas"/>
                <a:cs typeface="Consolas"/>
                <a:sym typeface="Consolas"/>
              </a:rPr>
              <a:t>DAC </a:t>
            </a:r>
            <a:r>
              <a:rPr lang="en-IN" sz="2200" b="1" dirty="0">
                <a:solidFill>
                  <a:schemeClr val="lt1"/>
                </a:solidFill>
                <a:latin typeface="Consolas"/>
                <a:ea typeface="Consolas"/>
                <a:cs typeface="Consolas"/>
                <a:sym typeface="Consolas"/>
              </a:rPr>
              <a:t>students</a:t>
            </a:r>
            <a:endParaRPr dirty="0"/>
          </a:p>
        </p:txBody>
      </p:sp>
      <p:sp>
        <p:nvSpPr>
          <p:cNvPr id="326" name="Google Shape;326;p31"/>
          <p:cNvSpPr txBox="1"/>
          <p:nvPr/>
        </p:nvSpPr>
        <p:spPr>
          <a:xfrm>
            <a:off x="457200" y="2819400"/>
            <a:ext cx="8077200" cy="3810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IN" sz="2000">
                <a:solidFill>
                  <a:srgbClr val="000000"/>
                </a:solidFill>
                <a:latin typeface="Arial"/>
                <a:ea typeface="Arial"/>
                <a:cs typeface="Arial"/>
                <a:sym typeface="Arial"/>
              </a:rPr>
              <a:t>Create a js file named </a:t>
            </a:r>
            <a:r>
              <a:rPr lang="en-IN" sz="2000" b="1">
                <a:solidFill>
                  <a:srgbClr val="000000"/>
                </a:solidFill>
                <a:latin typeface="Arial"/>
                <a:ea typeface="Arial"/>
                <a:cs typeface="Arial"/>
                <a:sym typeface="Arial"/>
              </a:rPr>
              <a:t>main.js</a:t>
            </a:r>
            <a:r>
              <a:rPr lang="en-IN" sz="2000">
                <a:solidFill>
                  <a:srgbClr val="000000"/>
                </a:solidFill>
                <a:latin typeface="Arial"/>
                <a:ea typeface="Arial"/>
                <a:cs typeface="Arial"/>
                <a:sym typeface="Arial"/>
              </a:rPr>
              <a:t> with the following code −</a:t>
            </a:r>
            <a:endParaRPr sz="2000" b="0" i="0" u="none" strike="noStrike" cap="none">
              <a:solidFill>
                <a:srgbClr val="000000"/>
              </a:solidFill>
              <a:latin typeface="Arial"/>
              <a:ea typeface="Arial"/>
              <a:cs typeface="Arial"/>
              <a:sym typeface="Arial"/>
            </a:endParaRPr>
          </a:p>
        </p:txBody>
      </p:sp>
      <p:sp>
        <p:nvSpPr>
          <p:cNvPr id="327" name="Google Shape;327;p31"/>
          <p:cNvSpPr/>
          <p:nvPr/>
        </p:nvSpPr>
        <p:spPr>
          <a:xfrm>
            <a:off x="228600" y="3200400"/>
            <a:ext cx="8610600" cy="2462213"/>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IN" sz="2200" b="1" dirty="0" err="1">
                <a:solidFill>
                  <a:schemeClr val="lt1"/>
                </a:solidFill>
                <a:latin typeface="Consolas"/>
                <a:ea typeface="Consolas"/>
                <a:cs typeface="Consolas"/>
                <a:sym typeface="Consolas"/>
              </a:rPr>
              <a:t>var</a:t>
            </a:r>
            <a:r>
              <a:rPr lang="en-IN" sz="2200" b="1" dirty="0">
                <a:solidFill>
                  <a:schemeClr val="lt1"/>
                </a:solidFill>
                <a:latin typeface="Consolas"/>
                <a:ea typeface="Consolas"/>
                <a:cs typeface="Consolas"/>
                <a:sym typeface="Consolas"/>
              </a:rPr>
              <a:t> fs = require("fs");</a:t>
            </a:r>
            <a:endParaRPr dirty="0"/>
          </a:p>
          <a:p>
            <a:pPr marL="342900" marR="0" lvl="0" indent="-342900" algn="l" rtl="0">
              <a:spcBef>
                <a:spcPts val="0"/>
              </a:spcBef>
              <a:spcAft>
                <a:spcPts val="0"/>
              </a:spcAft>
              <a:buFont typeface="Arial" panose="020B0604020202020204" pitchFamily="34" charset="0"/>
              <a:buChar char="•"/>
            </a:pPr>
            <a:endParaRPr sz="2200" b="1" dirty="0">
              <a:solidFill>
                <a:schemeClr val="lt1"/>
              </a:solidFill>
              <a:latin typeface="Consolas"/>
              <a:ea typeface="Consolas"/>
              <a:cs typeface="Consolas"/>
              <a:sym typeface="Consolas"/>
            </a:endParaRPr>
          </a:p>
          <a:p>
            <a:pPr marL="342900" marR="0" lvl="0" indent="-342900" algn="l" rtl="0">
              <a:spcBef>
                <a:spcPts val="0"/>
              </a:spcBef>
              <a:spcAft>
                <a:spcPts val="0"/>
              </a:spcAft>
              <a:buFont typeface="Arial" panose="020B0604020202020204" pitchFamily="34" charset="0"/>
              <a:buChar char="•"/>
            </a:pPr>
            <a:r>
              <a:rPr lang="en-IN" sz="2200" b="1" dirty="0" err="1">
                <a:solidFill>
                  <a:schemeClr val="lt1"/>
                </a:solidFill>
                <a:latin typeface="Consolas"/>
                <a:ea typeface="Consolas"/>
                <a:cs typeface="Consolas"/>
                <a:sym typeface="Consolas"/>
              </a:rPr>
              <a:t>fs.readFile</a:t>
            </a:r>
            <a:r>
              <a:rPr lang="en-IN" sz="2200" b="1" dirty="0">
                <a:solidFill>
                  <a:schemeClr val="lt1"/>
                </a:solidFill>
                <a:latin typeface="Consolas"/>
                <a:ea typeface="Consolas"/>
                <a:cs typeface="Consolas"/>
                <a:sym typeface="Consolas"/>
              </a:rPr>
              <a:t>('input.txt', function (err, data) {</a:t>
            </a:r>
            <a:endParaRPr dirty="0"/>
          </a:p>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   if (err) return </a:t>
            </a:r>
            <a:r>
              <a:rPr lang="en-IN" sz="2200" b="1" dirty="0" err="1">
                <a:solidFill>
                  <a:schemeClr val="lt1"/>
                </a:solidFill>
                <a:latin typeface="Consolas"/>
                <a:ea typeface="Consolas"/>
                <a:cs typeface="Consolas"/>
                <a:sym typeface="Consolas"/>
              </a:rPr>
              <a:t>console.error</a:t>
            </a:r>
            <a:r>
              <a:rPr lang="en-IN" sz="2200" b="1" dirty="0">
                <a:solidFill>
                  <a:schemeClr val="lt1"/>
                </a:solidFill>
                <a:latin typeface="Consolas"/>
                <a:ea typeface="Consolas"/>
                <a:cs typeface="Consolas"/>
                <a:sym typeface="Consolas"/>
              </a:rPr>
              <a:t>(err);</a:t>
            </a:r>
            <a:endParaRPr dirty="0"/>
          </a:p>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   console.log(</a:t>
            </a:r>
            <a:r>
              <a:rPr lang="en-IN" sz="2200" b="1" dirty="0" err="1">
                <a:solidFill>
                  <a:schemeClr val="lt1"/>
                </a:solidFill>
                <a:latin typeface="Consolas"/>
                <a:ea typeface="Consolas"/>
                <a:cs typeface="Consolas"/>
                <a:sym typeface="Consolas"/>
              </a:rPr>
              <a:t>data.toString</a:t>
            </a:r>
            <a:r>
              <a:rPr lang="en-IN" sz="2200" b="1" dirty="0">
                <a:solidFill>
                  <a:schemeClr val="lt1"/>
                </a:solidFill>
                <a:latin typeface="Consolas"/>
                <a:ea typeface="Consolas"/>
                <a:cs typeface="Consolas"/>
                <a:sym typeface="Consolas"/>
              </a:rPr>
              <a:t>());</a:t>
            </a:r>
            <a:endParaRPr dirty="0"/>
          </a:p>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a:t>
            </a:r>
            <a:endParaRPr dirty="0"/>
          </a:p>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console.log("Program Ended");</a:t>
            </a:r>
            <a:endParaRPr dirty="0"/>
          </a:p>
        </p:txBody>
      </p:sp>
      <p:sp>
        <p:nvSpPr>
          <p:cNvPr id="328" name="Google Shape;328;p31"/>
          <p:cNvSpPr txBox="1"/>
          <p:nvPr/>
        </p:nvSpPr>
        <p:spPr>
          <a:xfrm>
            <a:off x="457200" y="5715000"/>
            <a:ext cx="8077200" cy="5334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IN" sz="2000">
                <a:solidFill>
                  <a:srgbClr val="000000"/>
                </a:solidFill>
                <a:latin typeface="Arial"/>
                <a:ea typeface="Arial"/>
                <a:cs typeface="Arial"/>
                <a:sym typeface="Arial"/>
              </a:rPr>
              <a:t>Now run the main.js to see the result</a:t>
            </a:r>
            <a:endParaRPr sz="2000" b="0" i="0" u="none" strike="noStrike" cap="none">
              <a:solidFill>
                <a:srgbClr val="000000"/>
              </a:solidFill>
              <a:latin typeface="Arial"/>
              <a:ea typeface="Arial"/>
              <a:cs typeface="Arial"/>
              <a:sym typeface="Arial"/>
            </a:endParaRPr>
          </a:p>
        </p:txBody>
      </p:sp>
      <p:sp>
        <p:nvSpPr>
          <p:cNvPr id="329" name="Google Shape;329;p31"/>
          <p:cNvSpPr/>
          <p:nvPr/>
        </p:nvSpPr>
        <p:spPr>
          <a:xfrm>
            <a:off x="228600" y="6122313"/>
            <a:ext cx="8610600" cy="430887"/>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IN" sz="2200" b="1">
                <a:solidFill>
                  <a:schemeClr val="lt1"/>
                </a:solidFill>
                <a:latin typeface="Consolas"/>
                <a:ea typeface="Consolas"/>
                <a:cs typeface="Consolas"/>
                <a:sym typeface="Consolas"/>
              </a:rPr>
              <a:t>node main.js</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3"/>
          <p:cNvSpPr txBox="1">
            <a:spLocks noGrp="1"/>
          </p:cNvSpPr>
          <p:nvPr>
            <p:ph type="title"/>
          </p:nvPr>
        </p:nvSpPr>
        <p:spPr>
          <a:xfrm>
            <a:off x="947853" y="1005468"/>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Blocking vs Non-Blocking</a:t>
            </a:r>
            <a:endParaRPr dirty="0"/>
          </a:p>
        </p:txBody>
      </p:sp>
      <p:pic>
        <p:nvPicPr>
          <p:cNvPr id="345" name="Google Shape;345;p33"/>
          <p:cNvPicPr preferRelativeResize="0"/>
          <p:nvPr/>
        </p:nvPicPr>
        <p:blipFill rotWithShape="1">
          <a:blip r:embed="rId3">
            <a:alphaModFix/>
          </a:blip>
          <a:srcRect/>
          <a:stretch/>
        </p:blipFill>
        <p:spPr>
          <a:xfrm>
            <a:off x="802888" y="1981200"/>
            <a:ext cx="7805853" cy="281940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981308" y="1005468"/>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event loop</a:t>
            </a:r>
            <a:endParaRPr dirty="0"/>
          </a:p>
        </p:txBody>
      </p:sp>
      <p:sp>
        <p:nvSpPr>
          <p:cNvPr id="353" name="Google Shape;353;p34"/>
          <p:cNvSpPr txBox="1">
            <a:spLocks noGrp="1"/>
          </p:cNvSpPr>
          <p:nvPr>
            <p:ph idx="1"/>
          </p:nvPr>
        </p:nvSpPr>
        <p:spPr>
          <a:xfrm>
            <a:off x="769434" y="2025804"/>
            <a:ext cx="7582829" cy="34290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Node.js is a single-threaded application, but it can support concurrency via the concept of event and </a:t>
            </a:r>
            <a:r>
              <a:rPr lang="en-IN" sz="2000" dirty="0" err="1">
                <a:solidFill>
                  <a:srgbClr val="000000"/>
                </a:solidFill>
                <a:latin typeface="Arial"/>
                <a:ea typeface="Arial"/>
                <a:cs typeface="Arial"/>
                <a:sym typeface="Arial"/>
              </a:rPr>
              <a:t>callbacks</a:t>
            </a:r>
            <a:r>
              <a:rPr lang="en-IN" sz="2000" dirty="0">
                <a:solidFill>
                  <a:srgbClr val="000000"/>
                </a:solidFill>
                <a:latin typeface="Arial"/>
                <a:ea typeface="Arial"/>
                <a:cs typeface="Arial"/>
                <a:sym typeface="Arial"/>
              </a:rPr>
              <a:t>.</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Every API of Node.js is asynchronous and being single-threaded, they use </a:t>
            </a:r>
            <a:r>
              <a:rPr lang="en-IN" sz="2000" dirty="0" err="1">
                <a:solidFill>
                  <a:srgbClr val="000000"/>
                </a:solidFill>
                <a:latin typeface="Arial"/>
                <a:ea typeface="Arial"/>
                <a:cs typeface="Arial"/>
                <a:sym typeface="Arial"/>
              </a:rPr>
              <a:t>async</a:t>
            </a:r>
            <a:r>
              <a:rPr lang="en-IN" sz="2000" dirty="0">
                <a:solidFill>
                  <a:srgbClr val="000000"/>
                </a:solidFill>
                <a:latin typeface="Arial"/>
                <a:ea typeface="Arial"/>
                <a:cs typeface="Arial"/>
                <a:sym typeface="Arial"/>
              </a:rPr>
              <a:t> function calls to maintain concurrency.</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Node thread keeps an event loop and whenever a task gets completed, it fires the corresponding event which signals the event-listener function to execute.</a:t>
            </a:r>
            <a:endParaRPr dirty="0"/>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5"/>
          <p:cNvSpPr txBox="1">
            <a:spLocks noGrp="1"/>
          </p:cNvSpPr>
          <p:nvPr>
            <p:ph type="title"/>
          </p:nvPr>
        </p:nvSpPr>
        <p:spPr>
          <a:xfrm>
            <a:off x="970156" y="1075666"/>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event driven programming</a:t>
            </a:r>
            <a:endParaRPr dirty="0"/>
          </a:p>
        </p:txBody>
      </p:sp>
      <p:sp>
        <p:nvSpPr>
          <p:cNvPr id="361" name="Google Shape;361;p35"/>
          <p:cNvSpPr txBox="1">
            <a:spLocks noGrp="1"/>
          </p:cNvSpPr>
          <p:nvPr>
            <p:ph idx="1"/>
          </p:nvPr>
        </p:nvSpPr>
        <p:spPr>
          <a:xfrm>
            <a:off x="724830" y="1791629"/>
            <a:ext cx="8077200" cy="21336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Event-driven programming is application flow control that is determined by events or changes in state.</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The general implementation is to have a central mechanism that listens for events and calls a </a:t>
            </a:r>
            <a:r>
              <a:rPr lang="en-IN" sz="2000" dirty="0" err="1">
                <a:solidFill>
                  <a:srgbClr val="000000"/>
                </a:solidFill>
                <a:latin typeface="Arial"/>
                <a:ea typeface="Arial"/>
                <a:cs typeface="Arial"/>
                <a:sym typeface="Arial"/>
              </a:rPr>
              <a:t>callback</a:t>
            </a:r>
            <a:r>
              <a:rPr lang="en-IN" sz="2000" dirty="0">
                <a:solidFill>
                  <a:srgbClr val="000000"/>
                </a:solidFill>
                <a:latin typeface="Arial"/>
                <a:ea typeface="Arial"/>
                <a:cs typeface="Arial"/>
                <a:sym typeface="Arial"/>
              </a:rPr>
              <a:t> function once an event has been detected</a:t>
            </a:r>
            <a:endParaRPr dirty="0"/>
          </a:p>
        </p:txBody>
      </p:sp>
      <p:pic>
        <p:nvPicPr>
          <p:cNvPr id="362" name="Google Shape;362;p35"/>
          <p:cNvPicPr preferRelativeResize="0"/>
          <p:nvPr/>
        </p:nvPicPr>
        <p:blipFill rotWithShape="1">
          <a:blip r:embed="rId3">
            <a:alphaModFix/>
          </a:blip>
          <a:srcRect l="8334" t="15927" r="4166" b="8518"/>
          <a:stretch/>
        </p:blipFill>
        <p:spPr>
          <a:xfrm>
            <a:off x="1103970" y="3534937"/>
            <a:ext cx="7504771" cy="2787804"/>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6"/>
          <p:cNvSpPr txBox="1">
            <a:spLocks noGrp="1"/>
          </p:cNvSpPr>
          <p:nvPr>
            <p:ph type="title"/>
          </p:nvPr>
        </p:nvSpPr>
        <p:spPr>
          <a:xfrm>
            <a:off x="876300" y="994098"/>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How Node Applications Work?</a:t>
            </a:r>
            <a:endParaRPr dirty="0"/>
          </a:p>
        </p:txBody>
      </p:sp>
      <p:sp>
        <p:nvSpPr>
          <p:cNvPr id="370" name="Google Shape;370;p36"/>
          <p:cNvSpPr txBox="1">
            <a:spLocks noGrp="1"/>
          </p:cNvSpPr>
          <p:nvPr>
            <p:ph idx="1"/>
          </p:nvPr>
        </p:nvSpPr>
        <p:spPr>
          <a:xfrm>
            <a:off x="609600" y="1847379"/>
            <a:ext cx="8534400" cy="9906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1800" dirty="0">
                <a:solidFill>
                  <a:srgbClr val="000000"/>
                </a:solidFill>
                <a:latin typeface="Arial"/>
                <a:ea typeface="Arial"/>
                <a:cs typeface="Arial"/>
                <a:sym typeface="Arial"/>
              </a:rPr>
              <a:t>In Node Application, any </a:t>
            </a:r>
            <a:r>
              <a:rPr lang="en-IN" sz="1800" dirty="0" err="1">
                <a:solidFill>
                  <a:srgbClr val="000000"/>
                </a:solidFill>
                <a:latin typeface="Arial"/>
                <a:ea typeface="Arial"/>
                <a:cs typeface="Arial"/>
                <a:sym typeface="Arial"/>
              </a:rPr>
              <a:t>async</a:t>
            </a:r>
            <a:r>
              <a:rPr lang="en-IN" sz="1800" dirty="0">
                <a:solidFill>
                  <a:srgbClr val="000000"/>
                </a:solidFill>
                <a:latin typeface="Arial"/>
                <a:ea typeface="Arial"/>
                <a:cs typeface="Arial"/>
                <a:sym typeface="Arial"/>
              </a:rPr>
              <a:t> function accepts a </a:t>
            </a:r>
            <a:r>
              <a:rPr lang="en-IN" sz="1800" dirty="0" err="1">
                <a:solidFill>
                  <a:srgbClr val="000000"/>
                </a:solidFill>
                <a:latin typeface="Arial"/>
                <a:ea typeface="Arial"/>
                <a:cs typeface="Arial"/>
                <a:sym typeface="Arial"/>
              </a:rPr>
              <a:t>callback</a:t>
            </a:r>
            <a:r>
              <a:rPr lang="en-IN" sz="1800" dirty="0">
                <a:solidFill>
                  <a:srgbClr val="000000"/>
                </a:solidFill>
                <a:latin typeface="Arial"/>
                <a:ea typeface="Arial"/>
                <a:cs typeface="Arial"/>
                <a:sym typeface="Arial"/>
              </a:rPr>
              <a:t> as the last parameter and a </a:t>
            </a:r>
            <a:r>
              <a:rPr lang="en-IN" sz="1800" dirty="0" err="1">
                <a:solidFill>
                  <a:srgbClr val="000000"/>
                </a:solidFill>
                <a:latin typeface="Arial"/>
                <a:ea typeface="Arial"/>
                <a:cs typeface="Arial"/>
                <a:sym typeface="Arial"/>
              </a:rPr>
              <a:t>callback</a:t>
            </a:r>
            <a:r>
              <a:rPr lang="en-IN" sz="1800" dirty="0">
                <a:solidFill>
                  <a:srgbClr val="000000"/>
                </a:solidFill>
                <a:latin typeface="Arial"/>
                <a:ea typeface="Arial"/>
                <a:cs typeface="Arial"/>
                <a:sym typeface="Arial"/>
              </a:rPr>
              <a:t> function accepts an error as the first parameter. </a:t>
            </a:r>
            <a:endParaRPr sz="1800" dirty="0"/>
          </a:p>
        </p:txBody>
      </p:sp>
      <p:sp>
        <p:nvSpPr>
          <p:cNvPr id="371" name="Google Shape;371;p36"/>
          <p:cNvSpPr/>
          <p:nvPr/>
        </p:nvSpPr>
        <p:spPr>
          <a:xfrm>
            <a:off x="876298" y="3349076"/>
            <a:ext cx="7821651" cy="3139281"/>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dirty="0" err="1">
                <a:solidFill>
                  <a:schemeClr val="lt1"/>
                </a:solidFill>
                <a:latin typeface="Consolas"/>
                <a:ea typeface="Consolas"/>
                <a:cs typeface="Consolas"/>
                <a:sym typeface="Consolas"/>
              </a:rPr>
              <a:t>var</a:t>
            </a:r>
            <a:r>
              <a:rPr lang="en-IN" sz="2200" b="1" dirty="0">
                <a:solidFill>
                  <a:schemeClr val="lt1"/>
                </a:solidFill>
                <a:latin typeface="Consolas"/>
                <a:ea typeface="Consolas"/>
                <a:cs typeface="Consolas"/>
                <a:sym typeface="Consolas"/>
              </a:rPr>
              <a:t> fs = require("fs");</a:t>
            </a:r>
            <a:endParaRPr dirty="0"/>
          </a:p>
          <a:p>
            <a:pPr marL="0" marR="0" lvl="0" indent="0" algn="l" rtl="0">
              <a:spcBef>
                <a:spcPts val="0"/>
              </a:spcBef>
              <a:spcAft>
                <a:spcPts val="0"/>
              </a:spcAft>
              <a:buNone/>
            </a:pPr>
            <a:r>
              <a:rPr lang="en-IN" sz="2200" b="1" dirty="0" err="1">
                <a:solidFill>
                  <a:schemeClr val="lt1"/>
                </a:solidFill>
                <a:latin typeface="Consolas"/>
                <a:ea typeface="Consolas"/>
                <a:cs typeface="Consolas"/>
                <a:sym typeface="Consolas"/>
              </a:rPr>
              <a:t>fs.readFile</a:t>
            </a:r>
            <a:r>
              <a:rPr lang="en-IN" sz="2200" b="1" dirty="0">
                <a:solidFill>
                  <a:schemeClr val="lt1"/>
                </a:solidFill>
                <a:latin typeface="Consolas"/>
                <a:ea typeface="Consolas"/>
                <a:cs typeface="Consolas"/>
                <a:sym typeface="Consolas"/>
              </a:rPr>
              <a:t>('input.txt', function (err, data) {</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   if (err){</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      console.log(</a:t>
            </a:r>
            <a:r>
              <a:rPr lang="en-IN" sz="2200" b="1" dirty="0" err="1">
                <a:solidFill>
                  <a:schemeClr val="lt1"/>
                </a:solidFill>
                <a:latin typeface="Consolas"/>
                <a:ea typeface="Consolas"/>
                <a:cs typeface="Consolas"/>
                <a:sym typeface="Consolas"/>
              </a:rPr>
              <a:t>err.stack</a:t>
            </a:r>
            <a:r>
              <a:rPr lang="en-IN" sz="2200" b="1" dirty="0">
                <a:solidFill>
                  <a:schemeClr val="lt1"/>
                </a:solidFill>
                <a:latin typeface="Consolas"/>
                <a:ea typeface="Consolas"/>
                <a:cs typeface="Consolas"/>
                <a:sym typeface="Consolas"/>
              </a:rPr>
              <a:t>);</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      return;</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   }</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   console.log(</a:t>
            </a:r>
            <a:r>
              <a:rPr lang="en-IN" sz="2200" b="1" dirty="0" err="1">
                <a:solidFill>
                  <a:schemeClr val="lt1"/>
                </a:solidFill>
                <a:latin typeface="Consolas"/>
                <a:ea typeface="Consolas"/>
                <a:cs typeface="Consolas"/>
                <a:sym typeface="Consolas"/>
              </a:rPr>
              <a:t>data.toString</a:t>
            </a:r>
            <a:r>
              <a:rPr lang="en-IN" sz="2200" b="1" dirty="0">
                <a:solidFill>
                  <a:schemeClr val="lt1"/>
                </a:solidFill>
                <a:latin typeface="Consolas"/>
                <a:ea typeface="Consolas"/>
                <a:cs typeface="Consolas"/>
                <a:sym typeface="Consolas"/>
              </a:rPr>
              <a:t>());</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console.log("Program Ended");</a:t>
            </a:r>
            <a:endParaRPr dirty="0"/>
          </a:p>
        </p:txBody>
      </p:sp>
      <p:sp>
        <p:nvSpPr>
          <p:cNvPr id="372" name="Google Shape;372;p36"/>
          <p:cNvSpPr/>
          <p:nvPr/>
        </p:nvSpPr>
        <p:spPr>
          <a:xfrm>
            <a:off x="876299" y="2455334"/>
            <a:ext cx="7821651" cy="769441"/>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This is Node.js learning session </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for </a:t>
            </a:r>
            <a:r>
              <a:rPr lang="en-IN" sz="2200" b="1" dirty="0" smtClean="0">
                <a:solidFill>
                  <a:schemeClr val="lt1"/>
                </a:solidFill>
                <a:latin typeface="Consolas"/>
                <a:ea typeface="Consolas"/>
                <a:cs typeface="Consolas"/>
                <a:sym typeface="Consolas"/>
              </a:rPr>
              <a:t>DAC </a:t>
            </a:r>
            <a:r>
              <a:rPr lang="en-IN" sz="2200" b="1" dirty="0">
                <a:solidFill>
                  <a:schemeClr val="lt1"/>
                </a:solidFill>
                <a:latin typeface="Consolas"/>
                <a:ea typeface="Consolas"/>
                <a:cs typeface="Consolas"/>
                <a:sym typeface="Consolas"/>
              </a:rPr>
              <a:t>students</a:t>
            </a:r>
            <a:endParaRPr dirty="0"/>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7"/>
          <p:cNvSpPr txBox="1">
            <a:spLocks noGrp="1"/>
          </p:cNvSpPr>
          <p:nvPr>
            <p:ph type="title"/>
          </p:nvPr>
        </p:nvSpPr>
        <p:spPr>
          <a:xfrm>
            <a:off x="1143000" y="960864"/>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Event emitter</a:t>
            </a:r>
            <a:endParaRPr dirty="0"/>
          </a:p>
        </p:txBody>
      </p:sp>
      <p:sp>
        <p:nvSpPr>
          <p:cNvPr id="380" name="Google Shape;380;p37"/>
          <p:cNvSpPr txBox="1">
            <a:spLocks noGrp="1"/>
          </p:cNvSpPr>
          <p:nvPr>
            <p:ph idx="1"/>
          </p:nvPr>
        </p:nvSpPr>
        <p:spPr>
          <a:xfrm>
            <a:off x="762000" y="1769327"/>
            <a:ext cx="8077200" cy="28956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An event emitter is an object that – as the name says – emits events.</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For example, a </a:t>
            </a:r>
            <a:r>
              <a:rPr lang="en-IN" sz="2000" dirty="0" err="1">
                <a:solidFill>
                  <a:srgbClr val="000000"/>
                </a:solidFill>
                <a:latin typeface="Arial"/>
                <a:ea typeface="Arial"/>
                <a:cs typeface="Arial"/>
                <a:sym typeface="Arial"/>
              </a:rPr>
              <a:t>net.Server</a:t>
            </a:r>
            <a:r>
              <a:rPr lang="en-IN" sz="2000" dirty="0">
                <a:solidFill>
                  <a:srgbClr val="000000"/>
                </a:solidFill>
                <a:latin typeface="Arial"/>
                <a:ea typeface="Arial"/>
                <a:cs typeface="Arial"/>
                <a:sym typeface="Arial"/>
              </a:rPr>
              <a:t> emits an event each time a peer connects to it, an </a:t>
            </a:r>
            <a:r>
              <a:rPr lang="en-IN" sz="2000" dirty="0" err="1">
                <a:solidFill>
                  <a:srgbClr val="000000"/>
                </a:solidFill>
                <a:latin typeface="Arial"/>
                <a:ea typeface="Arial"/>
                <a:cs typeface="Arial"/>
                <a:sym typeface="Arial"/>
              </a:rPr>
              <a:t>fs.readStream</a:t>
            </a:r>
            <a:r>
              <a:rPr lang="en-IN" sz="2000" dirty="0">
                <a:solidFill>
                  <a:srgbClr val="000000"/>
                </a:solidFill>
                <a:latin typeface="Arial"/>
                <a:ea typeface="Arial"/>
                <a:cs typeface="Arial"/>
                <a:sym typeface="Arial"/>
              </a:rPr>
              <a:t> emits an event when the file is opened.</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An event </a:t>
            </a:r>
            <a:r>
              <a:rPr lang="en-IN" sz="2000" dirty="0" err="1">
                <a:solidFill>
                  <a:srgbClr val="000000"/>
                </a:solidFill>
                <a:latin typeface="Arial"/>
                <a:ea typeface="Arial"/>
                <a:cs typeface="Arial"/>
                <a:sym typeface="Arial"/>
              </a:rPr>
              <a:t>listner</a:t>
            </a:r>
            <a:r>
              <a:rPr lang="en-IN" sz="2000" dirty="0">
                <a:solidFill>
                  <a:srgbClr val="000000"/>
                </a:solidFill>
                <a:latin typeface="Arial"/>
                <a:ea typeface="Arial"/>
                <a:cs typeface="Arial"/>
                <a:sym typeface="Arial"/>
              </a:rPr>
              <a:t>  is a part of the code that binds to the event emitter and listens for certain types of events.</a:t>
            </a:r>
            <a:endParaRPr dirty="0"/>
          </a:p>
        </p:txBody>
      </p:sp>
      <p:sp>
        <p:nvSpPr>
          <p:cNvPr id="381" name="Google Shape;381;p37"/>
          <p:cNvSpPr/>
          <p:nvPr/>
        </p:nvSpPr>
        <p:spPr>
          <a:xfrm>
            <a:off x="1105830" y="4475357"/>
            <a:ext cx="7733370" cy="1785104"/>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dirty="0" err="1">
                <a:solidFill>
                  <a:schemeClr val="lt1"/>
                </a:solidFill>
                <a:latin typeface="Consolas"/>
                <a:ea typeface="Consolas"/>
                <a:cs typeface="Consolas"/>
                <a:sym typeface="Consolas"/>
              </a:rPr>
              <a:t>var</a:t>
            </a:r>
            <a:r>
              <a:rPr lang="en-IN" sz="2200" b="1" dirty="0">
                <a:solidFill>
                  <a:schemeClr val="lt1"/>
                </a:solidFill>
                <a:latin typeface="Consolas"/>
                <a:ea typeface="Consolas"/>
                <a:cs typeface="Consolas"/>
                <a:sym typeface="Consolas"/>
              </a:rPr>
              <a:t> fs = require('fs');</a:t>
            </a:r>
            <a:endParaRPr dirty="0"/>
          </a:p>
          <a:p>
            <a:pPr marL="0" marR="0" lvl="0" indent="0" algn="l" rtl="0">
              <a:spcBef>
                <a:spcPts val="0"/>
              </a:spcBef>
              <a:spcAft>
                <a:spcPts val="0"/>
              </a:spcAft>
              <a:buNone/>
            </a:pPr>
            <a:r>
              <a:rPr lang="en-IN" sz="2200" b="1" dirty="0" err="1">
                <a:solidFill>
                  <a:schemeClr val="lt1"/>
                </a:solidFill>
                <a:latin typeface="Consolas"/>
                <a:ea typeface="Consolas"/>
                <a:cs typeface="Consolas"/>
                <a:sym typeface="Consolas"/>
              </a:rPr>
              <a:t>var</a:t>
            </a:r>
            <a:r>
              <a:rPr lang="en-IN" sz="2200" b="1" dirty="0">
                <a:solidFill>
                  <a:schemeClr val="lt1"/>
                </a:solidFill>
                <a:latin typeface="Consolas"/>
                <a:ea typeface="Consolas"/>
                <a:cs typeface="Consolas"/>
                <a:sym typeface="Consolas"/>
              </a:rPr>
              <a:t> </a:t>
            </a:r>
            <a:r>
              <a:rPr lang="en-IN" sz="2200" b="1" dirty="0" err="1">
                <a:solidFill>
                  <a:schemeClr val="lt1"/>
                </a:solidFill>
                <a:latin typeface="Consolas"/>
                <a:ea typeface="Consolas"/>
                <a:cs typeface="Consolas"/>
                <a:sym typeface="Consolas"/>
              </a:rPr>
              <a:t>rs</a:t>
            </a:r>
            <a:r>
              <a:rPr lang="en-IN" sz="2200" b="1" dirty="0">
                <a:solidFill>
                  <a:schemeClr val="lt1"/>
                </a:solidFill>
                <a:latin typeface="Consolas"/>
                <a:ea typeface="Consolas"/>
                <a:cs typeface="Consolas"/>
                <a:sym typeface="Consolas"/>
              </a:rPr>
              <a:t> = </a:t>
            </a:r>
            <a:r>
              <a:rPr lang="en-IN" sz="2200" b="1" dirty="0" err="1">
                <a:solidFill>
                  <a:schemeClr val="lt1"/>
                </a:solidFill>
                <a:latin typeface="Consolas"/>
                <a:ea typeface="Consolas"/>
                <a:cs typeface="Consolas"/>
                <a:sym typeface="Consolas"/>
              </a:rPr>
              <a:t>fs.createReadStream</a:t>
            </a:r>
            <a:r>
              <a:rPr lang="en-IN" sz="2200" b="1" dirty="0">
                <a:solidFill>
                  <a:schemeClr val="lt1"/>
                </a:solidFill>
                <a:latin typeface="Consolas"/>
                <a:ea typeface="Consolas"/>
                <a:cs typeface="Consolas"/>
                <a:sym typeface="Consolas"/>
              </a:rPr>
              <a:t>('input.txt');</a:t>
            </a:r>
            <a:endParaRPr dirty="0"/>
          </a:p>
          <a:p>
            <a:pPr marL="0" marR="0" lvl="0" indent="0" algn="l" rtl="0">
              <a:spcBef>
                <a:spcPts val="0"/>
              </a:spcBef>
              <a:spcAft>
                <a:spcPts val="0"/>
              </a:spcAft>
              <a:buNone/>
            </a:pPr>
            <a:r>
              <a:rPr lang="en-IN" sz="2200" b="1" dirty="0" err="1">
                <a:solidFill>
                  <a:schemeClr val="lt1"/>
                </a:solidFill>
                <a:latin typeface="Consolas"/>
                <a:ea typeface="Consolas"/>
                <a:cs typeface="Consolas"/>
                <a:sym typeface="Consolas"/>
              </a:rPr>
              <a:t>rs.on</a:t>
            </a:r>
            <a:r>
              <a:rPr lang="en-IN" sz="2200" b="1" dirty="0">
                <a:solidFill>
                  <a:schemeClr val="lt1"/>
                </a:solidFill>
                <a:latin typeface="Consolas"/>
                <a:ea typeface="Consolas"/>
                <a:cs typeface="Consolas"/>
                <a:sym typeface="Consolas"/>
              </a:rPr>
              <a:t>('open', function () {</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  console.log('The file is open');</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a:t>
            </a:r>
            <a:endParaRPr dirty="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8"/>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Event emitter</a:t>
            </a:r>
            <a:endParaRPr/>
          </a:p>
        </p:txBody>
      </p:sp>
      <p:sp>
        <p:nvSpPr>
          <p:cNvPr id="389" name="Google Shape;389;p38"/>
          <p:cNvSpPr txBox="1">
            <a:spLocks noGrp="1"/>
          </p:cNvSpPr>
          <p:nvPr>
            <p:ph idx="1"/>
          </p:nvPr>
        </p:nvSpPr>
        <p:spPr>
          <a:xfrm>
            <a:off x="457200" y="1524000"/>
            <a:ext cx="8077200" cy="28956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An event emitter is an object that – as the name says – emits events.</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For example, a </a:t>
            </a:r>
            <a:r>
              <a:rPr lang="en-IN" sz="2000" dirty="0" err="1">
                <a:solidFill>
                  <a:srgbClr val="000000"/>
                </a:solidFill>
                <a:latin typeface="Arial"/>
                <a:ea typeface="Arial"/>
                <a:cs typeface="Arial"/>
                <a:sym typeface="Arial"/>
              </a:rPr>
              <a:t>net.Server</a:t>
            </a:r>
            <a:r>
              <a:rPr lang="en-IN" sz="2000" dirty="0">
                <a:solidFill>
                  <a:srgbClr val="000000"/>
                </a:solidFill>
                <a:latin typeface="Arial"/>
                <a:ea typeface="Arial"/>
                <a:cs typeface="Arial"/>
                <a:sym typeface="Arial"/>
              </a:rPr>
              <a:t> emits an event each time a peer connects to it, an </a:t>
            </a:r>
            <a:r>
              <a:rPr lang="en-IN" sz="2000" dirty="0" err="1">
                <a:solidFill>
                  <a:srgbClr val="000000"/>
                </a:solidFill>
                <a:latin typeface="Arial"/>
                <a:ea typeface="Arial"/>
                <a:cs typeface="Arial"/>
                <a:sym typeface="Arial"/>
              </a:rPr>
              <a:t>fs.readStream</a:t>
            </a:r>
            <a:r>
              <a:rPr lang="en-IN" sz="2000" dirty="0">
                <a:solidFill>
                  <a:srgbClr val="000000"/>
                </a:solidFill>
                <a:latin typeface="Arial"/>
                <a:ea typeface="Arial"/>
                <a:cs typeface="Arial"/>
                <a:sym typeface="Arial"/>
              </a:rPr>
              <a:t> emits an event when the file is opened.</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An event </a:t>
            </a:r>
            <a:r>
              <a:rPr lang="en-IN" sz="2000" dirty="0" err="1">
                <a:solidFill>
                  <a:srgbClr val="000000"/>
                </a:solidFill>
                <a:latin typeface="Arial"/>
                <a:ea typeface="Arial"/>
                <a:cs typeface="Arial"/>
                <a:sym typeface="Arial"/>
              </a:rPr>
              <a:t>listner</a:t>
            </a:r>
            <a:r>
              <a:rPr lang="en-IN" sz="2000" dirty="0">
                <a:solidFill>
                  <a:srgbClr val="000000"/>
                </a:solidFill>
                <a:latin typeface="Arial"/>
                <a:ea typeface="Arial"/>
                <a:cs typeface="Arial"/>
                <a:sym typeface="Arial"/>
              </a:rPr>
              <a:t>  is a part of the code that binds to the event emitter and listens for certain types of events.</a:t>
            </a:r>
            <a:endParaRPr dirty="0"/>
          </a:p>
        </p:txBody>
      </p:sp>
      <p:sp>
        <p:nvSpPr>
          <p:cNvPr id="390" name="Google Shape;390;p38"/>
          <p:cNvSpPr/>
          <p:nvPr/>
        </p:nvSpPr>
        <p:spPr>
          <a:xfrm>
            <a:off x="723681" y="4495800"/>
            <a:ext cx="7908073" cy="1785104"/>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dirty="0" err="1">
                <a:solidFill>
                  <a:schemeClr val="lt1"/>
                </a:solidFill>
                <a:latin typeface="Consolas"/>
                <a:ea typeface="Consolas"/>
                <a:cs typeface="Consolas"/>
                <a:sym typeface="Consolas"/>
              </a:rPr>
              <a:t>var</a:t>
            </a:r>
            <a:r>
              <a:rPr lang="en-IN" sz="2200" b="1" dirty="0">
                <a:solidFill>
                  <a:schemeClr val="lt1"/>
                </a:solidFill>
                <a:latin typeface="Consolas"/>
                <a:ea typeface="Consolas"/>
                <a:cs typeface="Consolas"/>
                <a:sym typeface="Consolas"/>
              </a:rPr>
              <a:t> fs = require('fs');</a:t>
            </a:r>
            <a:endParaRPr dirty="0"/>
          </a:p>
          <a:p>
            <a:pPr marL="0" marR="0" lvl="0" indent="0" algn="l" rtl="0">
              <a:spcBef>
                <a:spcPts val="0"/>
              </a:spcBef>
              <a:spcAft>
                <a:spcPts val="0"/>
              </a:spcAft>
              <a:buNone/>
            </a:pPr>
            <a:r>
              <a:rPr lang="en-IN" sz="2200" b="1" dirty="0" err="1">
                <a:solidFill>
                  <a:schemeClr val="lt1"/>
                </a:solidFill>
                <a:latin typeface="Consolas"/>
                <a:ea typeface="Consolas"/>
                <a:cs typeface="Consolas"/>
                <a:sym typeface="Consolas"/>
              </a:rPr>
              <a:t>var</a:t>
            </a:r>
            <a:r>
              <a:rPr lang="en-IN" sz="2200" b="1" dirty="0">
                <a:solidFill>
                  <a:schemeClr val="lt1"/>
                </a:solidFill>
                <a:latin typeface="Consolas"/>
                <a:ea typeface="Consolas"/>
                <a:cs typeface="Consolas"/>
                <a:sym typeface="Consolas"/>
              </a:rPr>
              <a:t> </a:t>
            </a:r>
            <a:r>
              <a:rPr lang="en-IN" sz="2200" b="1" dirty="0" err="1">
                <a:solidFill>
                  <a:schemeClr val="lt1"/>
                </a:solidFill>
                <a:latin typeface="Consolas"/>
                <a:ea typeface="Consolas"/>
                <a:cs typeface="Consolas"/>
                <a:sym typeface="Consolas"/>
              </a:rPr>
              <a:t>rs</a:t>
            </a:r>
            <a:r>
              <a:rPr lang="en-IN" sz="2200" b="1" dirty="0">
                <a:solidFill>
                  <a:schemeClr val="lt1"/>
                </a:solidFill>
                <a:latin typeface="Consolas"/>
                <a:ea typeface="Consolas"/>
                <a:cs typeface="Consolas"/>
                <a:sym typeface="Consolas"/>
              </a:rPr>
              <a:t> = </a:t>
            </a:r>
            <a:r>
              <a:rPr lang="en-IN" sz="2200" b="1" dirty="0" err="1">
                <a:solidFill>
                  <a:schemeClr val="lt1"/>
                </a:solidFill>
                <a:latin typeface="Consolas"/>
                <a:ea typeface="Consolas"/>
                <a:cs typeface="Consolas"/>
                <a:sym typeface="Consolas"/>
              </a:rPr>
              <a:t>fs.createReadStream</a:t>
            </a:r>
            <a:r>
              <a:rPr lang="en-IN" sz="2200" b="1" dirty="0">
                <a:solidFill>
                  <a:schemeClr val="lt1"/>
                </a:solidFill>
                <a:latin typeface="Consolas"/>
                <a:ea typeface="Consolas"/>
                <a:cs typeface="Consolas"/>
                <a:sym typeface="Consolas"/>
              </a:rPr>
              <a:t>('input.txt');</a:t>
            </a:r>
            <a:endParaRPr dirty="0"/>
          </a:p>
          <a:p>
            <a:pPr marL="0" marR="0" lvl="0" indent="0" algn="l" rtl="0">
              <a:spcBef>
                <a:spcPts val="0"/>
              </a:spcBef>
              <a:spcAft>
                <a:spcPts val="0"/>
              </a:spcAft>
              <a:buNone/>
            </a:pPr>
            <a:r>
              <a:rPr lang="en-IN" sz="2200" b="1" dirty="0" err="1">
                <a:solidFill>
                  <a:schemeClr val="lt1"/>
                </a:solidFill>
                <a:latin typeface="Consolas"/>
                <a:ea typeface="Consolas"/>
                <a:cs typeface="Consolas"/>
                <a:sym typeface="Consolas"/>
              </a:rPr>
              <a:t>rs.on</a:t>
            </a:r>
            <a:r>
              <a:rPr lang="en-IN" sz="2200" b="1" dirty="0">
                <a:solidFill>
                  <a:schemeClr val="lt1"/>
                </a:solidFill>
                <a:latin typeface="Consolas"/>
                <a:ea typeface="Consolas"/>
                <a:cs typeface="Consolas"/>
                <a:sym typeface="Consolas"/>
              </a:rPr>
              <a:t>('open', function () {</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  console.log('The file is open');</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a:t>
            </a:r>
            <a:endParaRPr dirty="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Events Module</a:t>
            </a:r>
            <a:endParaRPr/>
          </a:p>
        </p:txBody>
      </p:sp>
      <p:sp>
        <p:nvSpPr>
          <p:cNvPr id="399" name="Google Shape;399;p39"/>
          <p:cNvSpPr txBox="1">
            <a:spLocks noGrp="1"/>
          </p:cNvSpPr>
          <p:nvPr>
            <p:ph idx="1"/>
          </p:nvPr>
        </p:nvSpPr>
        <p:spPr>
          <a:xfrm>
            <a:off x="457200" y="1524000"/>
            <a:ext cx="8077200" cy="31242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Node.js have a built-in module, called "Events", where you can create-, fire-, and listen for- your own events.</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To include the built-in Events module use the </a:t>
            </a:r>
            <a:r>
              <a:rPr lang="en-IN" sz="2000" b="1" dirty="0">
                <a:solidFill>
                  <a:srgbClr val="000000"/>
                </a:solidFill>
                <a:latin typeface="Arial"/>
                <a:ea typeface="Arial"/>
                <a:cs typeface="Arial"/>
                <a:sym typeface="Arial"/>
              </a:rPr>
              <a:t>require()</a:t>
            </a:r>
            <a:r>
              <a:rPr lang="en-IN" sz="2000" dirty="0">
                <a:solidFill>
                  <a:srgbClr val="000000"/>
                </a:solidFill>
                <a:latin typeface="Arial"/>
                <a:ea typeface="Arial"/>
                <a:cs typeface="Arial"/>
                <a:sym typeface="Arial"/>
              </a:rPr>
              <a:t> method.</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 In addition, all event properties and methods are an instance of an </a:t>
            </a:r>
            <a:r>
              <a:rPr lang="en-IN" sz="2000" b="1" dirty="0" err="1">
                <a:solidFill>
                  <a:srgbClr val="000000"/>
                </a:solidFill>
                <a:latin typeface="Arial"/>
                <a:ea typeface="Arial"/>
                <a:cs typeface="Arial"/>
                <a:sym typeface="Arial"/>
              </a:rPr>
              <a:t>EventEmitter</a:t>
            </a:r>
            <a:r>
              <a:rPr lang="en-IN" sz="2000" dirty="0">
                <a:solidFill>
                  <a:srgbClr val="000000"/>
                </a:solidFill>
                <a:latin typeface="Arial"/>
                <a:ea typeface="Arial"/>
                <a:cs typeface="Arial"/>
                <a:sym typeface="Arial"/>
              </a:rPr>
              <a:t> object. </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To be able to access these properties and methods, create an </a:t>
            </a:r>
            <a:r>
              <a:rPr lang="en-IN" sz="2000" b="1" dirty="0" err="1">
                <a:solidFill>
                  <a:srgbClr val="000000"/>
                </a:solidFill>
                <a:latin typeface="Arial"/>
                <a:ea typeface="Arial"/>
                <a:cs typeface="Arial"/>
                <a:sym typeface="Arial"/>
              </a:rPr>
              <a:t>EventEmitter</a:t>
            </a:r>
            <a:r>
              <a:rPr lang="en-IN" sz="2000" dirty="0">
                <a:solidFill>
                  <a:srgbClr val="000000"/>
                </a:solidFill>
                <a:latin typeface="Arial"/>
                <a:ea typeface="Arial"/>
                <a:cs typeface="Arial"/>
                <a:sym typeface="Arial"/>
              </a:rPr>
              <a:t> object:</a:t>
            </a:r>
            <a:endParaRPr dirty="0"/>
          </a:p>
        </p:txBody>
      </p:sp>
      <p:sp>
        <p:nvSpPr>
          <p:cNvPr id="400" name="Google Shape;400;p39"/>
          <p:cNvSpPr/>
          <p:nvPr/>
        </p:nvSpPr>
        <p:spPr>
          <a:xfrm>
            <a:off x="228600" y="4724400"/>
            <a:ext cx="8610600" cy="1785104"/>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chemeClr val="lt1"/>
                </a:solidFill>
                <a:latin typeface="Consolas"/>
                <a:ea typeface="Consolas"/>
                <a:cs typeface="Consolas"/>
                <a:sym typeface="Consolas"/>
              </a:rPr>
              <a:t>// Import events module</a:t>
            </a:r>
            <a:endParaRPr/>
          </a:p>
          <a:p>
            <a:pPr marL="0" marR="0" lvl="0" indent="0" algn="l" rtl="0">
              <a:spcBef>
                <a:spcPts val="0"/>
              </a:spcBef>
              <a:spcAft>
                <a:spcPts val="0"/>
              </a:spcAft>
              <a:buNone/>
            </a:pPr>
            <a:r>
              <a:rPr lang="en-IN" sz="2200" b="1">
                <a:solidFill>
                  <a:schemeClr val="lt1"/>
                </a:solidFill>
                <a:latin typeface="Consolas"/>
                <a:ea typeface="Consolas"/>
                <a:cs typeface="Consolas"/>
                <a:sym typeface="Consolas"/>
              </a:rPr>
              <a:t>var events = require('events');</a:t>
            </a:r>
            <a:endParaRPr/>
          </a:p>
          <a:p>
            <a:pPr marL="0" marR="0" lvl="0" indent="0" algn="l" rtl="0">
              <a:spcBef>
                <a:spcPts val="0"/>
              </a:spcBef>
              <a:spcAft>
                <a:spcPts val="0"/>
              </a:spcAft>
              <a:buNone/>
            </a:pPr>
            <a:endParaRPr sz="22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2200" b="1">
                <a:solidFill>
                  <a:schemeClr val="lt1"/>
                </a:solidFill>
                <a:latin typeface="Consolas"/>
                <a:ea typeface="Consolas"/>
                <a:cs typeface="Consolas"/>
                <a:sym typeface="Consolas"/>
              </a:rPr>
              <a:t>// Create an eventEmitter object</a:t>
            </a:r>
            <a:endParaRPr/>
          </a:p>
          <a:p>
            <a:pPr marL="0" marR="0" lvl="0" indent="0" algn="l" rtl="0">
              <a:spcBef>
                <a:spcPts val="0"/>
              </a:spcBef>
              <a:spcAft>
                <a:spcPts val="0"/>
              </a:spcAft>
              <a:buNone/>
            </a:pPr>
            <a:r>
              <a:rPr lang="en-IN" sz="2200" b="1">
                <a:solidFill>
                  <a:schemeClr val="lt1"/>
                </a:solidFill>
                <a:latin typeface="Consolas"/>
                <a:ea typeface="Consolas"/>
                <a:cs typeface="Consolas"/>
                <a:sym typeface="Consolas"/>
              </a:rPr>
              <a:t>var eventEmitter = new events.EventEmitter();</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txBox="1">
            <a:spLocks noGrp="1"/>
          </p:cNvSpPr>
          <p:nvPr>
            <p:ph type="title"/>
          </p:nvPr>
        </p:nvSpPr>
        <p:spPr>
          <a:xfrm>
            <a:off x="457200" y="838200"/>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The EventEmitter Object</a:t>
            </a:r>
            <a:endParaRPr/>
          </a:p>
        </p:txBody>
      </p:sp>
      <p:sp>
        <p:nvSpPr>
          <p:cNvPr id="408" name="Google Shape;408;p40"/>
          <p:cNvSpPr txBox="1">
            <a:spLocks noGrp="1"/>
          </p:cNvSpPr>
          <p:nvPr>
            <p:ph idx="1"/>
          </p:nvPr>
        </p:nvSpPr>
        <p:spPr>
          <a:xfrm>
            <a:off x="457200" y="1524000"/>
            <a:ext cx="8077200" cy="6858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You can assign event handlers to your own events with the </a:t>
            </a:r>
            <a:r>
              <a:rPr lang="en-IN" sz="2000" b="1" dirty="0" err="1">
                <a:solidFill>
                  <a:srgbClr val="000000"/>
                </a:solidFill>
                <a:latin typeface="Arial"/>
                <a:ea typeface="Arial"/>
                <a:cs typeface="Arial"/>
                <a:sym typeface="Arial"/>
              </a:rPr>
              <a:t>EventEmitter</a:t>
            </a:r>
            <a:r>
              <a:rPr lang="en-IN" sz="2000" dirty="0">
                <a:solidFill>
                  <a:srgbClr val="000000"/>
                </a:solidFill>
                <a:latin typeface="Arial"/>
                <a:ea typeface="Arial"/>
                <a:cs typeface="Arial"/>
                <a:sym typeface="Arial"/>
              </a:rPr>
              <a:t> object.</a:t>
            </a:r>
            <a:endParaRPr sz="2000" dirty="0">
              <a:solidFill>
                <a:srgbClr val="000000"/>
              </a:solidFill>
              <a:latin typeface="Arial"/>
              <a:ea typeface="Arial"/>
              <a:cs typeface="Arial"/>
              <a:sym typeface="Arial"/>
            </a:endParaRPr>
          </a:p>
        </p:txBody>
      </p:sp>
      <p:sp>
        <p:nvSpPr>
          <p:cNvPr id="409" name="Google Shape;409;p40"/>
          <p:cNvSpPr/>
          <p:nvPr/>
        </p:nvSpPr>
        <p:spPr>
          <a:xfrm>
            <a:off x="228600" y="2347383"/>
            <a:ext cx="8686800" cy="4053417"/>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var events = require('events');</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var eventEmitter = new events.EventEmitter();</a:t>
            </a:r>
            <a:endParaRPr/>
          </a:p>
          <a:p>
            <a:pPr marL="0" marR="0" lvl="0" indent="0" algn="l" rtl="0">
              <a:lnSpc>
                <a:spcPct val="90000"/>
              </a:lnSpc>
              <a:spcBef>
                <a:spcPts val="0"/>
              </a:spcBef>
              <a:spcAft>
                <a:spcPts val="0"/>
              </a:spcAft>
              <a:buNone/>
            </a:pPr>
            <a:endParaRPr sz="22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//Create an event handler:</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var myEventHandler = function () {</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  console.log('I hear a scream!');</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a:t>
            </a:r>
            <a:endParaRPr/>
          </a:p>
          <a:p>
            <a:pPr marL="0" marR="0" lvl="0" indent="0" algn="l" rtl="0">
              <a:lnSpc>
                <a:spcPct val="90000"/>
              </a:lnSpc>
              <a:spcBef>
                <a:spcPts val="0"/>
              </a:spcBef>
              <a:spcAft>
                <a:spcPts val="0"/>
              </a:spcAft>
              <a:buNone/>
            </a:pPr>
            <a:endParaRPr sz="22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//Assign the event handler to an event:</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eventEmitter.on('scream', myEventHandler);</a:t>
            </a:r>
            <a:endParaRPr/>
          </a:p>
          <a:p>
            <a:pPr marL="0" marR="0" lvl="0" indent="0" algn="l" rtl="0">
              <a:lnSpc>
                <a:spcPct val="90000"/>
              </a:lnSpc>
              <a:spcBef>
                <a:spcPts val="0"/>
              </a:spcBef>
              <a:spcAft>
                <a:spcPts val="0"/>
              </a:spcAft>
              <a:buNone/>
            </a:pPr>
            <a:endParaRPr sz="22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//Fire the 'scream' event:</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eventEmitter.emit('scream');</a:t>
            </a:r>
            <a:endParaRPr sz="2200" b="1">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982237" y="1016619"/>
            <a:ext cx="7848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Node.js features</a:t>
            </a:r>
            <a:endParaRPr dirty="0"/>
          </a:p>
        </p:txBody>
      </p:sp>
      <p:sp>
        <p:nvSpPr>
          <p:cNvPr id="81" name="Google Shape;81;p4"/>
          <p:cNvSpPr txBox="1">
            <a:spLocks noGrp="1"/>
          </p:cNvSpPr>
          <p:nvPr>
            <p:ph idx="1"/>
          </p:nvPr>
        </p:nvSpPr>
        <p:spPr>
          <a:xfrm>
            <a:off x="791737" y="1891990"/>
            <a:ext cx="8229600" cy="44196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b="1" dirty="0">
                <a:solidFill>
                  <a:srgbClr val="000000"/>
                </a:solidFill>
              </a:rPr>
              <a:t>Asynchronous and Event Driven </a:t>
            </a:r>
            <a:r>
              <a:rPr lang="en-IN" sz="2000" dirty="0">
                <a:solidFill>
                  <a:srgbClr val="000000"/>
                </a:solidFill>
              </a:rPr>
              <a:t>- All APIs of Node.js library are asynchronous, that is, non-blocking.</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rPr>
              <a:t>Very Fast </a:t>
            </a:r>
            <a:r>
              <a:rPr lang="en-IN" sz="2000" dirty="0">
                <a:solidFill>
                  <a:srgbClr val="000000"/>
                </a:solidFill>
              </a:rPr>
              <a:t>- Being built on Google Chrome's V8 JavaScript Engine, Node.js library is very fast in code execution.</a:t>
            </a:r>
            <a:endParaRPr dirty="0"/>
          </a:p>
          <a:p>
            <a:pPr marL="590550" lvl="0" indent="-342900" algn="l" rtl="0">
              <a:spcBef>
                <a:spcPts val="640"/>
              </a:spcBef>
              <a:spcAft>
                <a:spcPts val="0"/>
              </a:spcAft>
              <a:buClr>
                <a:schemeClr val="dk1"/>
              </a:buClr>
              <a:buSzPts val="2000"/>
              <a:buFont typeface="Arial" panose="020B0604020202020204" pitchFamily="34" charset="0"/>
              <a:buChar char="•"/>
            </a:pPr>
            <a:endParaRPr sz="2000" dirty="0">
              <a:solidFill>
                <a:srgbClr val="000000"/>
              </a:solidFil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rPr>
              <a:t>Single Threaded but Highly Scalable </a:t>
            </a:r>
            <a:r>
              <a:rPr lang="en-IN" sz="2000" dirty="0">
                <a:solidFill>
                  <a:srgbClr val="000000"/>
                </a:solidFill>
              </a:rPr>
              <a:t>- Node.js uses a single threaded model with event looping.</a:t>
            </a:r>
            <a:endParaRPr dirty="0"/>
          </a:p>
          <a:p>
            <a:pPr marL="590550" lvl="0" indent="-342900" algn="l" rtl="0">
              <a:spcBef>
                <a:spcPts val="640"/>
              </a:spcBef>
              <a:spcAft>
                <a:spcPts val="0"/>
              </a:spcAft>
              <a:buClr>
                <a:schemeClr val="dk1"/>
              </a:buClr>
              <a:buSzPts val="2000"/>
              <a:buFont typeface="Arial" panose="020B0604020202020204" pitchFamily="34" charset="0"/>
              <a:buChar char="•"/>
            </a:pPr>
            <a:endParaRPr sz="2000" dirty="0">
              <a:solidFill>
                <a:srgbClr val="000000"/>
              </a:solidFil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rPr>
              <a:t>No Buffering</a:t>
            </a:r>
            <a:r>
              <a:rPr lang="en-IN" sz="2000" dirty="0">
                <a:solidFill>
                  <a:srgbClr val="000000"/>
                </a:solidFill>
              </a:rPr>
              <a:t> - Node.js applications never buffer any data.</a:t>
            </a:r>
            <a:endParaRPr dirty="0"/>
          </a:p>
          <a:p>
            <a:pPr marL="590550" lvl="0" indent="-342900" algn="l" rtl="0">
              <a:spcBef>
                <a:spcPts val="640"/>
              </a:spcBef>
              <a:spcAft>
                <a:spcPts val="0"/>
              </a:spcAft>
              <a:buClr>
                <a:schemeClr val="dk1"/>
              </a:buClr>
              <a:buSzPts val="2000"/>
              <a:buFont typeface="Arial" panose="020B0604020202020204" pitchFamily="34" charset="0"/>
              <a:buChar char="•"/>
            </a:pPr>
            <a:endParaRPr sz="2000" dirty="0">
              <a:solidFill>
                <a:srgbClr val="000000"/>
              </a:solidFil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rPr>
              <a:t>License</a:t>
            </a:r>
            <a:r>
              <a:rPr lang="en-IN" sz="2000" dirty="0">
                <a:solidFill>
                  <a:srgbClr val="000000"/>
                </a:solidFill>
              </a:rPr>
              <a:t> - Node.js is released under the MIT license.</a:t>
            </a:r>
            <a:endParaRPr dirty="0"/>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892097" y="871654"/>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The </a:t>
            </a:r>
            <a:r>
              <a:rPr lang="en-IN" sz="4000" dirty="0" err="1">
                <a:solidFill>
                  <a:srgbClr val="006600"/>
                </a:solidFill>
                <a:latin typeface="Algerian"/>
                <a:ea typeface="Algerian"/>
                <a:cs typeface="Algerian"/>
                <a:sym typeface="Algerian"/>
              </a:rPr>
              <a:t>EventEmitter</a:t>
            </a:r>
            <a:r>
              <a:rPr lang="en-IN" sz="4000" dirty="0">
                <a:solidFill>
                  <a:srgbClr val="006600"/>
                </a:solidFill>
                <a:latin typeface="Algerian"/>
                <a:ea typeface="Algerian"/>
                <a:cs typeface="Algerian"/>
                <a:sym typeface="Algerian"/>
              </a:rPr>
              <a:t> Object</a:t>
            </a:r>
            <a:endParaRPr dirty="0"/>
          </a:p>
        </p:txBody>
      </p:sp>
      <p:sp>
        <p:nvSpPr>
          <p:cNvPr id="418" name="Google Shape;418;p41"/>
          <p:cNvSpPr txBox="1">
            <a:spLocks noGrp="1"/>
          </p:cNvSpPr>
          <p:nvPr>
            <p:ph idx="1"/>
          </p:nvPr>
        </p:nvSpPr>
        <p:spPr>
          <a:xfrm>
            <a:off x="892097" y="2088995"/>
            <a:ext cx="8077200" cy="19812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When an </a:t>
            </a:r>
            <a:r>
              <a:rPr lang="en-IN" sz="2000" dirty="0" err="1">
                <a:solidFill>
                  <a:srgbClr val="000000"/>
                </a:solidFill>
                <a:latin typeface="Arial"/>
                <a:ea typeface="Arial"/>
                <a:cs typeface="Arial"/>
                <a:sym typeface="Arial"/>
              </a:rPr>
              <a:t>EventEmitter</a:t>
            </a:r>
            <a:r>
              <a:rPr lang="en-IN" sz="2000" dirty="0">
                <a:solidFill>
                  <a:srgbClr val="000000"/>
                </a:solidFill>
                <a:latin typeface="Arial"/>
                <a:ea typeface="Arial"/>
                <a:cs typeface="Arial"/>
                <a:sym typeface="Arial"/>
              </a:rPr>
              <a:t> instance faces any error, it emits an 'error' event. </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When a new listener is added, '</a:t>
            </a:r>
            <a:r>
              <a:rPr lang="en-IN" sz="2000" dirty="0" err="1">
                <a:solidFill>
                  <a:srgbClr val="000000"/>
                </a:solidFill>
                <a:latin typeface="Arial"/>
                <a:ea typeface="Arial"/>
                <a:cs typeface="Arial"/>
                <a:sym typeface="Arial"/>
              </a:rPr>
              <a:t>newListener</a:t>
            </a:r>
            <a:r>
              <a:rPr lang="en-IN" sz="2000" dirty="0">
                <a:solidFill>
                  <a:srgbClr val="000000"/>
                </a:solidFill>
                <a:latin typeface="Arial"/>
                <a:ea typeface="Arial"/>
                <a:cs typeface="Arial"/>
                <a:sym typeface="Arial"/>
              </a:rPr>
              <a:t>' event is fired </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When a listener is removed, '</a:t>
            </a:r>
            <a:r>
              <a:rPr lang="en-IN" sz="2000" dirty="0" err="1">
                <a:solidFill>
                  <a:srgbClr val="000000"/>
                </a:solidFill>
                <a:latin typeface="Arial"/>
                <a:ea typeface="Arial"/>
                <a:cs typeface="Arial"/>
                <a:sym typeface="Arial"/>
              </a:rPr>
              <a:t>removeListener</a:t>
            </a:r>
            <a:r>
              <a:rPr lang="en-IN" sz="2000" dirty="0">
                <a:solidFill>
                  <a:srgbClr val="000000"/>
                </a:solidFill>
                <a:latin typeface="Arial"/>
                <a:ea typeface="Arial"/>
                <a:cs typeface="Arial"/>
                <a:sym typeface="Arial"/>
              </a:rPr>
              <a:t>' event is fired.</a:t>
            </a:r>
            <a:endParaRPr sz="2000" dirty="0">
              <a:solidFill>
                <a:srgbClr val="000000"/>
              </a:solidFill>
              <a:latin typeface="Arial"/>
              <a:ea typeface="Arial"/>
              <a:cs typeface="Arial"/>
              <a:sym typeface="Arial"/>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2"/>
          <p:cNvSpPr txBox="1">
            <a:spLocks noGrp="1"/>
          </p:cNvSpPr>
          <p:nvPr>
            <p:ph type="title"/>
          </p:nvPr>
        </p:nvSpPr>
        <p:spPr>
          <a:xfrm>
            <a:off x="457200" y="838200"/>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EventEmitter methods</a:t>
            </a:r>
            <a:endParaRPr/>
          </a:p>
        </p:txBody>
      </p:sp>
      <p:graphicFrame>
        <p:nvGraphicFramePr>
          <p:cNvPr id="426" name="Google Shape;426;p42"/>
          <p:cNvGraphicFramePr/>
          <p:nvPr/>
        </p:nvGraphicFramePr>
        <p:xfrm>
          <a:off x="0" y="1616714"/>
          <a:ext cx="9144000" cy="4555500"/>
        </p:xfrm>
        <a:graphic>
          <a:graphicData uri="http://schemas.openxmlformats.org/drawingml/2006/table">
            <a:tbl>
              <a:tblPr>
                <a:noFill/>
                <a:tableStyleId>{8F3152E8-371F-40F5-A53D-C4D52A4AD278}</a:tableStyleId>
              </a:tblPr>
              <a:tblGrid>
                <a:gridCol w="3505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03675">
                <a:tc>
                  <a:txBody>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Arial"/>
                          <a:ea typeface="Arial"/>
                          <a:cs typeface="Arial"/>
                          <a:sym typeface="Arial"/>
                        </a:rPr>
                        <a:t>Name</a:t>
                      </a:r>
                      <a:endParaRPr/>
                    </a:p>
                  </a:txBody>
                  <a:tcPr marL="67950" marR="67950" marT="67950" marB="67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Arial"/>
                          <a:ea typeface="Arial"/>
                          <a:cs typeface="Arial"/>
                          <a:sym typeface="Arial"/>
                        </a:rPr>
                        <a:t>Description</a:t>
                      </a:r>
                      <a:endParaRPr/>
                    </a:p>
                  </a:txBody>
                  <a:tcPr marL="67950" marR="67950" marT="67950" marB="67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67700">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addListener(event, listener)</a:t>
                      </a:r>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Adds a listener at the end of the listeners array for the specified event.</a:t>
                      </a:r>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1F1F1"/>
                    </a:solidFill>
                  </a:tcPr>
                </a:tc>
                <a:extLst>
                  <a:ext uri="{0D108BD9-81ED-4DB2-BD59-A6C34878D82A}">
                    <a16:rowId xmlns:a16="http://schemas.microsoft.com/office/drawing/2014/main" val="10001"/>
                  </a:ext>
                </a:extLst>
              </a:tr>
              <a:tr h="387375">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on(event, listener)</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Adds a listener at the end of the listeners array for the specified event.</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74625">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removeListener(event, listener)</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Removes a listener from the listener array for the specified event. </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1F1F1"/>
                    </a:solidFill>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removeAllListeners([event])</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Removes all listeners, or those of the specified event.</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emit(event, [arg1], [arg2], [...])</a:t>
                      </a:r>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Execute each of the listeners in order with the supplied arguments. Returns true if the event had listeners, false otherwise.</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3"/>
          <p:cNvSpPr txBox="1">
            <a:spLocks noGrp="1"/>
          </p:cNvSpPr>
          <p:nvPr>
            <p:ph type="title"/>
          </p:nvPr>
        </p:nvSpPr>
        <p:spPr>
          <a:xfrm>
            <a:off x="762000" y="997857"/>
            <a:ext cx="8382000" cy="715963"/>
          </a:xfrm>
          <a:prstGeom prst="rect">
            <a:avLst/>
          </a:prstGeom>
          <a:noFill/>
          <a:ln>
            <a:noFill/>
          </a:ln>
        </p:spPr>
        <p:txBody>
          <a:bodyPr spcFirstLastPara="1" wrap="square" lIns="91425" tIns="45700" rIns="91425" bIns="45700" anchor="ctr" anchorCtr="0">
            <a:noAutofit/>
          </a:bodyPr>
          <a:lstStyle/>
          <a:p>
            <a:pPr lvl="0" algn="l" rtl="0">
              <a:spcBef>
                <a:spcPts val="0"/>
              </a:spcBef>
              <a:spcAft>
                <a:spcPts val="0"/>
              </a:spcAft>
            </a:pPr>
            <a:r>
              <a:rPr lang="en-IN" sz="4000" dirty="0" smtClean="0">
                <a:solidFill>
                  <a:srgbClr val="006600"/>
                </a:solidFill>
                <a:latin typeface="Algerian"/>
                <a:ea typeface="Algerian"/>
                <a:cs typeface="Algerian"/>
                <a:sym typeface="Algerian"/>
              </a:rPr>
              <a:t>   Node.js </a:t>
            </a:r>
            <a:r>
              <a:rPr lang="en-IN" sz="4000" dirty="0">
                <a:solidFill>
                  <a:srgbClr val="006600"/>
                </a:solidFill>
                <a:latin typeface="Algerian"/>
                <a:ea typeface="Algerian"/>
                <a:cs typeface="Algerian"/>
                <a:sym typeface="Algerian"/>
              </a:rPr>
              <a:t>streams</a:t>
            </a:r>
            <a:endParaRPr dirty="0"/>
          </a:p>
        </p:txBody>
      </p:sp>
      <p:sp>
        <p:nvSpPr>
          <p:cNvPr id="434" name="Google Shape;434;p43"/>
          <p:cNvSpPr txBox="1">
            <a:spLocks noGrp="1"/>
          </p:cNvSpPr>
          <p:nvPr>
            <p:ph idx="1"/>
          </p:nvPr>
        </p:nvSpPr>
        <p:spPr>
          <a:xfrm>
            <a:off x="914400" y="1915886"/>
            <a:ext cx="8077200" cy="457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2000"/>
              <a:buNone/>
            </a:pPr>
            <a:r>
              <a:rPr lang="en-IN" sz="2000" dirty="0" smtClean="0">
                <a:solidFill>
                  <a:srgbClr val="000000"/>
                </a:solidFill>
                <a:latin typeface="Arial"/>
                <a:ea typeface="Arial"/>
                <a:cs typeface="Arial"/>
                <a:sym typeface="Arial"/>
              </a:rPr>
              <a:t>Streams </a:t>
            </a:r>
            <a:r>
              <a:rPr lang="en-IN" sz="2000" dirty="0">
                <a:solidFill>
                  <a:srgbClr val="000000"/>
                </a:solidFill>
                <a:latin typeface="Arial"/>
                <a:ea typeface="Arial"/>
                <a:cs typeface="Arial"/>
                <a:sym typeface="Arial"/>
              </a:rPr>
              <a:t>are objects that let you read data from a source or write data to a destination in continuous fashion. In Node.js, there are four types of streams −</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615950" lvl="1" indent="-342900" algn="l" rtl="0">
              <a:spcBef>
                <a:spcPts val="40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Readable</a:t>
            </a:r>
            <a:r>
              <a:rPr lang="en-IN" sz="2000" dirty="0">
                <a:solidFill>
                  <a:srgbClr val="000000"/>
                </a:solidFill>
                <a:latin typeface="Arial"/>
                <a:ea typeface="Arial"/>
                <a:cs typeface="Arial"/>
                <a:sym typeface="Arial"/>
              </a:rPr>
              <a:t> − Stream which is used for read operation.</a:t>
            </a:r>
            <a:endParaRPr dirty="0"/>
          </a:p>
          <a:p>
            <a:pPr marL="571500" lvl="1" indent="-17145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615950" lvl="1" indent="-342900" algn="l" rtl="0">
              <a:spcBef>
                <a:spcPts val="40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Writable</a:t>
            </a:r>
            <a:r>
              <a:rPr lang="en-IN" sz="2000" dirty="0">
                <a:solidFill>
                  <a:srgbClr val="000000"/>
                </a:solidFill>
                <a:latin typeface="Arial"/>
                <a:ea typeface="Arial"/>
                <a:cs typeface="Arial"/>
                <a:sym typeface="Arial"/>
              </a:rPr>
              <a:t> − Stream which is used for write operation.</a:t>
            </a:r>
            <a:endParaRPr dirty="0"/>
          </a:p>
          <a:p>
            <a:pPr marL="571500" lvl="1" indent="-17145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615950" lvl="1" indent="-342900" algn="l" rtl="0">
              <a:spcBef>
                <a:spcPts val="40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Duplex</a:t>
            </a:r>
            <a:r>
              <a:rPr lang="en-IN" sz="2000" dirty="0">
                <a:solidFill>
                  <a:srgbClr val="000000"/>
                </a:solidFill>
                <a:latin typeface="Arial"/>
                <a:ea typeface="Arial"/>
                <a:cs typeface="Arial"/>
                <a:sym typeface="Arial"/>
              </a:rPr>
              <a:t> − Stream which can be used for both read and write operation.</a:t>
            </a:r>
            <a:endParaRPr dirty="0"/>
          </a:p>
          <a:p>
            <a:pPr marL="571500" lvl="1" indent="-17145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615950" lvl="1" indent="-342900" algn="l" rtl="0">
              <a:spcBef>
                <a:spcPts val="40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Transform</a:t>
            </a:r>
            <a:r>
              <a:rPr lang="en-IN" sz="2000" dirty="0">
                <a:solidFill>
                  <a:srgbClr val="000000"/>
                </a:solidFill>
                <a:latin typeface="Arial"/>
                <a:ea typeface="Arial"/>
                <a:cs typeface="Arial"/>
                <a:sym typeface="Arial"/>
              </a:rPr>
              <a:t> − A type of duplex stream where the output is computed based on input.</a:t>
            </a:r>
            <a:endParaRPr sz="2000" dirty="0">
              <a:solidFill>
                <a:srgbClr val="000000"/>
              </a:solidFill>
              <a:latin typeface="Arial"/>
              <a:ea typeface="Arial"/>
              <a:cs typeface="Arial"/>
              <a:sym typeface="Arial"/>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4"/>
          <p:cNvSpPr txBox="1">
            <a:spLocks noGrp="1"/>
          </p:cNvSpPr>
          <p:nvPr>
            <p:ph type="title"/>
          </p:nvPr>
        </p:nvSpPr>
        <p:spPr>
          <a:xfrm>
            <a:off x="950685" y="983343"/>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Node.js streams</a:t>
            </a:r>
            <a:endParaRPr dirty="0"/>
          </a:p>
        </p:txBody>
      </p:sp>
      <p:sp>
        <p:nvSpPr>
          <p:cNvPr id="442" name="Google Shape;442;p44"/>
          <p:cNvSpPr txBox="1">
            <a:spLocks noGrp="1"/>
          </p:cNvSpPr>
          <p:nvPr>
            <p:ph idx="1"/>
          </p:nvPr>
        </p:nvSpPr>
        <p:spPr>
          <a:xfrm>
            <a:off x="762000" y="1872343"/>
            <a:ext cx="8077200" cy="48768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Each type of Stream is an </a:t>
            </a:r>
            <a:r>
              <a:rPr lang="en-IN" sz="2000" dirty="0" err="1">
                <a:solidFill>
                  <a:srgbClr val="000000"/>
                </a:solidFill>
                <a:latin typeface="Arial"/>
                <a:ea typeface="Arial"/>
                <a:cs typeface="Arial"/>
                <a:sym typeface="Arial"/>
              </a:rPr>
              <a:t>EventEmitter</a:t>
            </a:r>
            <a:r>
              <a:rPr lang="en-IN" sz="2000" dirty="0">
                <a:solidFill>
                  <a:srgbClr val="000000"/>
                </a:solidFill>
                <a:latin typeface="Arial"/>
                <a:ea typeface="Arial"/>
                <a:cs typeface="Arial"/>
                <a:sym typeface="Arial"/>
              </a:rPr>
              <a:t> instance and throws several events at different instance of times. For example, some of the commonly used events are :</a:t>
            </a:r>
            <a:endParaRPr dirty="0"/>
          </a:p>
          <a:p>
            <a:pPr marL="463550" lvl="0" indent="-3429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on</a:t>
            </a:r>
            <a:r>
              <a:rPr lang="en-IN" sz="2000" dirty="0">
                <a:solidFill>
                  <a:srgbClr val="000000"/>
                </a:solidFill>
                <a:latin typeface="Arial"/>
                <a:ea typeface="Arial"/>
                <a:cs typeface="Arial"/>
                <a:sym typeface="Arial"/>
              </a:rPr>
              <a:t> – This event is fired when file opened. </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data</a:t>
            </a:r>
            <a:r>
              <a:rPr lang="en-IN" sz="2000" dirty="0">
                <a:solidFill>
                  <a:srgbClr val="000000"/>
                </a:solidFill>
                <a:latin typeface="Arial"/>
                <a:ea typeface="Arial"/>
                <a:cs typeface="Arial"/>
                <a:sym typeface="Arial"/>
              </a:rPr>
              <a:t> − This event is fired when there is data is available to read.</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end</a:t>
            </a:r>
            <a:r>
              <a:rPr lang="en-IN" sz="2000" dirty="0">
                <a:solidFill>
                  <a:srgbClr val="000000"/>
                </a:solidFill>
                <a:latin typeface="Arial"/>
                <a:ea typeface="Arial"/>
                <a:cs typeface="Arial"/>
                <a:sym typeface="Arial"/>
              </a:rPr>
              <a:t> − This event is fired when there is no more data to read.</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error</a:t>
            </a:r>
            <a:r>
              <a:rPr lang="en-IN" sz="2000" dirty="0">
                <a:solidFill>
                  <a:srgbClr val="000000"/>
                </a:solidFill>
                <a:latin typeface="Arial"/>
                <a:ea typeface="Arial"/>
                <a:cs typeface="Arial"/>
                <a:sym typeface="Arial"/>
              </a:rPr>
              <a:t> − This event is fired when there is any error receiving or writing data.</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finish</a:t>
            </a:r>
            <a:r>
              <a:rPr lang="en-IN" sz="2000" dirty="0">
                <a:solidFill>
                  <a:srgbClr val="000000"/>
                </a:solidFill>
                <a:latin typeface="Arial"/>
                <a:ea typeface="Arial"/>
                <a:cs typeface="Arial"/>
                <a:sym typeface="Arial"/>
              </a:rPr>
              <a:t> − This event is fired when all the data has been flushed to underlying system.</a:t>
            </a:r>
            <a:endParaRPr dirty="0"/>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5"/>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571500" lvl="0" indent="-571500" algn="l" rtl="0">
              <a:spcBef>
                <a:spcPts val="0"/>
              </a:spcBef>
              <a:spcAft>
                <a:spcPts val="0"/>
              </a:spcAft>
              <a:buFont typeface="Arial" panose="020B0604020202020204" pitchFamily="34" charset="0"/>
              <a:buChar char="•"/>
            </a:pPr>
            <a:r>
              <a:rPr lang="en-IN" sz="4000">
                <a:solidFill>
                  <a:srgbClr val="006600"/>
                </a:solidFill>
                <a:latin typeface="Algerian"/>
                <a:ea typeface="Algerian"/>
                <a:cs typeface="Algerian"/>
                <a:sym typeface="Algerian"/>
              </a:rPr>
              <a:t>Reading from a Stream</a:t>
            </a:r>
            <a:endParaRPr/>
          </a:p>
        </p:txBody>
      </p:sp>
      <p:sp>
        <p:nvSpPr>
          <p:cNvPr id="450" name="Google Shape;450;p45"/>
          <p:cNvSpPr txBox="1">
            <a:spLocks noGrp="1"/>
          </p:cNvSpPr>
          <p:nvPr>
            <p:ph idx="1"/>
          </p:nvPr>
        </p:nvSpPr>
        <p:spPr>
          <a:xfrm>
            <a:off x="672790" y="2091128"/>
            <a:ext cx="8077200" cy="4572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Create a text file named </a:t>
            </a:r>
            <a:r>
              <a:rPr lang="en-IN" sz="2000" b="1" dirty="0">
                <a:solidFill>
                  <a:srgbClr val="000000"/>
                </a:solidFill>
                <a:latin typeface="Arial"/>
                <a:ea typeface="Arial"/>
                <a:cs typeface="Arial"/>
                <a:sym typeface="Arial"/>
              </a:rPr>
              <a:t>input.txt</a:t>
            </a:r>
            <a:r>
              <a:rPr lang="en-IN" sz="2000" dirty="0">
                <a:solidFill>
                  <a:srgbClr val="000000"/>
                </a:solidFill>
                <a:latin typeface="Arial"/>
                <a:ea typeface="Arial"/>
                <a:cs typeface="Arial"/>
                <a:sym typeface="Arial"/>
              </a:rPr>
              <a:t> having the following content :</a:t>
            </a:r>
            <a:endParaRPr sz="2000" dirty="0">
              <a:solidFill>
                <a:srgbClr val="000000"/>
              </a:solidFill>
              <a:latin typeface="Arial"/>
              <a:ea typeface="Arial"/>
              <a:cs typeface="Arial"/>
              <a:sym typeface="Arial"/>
            </a:endParaRPr>
          </a:p>
        </p:txBody>
      </p:sp>
      <p:sp>
        <p:nvSpPr>
          <p:cNvPr id="451" name="Google Shape;451;p45"/>
          <p:cNvSpPr/>
          <p:nvPr/>
        </p:nvSpPr>
        <p:spPr>
          <a:xfrm>
            <a:off x="672790" y="2956780"/>
            <a:ext cx="8610600" cy="769441"/>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This is Node.js learning session </a:t>
            </a:r>
            <a:endParaRPr dirty="0"/>
          </a:p>
          <a:p>
            <a:pPr marL="342900" marR="0" lvl="0" indent="-342900" algn="l" rtl="0">
              <a:spcBef>
                <a:spcPts val="0"/>
              </a:spcBef>
              <a:spcAft>
                <a:spcPts val="0"/>
              </a:spcAft>
              <a:buFont typeface="Arial" panose="020B0604020202020204" pitchFamily="34" charset="0"/>
              <a:buChar char="•"/>
            </a:pPr>
            <a:r>
              <a:rPr lang="en-IN" sz="2200" b="1" dirty="0">
                <a:solidFill>
                  <a:schemeClr val="lt1"/>
                </a:solidFill>
                <a:latin typeface="Consolas"/>
                <a:ea typeface="Consolas"/>
                <a:cs typeface="Consolas"/>
                <a:sym typeface="Consolas"/>
              </a:rPr>
              <a:t>for </a:t>
            </a:r>
            <a:r>
              <a:rPr lang="en-IN" sz="2200" b="1" dirty="0" smtClean="0">
                <a:solidFill>
                  <a:schemeClr val="lt1"/>
                </a:solidFill>
                <a:latin typeface="Consolas"/>
                <a:ea typeface="Consolas"/>
                <a:cs typeface="Consolas"/>
                <a:sym typeface="Consolas"/>
              </a:rPr>
              <a:t>DAC </a:t>
            </a:r>
            <a:r>
              <a:rPr lang="en-IN" sz="2200" b="1" dirty="0">
                <a:solidFill>
                  <a:schemeClr val="lt1"/>
                </a:solidFill>
                <a:latin typeface="Consolas"/>
                <a:ea typeface="Consolas"/>
                <a:cs typeface="Consolas"/>
                <a:sym typeface="Consolas"/>
              </a:rPr>
              <a:t>students</a:t>
            </a:r>
            <a:endParaRPr dirty="0"/>
          </a:p>
        </p:txBody>
      </p:sp>
      <p:sp>
        <p:nvSpPr>
          <p:cNvPr id="452" name="Google Shape;452;p45"/>
          <p:cNvSpPr txBox="1"/>
          <p:nvPr/>
        </p:nvSpPr>
        <p:spPr>
          <a:xfrm>
            <a:off x="571500" y="3938239"/>
            <a:ext cx="8077200" cy="4572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Create a </a:t>
            </a:r>
            <a:r>
              <a:rPr lang="en-IN" sz="2000" dirty="0" err="1">
                <a:solidFill>
                  <a:srgbClr val="000000"/>
                </a:solidFill>
                <a:latin typeface="Arial"/>
                <a:ea typeface="Arial"/>
                <a:cs typeface="Arial"/>
                <a:sym typeface="Arial"/>
              </a:rPr>
              <a:t>js</a:t>
            </a:r>
            <a:r>
              <a:rPr lang="en-IN" sz="2000" dirty="0">
                <a:solidFill>
                  <a:srgbClr val="000000"/>
                </a:solidFill>
                <a:latin typeface="Arial"/>
                <a:ea typeface="Arial"/>
                <a:cs typeface="Arial"/>
                <a:sym typeface="Arial"/>
              </a:rPr>
              <a:t> file named main.js with the following code:</a:t>
            </a:r>
            <a:endParaRPr sz="2000" b="0" i="0" u="none" strike="noStrike" cap="none" dirty="0">
              <a:solidFill>
                <a:srgbClr val="000000"/>
              </a:solidFill>
              <a:latin typeface="Arial"/>
              <a:ea typeface="Arial"/>
              <a:cs typeface="Arial"/>
              <a:sym typeface="Arial"/>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6"/>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Reading from a Stream</a:t>
            </a:r>
            <a:endParaRPr/>
          </a:p>
        </p:txBody>
      </p:sp>
      <p:sp>
        <p:nvSpPr>
          <p:cNvPr id="460" name="Google Shape;460;p46"/>
          <p:cNvSpPr/>
          <p:nvPr/>
        </p:nvSpPr>
        <p:spPr>
          <a:xfrm>
            <a:off x="304800" y="1581864"/>
            <a:ext cx="8610600" cy="5047536"/>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lt1"/>
                </a:solidFill>
                <a:latin typeface="Consolas"/>
                <a:ea typeface="Consolas"/>
                <a:cs typeface="Consolas"/>
                <a:sym typeface="Consolas"/>
              </a:rPr>
              <a:t>var fs = require("fs");</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var data = '';</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Create a readable stream</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var readerStream = fs.createReadStream('input.txt');</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Set the encoding to be utf8. </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readerStream.setEncoding('UTF8');</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Handle stream events --&gt; data, end, and error</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readerStream.on('data', function(chunk) {</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data += chunk;</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readerStream.on('end',function(){</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console.log(data);</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readerStream.on('error', function(err){</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console.log(err.stack);</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console.log("Program Ended");</a:t>
            </a:r>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7"/>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Reading from a Stream</a:t>
            </a:r>
            <a:endParaRPr/>
          </a:p>
        </p:txBody>
      </p:sp>
      <p:sp>
        <p:nvSpPr>
          <p:cNvPr id="468" name="Google Shape;468;p47"/>
          <p:cNvSpPr/>
          <p:nvPr/>
        </p:nvSpPr>
        <p:spPr>
          <a:xfrm>
            <a:off x="304800" y="1581864"/>
            <a:ext cx="8610600" cy="5047536"/>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lt1"/>
                </a:solidFill>
                <a:latin typeface="Consolas"/>
                <a:ea typeface="Consolas"/>
                <a:cs typeface="Consolas"/>
                <a:sym typeface="Consolas"/>
              </a:rPr>
              <a:t>var fs = require("fs");</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var data = '';</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Create a readable stream</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var readerStream = fs.createReadStream('input.txt');</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Set the encoding to be utf8. </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readerStream.setEncoding('UTF8');</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Handle stream events --&gt; data, end, and error</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readerStream.on('data', function(chunk) {</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data += chunk;</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readerStream.on('end',function(){</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console.log(data);</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readerStream.on('error', function(err){</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console.log(err.stack);</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console.log("Program Ended");</a:t>
            </a:r>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8"/>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Writing to a Stream</a:t>
            </a:r>
            <a:endParaRPr/>
          </a:p>
        </p:txBody>
      </p:sp>
      <p:sp>
        <p:nvSpPr>
          <p:cNvPr id="477" name="Google Shape;477;p48"/>
          <p:cNvSpPr txBox="1">
            <a:spLocks noGrp="1"/>
          </p:cNvSpPr>
          <p:nvPr>
            <p:ph idx="1"/>
          </p:nvPr>
        </p:nvSpPr>
        <p:spPr>
          <a:xfrm>
            <a:off x="457200" y="1524000"/>
            <a:ext cx="8077200" cy="4572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Create a </a:t>
            </a:r>
            <a:r>
              <a:rPr lang="en-IN" sz="2000" dirty="0" err="1">
                <a:solidFill>
                  <a:srgbClr val="000000"/>
                </a:solidFill>
                <a:latin typeface="Arial"/>
                <a:ea typeface="Arial"/>
                <a:cs typeface="Arial"/>
                <a:sym typeface="Arial"/>
              </a:rPr>
              <a:t>js</a:t>
            </a:r>
            <a:r>
              <a:rPr lang="en-IN" sz="2000" dirty="0">
                <a:solidFill>
                  <a:srgbClr val="000000"/>
                </a:solidFill>
                <a:latin typeface="Arial"/>
                <a:ea typeface="Arial"/>
                <a:cs typeface="Arial"/>
                <a:sym typeface="Arial"/>
              </a:rPr>
              <a:t> file named </a:t>
            </a:r>
            <a:r>
              <a:rPr lang="en-IN" sz="2000" b="1" dirty="0">
                <a:solidFill>
                  <a:srgbClr val="000000"/>
                </a:solidFill>
                <a:latin typeface="Arial"/>
                <a:ea typeface="Arial"/>
                <a:cs typeface="Arial"/>
                <a:sym typeface="Arial"/>
              </a:rPr>
              <a:t>main.js</a:t>
            </a:r>
            <a:r>
              <a:rPr lang="en-IN" sz="2000" dirty="0">
                <a:solidFill>
                  <a:srgbClr val="000000"/>
                </a:solidFill>
                <a:latin typeface="Arial"/>
                <a:ea typeface="Arial"/>
                <a:cs typeface="Arial"/>
                <a:sym typeface="Arial"/>
              </a:rPr>
              <a:t> with the following code</a:t>
            </a:r>
            <a:endParaRPr sz="2000" dirty="0">
              <a:solidFill>
                <a:srgbClr val="000000"/>
              </a:solidFill>
              <a:latin typeface="Arial"/>
              <a:ea typeface="Arial"/>
              <a:cs typeface="Arial"/>
              <a:sym typeface="Arial"/>
            </a:endParaRPr>
          </a:p>
        </p:txBody>
      </p:sp>
      <p:sp>
        <p:nvSpPr>
          <p:cNvPr id="478" name="Google Shape;478;p48"/>
          <p:cNvSpPr/>
          <p:nvPr/>
        </p:nvSpPr>
        <p:spPr>
          <a:xfrm>
            <a:off x="304800" y="1981200"/>
            <a:ext cx="8610600" cy="4662815"/>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var fs = require("fs");</a:t>
            </a:r>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var data = 'Simply Easy Learning';</a:t>
            </a:r>
            <a:endParaRPr/>
          </a:p>
          <a:p>
            <a:pPr marL="0" marR="0" lvl="0" indent="0" algn="l" rtl="0">
              <a:lnSpc>
                <a:spcPct val="90000"/>
              </a:lnSpc>
              <a:spcBef>
                <a:spcPts val="0"/>
              </a:spcBef>
              <a:spcAft>
                <a:spcPts val="0"/>
              </a:spcAft>
              <a:buNone/>
            </a:pPr>
            <a:endParaRPr sz="15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 Create a writable stream</a:t>
            </a:r>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var writerStream = fs.createWriteStream('output.txt');</a:t>
            </a:r>
            <a:endParaRPr/>
          </a:p>
          <a:p>
            <a:pPr marL="0" marR="0" lvl="0" indent="0" algn="l" rtl="0">
              <a:lnSpc>
                <a:spcPct val="90000"/>
              </a:lnSpc>
              <a:spcBef>
                <a:spcPts val="0"/>
              </a:spcBef>
              <a:spcAft>
                <a:spcPts val="0"/>
              </a:spcAft>
              <a:buNone/>
            </a:pPr>
            <a:endParaRPr sz="15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 Write the data to stream with encoding to be utf8</a:t>
            </a:r>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writerStream.write(data,'UTF8');</a:t>
            </a:r>
            <a:endParaRPr/>
          </a:p>
          <a:p>
            <a:pPr marL="0" marR="0" lvl="0" indent="0" algn="l" rtl="0">
              <a:lnSpc>
                <a:spcPct val="90000"/>
              </a:lnSpc>
              <a:spcBef>
                <a:spcPts val="0"/>
              </a:spcBef>
              <a:spcAft>
                <a:spcPts val="0"/>
              </a:spcAft>
              <a:buNone/>
            </a:pPr>
            <a:endParaRPr sz="15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 Mark the end of file</a:t>
            </a:r>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writerStream.end();</a:t>
            </a:r>
            <a:endParaRPr/>
          </a:p>
          <a:p>
            <a:pPr marL="0" marR="0" lvl="0" indent="0" algn="l" rtl="0">
              <a:lnSpc>
                <a:spcPct val="90000"/>
              </a:lnSpc>
              <a:spcBef>
                <a:spcPts val="0"/>
              </a:spcBef>
              <a:spcAft>
                <a:spcPts val="0"/>
              </a:spcAft>
              <a:buNone/>
            </a:pPr>
            <a:endParaRPr sz="15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 Handle stream events --&gt; finish, and error</a:t>
            </a:r>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writerStream.on('finish', function() {</a:t>
            </a:r>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    console.log("Write completed.");</a:t>
            </a:r>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a:t>
            </a:r>
            <a:endParaRPr/>
          </a:p>
          <a:p>
            <a:pPr marL="0" marR="0" lvl="0" indent="0" algn="l" rtl="0">
              <a:lnSpc>
                <a:spcPct val="90000"/>
              </a:lnSpc>
              <a:spcBef>
                <a:spcPts val="0"/>
              </a:spcBef>
              <a:spcAft>
                <a:spcPts val="0"/>
              </a:spcAft>
              <a:buNone/>
            </a:pPr>
            <a:endParaRPr sz="15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writerStream.on('error', function(err){</a:t>
            </a:r>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   console.log(err.stack);</a:t>
            </a:r>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a:t>
            </a:r>
            <a:endParaRPr/>
          </a:p>
          <a:p>
            <a:pPr marL="0" marR="0" lvl="0" indent="0" algn="l" rtl="0">
              <a:lnSpc>
                <a:spcPct val="90000"/>
              </a:lnSpc>
              <a:spcBef>
                <a:spcPts val="0"/>
              </a:spcBef>
              <a:spcAft>
                <a:spcPts val="0"/>
              </a:spcAft>
              <a:buNone/>
            </a:pPr>
            <a:endParaRPr sz="15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500" b="1">
                <a:solidFill>
                  <a:schemeClr val="lt1"/>
                </a:solidFill>
                <a:latin typeface="Consolas"/>
                <a:ea typeface="Consolas"/>
                <a:cs typeface="Consolas"/>
                <a:sym typeface="Consolas"/>
              </a:rPr>
              <a:t>console.log("Program Ended");</a:t>
            </a:r>
            <a:endParaRPr sz="1500" b="1">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0"/>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Node.js file system</a:t>
            </a:r>
            <a:endParaRPr/>
          </a:p>
        </p:txBody>
      </p:sp>
      <p:sp>
        <p:nvSpPr>
          <p:cNvPr id="495" name="Google Shape;495;p50"/>
          <p:cNvSpPr txBox="1">
            <a:spLocks noGrp="1"/>
          </p:cNvSpPr>
          <p:nvPr>
            <p:ph idx="1"/>
          </p:nvPr>
        </p:nvSpPr>
        <p:spPr>
          <a:xfrm>
            <a:off x="457200" y="1524000"/>
            <a:ext cx="8077200" cy="16002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Node implements File I/O using simple wrappers around standard POSIX functions. </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The Node File System (fs) module can be imported using the following syntax −</a:t>
            </a:r>
            <a:endParaRPr sz="2000" dirty="0">
              <a:solidFill>
                <a:srgbClr val="000000"/>
              </a:solidFill>
              <a:latin typeface="Arial"/>
              <a:ea typeface="Arial"/>
              <a:cs typeface="Arial"/>
              <a:sym typeface="Arial"/>
            </a:endParaRPr>
          </a:p>
        </p:txBody>
      </p:sp>
      <p:sp>
        <p:nvSpPr>
          <p:cNvPr id="496" name="Google Shape;496;p50"/>
          <p:cNvSpPr/>
          <p:nvPr/>
        </p:nvSpPr>
        <p:spPr>
          <a:xfrm>
            <a:off x="304800" y="3261277"/>
            <a:ext cx="861060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var fs = require("fs") </a:t>
            </a:r>
            <a:endParaRPr sz="2200" b="1">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1"/>
          <p:cNvSpPr txBox="1">
            <a:spLocks noGrp="1"/>
          </p:cNvSpPr>
          <p:nvPr>
            <p:ph type="title"/>
          </p:nvPr>
        </p:nvSpPr>
        <p:spPr>
          <a:xfrm>
            <a:off x="457200" y="838200"/>
            <a:ext cx="84582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Synchronous vs Asynchronous</a:t>
            </a:r>
            <a:endParaRPr/>
          </a:p>
        </p:txBody>
      </p:sp>
      <p:sp>
        <p:nvSpPr>
          <p:cNvPr id="504" name="Google Shape;504;p51"/>
          <p:cNvSpPr txBox="1">
            <a:spLocks noGrp="1"/>
          </p:cNvSpPr>
          <p:nvPr>
            <p:ph idx="1"/>
          </p:nvPr>
        </p:nvSpPr>
        <p:spPr>
          <a:xfrm>
            <a:off x="457200" y="1524000"/>
            <a:ext cx="8077200" cy="37338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Every method in the fs module has synchronous as well as asynchronous forms. </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Asynchronous methods take the last parameter as the completion function </a:t>
            </a:r>
            <a:r>
              <a:rPr lang="en-IN" sz="2000" dirty="0" err="1">
                <a:solidFill>
                  <a:srgbClr val="000000"/>
                </a:solidFill>
                <a:latin typeface="Arial"/>
                <a:ea typeface="Arial"/>
                <a:cs typeface="Arial"/>
                <a:sym typeface="Arial"/>
              </a:rPr>
              <a:t>callback</a:t>
            </a:r>
            <a:r>
              <a:rPr lang="en-IN" sz="2000" dirty="0">
                <a:solidFill>
                  <a:srgbClr val="000000"/>
                </a:solidFill>
                <a:latin typeface="Arial"/>
                <a:ea typeface="Arial"/>
                <a:cs typeface="Arial"/>
                <a:sym typeface="Arial"/>
              </a:rPr>
              <a:t> and the first parameter of the </a:t>
            </a:r>
            <a:r>
              <a:rPr lang="en-IN" sz="2000" dirty="0" err="1">
                <a:solidFill>
                  <a:srgbClr val="000000"/>
                </a:solidFill>
                <a:latin typeface="Arial"/>
                <a:ea typeface="Arial"/>
                <a:cs typeface="Arial"/>
                <a:sym typeface="Arial"/>
              </a:rPr>
              <a:t>callback</a:t>
            </a:r>
            <a:r>
              <a:rPr lang="en-IN" sz="2000" dirty="0">
                <a:solidFill>
                  <a:srgbClr val="000000"/>
                </a:solidFill>
                <a:latin typeface="Arial"/>
                <a:ea typeface="Arial"/>
                <a:cs typeface="Arial"/>
                <a:sym typeface="Arial"/>
              </a:rPr>
              <a:t> function as error. </a:t>
            </a:r>
            <a:endParaRPr dirty="0"/>
          </a:p>
          <a:p>
            <a:pPr lvl="0" algn="l" rtl="0">
              <a:spcBef>
                <a:spcPts val="400"/>
              </a:spcBef>
              <a:spcAft>
                <a:spcPts val="0"/>
              </a:spcAft>
              <a:buClr>
                <a:schemeClr val="dk1"/>
              </a:buClr>
              <a:buSzPts val="2000"/>
              <a:buFont typeface="Arial" panose="020B0604020202020204" pitchFamily="34" charset="0"/>
              <a:buChar char="•"/>
            </a:pPr>
            <a:endParaRPr sz="2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It is better to use an asynchronous method instead of a synchronous method, as the former never blocks a program during its execution, whereas the second one does.</a:t>
            </a:r>
            <a:endParaRPr sz="2000" dirty="0">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type="title"/>
          </p:nvPr>
        </p:nvSpPr>
        <p:spPr>
          <a:xfrm>
            <a:off x="1104900" y="1016619"/>
            <a:ext cx="7848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Where to use node.js</a:t>
            </a:r>
            <a:endParaRPr dirty="0"/>
          </a:p>
        </p:txBody>
      </p:sp>
      <p:sp>
        <p:nvSpPr>
          <p:cNvPr id="89" name="Google Shape;89;p5"/>
          <p:cNvSpPr txBox="1">
            <a:spLocks noGrp="1"/>
          </p:cNvSpPr>
          <p:nvPr>
            <p:ph idx="1"/>
          </p:nvPr>
        </p:nvSpPr>
        <p:spPr>
          <a:xfrm>
            <a:off x="914400" y="1992352"/>
            <a:ext cx="8229600" cy="4419600"/>
          </a:xfrm>
          <a:prstGeom prst="rect">
            <a:avLst/>
          </a:prstGeom>
          <a:noFill/>
          <a:ln>
            <a:noFill/>
          </a:ln>
        </p:spPr>
        <p:txBody>
          <a:bodyPr spcFirstLastPara="1" wrap="square" lIns="91425" tIns="45700" rIns="91425" bIns="45700" anchor="t" anchorCtr="0">
            <a:noAutofit/>
          </a:bodyPr>
          <a:lstStyle/>
          <a:p>
            <a:pPr marL="46355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rPr>
              <a:t>I/O bound Applications</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rPr>
              <a:t>Data Streaming Applications</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rPr>
              <a:t>Data Intensive Real-time Applications (DIRT)</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rPr>
              <a:t>JSON APIs based Applications</a:t>
            </a:r>
            <a:endParaRPr dirty="0"/>
          </a:p>
          <a:p>
            <a:pPr marL="355600" lvl="0" indent="-171450" algn="l" rtl="0">
              <a:spcBef>
                <a:spcPts val="640"/>
              </a:spcBef>
              <a:spcAft>
                <a:spcPts val="0"/>
              </a:spcAft>
              <a:buClr>
                <a:schemeClr val="dk1"/>
              </a:buClr>
              <a:buSzPts val="1000"/>
              <a:buFont typeface="Arial" panose="020B0604020202020204" pitchFamily="34" charset="0"/>
              <a:buChar char="•"/>
            </a:pPr>
            <a:endParaRPr sz="1000" dirty="0">
              <a:solidFill>
                <a:srgbClr val="000000"/>
              </a:solidFill>
            </a:endParaRPr>
          </a:p>
          <a:p>
            <a:pPr marL="463550" lvl="0" indent="-342900" algn="l" rtl="0">
              <a:spcBef>
                <a:spcPts val="640"/>
              </a:spcBef>
              <a:spcAft>
                <a:spcPts val="0"/>
              </a:spcAft>
              <a:buClr>
                <a:srgbClr val="000000"/>
              </a:buClr>
              <a:buSzPts val="2000"/>
              <a:buFont typeface="Arial" panose="020B0604020202020204" pitchFamily="34" charset="0"/>
              <a:buChar char="•"/>
            </a:pPr>
            <a:r>
              <a:rPr lang="en-IN" sz="2000" dirty="0">
                <a:solidFill>
                  <a:srgbClr val="000000"/>
                </a:solidFill>
              </a:rPr>
              <a:t>Single Page Applications</a:t>
            </a:r>
            <a:endParaRPr dirty="0"/>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2"/>
          <p:cNvSpPr txBox="1">
            <a:spLocks noGrp="1"/>
          </p:cNvSpPr>
          <p:nvPr>
            <p:ph type="title"/>
          </p:nvPr>
        </p:nvSpPr>
        <p:spPr>
          <a:xfrm>
            <a:off x="457200" y="838200"/>
            <a:ext cx="84582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Synchronous vs Asynchronous</a:t>
            </a:r>
            <a:endParaRPr/>
          </a:p>
        </p:txBody>
      </p:sp>
      <p:sp>
        <p:nvSpPr>
          <p:cNvPr id="512" name="Google Shape;512;p52"/>
          <p:cNvSpPr txBox="1">
            <a:spLocks noGrp="1"/>
          </p:cNvSpPr>
          <p:nvPr>
            <p:ph idx="1"/>
          </p:nvPr>
        </p:nvSpPr>
        <p:spPr>
          <a:xfrm>
            <a:off x="457200" y="1524000"/>
            <a:ext cx="8077200" cy="4572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Create a text file named input.txt with the following content:</a:t>
            </a:r>
            <a:endParaRPr sz="2000" dirty="0">
              <a:solidFill>
                <a:srgbClr val="000000"/>
              </a:solidFill>
              <a:latin typeface="Arial"/>
              <a:ea typeface="Arial"/>
              <a:cs typeface="Arial"/>
              <a:sym typeface="Arial"/>
            </a:endParaRPr>
          </a:p>
        </p:txBody>
      </p:sp>
      <p:sp>
        <p:nvSpPr>
          <p:cNvPr id="513" name="Google Shape;513;p52"/>
          <p:cNvSpPr/>
          <p:nvPr/>
        </p:nvSpPr>
        <p:spPr>
          <a:xfrm>
            <a:off x="304800" y="1981200"/>
            <a:ext cx="8610600" cy="769441"/>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This is Node.js learning session </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for </a:t>
            </a:r>
            <a:r>
              <a:rPr lang="en-IN" sz="2200" b="1" dirty="0" smtClean="0">
                <a:solidFill>
                  <a:schemeClr val="lt1"/>
                </a:solidFill>
                <a:latin typeface="Consolas"/>
                <a:ea typeface="Consolas"/>
                <a:cs typeface="Consolas"/>
                <a:sym typeface="Consolas"/>
              </a:rPr>
              <a:t>DAC </a:t>
            </a:r>
            <a:r>
              <a:rPr lang="en-IN" sz="2200" b="1" dirty="0">
                <a:solidFill>
                  <a:schemeClr val="lt1"/>
                </a:solidFill>
                <a:latin typeface="Consolas"/>
                <a:ea typeface="Consolas"/>
                <a:cs typeface="Consolas"/>
                <a:sym typeface="Consolas"/>
              </a:rPr>
              <a:t>students</a:t>
            </a:r>
            <a:endParaRPr dirty="0"/>
          </a:p>
        </p:txBody>
      </p:sp>
      <p:sp>
        <p:nvSpPr>
          <p:cNvPr id="514" name="Google Shape;514;p52"/>
          <p:cNvSpPr txBox="1"/>
          <p:nvPr/>
        </p:nvSpPr>
        <p:spPr>
          <a:xfrm>
            <a:off x="457200" y="2971800"/>
            <a:ext cx="8077200" cy="4572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Let us create a </a:t>
            </a:r>
            <a:r>
              <a:rPr lang="en-IN" sz="2000" dirty="0" err="1">
                <a:solidFill>
                  <a:srgbClr val="000000"/>
                </a:solidFill>
                <a:latin typeface="Arial"/>
                <a:ea typeface="Arial"/>
                <a:cs typeface="Arial"/>
                <a:sym typeface="Arial"/>
              </a:rPr>
              <a:t>js</a:t>
            </a:r>
            <a:r>
              <a:rPr lang="en-IN" sz="2000" dirty="0">
                <a:solidFill>
                  <a:srgbClr val="000000"/>
                </a:solidFill>
                <a:latin typeface="Arial"/>
                <a:ea typeface="Arial"/>
                <a:cs typeface="Arial"/>
                <a:sym typeface="Arial"/>
              </a:rPr>
              <a:t> file named main.js with the following code</a:t>
            </a:r>
            <a:endParaRPr sz="2000" b="0" i="0" u="none" strike="noStrike" cap="none" dirty="0">
              <a:solidFill>
                <a:srgbClr val="000000"/>
              </a:solidFill>
              <a:latin typeface="Arial"/>
              <a:ea typeface="Arial"/>
              <a:cs typeface="Arial"/>
              <a:sym typeface="Arial"/>
            </a:endParaRPr>
          </a:p>
        </p:txBody>
      </p:sp>
      <p:sp>
        <p:nvSpPr>
          <p:cNvPr id="515" name="Google Shape;515;p52"/>
          <p:cNvSpPr/>
          <p:nvPr/>
        </p:nvSpPr>
        <p:spPr>
          <a:xfrm>
            <a:off x="304800" y="3429000"/>
            <a:ext cx="8610600" cy="3323987"/>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lt1"/>
                </a:solidFill>
                <a:latin typeface="Consolas"/>
                <a:ea typeface="Consolas"/>
                <a:cs typeface="Consolas"/>
                <a:sym typeface="Consolas"/>
              </a:rPr>
              <a:t>var fs = require("fs");</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Asynchronous read</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fs.readFile('input.txt', function (err, data) {</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if (err) {</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return console.error(err);</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console.log("Asynchronous read: " + data.toString());</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Synchronous read</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var data = fs.readFileSync('input.txt');</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console.log("Synchronous read: " + data.toString());</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console.log("Program Ended");</a:t>
            </a:r>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3"/>
          <p:cNvSpPr txBox="1">
            <a:spLocks noGrp="1"/>
          </p:cNvSpPr>
          <p:nvPr>
            <p:ph type="title"/>
          </p:nvPr>
        </p:nvSpPr>
        <p:spPr>
          <a:xfrm>
            <a:off x="457200" y="838200"/>
            <a:ext cx="84582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Synchronous vs Asynchronous</a:t>
            </a:r>
            <a:endParaRPr/>
          </a:p>
        </p:txBody>
      </p:sp>
      <p:sp>
        <p:nvSpPr>
          <p:cNvPr id="523" name="Google Shape;523;p53"/>
          <p:cNvSpPr txBox="1">
            <a:spLocks noGrp="1"/>
          </p:cNvSpPr>
          <p:nvPr>
            <p:ph idx="1"/>
          </p:nvPr>
        </p:nvSpPr>
        <p:spPr>
          <a:xfrm>
            <a:off x="457200" y="1524000"/>
            <a:ext cx="8077200" cy="457200"/>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Create a text file named input.txt with the following content:</a:t>
            </a:r>
            <a:endParaRPr sz="2000">
              <a:solidFill>
                <a:srgbClr val="000000"/>
              </a:solidFill>
              <a:latin typeface="Arial"/>
              <a:ea typeface="Arial"/>
              <a:cs typeface="Arial"/>
              <a:sym typeface="Arial"/>
            </a:endParaRPr>
          </a:p>
        </p:txBody>
      </p:sp>
      <p:sp>
        <p:nvSpPr>
          <p:cNvPr id="524" name="Google Shape;524;p53"/>
          <p:cNvSpPr/>
          <p:nvPr/>
        </p:nvSpPr>
        <p:spPr>
          <a:xfrm>
            <a:off x="304800" y="1981200"/>
            <a:ext cx="8610600" cy="769441"/>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This is Node.js learning session </a:t>
            </a:r>
            <a:endParaRPr dirty="0"/>
          </a:p>
          <a:p>
            <a:pPr marL="0" marR="0" lvl="0" indent="0" algn="l" rtl="0">
              <a:spcBef>
                <a:spcPts val="0"/>
              </a:spcBef>
              <a:spcAft>
                <a:spcPts val="0"/>
              </a:spcAft>
              <a:buNone/>
            </a:pPr>
            <a:r>
              <a:rPr lang="en-IN" sz="2200" b="1" dirty="0">
                <a:solidFill>
                  <a:schemeClr val="lt1"/>
                </a:solidFill>
                <a:latin typeface="Consolas"/>
                <a:ea typeface="Consolas"/>
                <a:cs typeface="Consolas"/>
                <a:sym typeface="Consolas"/>
              </a:rPr>
              <a:t>for </a:t>
            </a:r>
            <a:r>
              <a:rPr lang="en-IN" sz="2200" b="1" dirty="0" smtClean="0">
                <a:solidFill>
                  <a:schemeClr val="lt1"/>
                </a:solidFill>
                <a:latin typeface="Consolas"/>
                <a:ea typeface="Consolas"/>
                <a:cs typeface="Consolas"/>
                <a:sym typeface="Consolas"/>
              </a:rPr>
              <a:t>DAC </a:t>
            </a:r>
            <a:r>
              <a:rPr lang="en-IN" sz="2200" b="1" dirty="0">
                <a:solidFill>
                  <a:schemeClr val="lt1"/>
                </a:solidFill>
                <a:latin typeface="Consolas"/>
                <a:ea typeface="Consolas"/>
                <a:cs typeface="Consolas"/>
                <a:sym typeface="Consolas"/>
              </a:rPr>
              <a:t>students</a:t>
            </a:r>
            <a:endParaRPr dirty="0"/>
          </a:p>
        </p:txBody>
      </p:sp>
      <p:sp>
        <p:nvSpPr>
          <p:cNvPr id="525" name="Google Shape;525;p53"/>
          <p:cNvSpPr txBox="1"/>
          <p:nvPr/>
        </p:nvSpPr>
        <p:spPr>
          <a:xfrm>
            <a:off x="457200" y="2971800"/>
            <a:ext cx="8077200" cy="457200"/>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Let us create a js file named main.js with the following code</a:t>
            </a:r>
            <a:endParaRPr sz="2000" b="0" i="0" u="none" strike="noStrike" cap="none">
              <a:solidFill>
                <a:srgbClr val="000000"/>
              </a:solidFill>
              <a:latin typeface="Arial"/>
              <a:ea typeface="Arial"/>
              <a:cs typeface="Arial"/>
              <a:sym typeface="Arial"/>
            </a:endParaRPr>
          </a:p>
        </p:txBody>
      </p:sp>
      <p:sp>
        <p:nvSpPr>
          <p:cNvPr id="526" name="Google Shape;526;p53"/>
          <p:cNvSpPr/>
          <p:nvPr/>
        </p:nvSpPr>
        <p:spPr>
          <a:xfrm>
            <a:off x="304800" y="3429000"/>
            <a:ext cx="8610600" cy="3323987"/>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lt1"/>
                </a:solidFill>
                <a:latin typeface="Consolas"/>
                <a:ea typeface="Consolas"/>
                <a:cs typeface="Consolas"/>
                <a:sym typeface="Consolas"/>
              </a:rPr>
              <a:t>var fs = require("fs");</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Asynchronous read</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fs.readFile('input.txt', function (err, data) {</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if (err) {</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return console.error(err);</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console.log("Asynchronous read: " + data.toString());</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 Synchronous read</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var data = fs.readFileSync('input.txt');</a:t>
            </a:r>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console.log("Synchronous read: " + data.toString());</a:t>
            </a:r>
            <a:endParaRPr/>
          </a:p>
          <a:p>
            <a:pPr marL="0" marR="0" lvl="0" indent="0" algn="l" rtl="0">
              <a:spcBef>
                <a:spcPts val="0"/>
              </a:spcBef>
              <a:spcAft>
                <a:spcPts val="0"/>
              </a:spcAft>
              <a:buNone/>
            </a:pPr>
            <a:endParaRPr sz="1400" b="1">
              <a:solidFill>
                <a:schemeClr val="lt1"/>
              </a:solidFill>
              <a:latin typeface="Consolas"/>
              <a:ea typeface="Consolas"/>
              <a:cs typeface="Consolas"/>
              <a:sym typeface="Consolas"/>
            </a:endParaRPr>
          </a:p>
          <a:p>
            <a:pPr marL="0" marR="0" lvl="0" indent="0" algn="l" rtl="0">
              <a:spcBef>
                <a:spcPts val="0"/>
              </a:spcBef>
              <a:spcAft>
                <a:spcPts val="0"/>
              </a:spcAft>
              <a:buNone/>
            </a:pPr>
            <a:r>
              <a:rPr lang="en-IN" sz="1400" b="1">
                <a:solidFill>
                  <a:schemeClr val="lt1"/>
                </a:solidFill>
                <a:latin typeface="Consolas"/>
                <a:ea typeface="Consolas"/>
                <a:cs typeface="Consolas"/>
                <a:sym typeface="Consolas"/>
              </a:rPr>
              <a:t>console.log("Program Ended");</a:t>
            </a:r>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4"/>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Open a File</a:t>
            </a:r>
            <a:endParaRPr/>
          </a:p>
        </p:txBody>
      </p:sp>
      <p:sp>
        <p:nvSpPr>
          <p:cNvPr id="535" name="Google Shape;535;p54"/>
          <p:cNvSpPr txBox="1">
            <a:spLocks noGrp="1"/>
          </p:cNvSpPr>
          <p:nvPr>
            <p:ph idx="1"/>
          </p:nvPr>
        </p:nvSpPr>
        <p:spPr>
          <a:xfrm>
            <a:off x="457200" y="1524000"/>
            <a:ext cx="8077200" cy="685800"/>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Following is the syntax of the method to open a file in asynchronous mode</a:t>
            </a:r>
            <a:endParaRPr sz="2000">
              <a:solidFill>
                <a:srgbClr val="000000"/>
              </a:solidFill>
              <a:latin typeface="Arial"/>
              <a:ea typeface="Arial"/>
              <a:cs typeface="Arial"/>
              <a:sym typeface="Arial"/>
            </a:endParaRPr>
          </a:p>
        </p:txBody>
      </p:sp>
      <p:sp>
        <p:nvSpPr>
          <p:cNvPr id="536" name="Google Shape;536;p54"/>
          <p:cNvSpPr/>
          <p:nvPr/>
        </p:nvSpPr>
        <p:spPr>
          <a:xfrm>
            <a:off x="304800" y="2278559"/>
            <a:ext cx="8610600" cy="430887"/>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chemeClr val="lt1"/>
                </a:solidFill>
                <a:latin typeface="Consolas"/>
                <a:ea typeface="Consolas"/>
                <a:cs typeface="Consolas"/>
                <a:sym typeface="Consolas"/>
              </a:rPr>
              <a:t>fs.open(path, flags[, mode], callback)</a:t>
            </a:r>
            <a:endParaRPr/>
          </a:p>
        </p:txBody>
      </p:sp>
      <p:sp>
        <p:nvSpPr>
          <p:cNvPr id="537" name="Google Shape;537;p54"/>
          <p:cNvSpPr txBox="1"/>
          <p:nvPr/>
        </p:nvSpPr>
        <p:spPr>
          <a:xfrm>
            <a:off x="457200" y="2971800"/>
            <a:ext cx="8077200" cy="3276600"/>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Parameters</a:t>
            </a:r>
            <a:endParaRPr/>
          </a:p>
          <a:p>
            <a:pPr marL="0" marR="0" lvl="0" indent="0" algn="l" rtl="0">
              <a:spcBef>
                <a:spcPts val="400"/>
              </a:spcBef>
              <a:spcAft>
                <a:spcPts val="0"/>
              </a:spcAft>
              <a:buClr>
                <a:srgbClr val="000000"/>
              </a:buClr>
              <a:buSzPts val="1000"/>
              <a:buFont typeface="Noto Sans Symbols"/>
              <a:buNone/>
            </a:pPr>
            <a:endParaRPr sz="1000">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path</a:t>
            </a:r>
            <a:r>
              <a:rPr lang="en-IN" sz="2000">
                <a:solidFill>
                  <a:srgbClr val="000000"/>
                </a:solidFill>
                <a:latin typeface="Arial"/>
                <a:ea typeface="Arial"/>
                <a:cs typeface="Arial"/>
                <a:sym typeface="Arial"/>
              </a:rPr>
              <a:t> − This is the string having file name including path.</a:t>
            </a:r>
            <a:endParaRPr/>
          </a:p>
          <a:p>
            <a:pPr marL="0" marR="0" lvl="0" indent="0" algn="l" rtl="0">
              <a:spcBef>
                <a:spcPts val="400"/>
              </a:spcBef>
              <a:spcAft>
                <a:spcPts val="0"/>
              </a:spcAft>
              <a:buClr>
                <a:srgbClr val="000000"/>
              </a:buClr>
              <a:buSzPts val="1000"/>
              <a:buFont typeface="Noto Sans Symbols"/>
              <a:buNone/>
            </a:pPr>
            <a:endParaRPr sz="1000">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flags</a:t>
            </a:r>
            <a:r>
              <a:rPr lang="en-IN" sz="2000">
                <a:solidFill>
                  <a:srgbClr val="000000"/>
                </a:solidFill>
                <a:latin typeface="Arial"/>
                <a:ea typeface="Arial"/>
                <a:cs typeface="Arial"/>
                <a:sym typeface="Arial"/>
              </a:rPr>
              <a:t> − Flags indicate the behavior of the file to be opened. </a:t>
            </a:r>
            <a:endParaRPr/>
          </a:p>
          <a:p>
            <a:pPr marL="0" marR="0" lvl="0" indent="0" algn="l" rtl="0">
              <a:spcBef>
                <a:spcPts val="400"/>
              </a:spcBef>
              <a:spcAft>
                <a:spcPts val="0"/>
              </a:spcAft>
              <a:buClr>
                <a:srgbClr val="000000"/>
              </a:buClr>
              <a:buSzPts val="1000"/>
              <a:buFont typeface="Noto Sans Symbols"/>
              <a:buNone/>
            </a:pPr>
            <a:endParaRPr sz="1000">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mode</a:t>
            </a:r>
            <a:r>
              <a:rPr lang="en-IN" sz="2000">
                <a:solidFill>
                  <a:srgbClr val="000000"/>
                </a:solidFill>
                <a:latin typeface="Arial"/>
                <a:ea typeface="Arial"/>
                <a:cs typeface="Arial"/>
                <a:sym typeface="Arial"/>
              </a:rPr>
              <a:t> − It sets the file mode (permission and sticky bits), but only if the file was created. It defaults to 0666, readable and writeable.</a:t>
            </a:r>
            <a:endParaRPr/>
          </a:p>
          <a:p>
            <a:pPr marL="0" marR="0" lvl="0" indent="0" algn="l" rtl="0">
              <a:spcBef>
                <a:spcPts val="400"/>
              </a:spcBef>
              <a:spcAft>
                <a:spcPts val="0"/>
              </a:spcAft>
              <a:buClr>
                <a:srgbClr val="000000"/>
              </a:buClr>
              <a:buSzPts val="1000"/>
              <a:buFont typeface="Noto Sans Symbols"/>
              <a:buNone/>
            </a:pPr>
            <a:endParaRPr sz="1000">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callback</a:t>
            </a:r>
            <a:r>
              <a:rPr lang="en-IN" sz="2000">
                <a:solidFill>
                  <a:srgbClr val="000000"/>
                </a:solidFill>
                <a:latin typeface="Arial"/>
                <a:ea typeface="Arial"/>
                <a:cs typeface="Arial"/>
                <a:sym typeface="Arial"/>
              </a:rPr>
              <a:t> − This is the callback function which gets two arguments (err, fd).</a:t>
            </a:r>
            <a:endParaRPr sz="20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5"/>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Open file – flag </a:t>
            </a:r>
            <a:endParaRPr/>
          </a:p>
        </p:txBody>
      </p:sp>
      <p:sp>
        <p:nvSpPr>
          <p:cNvPr id="545" name="Google Shape;545;p55"/>
          <p:cNvSpPr txBox="1">
            <a:spLocks noGrp="1"/>
          </p:cNvSpPr>
          <p:nvPr>
            <p:ph idx="1"/>
          </p:nvPr>
        </p:nvSpPr>
        <p:spPr>
          <a:xfrm>
            <a:off x="457200" y="1508125"/>
            <a:ext cx="8077200" cy="396875"/>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Flags for read/write operations are:</a:t>
            </a:r>
            <a:endParaRPr sz="2000">
              <a:solidFill>
                <a:srgbClr val="000000"/>
              </a:solidFill>
              <a:latin typeface="Arial"/>
              <a:ea typeface="Arial"/>
              <a:cs typeface="Arial"/>
              <a:sym typeface="Arial"/>
            </a:endParaRPr>
          </a:p>
        </p:txBody>
      </p:sp>
      <p:graphicFrame>
        <p:nvGraphicFramePr>
          <p:cNvPr id="546" name="Google Shape;546;p55"/>
          <p:cNvGraphicFramePr/>
          <p:nvPr/>
        </p:nvGraphicFramePr>
        <p:xfrm>
          <a:off x="228600" y="2057400"/>
          <a:ext cx="8686800" cy="3793500"/>
        </p:xfrm>
        <a:graphic>
          <a:graphicData uri="http://schemas.openxmlformats.org/drawingml/2006/table">
            <a:tbl>
              <a:tblPr>
                <a:noFill/>
                <a:tableStyleId>{8F3152E8-371F-40F5-A53D-C4D52A4AD278}</a:tableStyleId>
              </a:tblPr>
              <a:tblGrid>
                <a:gridCol w="1143000">
                  <a:extLst>
                    <a:ext uri="{9D8B030D-6E8A-4147-A177-3AD203B41FA5}">
                      <a16:colId xmlns:a16="http://schemas.microsoft.com/office/drawing/2014/main" val="20000"/>
                    </a:ext>
                  </a:extLst>
                </a:gridCol>
                <a:gridCol w="7543800">
                  <a:extLst>
                    <a:ext uri="{9D8B030D-6E8A-4147-A177-3AD203B41FA5}">
                      <a16:colId xmlns:a16="http://schemas.microsoft.com/office/drawing/2014/main" val="20001"/>
                    </a:ext>
                  </a:extLst>
                </a:gridCol>
              </a:tblGrid>
              <a:tr h="303675">
                <a:tc>
                  <a:txBody>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Arial"/>
                          <a:ea typeface="Arial"/>
                          <a:cs typeface="Arial"/>
                          <a:sym typeface="Arial"/>
                        </a:rPr>
                        <a:t>Flag</a:t>
                      </a:r>
                      <a:endParaRPr/>
                    </a:p>
                  </a:txBody>
                  <a:tcPr marL="67950" marR="67950" marT="67950" marB="67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Arial"/>
                          <a:ea typeface="Arial"/>
                          <a:cs typeface="Arial"/>
                          <a:sym typeface="Arial"/>
                        </a:rPr>
                        <a:t>Description</a:t>
                      </a:r>
                      <a:endParaRPr/>
                    </a:p>
                  </a:txBody>
                  <a:tcPr marL="67950" marR="67950" marT="67950" marB="67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67700">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r</a:t>
                      </a:r>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Open file for reading. An exception occurs if the file does not exist.</a:t>
                      </a:r>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1F1F1"/>
                    </a:solidFill>
                  </a:tcPr>
                </a:tc>
                <a:extLst>
                  <a:ext uri="{0D108BD9-81ED-4DB2-BD59-A6C34878D82A}">
                    <a16:rowId xmlns:a16="http://schemas.microsoft.com/office/drawing/2014/main" val="10001"/>
                  </a:ext>
                </a:extLst>
              </a:tr>
              <a:tr h="387375">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r+</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Open file for reading and writing.</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74625">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rs</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Open file for reading in synchronous mode.</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1F1F1"/>
                    </a:solidFill>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w</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Open file for writing. The file is created (if it does not exist) or truncated (if it exists).</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w+</a:t>
                      </a:r>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Open file for reading and writing.</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a</a:t>
                      </a:r>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Open file for appending. The file is created if it does not exist.</a:t>
                      </a:r>
                      <a:endParaRPr sz="2000" b="0" i="0" u="none" strike="noStrike" cap="none">
                        <a:solidFill>
                          <a:srgbClr val="000000"/>
                        </a:solidFill>
                        <a:latin typeface="Arial"/>
                        <a:ea typeface="Arial"/>
                        <a:cs typeface="Arial"/>
                        <a:sym typeface="Arial"/>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6"/>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Get File Information</a:t>
            </a:r>
            <a:endParaRPr/>
          </a:p>
        </p:txBody>
      </p:sp>
      <p:sp>
        <p:nvSpPr>
          <p:cNvPr id="554" name="Google Shape;554;p56"/>
          <p:cNvSpPr txBox="1">
            <a:spLocks noGrp="1"/>
          </p:cNvSpPr>
          <p:nvPr>
            <p:ph idx="1"/>
          </p:nvPr>
        </p:nvSpPr>
        <p:spPr>
          <a:xfrm>
            <a:off x="457200" y="1508125"/>
            <a:ext cx="8077200" cy="473075"/>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Following is the syntax of the method to get the information about a file</a:t>
            </a:r>
            <a:endParaRPr sz="2000">
              <a:solidFill>
                <a:srgbClr val="000000"/>
              </a:solidFill>
              <a:latin typeface="Arial"/>
              <a:ea typeface="Arial"/>
              <a:cs typeface="Arial"/>
              <a:sym typeface="Arial"/>
            </a:endParaRPr>
          </a:p>
        </p:txBody>
      </p:sp>
      <p:sp>
        <p:nvSpPr>
          <p:cNvPr id="555" name="Google Shape;555;p56"/>
          <p:cNvSpPr/>
          <p:nvPr/>
        </p:nvSpPr>
        <p:spPr>
          <a:xfrm>
            <a:off x="685800" y="2269968"/>
            <a:ext cx="762000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fs.stat(path, callback)</a:t>
            </a:r>
            <a:endParaRPr sz="2200" b="1">
              <a:solidFill>
                <a:schemeClr val="lt1"/>
              </a:solidFill>
              <a:latin typeface="Consolas"/>
              <a:ea typeface="Consolas"/>
              <a:cs typeface="Consolas"/>
              <a:sym typeface="Consolas"/>
            </a:endParaRPr>
          </a:p>
        </p:txBody>
      </p:sp>
      <p:sp>
        <p:nvSpPr>
          <p:cNvPr id="556" name="Google Shape;556;p56"/>
          <p:cNvSpPr txBox="1"/>
          <p:nvPr/>
        </p:nvSpPr>
        <p:spPr>
          <a:xfrm>
            <a:off x="457200" y="2879725"/>
            <a:ext cx="8077200" cy="2987675"/>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Parameters</a:t>
            </a:r>
            <a:endParaRPr/>
          </a:p>
          <a:p>
            <a:pPr marL="0" marR="0" lvl="0" indent="0" algn="l" rtl="0">
              <a:spcBef>
                <a:spcPts val="400"/>
              </a:spcBef>
              <a:spcAft>
                <a:spcPts val="0"/>
              </a:spcAft>
              <a:buClr>
                <a:srgbClr val="000000"/>
              </a:buClr>
              <a:buSzPts val="1000"/>
              <a:buFont typeface="Noto Sans Symbols"/>
              <a:buNone/>
            </a:pPr>
            <a:endParaRPr sz="1000">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path</a:t>
            </a:r>
            <a:r>
              <a:rPr lang="en-IN" sz="2000">
                <a:solidFill>
                  <a:srgbClr val="000000"/>
                </a:solidFill>
                <a:latin typeface="Arial"/>
                <a:ea typeface="Arial"/>
                <a:cs typeface="Arial"/>
                <a:sym typeface="Arial"/>
              </a:rPr>
              <a:t> − This is the string having file name including path.</a:t>
            </a:r>
            <a:endParaRPr/>
          </a:p>
          <a:p>
            <a:pPr marL="0" marR="0" lvl="0" indent="0" algn="l" rtl="0">
              <a:spcBef>
                <a:spcPts val="400"/>
              </a:spcBef>
              <a:spcAft>
                <a:spcPts val="0"/>
              </a:spcAft>
              <a:buClr>
                <a:srgbClr val="000000"/>
              </a:buClr>
              <a:buSzPts val="1000"/>
              <a:buFont typeface="Noto Sans Symbols"/>
              <a:buNone/>
            </a:pPr>
            <a:endParaRPr sz="1000">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callback</a:t>
            </a:r>
            <a:r>
              <a:rPr lang="en-IN" sz="2000">
                <a:solidFill>
                  <a:srgbClr val="000000"/>
                </a:solidFill>
                <a:latin typeface="Arial"/>
                <a:ea typeface="Arial"/>
                <a:cs typeface="Arial"/>
                <a:sym typeface="Arial"/>
              </a:rPr>
              <a:t> − This is the callback function which gets two arguments (err, stats) where stats is an object of fs.Stats type.</a:t>
            </a:r>
            <a:endParaRPr sz="20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7"/>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Writing a file</a:t>
            </a:r>
            <a:endParaRPr/>
          </a:p>
        </p:txBody>
      </p:sp>
      <p:sp>
        <p:nvSpPr>
          <p:cNvPr id="564" name="Google Shape;564;p57"/>
          <p:cNvSpPr txBox="1">
            <a:spLocks noGrp="1"/>
          </p:cNvSpPr>
          <p:nvPr>
            <p:ph idx="1"/>
          </p:nvPr>
        </p:nvSpPr>
        <p:spPr>
          <a:xfrm>
            <a:off x="457200" y="1508125"/>
            <a:ext cx="8077200" cy="473075"/>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Following is the syntax of one of the methods to write into a file</a:t>
            </a:r>
            <a:endParaRPr sz="2000">
              <a:solidFill>
                <a:srgbClr val="000000"/>
              </a:solidFill>
              <a:latin typeface="Arial"/>
              <a:ea typeface="Arial"/>
              <a:cs typeface="Arial"/>
              <a:sym typeface="Arial"/>
            </a:endParaRPr>
          </a:p>
        </p:txBody>
      </p:sp>
      <p:sp>
        <p:nvSpPr>
          <p:cNvPr id="565" name="Google Shape;565;p57"/>
          <p:cNvSpPr/>
          <p:nvPr/>
        </p:nvSpPr>
        <p:spPr>
          <a:xfrm>
            <a:off x="685800" y="2057400"/>
            <a:ext cx="7620000" cy="701731"/>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fs.writeFile(filename, data[, options], callback)</a:t>
            </a:r>
            <a:endParaRPr sz="2200" b="1">
              <a:solidFill>
                <a:schemeClr val="lt1"/>
              </a:solidFill>
              <a:latin typeface="Consolas"/>
              <a:ea typeface="Consolas"/>
              <a:cs typeface="Consolas"/>
              <a:sym typeface="Consolas"/>
            </a:endParaRPr>
          </a:p>
        </p:txBody>
      </p:sp>
      <p:sp>
        <p:nvSpPr>
          <p:cNvPr id="566" name="Google Shape;566;p57"/>
          <p:cNvSpPr txBox="1"/>
          <p:nvPr/>
        </p:nvSpPr>
        <p:spPr>
          <a:xfrm>
            <a:off x="457200" y="2879725"/>
            <a:ext cx="8077200" cy="3749675"/>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This method will over-write the file if the file already exists.</a:t>
            </a:r>
            <a:endParaRPr/>
          </a:p>
          <a:p>
            <a:pPr marL="0" marR="0" lvl="0" indent="0" algn="l" rtl="0">
              <a:spcBef>
                <a:spcPts val="400"/>
              </a:spcBef>
              <a:spcAft>
                <a:spcPts val="0"/>
              </a:spcAft>
              <a:buClr>
                <a:srgbClr val="000000"/>
              </a:buClr>
              <a:buSzPts val="1000"/>
              <a:buFont typeface="Noto Sans Symbols"/>
              <a:buNone/>
            </a:pPr>
            <a:endParaRPr sz="1000" b="0" i="0" u="none" strike="noStrike" cap="none">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Parameters</a:t>
            </a:r>
            <a:endParaRPr/>
          </a:p>
          <a:p>
            <a:pPr marL="0" marR="0" lvl="0" indent="0" algn="l" rtl="0">
              <a:spcBef>
                <a:spcPts val="400"/>
              </a:spcBef>
              <a:spcAft>
                <a:spcPts val="0"/>
              </a:spcAft>
              <a:buClr>
                <a:srgbClr val="000000"/>
              </a:buClr>
              <a:buSzPts val="1000"/>
              <a:buFont typeface="Noto Sans Symbols"/>
              <a:buNone/>
            </a:pPr>
            <a:endParaRPr sz="1000">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path</a:t>
            </a:r>
            <a:r>
              <a:rPr lang="en-IN" sz="2000">
                <a:solidFill>
                  <a:srgbClr val="000000"/>
                </a:solidFill>
                <a:latin typeface="Arial"/>
                <a:ea typeface="Arial"/>
                <a:cs typeface="Arial"/>
                <a:sym typeface="Arial"/>
              </a:rPr>
              <a:t> − This is the string having the file name including path.</a:t>
            </a:r>
            <a:endParaRPr/>
          </a:p>
          <a:p>
            <a:pPr marL="0" marR="0" lvl="0" indent="0" algn="l" rtl="0">
              <a:spcBef>
                <a:spcPts val="400"/>
              </a:spcBef>
              <a:spcAft>
                <a:spcPts val="0"/>
              </a:spcAft>
              <a:buClr>
                <a:srgbClr val="000000"/>
              </a:buClr>
              <a:buSzPts val="1000"/>
              <a:buFont typeface="Noto Sans Symbols"/>
              <a:buNone/>
            </a:pPr>
            <a:endParaRPr sz="1000">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data</a:t>
            </a:r>
            <a:r>
              <a:rPr lang="en-IN" sz="2000">
                <a:solidFill>
                  <a:srgbClr val="000000"/>
                </a:solidFill>
                <a:latin typeface="Arial"/>
                <a:ea typeface="Arial"/>
                <a:cs typeface="Arial"/>
                <a:sym typeface="Arial"/>
              </a:rPr>
              <a:t> − This is the String or Buffer to be written into the file.</a:t>
            </a:r>
            <a:endParaRPr/>
          </a:p>
          <a:p>
            <a:pPr marL="0" marR="0" lvl="0" indent="0" algn="l" rtl="0">
              <a:spcBef>
                <a:spcPts val="400"/>
              </a:spcBef>
              <a:spcAft>
                <a:spcPts val="0"/>
              </a:spcAft>
              <a:buClr>
                <a:srgbClr val="000000"/>
              </a:buClr>
              <a:buSzPts val="1000"/>
              <a:buFont typeface="Noto Sans Symbols"/>
              <a:buNone/>
            </a:pPr>
            <a:endParaRPr sz="1000">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options</a:t>
            </a:r>
            <a:r>
              <a:rPr lang="en-IN" sz="2000">
                <a:solidFill>
                  <a:srgbClr val="000000"/>
                </a:solidFill>
                <a:latin typeface="Arial"/>
                <a:ea typeface="Arial"/>
                <a:cs typeface="Arial"/>
                <a:sym typeface="Arial"/>
              </a:rPr>
              <a:t> − It is an object which will hold {encoding, mode, flag}. By default. encoding is utf8, mode is octal value 0666. and flag is 'w'</a:t>
            </a:r>
            <a:endParaRPr/>
          </a:p>
          <a:p>
            <a:pPr marL="0" marR="0" lvl="0" indent="0" algn="l" rtl="0">
              <a:spcBef>
                <a:spcPts val="400"/>
              </a:spcBef>
              <a:spcAft>
                <a:spcPts val="0"/>
              </a:spcAft>
              <a:buClr>
                <a:srgbClr val="000000"/>
              </a:buClr>
              <a:buSzPts val="1000"/>
              <a:buFont typeface="Noto Sans Symbols"/>
              <a:buNone/>
            </a:pPr>
            <a:endParaRPr sz="1000">
              <a:solidFill>
                <a:srgbClr val="000000"/>
              </a:solidFill>
              <a:latin typeface="Arial"/>
              <a:ea typeface="Arial"/>
              <a:cs typeface="Arial"/>
              <a:sym typeface="Arial"/>
            </a:endParaRPr>
          </a:p>
          <a:p>
            <a:pPr marL="0" marR="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callback</a:t>
            </a:r>
            <a:r>
              <a:rPr lang="en-IN" sz="2000">
                <a:solidFill>
                  <a:srgbClr val="000000"/>
                </a:solidFill>
                <a:latin typeface="Arial"/>
                <a:ea typeface="Arial"/>
                <a:cs typeface="Arial"/>
                <a:sym typeface="Arial"/>
              </a:rPr>
              <a:t> − This is the callback function which gets a single parameter err that returns an error in case of any writing error.</a:t>
            </a:r>
            <a:endParaRPr sz="20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8"/>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Reading a file	</a:t>
            </a:r>
            <a:endParaRPr/>
          </a:p>
        </p:txBody>
      </p:sp>
      <p:sp>
        <p:nvSpPr>
          <p:cNvPr id="574" name="Google Shape;574;p58"/>
          <p:cNvSpPr txBox="1">
            <a:spLocks noGrp="1"/>
          </p:cNvSpPr>
          <p:nvPr>
            <p:ph idx="1"/>
          </p:nvPr>
        </p:nvSpPr>
        <p:spPr>
          <a:xfrm>
            <a:off x="457200" y="2438400"/>
            <a:ext cx="8077200" cy="4191000"/>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fd</a:t>
            </a:r>
            <a:r>
              <a:rPr lang="en-IN" sz="2000">
                <a:solidFill>
                  <a:srgbClr val="000000"/>
                </a:solidFill>
                <a:latin typeface="Arial"/>
                <a:ea typeface="Arial"/>
                <a:cs typeface="Arial"/>
                <a:sym typeface="Arial"/>
              </a:rPr>
              <a:t> − This is the file descriptor returned by fs.open().</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buffer</a:t>
            </a:r>
            <a:r>
              <a:rPr lang="en-IN" sz="2000">
                <a:solidFill>
                  <a:srgbClr val="000000"/>
                </a:solidFill>
                <a:latin typeface="Arial"/>
                <a:ea typeface="Arial"/>
                <a:cs typeface="Arial"/>
                <a:sym typeface="Arial"/>
              </a:rPr>
              <a:t> − This is the buffer that the data will be written to.</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offset</a:t>
            </a:r>
            <a:r>
              <a:rPr lang="en-IN" sz="2000">
                <a:solidFill>
                  <a:srgbClr val="000000"/>
                </a:solidFill>
                <a:latin typeface="Arial"/>
                <a:ea typeface="Arial"/>
                <a:cs typeface="Arial"/>
                <a:sym typeface="Arial"/>
              </a:rPr>
              <a:t> − This is the offset in the buffer to start writing at.</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length</a:t>
            </a:r>
            <a:r>
              <a:rPr lang="en-IN" sz="2000">
                <a:solidFill>
                  <a:srgbClr val="000000"/>
                </a:solidFill>
                <a:latin typeface="Arial"/>
                <a:ea typeface="Arial"/>
                <a:cs typeface="Arial"/>
                <a:sym typeface="Arial"/>
              </a:rPr>
              <a:t> − This is an integer specifying the number of bytes to read.</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position</a:t>
            </a:r>
            <a:r>
              <a:rPr lang="en-IN" sz="2000">
                <a:solidFill>
                  <a:srgbClr val="000000"/>
                </a:solidFill>
                <a:latin typeface="Arial"/>
                <a:ea typeface="Arial"/>
                <a:cs typeface="Arial"/>
                <a:sym typeface="Arial"/>
              </a:rPr>
              <a:t> − This is an integer specifying where to begin reading from in the file. If position is null, data will be read from the current file position.</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callback</a:t>
            </a:r>
            <a:r>
              <a:rPr lang="en-IN" sz="2000">
                <a:solidFill>
                  <a:srgbClr val="000000"/>
                </a:solidFill>
                <a:latin typeface="Arial"/>
                <a:ea typeface="Arial"/>
                <a:cs typeface="Arial"/>
                <a:sym typeface="Arial"/>
              </a:rPr>
              <a:t> − This is the callback function which gets the three arguments, (err, bytesRead, buffer).</a:t>
            </a:r>
            <a:endParaRPr sz="2000">
              <a:solidFill>
                <a:srgbClr val="000000"/>
              </a:solidFill>
              <a:latin typeface="Arial"/>
              <a:ea typeface="Arial"/>
              <a:cs typeface="Arial"/>
              <a:sym typeface="Arial"/>
            </a:endParaRPr>
          </a:p>
        </p:txBody>
      </p:sp>
      <p:sp>
        <p:nvSpPr>
          <p:cNvPr id="575" name="Google Shape;575;p58"/>
          <p:cNvSpPr/>
          <p:nvPr/>
        </p:nvSpPr>
        <p:spPr>
          <a:xfrm>
            <a:off x="685800" y="1524000"/>
            <a:ext cx="7620000" cy="701731"/>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fs.read(fd, buffer, offset, length, position, callback)</a:t>
            </a:r>
            <a:endParaRPr sz="2200" b="1">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9"/>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Closing a file</a:t>
            </a:r>
            <a:endParaRPr/>
          </a:p>
        </p:txBody>
      </p:sp>
      <p:sp>
        <p:nvSpPr>
          <p:cNvPr id="583" name="Google Shape;583;p59"/>
          <p:cNvSpPr txBox="1">
            <a:spLocks noGrp="1"/>
          </p:cNvSpPr>
          <p:nvPr>
            <p:ph idx="1"/>
          </p:nvPr>
        </p:nvSpPr>
        <p:spPr>
          <a:xfrm>
            <a:off x="457200" y="1981200"/>
            <a:ext cx="8077200" cy="1981200"/>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Parameters</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fd</a:t>
            </a:r>
            <a:r>
              <a:rPr lang="en-IN" sz="2000">
                <a:solidFill>
                  <a:srgbClr val="000000"/>
                </a:solidFill>
                <a:latin typeface="Arial"/>
                <a:ea typeface="Arial"/>
                <a:cs typeface="Arial"/>
                <a:sym typeface="Arial"/>
              </a:rPr>
              <a:t> − This is the file descriptor returned by file fs.open() method.</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callback</a:t>
            </a:r>
            <a:r>
              <a:rPr lang="en-IN" sz="2000">
                <a:solidFill>
                  <a:srgbClr val="000000"/>
                </a:solidFill>
                <a:latin typeface="Arial"/>
                <a:ea typeface="Arial"/>
                <a:cs typeface="Arial"/>
                <a:sym typeface="Arial"/>
              </a:rPr>
              <a:t> − This is the callback function No arguments other than a possible exception are given to the completion callback.</a:t>
            </a:r>
            <a:endParaRPr sz="2000">
              <a:solidFill>
                <a:srgbClr val="000000"/>
              </a:solidFill>
              <a:latin typeface="Arial"/>
              <a:ea typeface="Arial"/>
              <a:cs typeface="Arial"/>
              <a:sym typeface="Arial"/>
            </a:endParaRPr>
          </a:p>
        </p:txBody>
      </p:sp>
      <p:sp>
        <p:nvSpPr>
          <p:cNvPr id="584" name="Google Shape;584;p59"/>
          <p:cNvSpPr/>
          <p:nvPr/>
        </p:nvSpPr>
        <p:spPr>
          <a:xfrm>
            <a:off x="685800" y="1524000"/>
            <a:ext cx="762000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fs.close(fd, callback)</a:t>
            </a:r>
            <a:endParaRPr sz="2200" b="1">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0"/>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Node.js web module</a:t>
            </a:r>
            <a:endParaRPr/>
          </a:p>
        </p:txBody>
      </p:sp>
      <p:sp>
        <p:nvSpPr>
          <p:cNvPr id="592" name="Google Shape;592;p60"/>
          <p:cNvSpPr txBox="1">
            <a:spLocks noGrp="1"/>
          </p:cNvSpPr>
          <p:nvPr>
            <p:ph idx="1"/>
          </p:nvPr>
        </p:nvSpPr>
        <p:spPr>
          <a:xfrm>
            <a:off x="457200" y="1524000"/>
            <a:ext cx="8153400" cy="1066800"/>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A Web Server is a software application which handles HTTP requests sent by the HTTP client, like web browsers, and returns web pages in response to the clients.</a:t>
            </a:r>
            <a:endParaRPr/>
          </a:p>
          <a:p>
            <a:pPr marL="0" lvl="0" indent="0" algn="l" rtl="0">
              <a:spcBef>
                <a:spcPts val="400"/>
              </a:spcBef>
              <a:spcAft>
                <a:spcPts val="0"/>
              </a:spcAft>
              <a:buClr>
                <a:schemeClr val="dk1"/>
              </a:buClr>
              <a:buSzPts val="2000"/>
              <a:buFont typeface="Noto Sans Symbols"/>
              <a:buNone/>
            </a:pPr>
            <a:endParaRPr sz="2000" b="1">
              <a:solidFill>
                <a:srgbClr val="000000"/>
              </a:solidFill>
              <a:latin typeface="Arial"/>
              <a:ea typeface="Arial"/>
              <a:cs typeface="Arial"/>
              <a:sym typeface="Arial"/>
            </a:endParaRPr>
          </a:p>
          <a:p>
            <a:pPr marL="0" lvl="0" indent="0" algn="l" rtl="0">
              <a:spcBef>
                <a:spcPts val="400"/>
              </a:spcBef>
              <a:spcAft>
                <a:spcPts val="0"/>
              </a:spcAft>
              <a:buClr>
                <a:schemeClr val="dk1"/>
              </a:buClr>
              <a:buSzPts val="2000"/>
              <a:buFont typeface="Noto Sans Symbols"/>
              <a:buNone/>
            </a:pPr>
            <a:endParaRPr sz="2000" b="1">
              <a:solidFill>
                <a:srgbClr val="000000"/>
              </a:solidFill>
              <a:latin typeface="Arial"/>
              <a:ea typeface="Arial"/>
              <a:cs typeface="Arial"/>
              <a:sym typeface="Arial"/>
            </a:endParaRPr>
          </a:p>
        </p:txBody>
      </p:sp>
      <p:pic>
        <p:nvPicPr>
          <p:cNvPr id="593" name="Google Shape;593;p60" descr="C:\All Works\Sudha\JIMS Training\Slides\images\web_architecture.jpg"/>
          <p:cNvPicPr preferRelativeResize="0"/>
          <p:nvPr/>
        </p:nvPicPr>
        <p:blipFill rotWithShape="1">
          <a:blip r:embed="rId3">
            <a:alphaModFix/>
          </a:blip>
          <a:srcRect/>
          <a:stretch/>
        </p:blipFill>
        <p:spPr>
          <a:xfrm>
            <a:off x="533400" y="2740738"/>
            <a:ext cx="8112016" cy="3964862"/>
          </a:xfrm>
          <a:prstGeom prst="rect">
            <a:avLst/>
          </a:prstGeom>
          <a:noFill/>
          <a:ln>
            <a:noFill/>
          </a:ln>
        </p:spPr>
      </p:pic>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61"/>
          <p:cNvSpPr txBox="1">
            <a:spLocks noGrp="1"/>
          </p:cNvSpPr>
          <p:nvPr>
            <p:ph type="title"/>
          </p:nvPr>
        </p:nvSpPr>
        <p:spPr>
          <a:xfrm>
            <a:off x="457200" y="838200"/>
            <a:ext cx="8382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Web application architecture</a:t>
            </a:r>
            <a:endParaRPr/>
          </a:p>
        </p:txBody>
      </p:sp>
      <p:sp>
        <p:nvSpPr>
          <p:cNvPr id="601" name="Google Shape;601;p61"/>
          <p:cNvSpPr txBox="1">
            <a:spLocks noGrp="1"/>
          </p:cNvSpPr>
          <p:nvPr>
            <p:ph idx="1"/>
          </p:nvPr>
        </p:nvSpPr>
        <p:spPr>
          <a:xfrm>
            <a:off x="457200" y="1524000"/>
            <a:ext cx="8153400" cy="4876800"/>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A Web application is usually divided into four layers:</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Client</a:t>
            </a:r>
            <a:r>
              <a:rPr lang="en-IN" sz="2000">
                <a:solidFill>
                  <a:srgbClr val="000000"/>
                </a:solidFill>
                <a:latin typeface="Arial"/>
                <a:ea typeface="Arial"/>
                <a:cs typeface="Arial"/>
                <a:sym typeface="Arial"/>
              </a:rPr>
              <a:t> − This layer consists of web browsers, mobile browsers or applications which can make HTTP requests to the web server.</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Server</a:t>
            </a:r>
            <a:r>
              <a:rPr lang="en-IN" sz="2000">
                <a:solidFill>
                  <a:srgbClr val="000000"/>
                </a:solidFill>
                <a:latin typeface="Arial"/>
                <a:ea typeface="Arial"/>
                <a:cs typeface="Arial"/>
                <a:sym typeface="Arial"/>
              </a:rPr>
              <a:t> − This layer has the Web server which can intercept the requests made by the clients and pass them the response.</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Business</a:t>
            </a:r>
            <a:r>
              <a:rPr lang="en-IN" sz="2000">
                <a:solidFill>
                  <a:srgbClr val="000000"/>
                </a:solidFill>
                <a:latin typeface="Arial"/>
                <a:ea typeface="Arial"/>
                <a:cs typeface="Arial"/>
                <a:sym typeface="Arial"/>
              </a:rPr>
              <a:t> − This layer contains the application server which is utilized by the web server to do the required processing. This layer interacts with the data layer via the database or some external programs.</a:t>
            </a:r>
            <a:endParaRPr/>
          </a:p>
          <a:p>
            <a:pPr marL="0" lvl="0" indent="0" algn="l" rtl="0">
              <a:spcBef>
                <a:spcPts val="400"/>
              </a:spcBef>
              <a:spcAft>
                <a:spcPts val="0"/>
              </a:spcAft>
              <a:buClr>
                <a:schemeClr val="dk1"/>
              </a:buClr>
              <a:buSzPts val="1000"/>
              <a:buFont typeface="Noto Sans Symbols"/>
              <a:buNone/>
            </a:pPr>
            <a:endParaRPr sz="1000">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b="1">
                <a:solidFill>
                  <a:srgbClr val="000000"/>
                </a:solidFill>
                <a:latin typeface="Arial"/>
                <a:ea typeface="Arial"/>
                <a:cs typeface="Arial"/>
                <a:sym typeface="Arial"/>
              </a:rPr>
              <a:t>Data</a:t>
            </a:r>
            <a:r>
              <a:rPr lang="en-IN" sz="2000">
                <a:solidFill>
                  <a:srgbClr val="000000"/>
                </a:solidFill>
                <a:latin typeface="Arial"/>
                <a:ea typeface="Arial"/>
                <a:cs typeface="Arial"/>
                <a:sym typeface="Arial"/>
              </a:rPr>
              <a:t> − This layer contains the databases or any other source of data.</a:t>
            </a:r>
            <a:endParaRPr sz="2000">
              <a:solidFill>
                <a:srgbClr val="000000"/>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981308" y="905108"/>
            <a:ext cx="7848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Install Node.js on Windows</a:t>
            </a:r>
            <a:endParaRPr/>
          </a:p>
        </p:txBody>
      </p:sp>
      <p:sp>
        <p:nvSpPr>
          <p:cNvPr id="97" name="Google Shape;97;p6"/>
          <p:cNvSpPr txBox="1">
            <a:spLocks noGrp="1"/>
          </p:cNvSpPr>
          <p:nvPr>
            <p:ph idx="1"/>
          </p:nvPr>
        </p:nvSpPr>
        <p:spPr>
          <a:xfrm>
            <a:off x="981308" y="1970048"/>
            <a:ext cx="8077200" cy="37338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To install and setup an environment for Node.js, you need the following two </a:t>
            </a:r>
            <a:r>
              <a:rPr lang="en-IN" sz="2000" dirty="0" err="1">
                <a:solidFill>
                  <a:srgbClr val="000000"/>
                </a:solidFill>
                <a:latin typeface="Arial"/>
                <a:ea typeface="Arial"/>
                <a:cs typeface="Arial"/>
                <a:sym typeface="Arial"/>
              </a:rPr>
              <a:t>softwares</a:t>
            </a:r>
            <a:r>
              <a:rPr lang="en-IN" sz="2000" dirty="0">
                <a:solidFill>
                  <a:srgbClr val="000000"/>
                </a:solidFill>
                <a:latin typeface="Arial"/>
                <a:ea typeface="Arial"/>
                <a:cs typeface="Arial"/>
                <a:sym typeface="Arial"/>
              </a:rPr>
              <a:t> available on your computer:</a:t>
            </a:r>
            <a:endParaRPr dirty="0"/>
          </a:p>
          <a:p>
            <a:pPr lvl="0" algn="l"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Text Editor </a:t>
            </a:r>
            <a:r>
              <a:rPr lang="en-IN" sz="2000" dirty="0">
                <a:solidFill>
                  <a:srgbClr val="000000"/>
                </a:solidFill>
                <a:latin typeface="Arial"/>
                <a:ea typeface="Arial"/>
                <a:cs typeface="Arial"/>
                <a:sym typeface="Arial"/>
              </a:rPr>
              <a:t>- This will be used to type your program. Examples of few editors include Windows Notepad, OS Edit command, Brief, Epsilon, EMACS, and vim or vi.</a:t>
            </a:r>
            <a:endParaRPr dirty="0"/>
          </a:p>
          <a:p>
            <a:pPr lvl="0" algn="l" rtl="0">
              <a:spcBef>
                <a:spcPts val="400"/>
              </a:spcBef>
              <a:spcAft>
                <a:spcPts val="0"/>
              </a:spcAft>
              <a:buClr>
                <a:schemeClr val="dk1"/>
              </a:buClr>
              <a:buSzPts val="2000"/>
              <a:buFont typeface="Arial" panose="020B0604020202020204" pitchFamily="34" charset="0"/>
              <a:buChar char="•"/>
            </a:pPr>
            <a:endParaRPr sz="2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Node.js Binary installable </a:t>
            </a:r>
            <a:r>
              <a:rPr lang="en-IN" sz="2000" dirty="0">
                <a:solidFill>
                  <a:srgbClr val="000000"/>
                </a:solidFill>
                <a:latin typeface="Arial"/>
                <a:ea typeface="Arial"/>
                <a:cs typeface="Arial"/>
                <a:sym typeface="Arial"/>
              </a:rPr>
              <a:t>- Node.js distribution comes as a binary installable for SunOS , Linux, Mac OS X, and Windows operating systems with the 32-bit (386) and 64-bit (amd64) x86 processor architectures.</a:t>
            </a:r>
            <a:endParaRPr sz="2000" dirty="0">
              <a:solidFill>
                <a:srgbClr val="000000"/>
              </a:solidFill>
              <a:latin typeface="Arial"/>
              <a:ea typeface="Arial"/>
              <a:cs typeface="Arial"/>
              <a:sym typeface="Arial"/>
            </a:endParaRP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62"/>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Node.js http module</a:t>
            </a:r>
            <a:endParaRPr/>
          </a:p>
        </p:txBody>
      </p:sp>
      <p:sp>
        <p:nvSpPr>
          <p:cNvPr id="610" name="Google Shape;610;p62"/>
          <p:cNvSpPr txBox="1">
            <a:spLocks noGrp="1"/>
          </p:cNvSpPr>
          <p:nvPr>
            <p:ph idx="1"/>
          </p:nvPr>
        </p:nvSpPr>
        <p:spPr>
          <a:xfrm>
            <a:off x="457200" y="1524000"/>
            <a:ext cx="8153400" cy="1371600"/>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Node.js has a built-in module called HTTP, which allows Node.js to transfer data over the Hyper Text Transfer Protocol (HTTP).</a:t>
            </a:r>
            <a:endParaRPr/>
          </a:p>
          <a:p>
            <a:pPr marL="0" lvl="0" indent="0" algn="l" rtl="0">
              <a:spcBef>
                <a:spcPts val="400"/>
              </a:spcBef>
              <a:spcAft>
                <a:spcPts val="0"/>
              </a:spcAft>
              <a:buClr>
                <a:schemeClr val="dk1"/>
              </a:buClr>
              <a:buSzPts val="1000"/>
              <a:buFont typeface="Noto Sans Symbols"/>
              <a:buNone/>
            </a:pPr>
            <a:endParaRPr sz="1000" b="1">
              <a:solidFill>
                <a:srgbClr val="000000"/>
              </a:solidFill>
              <a:latin typeface="Arial"/>
              <a:ea typeface="Arial"/>
              <a:cs typeface="Arial"/>
              <a:sym typeface="Arial"/>
            </a:endParaRPr>
          </a:p>
          <a:p>
            <a:pPr marL="0" lvl="0" indent="-127000" algn="l" rtl="0">
              <a:spcBef>
                <a:spcPts val="40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To include the HTTP module, use the require() method:</a:t>
            </a:r>
            <a:endParaRPr sz="2000">
              <a:solidFill>
                <a:srgbClr val="000000"/>
              </a:solidFill>
              <a:latin typeface="Arial"/>
              <a:ea typeface="Arial"/>
              <a:cs typeface="Arial"/>
              <a:sym typeface="Arial"/>
            </a:endParaRPr>
          </a:p>
        </p:txBody>
      </p:sp>
      <p:sp>
        <p:nvSpPr>
          <p:cNvPr id="609" name="Google Shape;609;p62"/>
          <p:cNvSpPr/>
          <p:nvPr/>
        </p:nvSpPr>
        <p:spPr>
          <a:xfrm>
            <a:off x="685800" y="2895600"/>
            <a:ext cx="762000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var http = require('http');</a:t>
            </a:r>
            <a:endParaRPr sz="2200" b="1">
              <a:solidFill>
                <a:schemeClr val="lt1"/>
              </a:solidFill>
              <a:latin typeface="Consolas"/>
              <a:ea typeface="Consolas"/>
              <a:cs typeface="Consolas"/>
              <a:sym typeface="Consolas"/>
            </a:endParaRPr>
          </a:p>
        </p:txBody>
      </p:sp>
      <p:sp>
        <p:nvSpPr>
          <p:cNvPr id="611" name="Google Shape;611;p62"/>
          <p:cNvSpPr txBox="1"/>
          <p:nvPr/>
        </p:nvSpPr>
        <p:spPr>
          <a:xfrm>
            <a:off x="457200" y="3429000"/>
            <a:ext cx="8153400" cy="685800"/>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rgbClr val="000000"/>
              </a:buClr>
              <a:buSzPts val="2000"/>
              <a:buFont typeface="Noto Sans Symbols"/>
              <a:buChar char="❖"/>
            </a:pPr>
            <a:r>
              <a:rPr lang="en-IN" sz="2000">
                <a:solidFill>
                  <a:srgbClr val="000000"/>
                </a:solidFill>
                <a:latin typeface="Arial"/>
                <a:ea typeface="Arial"/>
                <a:cs typeface="Arial"/>
                <a:sym typeface="Arial"/>
              </a:rPr>
              <a:t>The HTTP module can create an HTTP server that listens to server ports and gives a response back to the client.</a:t>
            </a:r>
            <a:endParaRPr/>
          </a:p>
          <a:p>
            <a:pPr marL="0" marR="0" lvl="0" indent="0" algn="l" rtl="0">
              <a:spcBef>
                <a:spcPts val="400"/>
              </a:spcBef>
              <a:spcAft>
                <a:spcPts val="0"/>
              </a:spcAft>
              <a:buClr>
                <a:srgbClr val="000000"/>
              </a:buClr>
              <a:buSzPts val="1000"/>
              <a:buFont typeface="Noto Sans Symbols"/>
              <a:buNone/>
            </a:pPr>
            <a:endParaRPr sz="1000" b="0" i="0" u="none" strike="noStrike" cap="none">
              <a:solidFill>
                <a:srgbClr val="000000"/>
              </a:solidFill>
              <a:latin typeface="Arial"/>
              <a:ea typeface="Arial"/>
              <a:cs typeface="Arial"/>
              <a:sym typeface="Arial"/>
            </a:endParaRPr>
          </a:p>
        </p:txBody>
      </p:sp>
      <p:sp>
        <p:nvSpPr>
          <p:cNvPr id="612" name="Google Shape;612;p62"/>
          <p:cNvSpPr/>
          <p:nvPr/>
        </p:nvSpPr>
        <p:spPr>
          <a:xfrm>
            <a:off x="685800" y="4191000"/>
            <a:ext cx="7620000" cy="2585323"/>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000" b="1" dirty="0" err="1">
                <a:solidFill>
                  <a:schemeClr val="lt1"/>
                </a:solidFill>
                <a:latin typeface="Consolas"/>
                <a:ea typeface="Consolas"/>
                <a:cs typeface="Consolas"/>
                <a:sym typeface="Consolas"/>
              </a:rPr>
              <a:t>var</a:t>
            </a:r>
            <a:r>
              <a:rPr lang="en-IN" sz="2000" b="1" dirty="0">
                <a:solidFill>
                  <a:schemeClr val="lt1"/>
                </a:solidFill>
                <a:latin typeface="Consolas"/>
                <a:ea typeface="Consolas"/>
                <a:cs typeface="Consolas"/>
                <a:sym typeface="Consolas"/>
              </a:rPr>
              <a:t> http = require('http');</a:t>
            </a:r>
            <a:endParaRPr dirty="0"/>
          </a:p>
          <a:p>
            <a:pPr marL="0" marR="0" lvl="0" indent="0" algn="l" rtl="0">
              <a:lnSpc>
                <a:spcPct val="90000"/>
              </a:lnSpc>
              <a:spcBef>
                <a:spcPts val="0"/>
              </a:spcBef>
              <a:spcAft>
                <a:spcPts val="0"/>
              </a:spcAft>
              <a:buNone/>
            </a:pPr>
            <a:endParaRPr sz="20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2000" b="1" dirty="0">
                <a:solidFill>
                  <a:schemeClr val="lt1"/>
                </a:solidFill>
                <a:latin typeface="Consolas"/>
                <a:ea typeface="Consolas"/>
                <a:cs typeface="Consolas"/>
                <a:sym typeface="Consolas"/>
              </a:rPr>
              <a:t>//create a server object:</a:t>
            </a:r>
            <a:endParaRPr dirty="0"/>
          </a:p>
          <a:p>
            <a:pPr marL="0" marR="0" lvl="0" indent="0" algn="l" rtl="0">
              <a:lnSpc>
                <a:spcPct val="90000"/>
              </a:lnSpc>
              <a:spcBef>
                <a:spcPts val="0"/>
              </a:spcBef>
              <a:spcAft>
                <a:spcPts val="0"/>
              </a:spcAft>
              <a:buNone/>
            </a:pPr>
            <a:r>
              <a:rPr lang="en-IN" sz="2000" b="1" dirty="0" err="1">
                <a:solidFill>
                  <a:schemeClr val="lt1"/>
                </a:solidFill>
                <a:latin typeface="Consolas"/>
                <a:ea typeface="Consolas"/>
                <a:cs typeface="Consolas"/>
                <a:sym typeface="Consolas"/>
              </a:rPr>
              <a:t>http.createServer</a:t>
            </a:r>
            <a:r>
              <a:rPr lang="en-IN" sz="2000" b="1" dirty="0">
                <a:solidFill>
                  <a:schemeClr val="lt1"/>
                </a:solidFill>
                <a:latin typeface="Consolas"/>
                <a:ea typeface="Consolas"/>
                <a:cs typeface="Consolas"/>
                <a:sym typeface="Consolas"/>
              </a:rPr>
              <a:t>(function (</a:t>
            </a:r>
            <a:r>
              <a:rPr lang="en-IN" sz="2000" b="1" dirty="0" err="1">
                <a:solidFill>
                  <a:schemeClr val="lt1"/>
                </a:solidFill>
                <a:latin typeface="Consolas"/>
                <a:ea typeface="Consolas"/>
                <a:cs typeface="Consolas"/>
                <a:sym typeface="Consolas"/>
              </a:rPr>
              <a:t>req</a:t>
            </a:r>
            <a:r>
              <a:rPr lang="en-IN" sz="2000" b="1" dirty="0">
                <a:solidFill>
                  <a:schemeClr val="lt1"/>
                </a:solidFill>
                <a:latin typeface="Consolas"/>
                <a:ea typeface="Consolas"/>
                <a:cs typeface="Consolas"/>
                <a:sym typeface="Consolas"/>
              </a:rPr>
              <a:t>, res) {</a:t>
            </a:r>
            <a:endParaRPr dirty="0"/>
          </a:p>
          <a:p>
            <a:pPr marL="0" marR="0" lvl="0" indent="0" algn="l" rtl="0">
              <a:lnSpc>
                <a:spcPct val="90000"/>
              </a:lnSpc>
              <a:spcBef>
                <a:spcPts val="0"/>
              </a:spcBef>
              <a:spcAft>
                <a:spcPts val="0"/>
              </a:spcAft>
              <a:buNone/>
            </a:pPr>
            <a:r>
              <a:rPr lang="en-IN" sz="2000" b="1" dirty="0">
                <a:solidFill>
                  <a:schemeClr val="lt1"/>
                </a:solidFill>
                <a:latin typeface="Consolas"/>
                <a:ea typeface="Consolas"/>
                <a:cs typeface="Consolas"/>
                <a:sym typeface="Consolas"/>
              </a:rPr>
              <a:t>  </a:t>
            </a:r>
            <a:r>
              <a:rPr lang="en-IN" sz="2000" b="1" dirty="0" err="1">
                <a:solidFill>
                  <a:schemeClr val="lt1"/>
                </a:solidFill>
                <a:latin typeface="Consolas"/>
                <a:ea typeface="Consolas"/>
                <a:cs typeface="Consolas"/>
                <a:sym typeface="Consolas"/>
              </a:rPr>
              <a:t>res.write</a:t>
            </a:r>
            <a:r>
              <a:rPr lang="en-IN" sz="2000" b="1" dirty="0">
                <a:solidFill>
                  <a:schemeClr val="lt1"/>
                </a:solidFill>
                <a:latin typeface="Consolas"/>
                <a:ea typeface="Consolas"/>
                <a:cs typeface="Consolas"/>
                <a:sym typeface="Consolas"/>
              </a:rPr>
              <a:t>('Hello World!'); //write a response to the client</a:t>
            </a:r>
            <a:endParaRPr dirty="0"/>
          </a:p>
          <a:p>
            <a:pPr marL="0" marR="0" lvl="0" indent="0" algn="l" rtl="0">
              <a:lnSpc>
                <a:spcPct val="90000"/>
              </a:lnSpc>
              <a:spcBef>
                <a:spcPts val="0"/>
              </a:spcBef>
              <a:spcAft>
                <a:spcPts val="0"/>
              </a:spcAft>
              <a:buNone/>
            </a:pPr>
            <a:r>
              <a:rPr lang="en-IN" sz="2000" b="1" dirty="0">
                <a:solidFill>
                  <a:schemeClr val="lt1"/>
                </a:solidFill>
                <a:latin typeface="Consolas"/>
                <a:ea typeface="Consolas"/>
                <a:cs typeface="Consolas"/>
                <a:sym typeface="Consolas"/>
              </a:rPr>
              <a:t>  </a:t>
            </a:r>
            <a:r>
              <a:rPr lang="en-IN" sz="2000" b="1" dirty="0" err="1">
                <a:solidFill>
                  <a:schemeClr val="lt1"/>
                </a:solidFill>
                <a:latin typeface="Consolas"/>
                <a:ea typeface="Consolas"/>
                <a:cs typeface="Consolas"/>
                <a:sym typeface="Consolas"/>
              </a:rPr>
              <a:t>res.end</a:t>
            </a:r>
            <a:r>
              <a:rPr lang="en-IN" sz="2000" b="1" dirty="0">
                <a:solidFill>
                  <a:schemeClr val="lt1"/>
                </a:solidFill>
                <a:latin typeface="Consolas"/>
                <a:ea typeface="Consolas"/>
                <a:cs typeface="Consolas"/>
                <a:sym typeface="Consolas"/>
              </a:rPr>
              <a:t>(); //end the response</a:t>
            </a:r>
            <a:endParaRPr dirty="0"/>
          </a:p>
          <a:p>
            <a:pPr marL="0" marR="0" lvl="0" indent="0" algn="l" rtl="0">
              <a:lnSpc>
                <a:spcPct val="90000"/>
              </a:lnSpc>
              <a:spcBef>
                <a:spcPts val="0"/>
              </a:spcBef>
              <a:spcAft>
                <a:spcPts val="0"/>
              </a:spcAft>
              <a:buNone/>
            </a:pPr>
            <a:r>
              <a:rPr lang="en-IN" sz="2000" b="1" dirty="0">
                <a:solidFill>
                  <a:schemeClr val="lt1"/>
                </a:solidFill>
                <a:latin typeface="Consolas"/>
                <a:ea typeface="Consolas"/>
                <a:cs typeface="Consolas"/>
                <a:sym typeface="Consolas"/>
              </a:rPr>
              <a:t>}).listen(8081); //the server object listens on port 8080</a:t>
            </a:r>
            <a:endParaRPr sz="2000" b="1" dirty="0">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3"/>
          <p:cNvSpPr txBox="1">
            <a:spLocks noGrp="1"/>
          </p:cNvSpPr>
          <p:nvPr>
            <p:ph type="title"/>
          </p:nvPr>
        </p:nvSpPr>
        <p:spPr>
          <a:xfrm>
            <a:off x="914400" y="92468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Node.js </a:t>
            </a:r>
            <a:r>
              <a:rPr lang="en-IN" sz="4000" dirty="0" err="1">
                <a:solidFill>
                  <a:srgbClr val="006600"/>
                </a:solidFill>
                <a:latin typeface="Algerian"/>
                <a:ea typeface="Algerian"/>
                <a:cs typeface="Algerian"/>
                <a:sym typeface="Algerian"/>
              </a:rPr>
              <a:t>url</a:t>
            </a:r>
            <a:r>
              <a:rPr lang="en-IN" sz="4000" dirty="0">
                <a:solidFill>
                  <a:srgbClr val="006600"/>
                </a:solidFill>
                <a:latin typeface="Algerian"/>
                <a:ea typeface="Algerian"/>
                <a:cs typeface="Algerian"/>
                <a:sym typeface="Algerian"/>
              </a:rPr>
              <a:t> module</a:t>
            </a:r>
            <a:endParaRPr dirty="0"/>
          </a:p>
        </p:txBody>
      </p:sp>
      <p:sp>
        <p:nvSpPr>
          <p:cNvPr id="620" name="Google Shape;620;p63"/>
          <p:cNvSpPr txBox="1">
            <a:spLocks noGrp="1"/>
          </p:cNvSpPr>
          <p:nvPr>
            <p:ph idx="1"/>
          </p:nvPr>
        </p:nvSpPr>
        <p:spPr>
          <a:xfrm>
            <a:off x="914400" y="2011284"/>
            <a:ext cx="7404100" cy="9906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The URL module splits up a web address into readable parts.</a:t>
            </a:r>
            <a:endParaRPr dirty="0"/>
          </a:p>
          <a:p>
            <a:pPr>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l"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To include the URL module, use the require() method:</a:t>
            </a:r>
            <a:endParaRPr sz="1000" dirty="0">
              <a:solidFill>
                <a:srgbClr val="000000"/>
              </a:solidFill>
              <a:latin typeface="Arial"/>
              <a:ea typeface="Arial"/>
              <a:cs typeface="Arial"/>
              <a:sym typeface="Arial"/>
            </a:endParaRPr>
          </a:p>
        </p:txBody>
      </p:sp>
      <p:sp>
        <p:nvSpPr>
          <p:cNvPr id="621" name="Google Shape;621;p63"/>
          <p:cNvSpPr/>
          <p:nvPr/>
        </p:nvSpPr>
        <p:spPr>
          <a:xfrm>
            <a:off x="1003300" y="3174010"/>
            <a:ext cx="762000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dirty="0" err="1">
                <a:solidFill>
                  <a:schemeClr val="lt1"/>
                </a:solidFill>
                <a:latin typeface="Consolas"/>
                <a:ea typeface="Consolas"/>
                <a:cs typeface="Consolas"/>
                <a:sym typeface="Consolas"/>
              </a:rPr>
              <a:t>var</a:t>
            </a:r>
            <a:r>
              <a:rPr lang="en-IN" sz="2200" b="1" dirty="0">
                <a:solidFill>
                  <a:schemeClr val="lt1"/>
                </a:solidFill>
                <a:latin typeface="Consolas"/>
                <a:ea typeface="Consolas"/>
                <a:cs typeface="Consolas"/>
                <a:sym typeface="Consolas"/>
              </a:rPr>
              <a:t> </a:t>
            </a:r>
            <a:r>
              <a:rPr lang="en-IN" sz="2200" b="1" dirty="0" err="1">
                <a:solidFill>
                  <a:schemeClr val="lt1"/>
                </a:solidFill>
                <a:latin typeface="Consolas"/>
                <a:ea typeface="Consolas"/>
                <a:cs typeface="Consolas"/>
                <a:sym typeface="Consolas"/>
              </a:rPr>
              <a:t>url</a:t>
            </a:r>
            <a:r>
              <a:rPr lang="en-IN" sz="2200" b="1" dirty="0">
                <a:solidFill>
                  <a:schemeClr val="lt1"/>
                </a:solidFill>
                <a:latin typeface="Consolas"/>
                <a:ea typeface="Consolas"/>
                <a:cs typeface="Consolas"/>
                <a:sym typeface="Consolas"/>
              </a:rPr>
              <a:t> = require('</a:t>
            </a:r>
            <a:r>
              <a:rPr lang="en-IN" sz="2200" b="1" dirty="0" err="1">
                <a:solidFill>
                  <a:schemeClr val="lt1"/>
                </a:solidFill>
                <a:latin typeface="Consolas"/>
                <a:ea typeface="Consolas"/>
                <a:cs typeface="Consolas"/>
                <a:sym typeface="Consolas"/>
              </a:rPr>
              <a:t>url</a:t>
            </a:r>
            <a:r>
              <a:rPr lang="en-IN" sz="2200" b="1" dirty="0">
                <a:solidFill>
                  <a:schemeClr val="lt1"/>
                </a:solidFill>
                <a:latin typeface="Consolas"/>
                <a:ea typeface="Consolas"/>
                <a:cs typeface="Consolas"/>
                <a:sym typeface="Consolas"/>
              </a:rPr>
              <a:t>');</a:t>
            </a:r>
            <a:endParaRPr sz="2200" b="1" dirty="0">
              <a:solidFill>
                <a:schemeClr val="lt1"/>
              </a:solidFill>
              <a:latin typeface="Consolas"/>
              <a:ea typeface="Consolas"/>
              <a:cs typeface="Consolas"/>
              <a:sym typeface="Consolas"/>
            </a:endParaRPr>
          </a:p>
        </p:txBody>
      </p:sp>
      <p:sp>
        <p:nvSpPr>
          <p:cNvPr id="622" name="Google Shape;622;p63"/>
          <p:cNvSpPr txBox="1"/>
          <p:nvPr/>
        </p:nvSpPr>
        <p:spPr>
          <a:xfrm>
            <a:off x="876300" y="4000500"/>
            <a:ext cx="8077200" cy="7620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Parse an address with the </a:t>
            </a:r>
            <a:r>
              <a:rPr lang="en-IN" sz="2000" dirty="0" err="1">
                <a:solidFill>
                  <a:srgbClr val="000000"/>
                </a:solidFill>
                <a:latin typeface="Arial"/>
                <a:ea typeface="Arial"/>
                <a:cs typeface="Arial"/>
                <a:sym typeface="Arial"/>
              </a:rPr>
              <a:t>url.parse</a:t>
            </a:r>
            <a:r>
              <a:rPr lang="en-IN" sz="2000" dirty="0">
                <a:solidFill>
                  <a:srgbClr val="000000"/>
                </a:solidFill>
                <a:latin typeface="Arial"/>
                <a:ea typeface="Arial"/>
                <a:cs typeface="Arial"/>
                <a:sym typeface="Arial"/>
              </a:rPr>
              <a:t>() method, and it will return a URL object with each part of the address as properties:</a:t>
            </a:r>
            <a:endParaRPr sz="1000" b="0" i="0" u="none" strike="noStrike" cap="none" dirty="0">
              <a:solidFill>
                <a:srgbClr val="000000"/>
              </a:solidFill>
              <a:latin typeface="Arial"/>
              <a:ea typeface="Arial"/>
              <a:cs typeface="Arial"/>
              <a:sym typeface="Arial"/>
            </a:endParaRP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64"/>
          <p:cNvSpPr txBox="1">
            <a:spLocks noGrp="1"/>
          </p:cNvSpPr>
          <p:nvPr>
            <p:ph type="title"/>
          </p:nvPr>
        </p:nvSpPr>
        <p:spPr>
          <a:xfrm>
            <a:off x="457200" y="8382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Node.js url module</a:t>
            </a:r>
            <a:endParaRPr/>
          </a:p>
        </p:txBody>
      </p:sp>
      <p:pic>
        <p:nvPicPr>
          <p:cNvPr id="630" name="Google Shape;630;p64"/>
          <p:cNvPicPr preferRelativeResize="0"/>
          <p:nvPr/>
        </p:nvPicPr>
        <p:blipFill rotWithShape="1">
          <a:blip r:embed="rId3">
            <a:alphaModFix/>
          </a:blip>
          <a:srcRect b="60667"/>
          <a:stretch/>
        </p:blipFill>
        <p:spPr>
          <a:xfrm>
            <a:off x="914400" y="2357439"/>
            <a:ext cx="7086600" cy="842962"/>
          </a:xfrm>
          <a:prstGeom prst="rect">
            <a:avLst/>
          </a:prstGeom>
          <a:noFill/>
          <a:ln>
            <a:noFill/>
          </a:ln>
        </p:spPr>
      </p:pic>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65"/>
          <p:cNvSpPr txBox="1">
            <a:spLocks noGrp="1"/>
          </p:cNvSpPr>
          <p:nvPr>
            <p:ph type="title"/>
          </p:nvPr>
        </p:nvSpPr>
        <p:spPr>
          <a:xfrm>
            <a:off x="457200" y="8382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Node.js url module</a:t>
            </a:r>
            <a:endParaRPr/>
          </a:p>
        </p:txBody>
      </p:sp>
      <p:sp>
        <p:nvSpPr>
          <p:cNvPr id="638" name="Google Shape;638;p65"/>
          <p:cNvSpPr/>
          <p:nvPr/>
        </p:nvSpPr>
        <p:spPr>
          <a:xfrm>
            <a:off x="228600" y="1752600"/>
            <a:ext cx="8763000" cy="4358116"/>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var url = require('url');</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var adr = 'http://localhost:8081/default.htm?year=2017&amp;month=february';</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var q = url.parse(adr, true);</a:t>
            </a:r>
            <a:endParaRPr/>
          </a:p>
          <a:p>
            <a:pPr marL="0" marR="0" lvl="0" indent="0" algn="l" rtl="0">
              <a:lnSpc>
                <a:spcPct val="90000"/>
              </a:lnSpc>
              <a:spcBef>
                <a:spcPts val="0"/>
              </a:spcBef>
              <a:spcAft>
                <a:spcPts val="0"/>
              </a:spcAft>
              <a:buNone/>
            </a:pPr>
            <a:endParaRPr sz="22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console.log(q.host); //returns 'localhost:8080'</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console.log(q.pathname); //returns '/default.htm'</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console.log(q.search); //returns '?year=2017&amp;month=february'</a:t>
            </a:r>
            <a:endParaRPr/>
          </a:p>
          <a:p>
            <a:pPr marL="0" marR="0" lvl="0" indent="0" algn="l" rtl="0">
              <a:lnSpc>
                <a:spcPct val="90000"/>
              </a:lnSpc>
              <a:spcBef>
                <a:spcPts val="0"/>
              </a:spcBef>
              <a:spcAft>
                <a:spcPts val="0"/>
              </a:spcAft>
              <a:buNone/>
            </a:pPr>
            <a:endParaRPr sz="2200" b="1">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var qdata = q.query; //returns an object: { year: 2017, month: 'february' }</a:t>
            </a:r>
            <a:endParaRPr/>
          </a:p>
          <a:p>
            <a:pPr marL="0" marR="0" lvl="0" indent="0" algn="l" rtl="0">
              <a:lnSpc>
                <a:spcPct val="90000"/>
              </a:lnSpc>
              <a:spcBef>
                <a:spcPts val="0"/>
              </a:spcBef>
              <a:spcAft>
                <a:spcPts val="0"/>
              </a:spcAft>
              <a:buNone/>
            </a:pPr>
            <a:r>
              <a:rPr lang="en-IN" sz="2200" b="1">
                <a:solidFill>
                  <a:schemeClr val="lt1"/>
                </a:solidFill>
                <a:latin typeface="Consolas"/>
                <a:ea typeface="Consolas"/>
                <a:cs typeface="Consolas"/>
                <a:sym typeface="Consolas"/>
              </a:rPr>
              <a:t>console.log(qdata.month); //returns 'february'</a:t>
            </a:r>
            <a:endParaRPr sz="2200" b="1">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6"/>
          <p:cNvSpPr txBox="1">
            <a:spLocks noGrp="1"/>
          </p:cNvSpPr>
          <p:nvPr>
            <p:ph type="title"/>
          </p:nvPr>
        </p:nvSpPr>
        <p:spPr>
          <a:xfrm>
            <a:off x="571500" y="2667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Creating a Web Server</a:t>
            </a:r>
            <a:endParaRPr/>
          </a:p>
        </p:txBody>
      </p:sp>
      <p:sp>
        <p:nvSpPr>
          <p:cNvPr id="646" name="Google Shape;646;p66"/>
          <p:cNvSpPr/>
          <p:nvPr/>
        </p:nvSpPr>
        <p:spPr>
          <a:xfrm>
            <a:off x="762000" y="982662"/>
            <a:ext cx="7620000" cy="542456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1100" b="1" dirty="0" err="1">
                <a:solidFill>
                  <a:schemeClr val="lt1"/>
                </a:solidFill>
                <a:latin typeface="Consolas"/>
                <a:ea typeface="Consolas"/>
                <a:cs typeface="Consolas"/>
                <a:sym typeface="Consolas"/>
              </a:rPr>
              <a:t>var</a:t>
            </a:r>
            <a:r>
              <a:rPr lang="en-IN" sz="1100" b="1" dirty="0">
                <a:solidFill>
                  <a:schemeClr val="lt1"/>
                </a:solidFill>
                <a:latin typeface="Consolas"/>
                <a:ea typeface="Consolas"/>
                <a:cs typeface="Consolas"/>
                <a:sym typeface="Consolas"/>
              </a:rPr>
              <a:t> http = require('http');</a:t>
            </a:r>
            <a:endParaRPr dirty="0"/>
          </a:p>
          <a:p>
            <a:pPr marL="0" marR="0" lvl="0" indent="0" algn="l" rtl="0">
              <a:lnSpc>
                <a:spcPct val="90000"/>
              </a:lnSpc>
              <a:spcBef>
                <a:spcPts val="0"/>
              </a:spcBef>
              <a:spcAft>
                <a:spcPts val="0"/>
              </a:spcAft>
              <a:buNone/>
            </a:pPr>
            <a:r>
              <a:rPr lang="en-IN" sz="1100" b="1" dirty="0" err="1">
                <a:solidFill>
                  <a:schemeClr val="lt1"/>
                </a:solidFill>
                <a:latin typeface="Consolas"/>
                <a:ea typeface="Consolas"/>
                <a:cs typeface="Consolas"/>
                <a:sym typeface="Consolas"/>
              </a:rPr>
              <a:t>var</a:t>
            </a:r>
            <a:r>
              <a:rPr lang="en-IN" sz="1100" b="1" dirty="0">
                <a:solidFill>
                  <a:schemeClr val="lt1"/>
                </a:solidFill>
                <a:latin typeface="Consolas"/>
                <a:ea typeface="Consolas"/>
                <a:cs typeface="Consolas"/>
                <a:sym typeface="Consolas"/>
              </a:rPr>
              <a:t> fs = require('fs');</a:t>
            </a:r>
            <a:endParaRPr dirty="0"/>
          </a:p>
          <a:p>
            <a:pPr marL="0" marR="0" lvl="0" indent="0" algn="l" rtl="0">
              <a:lnSpc>
                <a:spcPct val="90000"/>
              </a:lnSpc>
              <a:spcBef>
                <a:spcPts val="0"/>
              </a:spcBef>
              <a:spcAft>
                <a:spcPts val="0"/>
              </a:spcAft>
              <a:buNone/>
            </a:pPr>
            <a:r>
              <a:rPr lang="en-IN" sz="1100" b="1" dirty="0" err="1">
                <a:solidFill>
                  <a:schemeClr val="lt1"/>
                </a:solidFill>
                <a:latin typeface="Consolas"/>
                <a:ea typeface="Consolas"/>
                <a:cs typeface="Consolas"/>
                <a:sym typeface="Consolas"/>
              </a:rPr>
              <a:t>var</a:t>
            </a:r>
            <a:r>
              <a:rPr lang="en-IN" sz="1100" b="1" dirty="0">
                <a:solidFill>
                  <a:schemeClr val="lt1"/>
                </a:solidFill>
                <a:latin typeface="Consolas"/>
                <a:ea typeface="Consolas"/>
                <a:cs typeface="Consolas"/>
                <a:sym typeface="Consolas"/>
              </a:rPr>
              <a:t> </a:t>
            </a:r>
            <a:r>
              <a:rPr lang="en-IN" sz="1100" b="1" dirty="0" err="1">
                <a:solidFill>
                  <a:schemeClr val="lt1"/>
                </a:solidFill>
                <a:latin typeface="Consolas"/>
                <a:ea typeface="Consolas"/>
                <a:cs typeface="Consolas"/>
                <a:sym typeface="Consolas"/>
              </a:rPr>
              <a:t>url</a:t>
            </a:r>
            <a:r>
              <a:rPr lang="en-IN" sz="1100" b="1" dirty="0">
                <a:solidFill>
                  <a:schemeClr val="lt1"/>
                </a:solidFill>
                <a:latin typeface="Consolas"/>
                <a:ea typeface="Consolas"/>
                <a:cs typeface="Consolas"/>
                <a:sym typeface="Consolas"/>
              </a:rPr>
              <a:t> = require('</a:t>
            </a:r>
            <a:r>
              <a:rPr lang="en-IN" sz="1100" b="1" dirty="0" err="1">
                <a:solidFill>
                  <a:schemeClr val="lt1"/>
                </a:solidFill>
                <a:latin typeface="Consolas"/>
                <a:ea typeface="Consolas"/>
                <a:cs typeface="Consolas"/>
                <a:sym typeface="Consolas"/>
              </a:rPr>
              <a:t>url</a:t>
            </a:r>
            <a:r>
              <a:rPr lang="en-IN" sz="1100" b="1" dirty="0">
                <a:solidFill>
                  <a:schemeClr val="lt1"/>
                </a:solidFill>
                <a:latin typeface="Consolas"/>
                <a:ea typeface="Consolas"/>
                <a:cs typeface="Consolas"/>
                <a:sym typeface="Consolas"/>
              </a:rPr>
              <a:t>');</a:t>
            </a:r>
            <a:endParaRPr dirty="0"/>
          </a:p>
          <a:p>
            <a:pPr marL="0" marR="0" lvl="0" indent="0" algn="l" rtl="0">
              <a:lnSpc>
                <a:spcPct val="90000"/>
              </a:lnSpc>
              <a:spcBef>
                <a:spcPts val="0"/>
              </a:spcBef>
              <a:spcAft>
                <a:spcPts val="0"/>
              </a:spcAft>
              <a:buNone/>
            </a:pPr>
            <a:endParaRPr sz="11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Create a server</a:t>
            </a:r>
            <a:endParaRPr dirty="0"/>
          </a:p>
          <a:p>
            <a:pPr marL="0" marR="0" lvl="0" indent="0" algn="l" rtl="0">
              <a:lnSpc>
                <a:spcPct val="90000"/>
              </a:lnSpc>
              <a:spcBef>
                <a:spcPts val="0"/>
              </a:spcBef>
              <a:spcAft>
                <a:spcPts val="0"/>
              </a:spcAft>
              <a:buNone/>
            </a:pPr>
            <a:r>
              <a:rPr lang="en-IN" sz="1100" b="1" dirty="0" err="1">
                <a:solidFill>
                  <a:schemeClr val="lt1"/>
                </a:solidFill>
                <a:latin typeface="Consolas"/>
                <a:ea typeface="Consolas"/>
                <a:cs typeface="Consolas"/>
                <a:sym typeface="Consolas"/>
              </a:rPr>
              <a:t>http.createServer</a:t>
            </a:r>
            <a:r>
              <a:rPr lang="en-IN" sz="1100" b="1" dirty="0">
                <a:solidFill>
                  <a:schemeClr val="lt1"/>
                </a:solidFill>
                <a:latin typeface="Consolas"/>
                <a:ea typeface="Consolas"/>
                <a:cs typeface="Consolas"/>
                <a:sym typeface="Consolas"/>
              </a:rPr>
              <a:t>( function (request, response) {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 Parse the request containing file name</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a:t>
            </a:r>
            <a:r>
              <a:rPr lang="en-IN" sz="1100" b="1" dirty="0" err="1">
                <a:solidFill>
                  <a:schemeClr val="lt1"/>
                </a:solidFill>
                <a:latin typeface="Consolas"/>
                <a:ea typeface="Consolas"/>
                <a:cs typeface="Consolas"/>
                <a:sym typeface="Consolas"/>
              </a:rPr>
              <a:t>var</a:t>
            </a:r>
            <a:r>
              <a:rPr lang="en-IN" sz="1100" b="1" dirty="0">
                <a:solidFill>
                  <a:schemeClr val="lt1"/>
                </a:solidFill>
                <a:latin typeface="Consolas"/>
                <a:ea typeface="Consolas"/>
                <a:cs typeface="Consolas"/>
                <a:sym typeface="Consolas"/>
              </a:rPr>
              <a:t> pathname = </a:t>
            </a:r>
            <a:r>
              <a:rPr lang="en-IN" sz="1100" b="1" dirty="0" err="1">
                <a:solidFill>
                  <a:schemeClr val="lt1"/>
                </a:solidFill>
                <a:latin typeface="Consolas"/>
                <a:ea typeface="Consolas"/>
                <a:cs typeface="Consolas"/>
                <a:sym typeface="Consolas"/>
              </a:rPr>
              <a:t>url.parse</a:t>
            </a:r>
            <a:r>
              <a:rPr lang="en-IN" sz="1100" b="1" dirty="0">
                <a:solidFill>
                  <a:schemeClr val="lt1"/>
                </a:solidFill>
                <a:latin typeface="Consolas"/>
                <a:ea typeface="Consolas"/>
                <a:cs typeface="Consolas"/>
                <a:sym typeface="Consolas"/>
              </a:rPr>
              <a:t>(request.url).pathname;</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 Print the name of the file for which request is made.</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console.log("Request for " + pathname + " received.");</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 Read the requested file content from file system</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a:t>
            </a:r>
            <a:r>
              <a:rPr lang="en-IN" sz="1100" b="1" dirty="0" err="1">
                <a:solidFill>
                  <a:schemeClr val="lt1"/>
                </a:solidFill>
                <a:latin typeface="Consolas"/>
                <a:ea typeface="Consolas"/>
                <a:cs typeface="Consolas"/>
                <a:sym typeface="Consolas"/>
              </a:rPr>
              <a:t>fs.readFile</a:t>
            </a:r>
            <a:r>
              <a:rPr lang="en-IN" sz="1100" b="1" dirty="0">
                <a:solidFill>
                  <a:schemeClr val="lt1"/>
                </a:solidFill>
                <a:latin typeface="Consolas"/>
                <a:ea typeface="Consolas"/>
                <a:cs typeface="Consolas"/>
                <a:sym typeface="Consolas"/>
              </a:rPr>
              <a:t>(</a:t>
            </a:r>
            <a:r>
              <a:rPr lang="en-IN" sz="1100" b="1" dirty="0" err="1">
                <a:solidFill>
                  <a:schemeClr val="lt1"/>
                </a:solidFill>
                <a:latin typeface="Consolas"/>
                <a:ea typeface="Consolas"/>
                <a:cs typeface="Consolas"/>
                <a:sym typeface="Consolas"/>
              </a:rPr>
              <a:t>pathname.substr</a:t>
            </a:r>
            <a:r>
              <a:rPr lang="en-IN" sz="1100" b="1" dirty="0">
                <a:solidFill>
                  <a:schemeClr val="lt1"/>
                </a:solidFill>
                <a:latin typeface="Consolas"/>
                <a:ea typeface="Consolas"/>
                <a:cs typeface="Consolas"/>
                <a:sym typeface="Consolas"/>
              </a:rPr>
              <a:t>(1), function (err, data)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if (err)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console.log(err);</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 HTTP Status: 404 : NOT FOUND</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 Content Type: text/plain</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a:t>
            </a:r>
            <a:r>
              <a:rPr lang="en-IN" sz="1100" b="1" dirty="0" err="1">
                <a:solidFill>
                  <a:schemeClr val="lt1"/>
                </a:solidFill>
                <a:latin typeface="Consolas"/>
                <a:ea typeface="Consolas"/>
                <a:cs typeface="Consolas"/>
                <a:sym typeface="Consolas"/>
              </a:rPr>
              <a:t>response.writeHead</a:t>
            </a:r>
            <a:r>
              <a:rPr lang="en-IN" sz="1100" b="1" dirty="0">
                <a:solidFill>
                  <a:schemeClr val="lt1"/>
                </a:solidFill>
                <a:latin typeface="Consolas"/>
                <a:ea typeface="Consolas"/>
                <a:cs typeface="Consolas"/>
                <a:sym typeface="Consolas"/>
              </a:rPr>
              <a:t>(404, {'Content-Type': 'text/html'});</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}else {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//Page found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 HTTP Status: 200 : OK</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 Content Type: text/plain</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a:t>
            </a:r>
            <a:r>
              <a:rPr lang="en-IN" sz="1100" b="1" dirty="0" err="1">
                <a:solidFill>
                  <a:schemeClr val="lt1"/>
                </a:solidFill>
                <a:latin typeface="Consolas"/>
                <a:ea typeface="Consolas"/>
                <a:cs typeface="Consolas"/>
                <a:sym typeface="Consolas"/>
              </a:rPr>
              <a:t>response.writeHead</a:t>
            </a:r>
            <a:r>
              <a:rPr lang="en-IN" sz="1100" b="1" dirty="0">
                <a:solidFill>
                  <a:schemeClr val="lt1"/>
                </a:solidFill>
                <a:latin typeface="Consolas"/>
                <a:ea typeface="Consolas"/>
                <a:cs typeface="Consolas"/>
                <a:sym typeface="Consolas"/>
              </a:rPr>
              <a:t>(200, {'Content-Type': 'text/html'});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 Write the content of the file to response body</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a:t>
            </a:r>
            <a:r>
              <a:rPr lang="en-IN" sz="1100" b="1" dirty="0" err="1">
                <a:solidFill>
                  <a:schemeClr val="lt1"/>
                </a:solidFill>
                <a:latin typeface="Consolas"/>
                <a:ea typeface="Consolas"/>
                <a:cs typeface="Consolas"/>
                <a:sym typeface="Consolas"/>
              </a:rPr>
              <a:t>response.write</a:t>
            </a:r>
            <a:r>
              <a:rPr lang="en-IN" sz="1100" b="1" dirty="0">
                <a:solidFill>
                  <a:schemeClr val="lt1"/>
                </a:solidFill>
                <a:latin typeface="Consolas"/>
                <a:ea typeface="Consolas"/>
                <a:cs typeface="Consolas"/>
                <a:sym typeface="Consolas"/>
              </a:rPr>
              <a:t>(</a:t>
            </a:r>
            <a:r>
              <a:rPr lang="en-IN" sz="1100" b="1" dirty="0" err="1">
                <a:solidFill>
                  <a:schemeClr val="lt1"/>
                </a:solidFill>
                <a:latin typeface="Consolas"/>
                <a:ea typeface="Consolas"/>
                <a:cs typeface="Consolas"/>
                <a:sym typeface="Consolas"/>
              </a:rPr>
              <a:t>data.toString</a:t>
            </a:r>
            <a:r>
              <a:rPr lang="en-IN" sz="1100" b="1" dirty="0">
                <a:solidFill>
                  <a:schemeClr val="lt1"/>
                </a:solidFill>
                <a:latin typeface="Consolas"/>
                <a:ea typeface="Consolas"/>
                <a:cs typeface="Consolas"/>
                <a:sym typeface="Consolas"/>
              </a:rPr>
              <a:t>());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 Send the response body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a:t>
            </a:r>
            <a:r>
              <a:rPr lang="en-IN" sz="1100" b="1" dirty="0" err="1">
                <a:solidFill>
                  <a:schemeClr val="lt1"/>
                </a:solidFill>
                <a:latin typeface="Consolas"/>
                <a:ea typeface="Consolas"/>
                <a:cs typeface="Consolas"/>
                <a:sym typeface="Consolas"/>
              </a:rPr>
              <a:t>response.end</a:t>
            </a:r>
            <a:r>
              <a:rPr lang="en-IN" sz="1100" b="1" dirty="0">
                <a:solidFill>
                  <a:schemeClr val="lt1"/>
                </a:solidFill>
                <a:latin typeface="Consolas"/>
                <a:ea typeface="Consolas"/>
                <a:cs typeface="Consolas"/>
                <a:sym typeface="Consolas"/>
              </a:rPr>
              <a:t>();</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   </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}).listen(8081);</a:t>
            </a:r>
            <a:endParaRPr dirty="0"/>
          </a:p>
          <a:p>
            <a:pPr marL="0" marR="0" lvl="0" indent="0" algn="l" rtl="0">
              <a:lnSpc>
                <a:spcPct val="90000"/>
              </a:lnSpc>
              <a:spcBef>
                <a:spcPts val="0"/>
              </a:spcBef>
              <a:spcAft>
                <a:spcPts val="0"/>
              </a:spcAft>
              <a:buNone/>
            </a:pPr>
            <a:endParaRPr sz="11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 Console will print the message</a:t>
            </a:r>
            <a:endParaRPr dirty="0"/>
          </a:p>
          <a:p>
            <a:pPr marL="0" marR="0" lvl="0" indent="0" algn="l" rtl="0">
              <a:lnSpc>
                <a:spcPct val="90000"/>
              </a:lnSpc>
              <a:spcBef>
                <a:spcPts val="0"/>
              </a:spcBef>
              <a:spcAft>
                <a:spcPts val="0"/>
              </a:spcAft>
              <a:buNone/>
            </a:pPr>
            <a:r>
              <a:rPr lang="en-IN" sz="1100" b="1" dirty="0">
                <a:solidFill>
                  <a:schemeClr val="lt1"/>
                </a:solidFill>
                <a:latin typeface="Consolas"/>
                <a:ea typeface="Consolas"/>
                <a:cs typeface="Consolas"/>
                <a:sym typeface="Consolas"/>
              </a:rPr>
              <a:t>console.log('Server running at http://127.0.0.1:8081/');</a:t>
            </a:r>
            <a:endParaRPr sz="1100" b="1" dirty="0">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7"/>
          <p:cNvSpPr txBox="1">
            <a:spLocks noGrp="1"/>
          </p:cNvSpPr>
          <p:nvPr>
            <p:ph type="title"/>
          </p:nvPr>
        </p:nvSpPr>
        <p:spPr>
          <a:xfrm>
            <a:off x="762000" y="1013619"/>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Creating a web server</a:t>
            </a:r>
            <a:endParaRPr dirty="0"/>
          </a:p>
        </p:txBody>
      </p:sp>
      <p:sp>
        <p:nvSpPr>
          <p:cNvPr id="654" name="Google Shape;654;p67"/>
          <p:cNvSpPr txBox="1">
            <a:spLocks noGrp="1"/>
          </p:cNvSpPr>
          <p:nvPr>
            <p:ph idx="1"/>
          </p:nvPr>
        </p:nvSpPr>
        <p:spPr>
          <a:xfrm>
            <a:off x="762000" y="1879600"/>
            <a:ext cx="7505700" cy="6858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Next let's create the following html file named </a:t>
            </a:r>
            <a:r>
              <a:rPr lang="en-IN" sz="2000" b="1" dirty="0">
                <a:solidFill>
                  <a:srgbClr val="000000"/>
                </a:solidFill>
                <a:latin typeface="Arial"/>
                <a:ea typeface="Arial"/>
                <a:cs typeface="Arial"/>
                <a:sym typeface="Arial"/>
              </a:rPr>
              <a:t>index.html</a:t>
            </a:r>
            <a:r>
              <a:rPr lang="en-IN" sz="2000" dirty="0">
                <a:solidFill>
                  <a:srgbClr val="000000"/>
                </a:solidFill>
                <a:latin typeface="Arial"/>
                <a:ea typeface="Arial"/>
                <a:cs typeface="Arial"/>
                <a:sym typeface="Arial"/>
              </a:rPr>
              <a:t> in the same directory where we created </a:t>
            </a:r>
            <a:r>
              <a:rPr lang="en-IN" sz="2000" b="1" dirty="0">
                <a:solidFill>
                  <a:srgbClr val="000000"/>
                </a:solidFill>
                <a:latin typeface="Arial"/>
                <a:ea typeface="Arial"/>
                <a:cs typeface="Arial"/>
                <a:sym typeface="Arial"/>
              </a:rPr>
              <a:t>server.js.</a:t>
            </a:r>
            <a:endParaRPr sz="2000" b="1" dirty="0">
              <a:solidFill>
                <a:srgbClr val="000000"/>
              </a:solidFill>
              <a:latin typeface="Arial"/>
              <a:ea typeface="Arial"/>
              <a:cs typeface="Arial"/>
              <a:sym typeface="Arial"/>
            </a:endParaRPr>
          </a:p>
        </p:txBody>
      </p:sp>
      <p:sp>
        <p:nvSpPr>
          <p:cNvPr id="655" name="Google Shape;655;p67"/>
          <p:cNvSpPr/>
          <p:nvPr/>
        </p:nvSpPr>
        <p:spPr>
          <a:xfrm>
            <a:off x="647700" y="3073400"/>
            <a:ext cx="7620000" cy="283462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&lt;html&gt;</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   &lt;head&gt;</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      &lt;title&gt;Sample Page&lt;/title&gt;</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   &lt;/head&gt;</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   </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   &lt;body&gt;</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      Hello World!</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   &lt;/body&gt;</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&lt;/html&gt;</a:t>
            </a:r>
            <a:endParaRPr sz="2200" b="1" dirty="0">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68"/>
          <p:cNvSpPr txBox="1">
            <a:spLocks noGrp="1"/>
          </p:cNvSpPr>
          <p:nvPr>
            <p:ph type="title"/>
          </p:nvPr>
        </p:nvSpPr>
        <p:spPr>
          <a:xfrm>
            <a:off x="457200" y="8382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Creating a web server</a:t>
            </a:r>
            <a:endParaRPr dirty="0"/>
          </a:p>
        </p:txBody>
      </p:sp>
      <p:sp>
        <p:nvSpPr>
          <p:cNvPr id="663" name="Google Shape;663;p68"/>
          <p:cNvSpPr txBox="1">
            <a:spLocks noGrp="1"/>
          </p:cNvSpPr>
          <p:nvPr>
            <p:ph idx="1"/>
          </p:nvPr>
        </p:nvSpPr>
        <p:spPr>
          <a:xfrm>
            <a:off x="838200" y="1842930"/>
            <a:ext cx="8382000" cy="6858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Now let us run the server.js to see the result −</a:t>
            </a:r>
            <a:endParaRPr sz="2000" dirty="0">
              <a:solidFill>
                <a:srgbClr val="000000"/>
              </a:solidFill>
              <a:latin typeface="Arial"/>
              <a:ea typeface="Arial"/>
              <a:cs typeface="Arial"/>
              <a:sym typeface="Arial"/>
            </a:endParaRPr>
          </a:p>
        </p:txBody>
      </p:sp>
      <p:sp>
        <p:nvSpPr>
          <p:cNvPr id="664" name="Google Shape;664;p68"/>
          <p:cNvSpPr/>
          <p:nvPr/>
        </p:nvSpPr>
        <p:spPr>
          <a:xfrm>
            <a:off x="990600" y="2596836"/>
            <a:ext cx="687070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node server.js</a:t>
            </a:r>
            <a:endParaRPr sz="2200" b="1" dirty="0">
              <a:solidFill>
                <a:schemeClr val="lt1"/>
              </a:solidFill>
              <a:latin typeface="Consolas"/>
              <a:ea typeface="Consolas"/>
              <a:cs typeface="Consolas"/>
              <a:sym typeface="Consolas"/>
            </a:endParaRPr>
          </a:p>
        </p:txBody>
      </p:sp>
      <p:sp>
        <p:nvSpPr>
          <p:cNvPr id="665" name="Google Shape;665;p68"/>
          <p:cNvSpPr txBox="1"/>
          <p:nvPr/>
        </p:nvSpPr>
        <p:spPr>
          <a:xfrm>
            <a:off x="838200" y="3700462"/>
            <a:ext cx="7467600" cy="3810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Verify the Output.</a:t>
            </a:r>
            <a:endParaRPr sz="2000" b="0" i="0" u="none" strike="noStrike" cap="none" dirty="0">
              <a:solidFill>
                <a:srgbClr val="000000"/>
              </a:solidFill>
              <a:latin typeface="Arial"/>
              <a:ea typeface="Arial"/>
              <a:cs typeface="Arial"/>
              <a:sym typeface="Arial"/>
            </a:endParaRPr>
          </a:p>
        </p:txBody>
      </p:sp>
      <p:sp>
        <p:nvSpPr>
          <p:cNvPr id="666" name="Google Shape;666;p68"/>
          <p:cNvSpPr/>
          <p:nvPr/>
        </p:nvSpPr>
        <p:spPr>
          <a:xfrm>
            <a:off x="990600" y="4788056"/>
            <a:ext cx="687070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Server running at http://127.0.0.1:8081/</a:t>
            </a:r>
            <a:endParaRPr sz="2200" b="1" dirty="0">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69"/>
          <p:cNvSpPr txBox="1">
            <a:spLocks noGrp="1"/>
          </p:cNvSpPr>
          <p:nvPr>
            <p:ph type="title"/>
          </p:nvPr>
        </p:nvSpPr>
        <p:spPr>
          <a:xfrm>
            <a:off x="850900" y="1062831"/>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Make a request to server</a:t>
            </a:r>
            <a:endParaRPr dirty="0"/>
          </a:p>
        </p:txBody>
      </p:sp>
      <p:sp>
        <p:nvSpPr>
          <p:cNvPr id="674" name="Google Shape;674;p69"/>
          <p:cNvSpPr txBox="1">
            <a:spLocks noGrp="1"/>
          </p:cNvSpPr>
          <p:nvPr>
            <p:ph idx="1"/>
          </p:nvPr>
        </p:nvSpPr>
        <p:spPr>
          <a:xfrm>
            <a:off x="939800" y="1778793"/>
            <a:ext cx="7467600" cy="7620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Open http://127.0.0.1:8081/index.html in any browser to see the following result.</a:t>
            </a:r>
            <a:endParaRPr sz="2000" dirty="0">
              <a:solidFill>
                <a:srgbClr val="000000"/>
              </a:solidFill>
              <a:latin typeface="Arial"/>
              <a:ea typeface="Arial"/>
              <a:cs typeface="Arial"/>
              <a:sym typeface="Arial"/>
            </a:endParaRPr>
          </a:p>
        </p:txBody>
      </p:sp>
      <p:pic>
        <p:nvPicPr>
          <p:cNvPr id="675" name="Google Shape;675;p69"/>
          <p:cNvPicPr preferRelativeResize="0"/>
          <p:nvPr/>
        </p:nvPicPr>
        <p:blipFill rotWithShape="1">
          <a:blip r:embed="rId3">
            <a:alphaModFix/>
          </a:blip>
          <a:srcRect l="26471" t="34066" r="29411" b="18681"/>
          <a:stretch/>
        </p:blipFill>
        <p:spPr>
          <a:xfrm>
            <a:off x="1143000" y="2755900"/>
            <a:ext cx="6591300" cy="3519932"/>
          </a:xfrm>
          <a:prstGeom prst="rect">
            <a:avLst/>
          </a:prstGeom>
          <a:noFill/>
          <a:ln w="9525" cap="flat" cmpd="sng">
            <a:solidFill>
              <a:srgbClr val="404040"/>
            </a:solidFill>
            <a:prstDash val="solid"/>
            <a:miter lim="800000"/>
            <a:headEnd type="none" w="sm" len="sm"/>
            <a:tailEnd type="none" w="sm" len="sm"/>
          </a:ln>
        </p:spPr>
      </p:pic>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70"/>
          <p:cNvSpPr txBox="1">
            <a:spLocks noGrp="1"/>
          </p:cNvSpPr>
          <p:nvPr>
            <p:ph type="title"/>
          </p:nvPr>
        </p:nvSpPr>
        <p:spPr>
          <a:xfrm>
            <a:off x="914400" y="9906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Express framework</a:t>
            </a:r>
            <a:endParaRPr/>
          </a:p>
        </p:txBody>
      </p:sp>
      <p:sp>
        <p:nvSpPr>
          <p:cNvPr id="683" name="Google Shape;683;p70"/>
          <p:cNvSpPr txBox="1">
            <a:spLocks noGrp="1"/>
          </p:cNvSpPr>
          <p:nvPr>
            <p:ph idx="1"/>
          </p:nvPr>
        </p:nvSpPr>
        <p:spPr>
          <a:xfrm>
            <a:off x="914400" y="1961478"/>
            <a:ext cx="7569200" cy="4413921"/>
          </a:xfrm>
          <a:prstGeom prst="rect">
            <a:avLst/>
          </a:prstGeom>
          <a:noFill/>
          <a:ln>
            <a:noFill/>
          </a:ln>
        </p:spPr>
        <p:txBody>
          <a:bodyPr spcFirstLastPara="1" wrap="square" lIns="91425" tIns="45700" rIns="91425" bIns="45700" anchor="t" anchorCtr="0">
            <a:noAutofit/>
          </a:bodyPr>
          <a:lstStyle/>
          <a:p>
            <a:pPr marL="158750" lvl="0" indent="-285750" algn="just" rtl="0">
              <a:spcBef>
                <a:spcPts val="0"/>
              </a:spcBef>
              <a:spcAft>
                <a:spcPts val="0"/>
              </a:spcAft>
              <a:buClr>
                <a:srgbClr val="000000"/>
              </a:buClr>
              <a:buSzPts val="2000"/>
              <a:buFont typeface="Arial" panose="020B0604020202020204" pitchFamily="34" charset="0"/>
              <a:buChar char="•"/>
            </a:pPr>
            <a:r>
              <a:rPr lang="en-IN" sz="1800" dirty="0">
                <a:solidFill>
                  <a:srgbClr val="000000"/>
                </a:solidFill>
                <a:latin typeface="Arial"/>
                <a:ea typeface="Arial"/>
                <a:cs typeface="Arial"/>
                <a:sym typeface="Arial"/>
              </a:rPr>
              <a:t>Express is a minimal and flexible Node.js web application framework that provides a robust set of features to develop web and mobile applications. </a:t>
            </a:r>
            <a:endParaRPr sz="1800" dirty="0"/>
          </a:p>
          <a:p>
            <a:pPr lvl="0" algn="just" rtl="0">
              <a:spcBef>
                <a:spcPts val="400"/>
              </a:spcBef>
              <a:spcAft>
                <a:spcPts val="0"/>
              </a:spcAft>
              <a:buClr>
                <a:schemeClr val="dk1"/>
              </a:buClr>
              <a:buSzPts val="1000"/>
              <a:buFont typeface="Arial" panose="020B0604020202020204" pitchFamily="34" charset="0"/>
              <a:buChar char="•"/>
            </a:pPr>
            <a:endParaRPr sz="1800" dirty="0">
              <a:solidFill>
                <a:srgbClr val="000000"/>
              </a:solidFill>
              <a:latin typeface="Arial"/>
              <a:ea typeface="Arial"/>
              <a:cs typeface="Arial"/>
              <a:sym typeface="Arial"/>
            </a:endParaRPr>
          </a:p>
          <a:p>
            <a:pPr marL="158750" lvl="0" indent="-285750" algn="just" rtl="0">
              <a:spcBef>
                <a:spcPts val="400"/>
              </a:spcBef>
              <a:spcAft>
                <a:spcPts val="0"/>
              </a:spcAft>
              <a:buClr>
                <a:srgbClr val="000000"/>
              </a:buClr>
              <a:buSzPts val="2000"/>
              <a:buFont typeface="Arial" panose="020B0604020202020204" pitchFamily="34" charset="0"/>
              <a:buChar char="•"/>
            </a:pPr>
            <a:r>
              <a:rPr lang="en-IN" sz="1800" dirty="0">
                <a:solidFill>
                  <a:srgbClr val="000000"/>
                </a:solidFill>
                <a:latin typeface="Arial"/>
                <a:ea typeface="Arial"/>
                <a:cs typeface="Arial"/>
                <a:sym typeface="Arial"/>
              </a:rPr>
              <a:t>It facilitates the rapid development of Node based Web applications.</a:t>
            </a:r>
            <a:endParaRPr sz="1800" dirty="0"/>
          </a:p>
          <a:p>
            <a:pPr lvl="0" algn="just" rtl="0">
              <a:spcBef>
                <a:spcPts val="400"/>
              </a:spcBef>
              <a:spcAft>
                <a:spcPts val="0"/>
              </a:spcAft>
              <a:buClr>
                <a:schemeClr val="dk1"/>
              </a:buClr>
              <a:buSzPts val="1000"/>
              <a:buFont typeface="Arial" panose="020B0604020202020204" pitchFamily="34" charset="0"/>
              <a:buChar char="•"/>
            </a:pPr>
            <a:endParaRPr sz="1800" dirty="0">
              <a:solidFill>
                <a:srgbClr val="000000"/>
              </a:solidFill>
              <a:latin typeface="Arial"/>
              <a:ea typeface="Arial"/>
              <a:cs typeface="Arial"/>
              <a:sym typeface="Arial"/>
            </a:endParaRPr>
          </a:p>
          <a:p>
            <a:pPr marL="158750" lvl="0" indent="-285750" algn="just" rtl="0">
              <a:spcBef>
                <a:spcPts val="400"/>
              </a:spcBef>
              <a:spcAft>
                <a:spcPts val="0"/>
              </a:spcAft>
              <a:buClr>
                <a:srgbClr val="000000"/>
              </a:buClr>
              <a:buSzPts val="2000"/>
              <a:buFont typeface="Arial" panose="020B0604020202020204" pitchFamily="34" charset="0"/>
              <a:buChar char="•"/>
            </a:pPr>
            <a:r>
              <a:rPr lang="en-IN" sz="1800" dirty="0">
                <a:solidFill>
                  <a:srgbClr val="000000"/>
                </a:solidFill>
                <a:latin typeface="Arial"/>
                <a:ea typeface="Arial"/>
                <a:cs typeface="Arial"/>
                <a:sym typeface="Arial"/>
              </a:rPr>
              <a:t> Following are some of the core features of Express framework −</a:t>
            </a:r>
            <a:endParaRPr sz="1800" dirty="0"/>
          </a:p>
          <a:p>
            <a:pPr lvl="0" algn="just" rtl="0">
              <a:spcBef>
                <a:spcPts val="400"/>
              </a:spcBef>
              <a:spcAft>
                <a:spcPts val="0"/>
              </a:spcAft>
              <a:buClr>
                <a:schemeClr val="dk1"/>
              </a:buClr>
              <a:buSzPts val="1000"/>
              <a:buFont typeface="Arial" panose="020B0604020202020204" pitchFamily="34" charset="0"/>
              <a:buChar char="•"/>
            </a:pPr>
            <a:endParaRPr sz="1800" dirty="0">
              <a:solidFill>
                <a:srgbClr val="000000"/>
              </a:solidFill>
              <a:latin typeface="Arial"/>
              <a:ea typeface="Arial"/>
              <a:cs typeface="Arial"/>
              <a:sym typeface="Arial"/>
            </a:endParaRPr>
          </a:p>
          <a:p>
            <a:pPr marL="558800" lvl="1" indent="-285750" algn="just" rtl="0">
              <a:spcBef>
                <a:spcPts val="400"/>
              </a:spcBef>
              <a:spcAft>
                <a:spcPts val="0"/>
              </a:spcAft>
              <a:buClr>
                <a:srgbClr val="000000"/>
              </a:buClr>
              <a:buSzPts val="2000"/>
              <a:buFont typeface="Arial" panose="020B0604020202020204" pitchFamily="34" charset="0"/>
              <a:buChar char="•"/>
            </a:pPr>
            <a:r>
              <a:rPr lang="en-IN" dirty="0">
                <a:solidFill>
                  <a:srgbClr val="000000"/>
                </a:solidFill>
                <a:latin typeface="Arial"/>
                <a:ea typeface="Arial"/>
                <a:cs typeface="Arial"/>
                <a:sym typeface="Arial"/>
              </a:rPr>
              <a:t>Allows to set up </a:t>
            </a:r>
            <a:r>
              <a:rPr lang="en-IN" dirty="0" err="1">
                <a:solidFill>
                  <a:srgbClr val="000000"/>
                </a:solidFill>
                <a:latin typeface="Arial"/>
                <a:ea typeface="Arial"/>
                <a:cs typeface="Arial"/>
                <a:sym typeface="Arial"/>
              </a:rPr>
              <a:t>middlewares</a:t>
            </a:r>
            <a:r>
              <a:rPr lang="en-IN" dirty="0">
                <a:solidFill>
                  <a:srgbClr val="000000"/>
                </a:solidFill>
                <a:latin typeface="Arial"/>
                <a:ea typeface="Arial"/>
                <a:cs typeface="Arial"/>
                <a:sym typeface="Arial"/>
              </a:rPr>
              <a:t> to respond to HTTP Requests.</a:t>
            </a:r>
            <a:endParaRPr dirty="0"/>
          </a:p>
          <a:p>
            <a:pPr marL="685800" lvl="1" indent="-285750" algn="just" rtl="0">
              <a:spcBef>
                <a:spcPts val="400"/>
              </a:spcBef>
              <a:spcAft>
                <a:spcPts val="0"/>
              </a:spcAft>
              <a:buClr>
                <a:schemeClr val="dk1"/>
              </a:buClr>
              <a:buSzPts val="1000"/>
              <a:buFont typeface="Arial" panose="020B0604020202020204" pitchFamily="34" charset="0"/>
              <a:buChar char="•"/>
            </a:pPr>
            <a:endParaRPr dirty="0">
              <a:solidFill>
                <a:srgbClr val="000000"/>
              </a:solidFill>
              <a:latin typeface="Arial"/>
              <a:ea typeface="Arial"/>
              <a:cs typeface="Arial"/>
              <a:sym typeface="Arial"/>
            </a:endParaRPr>
          </a:p>
          <a:p>
            <a:pPr marL="558800" lvl="1" indent="-285750" algn="just" rtl="0">
              <a:spcBef>
                <a:spcPts val="400"/>
              </a:spcBef>
              <a:spcAft>
                <a:spcPts val="0"/>
              </a:spcAft>
              <a:buClr>
                <a:srgbClr val="000000"/>
              </a:buClr>
              <a:buSzPts val="2000"/>
              <a:buFont typeface="Arial" panose="020B0604020202020204" pitchFamily="34" charset="0"/>
              <a:buChar char="•"/>
            </a:pPr>
            <a:r>
              <a:rPr lang="en-IN" dirty="0">
                <a:solidFill>
                  <a:srgbClr val="000000"/>
                </a:solidFill>
                <a:latin typeface="Arial"/>
                <a:ea typeface="Arial"/>
                <a:cs typeface="Arial"/>
                <a:sym typeface="Arial"/>
              </a:rPr>
              <a:t>Defines a routing table which is used to perform different actions based on HTTP Method and URL.</a:t>
            </a:r>
            <a:endParaRPr dirty="0"/>
          </a:p>
          <a:p>
            <a:pPr marL="685800" lvl="1" indent="-285750" algn="just" rtl="0">
              <a:spcBef>
                <a:spcPts val="400"/>
              </a:spcBef>
              <a:spcAft>
                <a:spcPts val="0"/>
              </a:spcAft>
              <a:buClr>
                <a:schemeClr val="dk1"/>
              </a:buClr>
              <a:buSzPts val="1000"/>
              <a:buFont typeface="Arial" panose="020B0604020202020204" pitchFamily="34" charset="0"/>
              <a:buChar char="•"/>
            </a:pPr>
            <a:endParaRPr dirty="0">
              <a:solidFill>
                <a:srgbClr val="000000"/>
              </a:solidFill>
              <a:latin typeface="Arial"/>
              <a:ea typeface="Arial"/>
              <a:cs typeface="Arial"/>
              <a:sym typeface="Arial"/>
            </a:endParaRPr>
          </a:p>
          <a:p>
            <a:pPr marL="558800" lvl="1" indent="-285750" algn="just" rtl="0">
              <a:spcBef>
                <a:spcPts val="400"/>
              </a:spcBef>
              <a:spcAft>
                <a:spcPts val="0"/>
              </a:spcAft>
              <a:buClr>
                <a:srgbClr val="000000"/>
              </a:buClr>
              <a:buSzPts val="2000"/>
              <a:buFont typeface="Arial" panose="020B0604020202020204" pitchFamily="34" charset="0"/>
              <a:buChar char="•"/>
            </a:pPr>
            <a:r>
              <a:rPr lang="en-IN" dirty="0">
                <a:solidFill>
                  <a:srgbClr val="000000"/>
                </a:solidFill>
                <a:latin typeface="Arial"/>
                <a:ea typeface="Arial"/>
                <a:cs typeface="Arial"/>
                <a:sym typeface="Arial"/>
              </a:rPr>
              <a:t>Allows to dynamically render HTML Pages based on passing arguments to templates.</a:t>
            </a:r>
            <a:endParaRPr dirty="0">
              <a:solidFill>
                <a:srgbClr val="000000"/>
              </a:solidFill>
              <a:latin typeface="Arial"/>
              <a:ea typeface="Arial"/>
              <a:cs typeface="Arial"/>
              <a:sym typeface="Arial"/>
            </a:endParaRP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71"/>
          <p:cNvSpPr txBox="1">
            <a:spLocks noGrp="1"/>
          </p:cNvSpPr>
          <p:nvPr>
            <p:ph type="title"/>
          </p:nvPr>
        </p:nvSpPr>
        <p:spPr>
          <a:xfrm>
            <a:off x="876300" y="99121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Installing express</a:t>
            </a:r>
            <a:endParaRPr dirty="0"/>
          </a:p>
        </p:txBody>
      </p:sp>
      <p:sp>
        <p:nvSpPr>
          <p:cNvPr id="691" name="Google Shape;691;p71"/>
          <p:cNvSpPr txBox="1">
            <a:spLocks noGrp="1"/>
          </p:cNvSpPr>
          <p:nvPr>
            <p:ph idx="1"/>
          </p:nvPr>
        </p:nvSpPr>
        <p:spPr>
          <a:xfrm>
            <a:off x="876300" y="1992137"/>
            <a:ext cx="7581900" cy="6858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Install the Express framework using NPM so that it can be used to create a web application using node terminal.</a:t>
            </a:r>
            <a:endParaRPr sz="2000" dirty="0">
              <a:solidFill>
                <a:srgbClr val="000000"/>
              </a:solidFill>
              <a:latin typeface="Arial"/>
              <a:ea typeface="Arial"/>
              <a:cs typeface="Arial"/>
              <a:sym typeface="Arial"/>
            </a:endParaRPr>
          </a:p>
        </p:txBody>
      </p:sp>
      <p:sp>
        <p:nvSpPr>
          <p:cNvPr id="692" name="Google Shape;692;p71"/>
          <p:cNvSpPr/>
          <p:nvPr/>
        </p:nvSpPr>
        <p:spPr>
          <a:xfrm>
            <a:off x="990600" y="2962902"/>
            <a:ext cx="762000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 </a:t>
            </a:r>
            <a:r>
              <a:rPr lang="en-IN" sz="2200" b="1" dirty="0" err="1">
                <a:solidFill>
                  <a:schemeClr val="lt1"/>
                </a:solidFill>
                <a:latin typeface="Consolas"/>
                <a:ea typeface="Consolas"/>
                <a:cs typeface="Consolas"/>
                <a:sym typeface="Consolas"/>
              </a:rPr>
              <a:t>npm</a:t>
            </a:r>
            <a:r>
              <a:rPr lang="en-IN" sz="2200" b="1" dirty="0">
                <a:solidFill>
                  <a:schemeClr val="lt1"/>
                </a:solidFill>
                <a:latin typeface="Consolas"/>
                <a:ea typeface="Consolas"/>
                <a:cs typeface="Consolas"/>
                <a:sym typeface="Consolas"/>
              </a:rPr>
              <a:t> install express --save</a:t>
            </a:r>
            <a:endParaRPr sz="2200" b="1" dirty="0">
              <a:solidFill>
                <a:schemeClr val="lt1"/>
              </a:solidFill>
              <a:latin typeface="Consolas"/>
              <a:ea typeface="Consolas"/>
              <a:cs typeface="Consolas"/>
              <a:sym typeface="Consolas"/>
            </a:endParaRPr>
          </a:p>
        </p:txBody>
      </p:sp>
      <p:sp>
        <p:nvSpPr>
          <p:cNvPr id="693" name="Google Shape;693;p71"/>
          <p:cNvSpPr txBox="1"/>
          <p:nvPr/>
        </p:nvSpPr>
        <p:spPr>
          <a:xfrm>
            <a:off x="876300" y="3746500"/>
            <a:ext cx="8077200" cy="1143000"/>
          </a:xfrm>
          <a:prstGeom prst="rect">
            <a:avLst/>
          </a:prstGeom>
          <a:noFill/>
          <a:ln>
            <a:noFill/>
          </a:ln>
        </p:spPr>
        <p:txBody>
          <a:bodyPr spcFirstLastPara="1" wrap="square" lIns="91425" tIns="45700" rIns="91425" bIns="45700" anchor="t" anchorCtr="0">
            <a:noAutofit/>
          </a:bodyPr>
          <a:lstStyle/>
          <a:p>
            <a:pPr marL="215900" marR="0" lvl="0" indent="-342900" algn="just"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The above command saves the installation locally in the </a:t>
            </a:r>
            <a:r>
              <a:rPr lang="en-IN" sz="2000" dirty="0" err="1">
                <a:solidFill>
                  <a:srgbClr val="000000"/>
                </a:solidFill>
                <a:latin typeface="Arial"/>
                <a:ea typeface="Arial"/>
                <a:cs typeface="Arial"/>
                <a:sym typeface="Arial"/>
              </a:rPr>
              <a:t>node_modules</a:t>
            </a:r>
            <a:r>
              <a:rPr lang="en-IN" sz="2000" dirty="0">
                <a:solidFill>
                  <a:srgbClr val="000000"/>
                </a:solidFill>
                <a:latin typeface="Arial"/>
                <a:ea typeface="Arial"/>
                <a:cs typeface="Arial"/>
                <a:sym typeface="Arial"/>
              </a:rPr>
              <a:t> directory and creates a directory express inside </a:t>
            </a:r>
            <a:r>
              <a:rPr lang="en-IN" sz="2000" dirty="0" err="1">
                <a:solidFill>
                  <a:srgbClr val="000000"/>
                </a:solidFill>
                <a:latin typeface="Arial"/>
                <a:ea typeface="Arial"/>
                <a:cs typeface="Arial"/>
                <a:sym typeface="Arial"/>
              </a:rPr>
              <a:t>node_modules</a:t>
            </a:r>
            <a:r>
              <a:rPr lang="en-IN" sz="2000" dirty="0">
                <a:solidFill>
                  <a:srgbClr val="000000"/>
                </a:solidFill>
                <a:latin typeface="Arial"/>
                <a:ea typeface="Arial"/>
                <a:cs typeface="Arial"/>
                <a:sym typeface="Arial"/>
              </a:rPr>
              <a:t>.</a:t>
            </a:r>
            <a:endParaRPr sz="2000" b="0" i="0" u="none" strike="noStrike" cap="none" dirty="0">
              <a:solidFill>
                <a:srgbClr val="000000"/>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947853" y="1049007"/>
            <a:ext cx="7848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Install Node.js on Windows</a:t>
            </a:r>
            <a:endParaRPr dirty="0"/>
          </a:p>
        </p:txBody>
      </p:sp>
      <p:sp>
        <p:nvSpPr>
          <p:cNvPr id="105" name="Google Shape;105;p7"/>
          <p:cNvSpPr txBox="1">
            <a:spLocks noGrp="1"/>
          </p:cNvSpPr>
          <p:nvPr>
            <p:ph idx="1"/>
          </p:nvPr>
        </p:nvSpPr>
        <p:spPr>
          <a:xfrm>
            <a:off x="947853" y="1780051"/>
            <a:ext cx="8077200" cy="6858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Download the latest version of Node.js installable archive file from </a:t>
            </a:r>
            <a:r>
              <a:rPr lang="en-IN" sz="2000" b="1" dirty="0">
                <a:solidFill>
                  <a:srgbClr val="000000"/>
                </a:solidFill>
                <a:latin typeface="Arial"/>
                <a:ea typeface="Arial"/>
                <a:cs typeface="Arial"/>
                <a:sym typeface="Arial"/>
              </a:rPr>
              <a:t>https://nodejs.org/en/</a:t>
            </a:r>
            <a:endParaRPr sz="2000" b="1" dirty="0">
              <a:solidFill>
                <a:srgbClr val="000000"/>
              </a:solidFill>
              <a:latin typeface="Arial"/>
              <a:ea typeface="Arial"/>
              <a:cs typeface="Arial"/>
              <a:sym typeface="Arial"/>
            </a:endParaRPr>
          </a:p>
        </p:txBody>
      </p:sp>
      <p:pic>
        <p:nvPicPr>
          <p:cNvPr id="106" name="Google Shape;106;p7"/>
          <p:cNvPicPr preferRelativeResize="0"/>
          <p:nvPr/>
        </p:nvPicPr>
        <p:blipFill rotWithShape="1">
          <a:blip r:embed="rId3">
            <a:alphaModFix/>
          </a:blip>
          <a:srcRect l="17647" t="8791" r="18823" b="8790"/>
          <a:stretch/>
        </p:blipFill>
        <p:spPr>
          <a:xfrm>
            <a:off x="1906858" y="2598233"/>
            <a:ext cx="5542157" cy="3718505"/>
          </a:xfrm>
          <a:prstGeom prst="rect">
            <a:avLst/>
          </a:prstGeom>
          <a:noFill/>
          <a:ln>
            <a:noFill/>
          </a:ln>
        </p:spPr>
      </p:pic>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2"/>
          <p:cNvSpPr txBox="1">
            <a:spLocks noGrp="1"/>
          </p:cNvSpPr>
          <p:nvPr>
            <p:ph type="title"/>
          </p:nvPr>
        </p:nvSpPr>
        <p:spPr>
          <a:xfrm>
            <a:off x="876300" y="1138239"/>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Hello world example</a:t>
            </a:r>
            <a:endParaRPr dirty="0"/>
          </a:p>
        </p:txBody>
      </p:sp>
      <p:sp>
        <p:nvSpPr>
          <p:cNvPr id="701" name="Google Shape;701;p72"/>
          <p:cNvSpPr txBox="1">
            <a:spLocks noGrp="1"/>
          </p:cNvSpPr>
          <p:nvPr>
            <p:ph idx="1"/>
          </p:nvPr>
        </p:nvSpPr>
        <p:spPr>
          <a:xfrm>
            <a:off x="876300" y="1854201"/>
            <a:ext cx="7581900" cy="990600"/>
          </a:xfrm>
          <a:prstGeom prst="rect">
            <a:avLst/>
          </a:prstGeom>
          <a:noFill/>
          <a:ln>
            <a:noFill/>
          </a:ln>
        </p:spPr>
        <p:txBody>
          <a:bodyPr spcFirstLastPara="1" wrap="square" lIns="91425" tIns="45700" rIns="91425" bIns="45700" anchor="t" anchorCtr="0">
            <a:noAutofit/>
          </a:bodyPr>
          <a:lstStyle/>
          <a:p>
            <a:pPr marL="215900" lvl="0" indent="-342900" algn="just"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Start a server and listen on port 8081for connection. This example responds with Hello World! for requests to the homepage. For every other path, it will respond with a 404 Not Found.</a:t>
            </a:r>
            <a:endParaRPr sz="1800" dirty="0">
              <a:solidFill>
                <a:srgbClr val="000000"/>
              </a:solidFill>
              <a:latin typeface="Arial"/>
              <a:ea typeface="Arial"/>
              <a:cs typeface="Arial"/>
              <a:sym typeface="Arial"/>
            </a:endParaRPr>
          </a:p>
        </p:txBody>
      </p:sp>
      <p:sp>
        <p:nvSpPr>
          <p:cNvPr id="702" name="Google Shape;702;p72"/>
          <p:cNvSpPr/>
          <p:nvPr/>
        </p:nvSpPr>
        <p:spPr>
          <a:xfrm>
            <a:off x="1003300" y="3111500"/>
            <a:ext cx="7454900" cy="3194680"/>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1600" b="1" dirty="0" err="1">
                <a:solidFill>
                  <a:schemeClr val="lt1"/>
                </a:solidFill>
                <a:latin typeface="Consolas"/>
                <a:ea typeface="Consolas"/>
                <a:cs typeface="Consolas"/>
                <a:sym typeface="Consolas"/>
              </a:rPr>
              <a:t>var</a:t>
            </a:r>
            <a:r>
              <a:rPr lang="en-IN" sz="1600" b="1" dirty="0">
                <a:solidFill>
                  <a:schemeClr val="lt1"/>
                </a:solidFill>
                <a:latin typeface="Consolas"/>
                <a:ea typeface="Consolas"/>
                <a:cs typeface="Consolas"/>
                <a:sym typeface="Consolas"/>
              </a:rPr>
              <a:t> express = require('express');</a:t>
            </a:r>
            <a:endParaRPr sz="1600" dirty="0"/>
          </a:p>
          <a:p>
            <a:pPr marL="0" marR="0" lvl="0" indent="0" algn="l" rtl="0">
              <a:lnSpc>
                <a:spcPct val="90000"/>
              </a:lnSpc>
              <a:spcBef>
                <a:spcPts val="0"/>
              </a:spcBef>
              <a:spcAft>
                <a:spcPts val="0"/>
              </a:spcAft>
              <a:buNone/>
            </a:pPr>
            <a:r>
              <a:rPr lang="en-IN" sz="1600" b="1" dirty="0" err="1">
                <a:solidFill>
                  <a:schemeClr val="lt1"/>
                </a:solidFill>
                <a:latin typeface="Consolas"/>
                <a:ea typeface="Consolas"/>
                <a:cs typeface="Consolas"/>
                <a:sym typeface="Consolas"/>
              </a:rPr>
              <a:t>var</a:t>
            </a:r>
            <a:r>
              <a:rPr lang="en-IN" sz="1600" b="1" dirty="0">
                <a:solidFill>
                  <a:schemeClr val="lt1"/>
                </a:solidFill>
                <a:latin typeface="Consolas"/>
                <a:ea typeface="Consolas"/>
                <a:cs typeface="Consolas"/>
                <a:sym typeface="Consolas"/>
              </a:rPr>
              <a:t> app = express();</a:t>
            </a:r>
            <a:endParaRPr sz="1600" dirty="0"/>
          </a:p>
          <a:p>
            <a:pPr marL="0" marR="0" lvl="0" indent="0" algn="l" rtl="0">
              <a:lnSpc>
                <a:spcPct val="90000"/>
              </a:lnSpc>
              <a:spcBef>
                <a:spcPts val="0"/>
              </a:spcBef>
              <a:spcAft>
                <a:spcPts val="0"/>
              </a:spcAft>
              <a:buNone/>
            </a:pPr>
            <a:endParaRPr sz="16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600" b="1" dirty="0" err="1">
                <a:solidFill>
                  <a:schemeClr val="lt1"/>
                </a:solidFill>
                <a:latin typeface="Consolas"/>
                <a:ea typeface="Consolas"/>
                <a:cs typeface="Consolas"/>
                <a:sym typeface="Consolas"/>
              </a:rPr>
              <a:t>app.get</a:t>
            </a:r>
            <a:r>
              <a:rPr lang="en-IN" sz="1600" b="1" dirty="0">
                <a:solidFill>
                  <a:schemeClr val="lt1"/>
                </a:solidFill>
                <a:latin typeface="Consolas"/>
                <a:ea typeface="Consolas"/>
                <a:cs typeface="Consolas"/>
                <a:sym typeface="Consolas"/>
              </a:rPr>
              <a:t>('/', function (</a:t>
            </a:r>
            <a:r>
              <a:rPr lang="en-IN" sz="1600" b="1" dirty="0" err="1">
                <a:solidFill>
                  <a:schemeClr val="lt1"/>
                </a:solidFill>
                <a:latin typeface="Consolas"/>
                <a:ea typeface="Consolas"/>
                <a:cs typeface="Consolas"/>
                <a:sym typeface="Consolas"/>
              </a:rPr>
              <a:t>req</a:t>
            </a:r>
            <a:r>
              <a:rPr lang="en-IN" sz="1600" b="1" dirty="0">
                <a:solidFill>
                  <a:schemeClr val="lt1"/>
                </a:solidFill>
                <a:latin typeface="Consolas"/>
                <a:ea typeface="Consolas"/>
                <a:cs typeface="Consolas"/>
                <a:sym typeface="Consolas"/>
              </a:rPr>
              <a:t>, res) {</a:t>
            </a:r>
            <a:endParaRPr sz="1600" dirty="0"/>
          </a:p>
          <a:p>
            <a:pPr marL="0" marR="0" lvl="0" indent="0" algn="l" rtl="0">
              <a:lnSpc>
                <a:spcPct val="90000"/>
              </a:lnSpc>
              <a:spcBef>
                <a:spcPts val="0"/>
              </a:spcBef>
              <a:spcAft>
                <a:spcPts val="0"/>
              </a:spcAft>
              <a:buNone/>
            </a:pPr>
            <a:r>
              <a:rPr lang="en-IN" sz="1600" b="1" dirty="0">
                <a:solidFill>
                  <a:schemeClr val="lt1"/>
                </a:solidFill>
                <a:latin typeface="Consolas"/>
                <a:ea typeface="Consolas"/>
                <a:cs typeface="Consolas"/>
                <a:sym typeface="Consolas"/>
              </a:rPr>
              <a:t>   </a:t>
            </a:r>
            <a:r>
              <a:rPr lang="en-IN" sz="1600" b="1" dirty="0" err="1">
                <a:solidFill>
                  <a:schemeClr val="lt1"/>
                </a:solidFill>
                <a:latin typeface="Consolas"/>
                <a:ea typeface="Consolas"/>
                <a:cs typeface="Consolas"/>
                <a:sym typeface="Consolas"/>
              </a:rPr>
              <a:t>res.send</a:t>
            </a:r>
            <a:r>
              <a:rPr lang="en-IN" sz="1600" b="1" dirty="0">
                <a:solidFill>
                  <a:schemeClr val="lt1"/>
                </a:solidFill>
                <a:latin typeface="Consolas"/>
                <a:ea typeface="Consolas"/>
                <a:cs typeface="Consolas"/>
                <a:sym typeface="Consolas"/>
              </a:rPr>
              <a:t>('Hello World');</a:t>
            </a:r>
            <a:endParaRPr sz="1600" dirty="0"/>
          </a:p>
          <a:p>
            <a:pPr marL="0" marR="0" lvl="0" indent="0" algn="l" rtl="0">
              <a:lnSpc>
                <a:spcPct val="90000"/>
              </a:lnSpc>
              <a:spcBef>
                <a:spcPts val="0"/>
              </a:spcBef>
              <a:spcAft>
                <a:spcPts val="0"/>
              </a:spcAft>
              <a:buNone/>
            </a:pPr>
            <a:r>
              <a:rPr lang="en-IN" sz="1600" b="1" dirty="0">
                <a:solidFill>
                  <a:schemeClr val="lt1"/>
                </a:solidFill>
                <a:latin typeface="Consolas"/>
                <a:ea typeface="Consolas"/>
                <a:cs typeface="Consolas"/>
                <a:sym typeface="Consolas"/>
              </a:rPr>
              <a:t>})</a:t>
            </a:r>
            <a:endParaRPr sz="1600" dirty="0"/>
          </a:p>
          <a:p>
            <a:pPr marL="0" marR="0" lvl="0" indent="0" algn="l" rtl="0">
              <a:lnSpc>
                <a:spcPct val="90000"/>
              </a:lnSpc>
              <a:spcBef>
                <a:spcPts val="0"/>
              </a:spcBef>
              <a:spcAft>
                <a:spcPts val="0"/>
              </a:spcAft>
              <a:buNone/>
            </a:pPr>
            <a:endParaRPr sz="16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600" b="1" dirty="0" err="1">
                <a:solidFill>
                  <a:schemeClr val="lt1"/>
                </a:solidFill>
                <a:latin typeface="Consolas"/>
                <a:ea typeface="Consolas"/>
                <a:cs typeface="Consolas"/>
                <a:sym typeface="Consolas"/>
              </a:rPr>
              <a:t>var</a:t>
            </a:r>
            <a:r>
              <a:rPr lang="en-IN" sz="1600" b="1" dirty="0">
                <a:solidFill>
                  <a:schemeClr val="lt1"/>
                </a:solidFill>
                <a:latin typeface="Consolas"/>
                <a:ea typeface="Consolas"/>
                <a:cs typeface="Consolas"/>
                <a:sym typeface="Consolas"/>
              </a:rPr>
              <a:t> server = </a:t>
            </a:r>
            <a:r>
              <a:rPr lang="en-IN" sz="1600" b="1" dirty="0" err="1">
                <a:solidFill>
                  <a:schemeClr val="lt1"/>
                </a:solidFill>
                <a:latin typeface="Consolas"/>
                <a:ea typeface="Consolas"/>
                <a:cs typeface="Consolas"/>
                <a:sym typeface="Consolas"/>
              </a:rPr>
              <a:t>app.listen</a:t>
            </a:r>
            <a:r>
              <a:rPr lang="en-IN" sz="1600" b="1" dirty="0">
                <a:solidFill>
                  <a:schemeClr val="lt1"/>
                </a:solidFill>
                <a:latin typeface="Consolas"/>
                <a:ea typeface="Consolas"/>
                <a:cs typeface="Consolas"/>
                <a:sym typeface="Consolas"/>
              </a:rPr>
              <a:t>(8081, function () {</a:t>
            </a:r>
            <a:endParaRPr sz="1600" dirty="0"/>
          </a:p>
          <a:p>
            <a:pPr marL="0" marR="0" lvl="0" indent="0" algn="l" rtl="0">
              <a:lnSpc>
                <a:spcPct val="90000"/>
              </a:lnSpc>
              <a:spcBef>
                <a:spcPts val="0"/>
              </a:spcBef>
              <a:spcAft>
                <a:spcPts val="0"/>
              </a:spcAft>
              <a:buNone/>
            </a:pPr>
            <a:r>
              <a:rPr lang="en-IN" sz="1600" b="1" dirty="0">
                <a:solidFill>
                  <a:schemeClr val="lt1"/>
                </a:solidFill>
                <a:latin typeface="Consolas"/>
                <a:ea typeface="Consolas"/>
                <a:cs typeface="Consolas"/>
                <a:sym typeface="Consolas"/>
              </a:rPr>
              <a:t>   </a:t>
            </a:r>
            <a:r>
              <a:rPr lang="en-IN" sz="1600" b="1" dirty="0" err="1">
                <a:solidFill>
                  <a:schemeClr val="lt1"/>
                </a:solidFill>
                <a:latin typeface="Consolas"/>
                <a:ea typeface="Consolas"/>
                <a:cs typeface="Consolas"/>
                <a:sym typeface="Consolas"/>
              </a:rPr>
              <a:t>var</a:t>
            </a:r>
            <a:r>
              <a:rPr lang="en-IN" sz="1600" b="1" dirty="0">
                <a:solidFill>
                  <a:schemeClr val="lt1"/>
                </a:solidFill>
                <a:latin typeface="Consolas"/>
                <a:ea typeface="Consolas"/>
                <a:cs typeface="Consolas"/>
                <a:sym typeface="Consolas"/>
              </a:rPr>
              <a:t> host = </a:t>
            </a:r>
            <a:r>
              <a:rPr lang="en-IN" sz="1600" b="1" dirty="0" err="1">
                <a:solidFill>
                  <a:schemeClr val="lt1"/>
                </a:solidFill>
                <a:latin typeface="Consolas"/>
                <a:ea typeface="Consolas"/>
                <a:cs typeface="Consolas"/>
                <a:sym typeface="Consolas"/>
              </a:rPr>
              <a:t>server.address</a:t>
            </a:r>
            <a:r>
              <a:rPr lang="en-IN" sz="1600" b="1" dirty="0">
                <a:solidFill>
                  <a:schemeClr val="lt1"/>
                </a:solidFill>
                <a:latin typeface="Consolas"/>
                <a:ea typeface="Consolas"/>
                <a:cs typeface="Consolas"/>
                <a:sym typeface="Consolas"/>
              </a:rPr>
              <a:t>().address</a:t>
            </a:r>
            <a:endParaRPr sz="1600" dirty="0"/>
          </a:p>
          <a:p>
            <a:pPr marL="0" marR="0" lvl="0" indent="0" algn="l" rtl="0">
              <a:lnSpc>
                <a:spcPct val="90000"/>
              </a:lnSpc>
              <a:spcBef>
                <a:spcPts val="0"/>
              </a:spcBef>
              <a:spcAft>
                <a:spcPts val="0"/>
              </a:spcAft>
              <a:buNone/>
            </a:pPr>
            <a:r>
              <a:rPr lang="en-IN" sz="1600" b="1" dirty="0">
                <a:solidFill>
                  <a:schemeClr val="lt1"/>
                </a:solidFill>
                <a:latin typeface="Consolas"/>
                <a:ea typeface="Consolas"/>
                <a:cs typeface="Consolas"/>
                <a:sym typeface="Consolas"/>
              </a:rPr>
              <a:t>   </a:t>
            </a:r>
            <a:r>
              <a:rPr lang="en-IN" sz="1600" b="1" dirty="0" err="1">
                <a:solidFill>
                  <a:schemeClr val="lt1"/>
                </a:solidFill>
                <a:latin typeface="Consolas"/>
                <a:ea typeface="Consolas"/>
                <a:cs typeface="Consolas"/>
                <a:sym typeface="Consolas"/>
              </a:rPr>
              <a:t>var</a:t>
            </a:r>
            <a:r>
              <a:rPr lang="en-IN" sz="1600" b="1" dirty="0">
                <a:solidFill>
                  <a:schemeClr val="lt1"/>
                </a:solidFill>
                <a:latin typeface="Consolas"/>
                <a:ea typeface="Consolas"/>
                <a:cs typeface="Consolas"/>
                <a:sym typeface="Consolas"/>
              </a:rPr>
              <a:t> port = </a:t>
            </a:r>
            <a:r>
              <a:rPr lang="en-IN" sz="1600" b="1" dirty="0" err="1">
                <a:solidFill>
                  <a:schemeClr val="lt1"/>
                </a:solidFill>
                <a:latin typeface="Consolas"/>
                <a:ea typeface="Consolas"/>
                <a:cs typeface="Consolas"/>
                <a:sym typeface="Consolas"/>
              </a:rPr>
              <a:t>server.address</a:t>
            </a:r>
            <a:r>
              <a:rPr lang="en-IN" sz="1600" b="1" dirty="0">
                <a:solidFill>
                  <a:schemeClr val="lt1"/>
                </a:solidFill>
                <a:latin typeface="Consolas"/>
                <a:ea typeface="Consolas"/>
                <a:cs typeface="Consolas"/>
                <a:sym typeface="Consolas"/>
              </a:rPr>
              <a:t>().port</a:t>
            </a:r>
            <a:endParaRPr sz="1600" dirty="0"/>
          </a:p>
          <a:p>
            <a:pPr marL="0" marR="0" lvl="0" indent="0" algn="l" rtl="0">
              <a:lnSpc>
                <a:spcPct val="90000"/>
              </a:lnSpc>
              <a:spcBef>
                <a:spcPts val="0"/>
              </a:spcBef>
              <a:spcAft>
                <a:spcPts val="0"/>
              </a:spcAft>
              <a:buNone/>
            </a:pPr>
            <a:r>
              <a:rPr lang="en-IN" sz="1600" b="1" dirty="0">
                <a:solidFill>
                  <a:schemeClr val="lt1"/>
                </a:solidFill>
                <a:latin typeface="Consolas"/>
                <a:ea typeface="Consolas"/>
                <a:cs typeface="Consolas"/>
                <a:sym typeface="Consolas"/>
              </a:rPr>
              <a:t>   </a:t>
            </a:r>
            <a:endParaRPr sz="1600" dirty="0"/>
          </a:p>
          <a:p>
            <a:pPr marL="0" marR="0" lvl="0" indent="0" algn="l" rtl="0">
              <a:lnSpc>
                <a:spcPct val="90000"/>
              </a:lnSpc>
              <a:spcBef>
                <a:spcPts val="0"/>
              </a:spcBef>
              <a:spcAft>
                <a:spcPts val="0"/>
              </a:spcAft>
              <a:buNone/>
            </a:pPr>
            <a:r>
              <a:rPr lang="en-IN" sz="1600" b="1" dirty="0">
                <a:solidFill>
                  <a:schemeClr val="lt1"/>
                </a:solidFill>
                <a:latin typeface="Consolas"/>
                <a:ea typeface="Consolas"/>
                <a:cs typeface="Consolas"/>
                <a:sym typeface="Consolas"/>
              </a:rPr>
              <a:t>   console.log("Example app listening at http://%s:%s", host, port)</a:t>
            </a:r>
            <a:endParaRPr sz="1600" dirty="0"/>
          </a:p>
          <a:p>
            <a:pPr marL="0" marR="0" lvl="0" indent="0" algn="l" rtl="0">
              <a:lnSpc>
                <a:spcPct val="90000"/>
              </a:lnSpc>
              <a:spcBef>
                <a:spcPts val="0"/>
              </a:spcBef>
              <a:spcAft>
                <a:spcPts val="0"/>
              </a:spcAft>
              <a:buNone/>
            </a:pPr>
            <a:r>
              <a:rPr lang="en-IN" sz="1600" b="1" dirty="0">
                <a:solidFill>
                  <a:schemeClr val="lt1"/>
                </a:solidFill>
                <a:latin typeface="Consolas"/>
                <a:ea typeface="Consolas"/>
                <a:cs typeface="Consolas"/>
                <a:sym typeface="Consolas"/>
              </a:rPr>
              <a:t>})</a:t>
            </a:r>
            <a:endParaRPr sz="1600" b="1" dirty="0">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73"/>
          <p:cNvSpPr txBox="1">
            <a:spLocks noGrp="1"/>
          </p:cNvSpPr>
          <p:nvPr>
            <p:ph type="title"/>
          </p:nvPr>
        </p:nvSpPr>
        <p:spPr>
          <a:xfrm>
            <a:off x="990600" y="10160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Hello world example</a:t>
            </a:r>
            <a:endParaRPr dirty="0"/>
          </a:p>
        </p:txBody>
      </p:sp>
      <p:sp>
        <p:nvSpPr>
          <p:cNvPr id="710" name="Google Shape;710;p73"/>
          <p:cNvSpPr txBox="1">
            <a:spLocks noGrp="1"/>
          </p:cNvSpPr>
          <p:nvPr>
            <p:ph idx="1"/>
          </p:nvPr>
        </p:nvSpPr>
        <p:spPr>
          <a:xfrm>
            <a:off x="952500" y="2047081"/>
            <a:ext cx="8077200" cy="6858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Open http://127.0.0.1:8081/ in any browser to see the following result.</a:t>
            </a:r>
            <a:endParaRPr sz="1000" dirty="0">
              <a:solidFill>
                <a:srgbClr val="000000"/>
              </a:solidFill>
              <a:latin typeface="Arial"/>
              <a:ea typeface="Arial"/>
              <a:cs typeface="Arial"/>
              <a:sym typeface="Arial"/>
            </a:endParaRPr>
          </a:p>
        </p:txBody>
      </p:sp>
      <p:pic>
        <p:nvPicPr>
          <p:cNvPr id="711" name="Google Shape;711;p73"/>
          <p:cNvPicPr preferRelativeResize="0"/>
          <p:nvPr/>
        </p:nvPicPr>
        <p:blipFill rotWithShape="1">
          <a:blip r:embed="rId3">
            <a:alphaModFix/>
          </a:blip>
          <a:srcRect r="35293" b="58242"/>
          <a:stretch/>
        </p:blipFill>
        <p:spPr>
          <a:xfrm>
            <a:off x="1014663" y="2946400"/>
            <a:ext cx="7253037" cy="2808316"/>
          </a:xfrm>
          <a:prstGeom prst="rect">
            <a:avLst/>
          </a:prstGeom>
          <a:noFill/>
          <a:ln w="9525" cap="flat" cmpd="sng">
            <a:solidFill>
              <a:srgbClr val="404040"/>
            </a:solidFill>
            <a:prstDash val="solid"/>
            <a:miter lim="800000"/>
            <a:headEnd type="none" w="sm" len="sm"/>
            <a:tailEnd type="none" w="sm" len="sm"/>
          </a:ln>
        </p:spPr>
      </p:pic>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74"/>
          <p:cNvSpPr txBox="1">
            <a:spLocks noGrp="1"/>
          </p:cNvSpPr>
          <p:nvPr>
            <p:ph type="title"/>
          </p:nvPr>
        </p:nvSpPr>
        <p:spPr>
          <a:xfrm>
            <a:off x="838200" y="937408"/>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
            </a:r>
            <a:br>
              <a:rPr lang="en-IN" sz="4000" dirty="0">
                <a:solidFill>
                  <a:srgbClr val="006600"/>
                </a:solidFill>
                <a:latin typeface="Algerian"/>
                <a:ea typeface="Algerian"/>
                <a:cs typeface="Algerian"/>
                <a:sym typeface="Algerian"/>
              </a:rPr>
            </a:br>
            <a:r>
              <a:rPr lang="en-IN" sz="4000" dirty="0">
                <a:solidFill>
                  <a:srgbClr val="006600"/>
                </a:solidFill>
                <a:latin typeface="Algerian"/>
                <a:ea typeface="Algerian"/>
                <a:cs typeface="Algerian"/>
                <a:sym typeface="Algerian"/>
              </a:rPr>
              <a:t>request and response</a:t>
            </a:r>
            <a:br>
              <a:rPr lang="en-IN" sz="4000" dirty="0">
                <a:solidFill>
                  <a:srgbClr val="006600"/>
                </a:solidFill>
                <a:latin typeface="Algerian"/>
                <a:ea typeface="Algerian"/>
                <a:cs typeface="Algerian"/>
                <a:sym typeface="Algerian"/>
              </a:rPr>
            </a:br>
            <a:endParaRPr sz="4000" dirty="0">
              <a:solidFill>
                <a:srgbClr val="006600"/>
              </a:solidFill>
              <a:latin typeface="Algerian"/>
              <a:ea typeface="Algerian"/>
              <a:cs typeface="Algerian"/>
              <a:sym typeface="Algerian"/>
            </a:endParaRPr>
          </a:p>
        </p:txBody>
      </p:sp>
      <p:sp>
        <p:nvSpPr>
          <p:cNvPr id="719" name="Google Shape;719;p74"/>
          <p:cNvSpPr txBox="1">
            <a:spLocks noGrp="1"/>
          </p:cNvSpPr>
          <p:nvPr>
            <p:ph idx="1"/>
          </p:nvPr>
        </p:nvSpPr>
        <p:spPr>
          <a:xfrm>
            <a:off x="838200" y="1867312"/>
            <a:ext cx="7620000" cy="6858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Express application uses a </a:t>
            </a:r>
            <a:r>
              <a:rPr lang="en-IN" sz="2000" b="1" dirty="0" err="1">
                <a:solidFill>
                  <a:srgbClr val="000000"/>
                </a:solidFill>
                <a:latin typeface="Arial"/>
                <a:ea typeface="Arial"/>
                <a:cs typeface="Arial"/>
                <a:sym typeface="Arial"/>
              </a:rPr>
              <a:t>callback</a:t>
            </a:r>
            <a:r>
              <a:rPr lang="en-IN" sz="2000" dirty="0">
                <a:solidFill>
                  <a:srgbClr val="000000"/>
                </a:solidFill>
                <a:latin typeface="Arial"/>
                <a:ea typeface="Arial"/>
                <a:cs typeface="Arial"/>
                <a:sym typeface="Arial"/>
              </a:rPr>
              <a:t> function whose parameters are </a:t>
            </a:r>
            <a:r>
              <a:rPr lang="en-IN" sz="2000" b="1" dirty="0">
                <a:solidFill>
                  <a:srgbClr val="000000"/>
                </a:solidFill>
                <a:latin typeface="Arial"/>
                <a:ea typeface="Arial"/>
                <a:cs typeface="Arial"/>
                <a:sym typeface="Arial"/>
              </a:rPr>
              <a:t>request</a:t>
            </a:r>
            <a:r>
              <a:rPr lang="en-IN" sz="2000" dirty="0">
                <a:solidFill>
                  <a:srgbClr val="000000"/>
                </a:solidFill>
                <a:latin typeface="Arial"/>
                <a:ea typeface="Arial"/>
                <a:cs typeface="Arial"/>
                <a:sym typeface="Arial"/>
              </a:rPr>
              <a:t> and </a:t>
            </a:r>
            <a:r>
              <a:rPr lang="en-IN" sz="2000" b="1" dirty="0">
                <a:solidFill>
                  <a:srgbClr val="000000"/>
                </a:solidFill>
                <a:latin typeface="Arial"/>
                <a:ea typeface="Arial"/>
                <a:cs typeface="Arial"/>
                <a:sym typeface="Arial"/>
              </a:rPr>
              <a:t>response</a:t>
            </a:r>
            <a:r>
              <a:rPr lang="en-IN" sz="2000" dirty="0">
                <a:solidFill>
                  <a:srgbClr val="000000"/>
                </a:solidFill>
                <a:latin typeface="Arial"/>
                <a:ea typeface="Arial"/>
                <a:cs typeface="Arial"/>
                <a:sym typeface="Arial"/>
              </a:rPr>
              <a:t> objects.</a:t>
            </a:r>
            <a:endParaRPr sz="2000" dirty="0">
              <a:solidFill>
                <a:srgbClr val="000000"/>
              </a:solidFill>
              <a:latin typeface="Arial"/>
              <a:ea typeface="Arial"/>
              <a:cs typeface="Arial"/>
              <a:sym typeface="Arial"/>
            </a:endParaRPr>
          </a:p>
        </p:txBody>
      </p:sp>
      <p:sp>
        <p:nvSpPr>
          <p:cNvPr id="720" name="Google Shape;720;p74"/>
          <p:cNvSpPr/>
          <p:nvPr/>
        </p:nvSpPr>
        <p:spPr>
          <a:xfrm>
            <a:off x="965200" y="2803546"/>
            <a:ext cx="7696200" cy="1006429"/>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dirty="0" err="1">
                <a:solidFill>
                  <a:schemeClr val="lt1"/>
                </a:solidFill>
                <a:latin typeface="Consolas"/>
                <a:ea typeface="Consolas"/>
                <a:cs typeface="Consolas"/>
                <a:sym typeface="Consolas"/>
              </a:rPr>
              <a:t>app.get</a:t>
            </a:r>
            <a:r>
              <a:rPr lang="en-IN" sz="2200" b="1" dirty="0">
                <a:solidFill>
                  <a:schemeClr val="lt1"/>
                </a:solidFill>
                <a:latin typeface="Consolas"/>
                <a:ea typeface="Consolas"/>
                <a:cs typeface="Consolas"/>
                <a:sym typeface="Consolas"/>
              </a:rPr>
              <a:t>('/', function (</a:t>
            </a:r>
            <a:r>
              <a:rPr lang="en-IN" sz="2200" b="1" dirty="0" err="1">
                <a:solidFill>
                  <a:schemeClr val="lt1"/>
                </a:solidFill>
                <a:latin typeface="Consolas"/>
                <a:ea typeface="Consolas"/>
                <a:cs typeface="Consolas"/>
                <a:sym typeface="Consolas"/>
              </a:rPr>
              <a:t>req</a:t>
            </a:r>
            <a:r>
              <a:rPr lang="en-IN" sz="2200" b="1" dirty="0">
                <a:solidFill>
                  <a:schemeClr val="lt1"/>
                </a:solidFill>
                <a:latin typeface="Consolas"/>
                <a:ea typeface="Consolas"/>
                <a:cs typeface="Consolas"/>
                <a:sym typeface="Consolas"/>
              </a:rPr>
              <a:t>, res) {</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   // --</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a:t>
            </a:r>
            <a:endParaRPr dirty="0"/>
          </a:p>
        </p:txBody>
      </p:sp>
      <p:sp>
        <p:nvSpPr>
          <p:cNvPr id="721" name="Google Shape;721;p74"/>
          <p:cNvSpPr txBox="1"/>
          <p:nvPr/>
        </p:nvSpPr>
        <p:spPr>
          <a:xfrm>
            <a:off x="838200" y="3992559"/>
            <a:ext cx="7823200" cy="21336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Request Object </a:t>
            </a:r>
            <a:r>
              <a:rPr lang="en-IN" sz="2000" dirty="0">
                <a:solidFill>
                  <a:srgbClr val="000000"/>
                </a:solidFill>
                <a:latin typeface="Arial"/>
                <a:ea typeface="Arial"/>
                <a:cs typeface="Arial"/>
                <a:sym typeface="Arial"/>
              </a:rPr>
              <a:t>− The request object represents the HTTP request and has properties for the request query string, parameters, body, HTTP headers, and so on.</a:t>
            </a:r>
            <a:endParaRPr dirty="0"/>
          </a:p>
          <a:p>
            <a:pPr marL="171450" marR="0" lvl="0" indent="-171450" algn="l" rtl="0">
              <a:spcBef>
                <a:spcPts val="400"/>
              </a:spcBef>
              <a:spcAft>
                <a:spcPts val="0"/>
              </a:spcAft>
              <a:buClr>
                <a:srgbClr val="000000"/>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marR="0" lvl="0" indent="-342900" algn="l" rtl="0">
              <a:spcBef>
                <a:spcPts val="400"/>
              </a:spcBef>
              <a:spcAft>
                <a:spcPts val="0"/>
              </a:spcAft>
              <a:buClr>
                <a:srgbClr val="000000"/>
              </a:buClr>
              <a:buSzPts val="2000"/>
              <a:buFont typeface="Arial" panose="020B0604020202020204" pitchFamily="34" charset="0"/>
              <a:buChar char="•"/>
            </a:pPr>
            <a:r>
              <a:rPr lang="en-IN" sz="2000" b="1" dirty="0">
                <a:solidFill>
                  <a:srgbClr val="000000"/>
                </a:solidFill>
                <a:latin typeface="Arial"/>
                <a:ea typeface="Arial"/>
                <a:cs typeface="Arial"/>
                <a:sym typeface="Arial"/>
              </a:rPr>
              <a:t>Response Object </a:t>
            </a:r>
            <a:r>
              <a:rPr lang="en-IN" sz="2000" dirty="0">
                <a:solidFill>
                  <a:srgbClr val="000000"/>
                </a:solidFill>
                <a:latin typeface="Arial"/>
                <a:ea typeface="Arial"/>
                <a:cs typeface="Arial"/>
                <a:sym typeface="Arial"/>
              </a:rPr>
              <a:t>− The response object represents the HTTP response that an Express app sends when it gets an HTTP request.</a:t>
            </a:r>
            <a:endParaRPr sz="2000" b="0" i="0" u="none" strike="noStrike" cap="none" dirty="0">
              <a:solidFill>
                <a:srgbClr val="000000"/>
              </a:solidFill>
              <a:latin typeface="Arial"/>
              <a:ea typeface="Arial"/>
              <a:cs typeface="Arial"/>
              <a:sym typeface="Arial"/>
            </a:endParaRP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75"/>
          <p:cNvSpPr txBox="1">
            <a:spLocks noGrp="1"/>
          </p:cNvSpPr>
          <p:nvPr>
            <p:ph type="title"/>
          </p:nvPr>
        </p:nvSpPr>
        <p:spPr>
          <a:xfrm>
            <a:off x="914400" y="10033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Basic routing</a:t>
            </a:r>
            <a:endParaRPr dirty="0"/>
          </a:p>
        </p:txBody>
      </p:sp>
      <p:sp>
        <p:nvSpPr>
          <p:cNvPr id="729" name="Google Shape;729;p75"/>
          <p:cNvSpPr txBox="1">
            <a:spLocks noGrp="1"/>
          </p:cNvSpPr>
          <p:nvPr>
            <p:ph idx="1"/>
          </p:nvPr>
        </p:nvSpPr>
        <p:spPr>
          <a:xfrm>
            <a:off x="838200" y="2019300"/>
            <a:ext cx="8077200" cy="990600"/>
          </a:xfrm>
          <a:prstGeom prst="rect">
            <a:avLst/>
          </a:prstGeom>
          <a:noFill/>
          <a:ln>
            <a:noFill/>
          </a:ln>
        </p:spPr>
        <p:txBody>
          <a:bodyPr spcFirstLastPara="1" wrap="square" lIns="91425" tIns="45700" rIns="91425" bIns="45700" anchor="t" anchorCtr="0">
            <a:noAutofit/>
          </a:bodyPr>
          <a:lstStyle/>
          <a:p>
            <a:pPr algn="just">
              <a:spcBef>
                <a:spcPts val="0"/>
              </a:spcBef>
              <a:spcAft>
                <a:spcPts val="0"/>
              </a:spcAft>
              <a:buClr>
                <a:srgbClr val="000000"/>
              </a:buClr>
              <a:buSzPts val="2000"/>
              <a:buFont typeface="Arial" panose="020B0604020202020204" pitchFamily="34" charset="0"/>
              <a:buChar char="•"/>
            </a:pPr>
            <a:r>
              <a:rPr lang="en-IN" sz="2000" dirty="0" smtClean="0">
                <a:solidFill>
                  <a:srgbClr val="000000"/>
                </a:solidFill>
                <a:latin typeface="Arial"/>
                <a:ea typeface="Arial"/>
                <a:cs typeface="Arial"/>
                <a:sym typeface="Arial"/>
              </a:rPr>
              <a:t> Routing </a:t>
            </a:r>
            <a:r>
              <a:rPr lang="en-IN" sz="2000" dirty="0">
                <a:solidFill>
                  <a:srgbClr val="000000"/>
                </a:solidFill>
                <a:latin typeface="Arial"/>
                <a:ea typeface="Arial"/>
                <a:cs typeface="Arial"/>
                <a:sym typeface="Arial"/>
              </a:rPr>
              <a:t>refers to determining how an application responds to a client request to a particular endpoint, which is a URI (or path) and a specific HTTP request method (GET, POST, and so on).</a:t>
            </a:r>
            <a:endParaRPr sz="1800" dirty="0">
              <a:solidFill>
                <a:srgbClr val="000000"/>
              </a:solidFill>
              <a:latin typeface="Arial"/>
              <a:ea typeface="Arial"/>
              <a:cs typeface="Arial"/>
              <a:sym typeface="Arial"/>
            </a:endParaRP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76"/>
          <p:cNvSpPr txBox="1">
            <a:spLocks noGrp="1"/>
          </p:cNvSpPr>
          <p:nvPr>
            <p:ph type="title"/>
          </p:nvPr>
        </p:nvSpPr>
        <p:spPr>
          <a:xfrm>
            <a:off x="685800" y="3175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Basic routing</a:t>
            </a:r>
            <a:endParaRPr dirty="0"/>
          </a:p>
        </p:txBody>
      </p:sp>
      <p:sp>
        <p:nvSpPr>
          <p:cNvPr id="737" name="Google Shape;737;p76"/>
          <p:cNvSpPr/>
          <p:nvPr/>
        </p:nvSpPr>
        <p:spPr>
          <a:xfrm>
            <a:off x="838200" y="1193800"/>
            <a:ext cx="7696200" cy="5036763"/>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1700" b="1" dirty="0" err="1">
                <a:solidFill>
                  <a:schemeClr val="lt1"/>
                </a:solidFill>
                <a:latin typeface="Consolas"/>
                <a:ea typeface="Consolas"/>
                <a:cs typeface="Consolas"/>
                <a:sym typeface="Consolas"/>
              </a:rPr>
              <a:t>var</a:t>
            </a:r>
            <a:r>
              <a:rPr lang="en-IN" sz="1700" b="1" dirty="0">
                <a:solidFill>
                  <a:schemeClr val="lt1"/>
                </a:solidFill>
                <a:latin typeface="Consolas"/>
                <a:ea typeface="Consolas"/>
                <a:cs typeface="Consolas"/>
                <a:sym typeface="Consolas"/>
              </a:rPr>
              <a:t> express = require('express');</a:t>
            </a:r>
            <a:endParaRPr dirty="0"/>
          </a:p>
          <a:p>
            <a:pPr marL="0" marR="0" lvl="0" indent="0" algn="l" rtl="0">
              <a:lnSpc>
                <a:spcPct val="90000"/>
              </a:lnSpc>
              <a:spcBef>
                <a:spcPts val="0"/>
              </a:spcBef>
              <a:spcAft>
                <a:spcPts val="0"/>
              </a:spcAft>
              <a:buNone/>
            </a:pPr>
            <a:r>
              <a:rPr lang="en-IN" sz="1700" b="1" dirty="0" err="1">
                <a:solidFill>
                  <a:schemeClr val="lt1"/>
                </a:solidFill>
                <a:latin typeface="Consolas"/>
                <a:ea typeface="Consolas"/>
                <a:cs typeface="Consolas"/>
                <a:sym typeface="Consolas"/>
              </a:rPr>
              <a:t>var</a:t>
            </a:r>
            <a:r>
              <a:rPr lang="en-IN" sz="1700" b="1" dirty="0">
                <a:solidFill>
                  <a:schemeClr val="lt1"/>
                </a:solidFill>
                <a:latin typeface="Consolas"/>
                <a:ea typeface="Consolas"/>
                <a:cs typeface="Consolas"/>
                <a:sym typeface="Consolas"/>
              </a:rPr>
              <a:t> app = express();</a:t>
            </a:r>
            <a:endParaRPr dirty="0"/>
          </a:p>
          <a:p>
            <a:pPr marL="0" marR="0" lvl="0" indent="0" algn="l" rtl="0">
              <a:lnSpc>
                <a:spcPct val="90000"/>
              </a:lnSpc>
              <a:spcBef>
                <a:spcPts val="0"/>
              </a:spcBef>
              <a:spcAft>
                <a:spcPts val="0"/>
              </a:spcAft>
              <a:buNone/>
            </a:pPr>
            <a:endParaRPr sz="17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This responds with "Hello World" on the homepage</a:t>
            </a:r>
            <a:endParaRPr dirty="0"/>
          </a:p>
          <a:p>
            <a:pPr marL="0" marR="0" lvl="0" indent="0" algn="l" rtl="0">
              <a:lnSpc>
                <a:spcPct val="90000"/>
              </a:lnSpc>
              <a:spcBef>
                <a:spcPts val="0"/>
              </a:spcBef>
              <a:spcAft>
                <a:spcPts val="0"/>
              </a:spcAft>
              <a:buNone/>
            </a:pPr>
            <a:r>
              <a:rPr lang="en-IN" sz="1700" b="1" dirty="0" err="1">
                <a:solidFill>
                  <a:schemeClr val="lt1"/>
                </a:solidFill>
                <a:latin typeface="Consolas"/>
                <a:ea typeface="Consolas"/>
                <a:cs typeface="Consolas"/>
                <a:sym typeface="Consolas"/>
              </a:rPr>
              <a:t>app.get</a:t>
            </a:r>
            <a:r>
              <a:rPr lang="en-IN" sz="1700" b="1" dirty="0">
                <a:solidFill>
                  <a:schemeClr val="lt1"/>
                </a:solidFill>
                <a:latin typeface="Consolas"/>
                <a:ea typeface="Consolas"/>
                <a:cs typeface="Consolas"/>
                <a:sym typeface="Consolas"/>
              </a:rPr>
              <a:t>('/', function (</a:t>
            </a:r>
            <a:r>
              <a:rPr lang="en-IN" sz="1700" b="1" dirty="0" err="1">
                <a:solidFill>
                  <a:schemeClr val="lt1"/>
                </a:solidFill>
                <a:latin typeface="Consolas"/>
                <a:ea typeface="Consolas"/>
                <a:cs typeface="Consolas"/>
                <a:sym typeface="Consolas"/>
              </a:rPr>
              <a:t>req</a:t>
            </a:r>
            <a:r>
              <a:rPr lang="en-IN" sz="1700" b="1" dirty="0">
                <a:solidFill>
                  <a:schemeClr val="lt1"/>
                </a:solidFill>
                <a:latin typeface="Consolas"/>
                <a:ea typeface="Consolas"/>
                <a:cs typeface="Consolas"/>
                <a:sym typeface="Consolas"/>
              </a:rPr>
              <a:t>, res) {</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console.log("Got a GET request for the homepage");</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a:t>
            </a:r>
            <a:r>
              <a:rPr lang="en-IN" sz="1700" b="1" dirty="0" err="1">
                <a:solidFill>
                  <a:schemeClr val="lt1"/>
                </a:solidFill>
                <a:latin typeface="Consolas"/>
                <a:ea typeface="Consolas"/>
                <a:cs typeface="Consolas"/>
                <a:sym typeface="Consolas"/>
              </a:rPr>
              <a:t>res.send</a:t>
            </a:r>
            <a:r>
              <a:rPr lang="en-IN" sz="1700" b="1" dirty="0">
                <a:solidFill>
                  <a:schemeClr val="lt1"/>
                </a:solidFill>
                <a:latin typeface="Consolas"/>
                <a:ea typeface="Consolas"/>
                <a:cs typeface="Consolas"/>
                <a:sym typeface="Consolas"/>
              </a:rPr>
              <a:t>('Hello GET');</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a:t>
            </a:r>
            <a:endParaRPr dirty="0"/>
          </a:p>
          <a:p>
            <a:pPr marL="0" marR="0" lvl="0" indent="0" algn="l" rtl="0">
              <a:lnSpc>
                <a:spcPct val="90000"/>
              </a:lnSpc>
              <a:spcBef>
                <a:spcPts val="0"/>
              </a:spcBef>
              <a:spcAft>
                <a:spcPts val="0"/>
              </a:spcAft>
              <a:buNone/>
            </a:pPr>
            <a:endParaRPr sz="17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This responds a POST request for the homepage</a:t>
            </a:r>
            <a:endParaRPr dirty="0"/>
          </a:p>
          <a:p>
            <a:pPr marL="0" marR="0" lvl="0" indent="0" algn="l" rtl="0">
              <a:lnSpc>
                <a:spcPct val="90000"/>
              </a:lnSpc>
              <a:spcBef>
                <a:spcPts val="0"/>
              </a:spcBef>
              <a:spcAft>
                <a:spcPts val="0"/>
              </a:spcAft>
              <a:buNone/>
            </a:pPr>
            <a:r>
              <a:rPr lang="en-IN" sz="1700" b="1" dirty="0" err="1">
                <a:solidFill>
                  <a:schemeClr val="lt1"/>
                </a:solidFill>
                <a:latin typeface="Consolas"/>
                <a:ea typeface="Consolas"/>
                <a:cs typeface="Consolas"/>
                <a:sym typeface="Consolas"/>
              </a:rPr>
              <a:t>app.post</a:t>
            </a:r>
            <a:r>
              <a:rPr lang="en-IN" sz="1700" b="1" dirty="0">
                <a:solidFill>
                  <a:schemeClr val="lt1"/>
                </a:solidFill>
                <a:latin typeface="Consolas"/>
                <a:ea typeface="Consolas"/>
                <a:cs typeface="Consolas"/>
                <a:sym typeface="Consolas"/>
              </a:rPr>
              <a:t>('/', function (</a:t>
            </a:r>
            <a:r>
              <a:rPr lang="en-IN" sz="1700" b="1" dirty="0" err="1">
                <a:solidFill>
                  <a:schemeClr val="lt1"/>
                </a:solidFill>
                <a:latin typeface="Consolas"/>
                <a:ea typeface="Consolas"/>
                <a:cs typeface="Consolas"/>
                <a:sym typeface="Consolas"/>
              </a:rPr>
              <a:t>req</a:t>
            </a:r>
            <a:r>
              <a:rPr lang="en-IN" sz="1700" b="1" dirty="0">
                <a:solidFill>
                  <a:schemeClr val="lt1"/>
                </a:solidFill>
                <a:latin typeface="Consolas"/>
                <a:ea typeface="Consolas"/>
                <a:cs typeface="Consolas"/>
                <a:sym typeface="Consolas"/>
              </a:rPr>
              <a:t>, res) {</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console.log("Got a POST request for the homepage");</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a:t>
            </a:r>
            <a:r>
              <a:rPr lang="en-IN" sz="1700" b="1" dirty="0" err="1">
                <a:solidFill>
                  <a:schemeClr val="lt1"/>
                </a:solidFill>
                <a:latin typeface="Consolas"/>
                <a:ea typeface="Consolas"/>
                <a:cs typeface="Consolas"/>
                <a:sym typeface="Consolas"/>
              </a:rPr>
              <a:t>res.send</a:t>
            </a:r>
            <a:r>
              <a:rPr lang="en-IN" sz="1700" b="1" dirty="0">
                <a:solidFill>
                  <a:schemeClr val="lt1"/>
                </a:solidFill>
                <a:latin typeface="Consolas"/>
                <a:ea typeface="Consolas"/>
                <a:cs typeface="Consolas"/>
                <a:sym typeface="Consolas"/>
              </a:rPr>
              <a:t>('Hello POST');</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a:t>
            </a:r>
            <a:endParaRPr dirty="0"/>
          </a:p>
          <a:p>
            <a:pPr marL="0" marR="0" lvl="0" indent="0" algn="l" rtl="0">
              <a:lnSpc>
                <a:spcPct val="90000"/>
              </a:lnSpc>
              <a:spcBef>
                <a:spcPts val="0"/>
              </a:spcBef>
              <a:spcAft>
                <a:spcPts val="0"/>
              </a:spcAft>
              <a:buNone/>
            </a:pPr>
            <a:endParaRPr sz="17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This responds a DELETE request for the /</a:t>
            </a:r>
            <a:r>
              <a:rPr lang="en-IN" sz="1700" b="1" dirty="0" err="1">
                <a:solidFill>
                  <a:schemeClr val="lt1"/>
                </a:solidFill>
                <a:latin typeface="Consolas"/>
                <a:ea typeface="Consolas"/>
                <a:cs typeface="Consolas"/>
                <a:sym typeface="Consolas"/>
              </a:rPr>
              <a:t>del_user</a:t>
            </a:r>
            <a:r>
              <a:rPr lang="en-IN" sz="1700" b="1" dirty="0">
                <a:solidFill>
                  <a:schemeClr val="lt1"/>
                </a:solidFill>
                <a:latin typeface="Consolas"/>
                <a:ea typeface="Consolas"/>
                <a:cs typeface="Consolas"/>
                <a:sym typeface="Consolas"/>
              </a:rPr>
              <a:t> page.</a:t>
            </a:r>
            <a:endParaRPr dirty="0"/>
          </a:p>
          <a:p>
            <a:pPr marL="0" marR="0" lvl="0" indent="0" algn="l" rtl="0">
              <a:lnSpc>
                <a:spcPct val="90000"/>
              </a:lnSpc>
              <a:spcBef>
                <a:spcPts val="0"/>
              </a:spcBef>
              <a:spcAft>
                <a:spcPts val="0"/>
              </a:spcAft>
              <a:buNone/>
            </a:pPr>
            <a:r>
              <a:rPr lang="en-IN" sz="1700" b="1" dirty="0" err="1">
                <a:solidFill>
                  <a:schemeClr val="lt1"/>
                </a:solidFill>
                <a:latin typeface="Consolas"/>
                <a:ea typeface="Consolas"/>
                <a:cs typeface="Consolas"/>
                <a:sym typeface="Consolas"/>
              </a:rPr>
              <a:t>app.delete</a:t>
            </a:r>
            <a:r>
              <a:rPr lang="en-IN" sz="1700" b="1" dirty="0">
                <a:solidFill>
                  <a:schemeClr val="lt1"/>
                </a:solidFill>
                <a:latin typeface="Consolas"/>
                <a:ea typeface="Consolas"/>
                <a:cs typeface="Consolas"/>
                <a:sym typeface="Consolas"/>
              </a:rPr>
              <a:t>('/</a:t>
            </a:r>
            <a:r>
              <a:rPr lang="en-IN" sz="1700" b="1" dirty="0" err="1">
                <a:solidFill>
                  <a:schemeClr val="lt1"/>
                </a:solidFill>
                <a:latin typeface="Consolas"/>
                <a:ea typeface="Consolas"/>
                <a:cs typeface="Consolas"/>
                <a:sym typeface="Consolas"/>
              </a:rPr>
              <a:t>del_user</a:t>
            </a:r>
            <a:r>
              <a:rPr lang="en-IN" sz="1700" b="1" dirty="0">
                <a:solidFill>
                  <a:schemeClr val="lt1"/>
                </a:solidFill>
                <a:latin typeface="Consolas"/>
                <a:ea typeface="Consolas"/>
                <a:cs typeface="Consolas"/>
                <a:sym typeface="Consolas"/>
              </a:rPr>
              <a:t>', function (</a:t>
            </a:r>
            <a:r>
              <a:rPr lang="en-IN" sz="1700" b="1" dirty="0" err="1">
                <a:solidFill>
                  <a:schemeClr val="lt1"/>
                </a:solidFill>
                <a:latin typeface="Consolas"/>
                <a:ea typeface="Consolas"/>
                <a:cs typeface="Consolas"/>
                <a:sym typeface="Consolas"/>
              </a:rPr>
              <a:t>req</a:t>
            </a:r>
            <a:r>
              <a:rPr lang="en-IN" sz="1700" b="1" dirty="0">
                <a:solidFill>
                  <a:schemeClr val="lt1"/>
                </a:solidFill>
                <a:latin typeface="Consolas"/>
                <a:ea typeface="Consolas"/>
                <a:cs typeface="Consolas"/>
                <a:sym typeface="Consolas"/>
              </a:rPr>
              <a:t>, res) {</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console.log("Got a DELETE request for /</a:t>
            </a:r>
            <a:r>
              <a:rPr lang="en-IN" sz="1700" b="1" dirty="0" err="1">
                <a:solidFill>
                  <a:schemeClr val="lt1"/>
                </a:solidFill>
                <a:latin typeface="Consolas"/>
                <a:ea typeface="Consolas"/>
                <a:cs typeface="Consolas"/>
                <a:sym typeface="Consolas"/>
              </a:rPr>
              <a:t>del_user</a:t>
            </a:r>
            <a:r>
              <a:rPr lang="en-IN" sz="1700" b="1" dirty="0">
                <a:solidFill>
                  <a:schemeClr val="lt1"/>
                </a:solidFill>
                <a:latin typeface="Consolas"/>
                <a:ea typeface="Consolas"/>
                <a:cs typeface="Consolas"/>
                <a:sym typeface="Consolas"/>
              </a:rPr>
              <a:t>");</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a:t>
            </a:r>
            <a:r>
              <a:rPr lang="en-IN" sz="1700" b="1" dirty="0" err="1">
                <a:solidFill>
                  <a:schemeClr val="lt1"/>
                </a:solidFill>
                <a:latin typeface="Consolas"/>
                <a:ea typeface="Consolas"/>
                <a:cs typeface="Consolas"/>
                <a:sym typeface="Consolas"/>
              </a:rPr>
              <a:t>res.send</a:t>
            </a:r>
            <a:r>
              <a:rPr lang="en-IN" sz="1700" b="1" dirty="0">
                <a:solidFill>
                  <a:schemeClr val="lt1"/>
                </a:solidFill>
                <a:latin typeface="Consolas"/>
                <a:ea typeface="Consolas"/>
                <a:cs typeface="Consolas"/>
                <a:sym typeface="Consolas"/>
              </a:rPr>
              <a:t>('Hello DELETE');</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a:t>
            </a:r>
            <a:endParaRPr dirty="0"/>
          </a:p>
          <a:p>
            <a:pPr marL="0" marR="0" lvl="0" indent="0" algn="l" rtl="0">
              <a:lnSpc>
                <a:spcPct val="90000"/>
              </a:lnSpc>
              <a:spcBef>
                <a:spcPts val="0"/>
              </a:spcBef>
              <a:spcAft>
                <a:spcPts val="0"/>
              </a:spcAft>
              <a:buNone/>
            </a:pPr>
            <a:endParaRPr sz="1700" b="1" dirty="0">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77"/>
          <p:cNvSpPr txBox="1">
            <a:spLocks noGrp="1"/>
          </p:cNvSpPr>
          <p:nvPr>
            <p:ph type="title"/>
          </p:nvPr>
        </p:nvSpPr>
        <p:spPr>
          <a:xfrm>
            <a:off x="787400" y="3302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Basic routing</a:t>
            </a:r>
            <a:endParaRPr dirty="0"/>
          </a:p>
        </p:txBody>
      </p:sp>
      <p:sp>
        <p:nvSpPr>
          <p:cNvPr id="745" name="Google Shape;745;p77"/>
          <p:cNvSpPr/>
          <p:nvPr/>
        </p:nvSpPr>
        <p:spPr>
          <a:xfrm>
            <a:off x="876300" y="1046162"/>
            <a:ext cx="7569200" cy="527217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endParaRPr sz="17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This responds a GET request for the /</a:t>
            </a:r>
            <a:r>
              <a:rPr lang="en-IN" sz="1700" b="1" dirty="0" err="1">
                <a:solidFill>
                  <a:schemeClr val="lt1"/>
                </a:solidFill>
                <a:latin typeface="Consolas"/>
                <a:ea typeface="Consolas"/>
                <a:cs typeface="Consolas"/>
                <a:sym typeface="Consolas"/>
              </a:rPr>
              <a:t>list_user</a:t>
            </a:r>
            <a:r>
              <a:rPr lang="en-IN" sz="1700" b="1" dirty="0">
                <a:solidFill>
                  <a:schemeClr val="lt1"/>
                </a:solidFill>
                <a:latin typeface="Consolas"/>
                <a:ea typeface="Consolas"/>
                <a:cs typeface="Consolas"/>
                <a:sym typeface="Consolas"/>
              </a:rPr>
              <a:t> page.</a:t>
            </a:r>
            <a:endParaRPr dirty="0"/>
          </a:p>
          <a:p>
            <a:pPr marL="0" marR="0" lvl="0" indent="0" algn="l" rtl="0">
              <a:lnSpc>
                <a:spcPct val="90000"/>
              </a:lnSpc>
              <a:spcBef>
                <a:spcPts val="0"/>
              </a:spcBef>
              <a:spcAft>
                <a:spcPts val="0"/>
              </a:spcAft>
              <a:buNone/>
            </a:pPr>
            <a:r>
              <a:rPr lang="en-IN" sz="1700" b="1" dirty="0" err="1">
                <a:solidFill>
                  <a:schemeClr val="lt1"/>
                </a:solidFill>
                <a:latin typeface="Consolas"/>
                <a:ea typeface="Consolas"/>
                <a:cs typeface="Consolas"/>
                <a:sym typeface="Consolas"/>
              </a:rPr>
              <a:t>app.get</a:t>
            </a:r>
            <a:r>
              <a:rPr lang="en-IN" sz="1700" b="1" dirty="0">
                <a:solidFill>
                  <a:schemeClr val="lt1"/>
                </a:solidFill>
                <a:latin typeface="Consolas"/>
                <a:ea typeface="Consolas"/>
                <a:cs typeface="Consolas"/>
                <a:sym typeface="Consolas"/>
              </a:rPr>
              <a:t>('/</a:t>
            </a:r>
            <a:r>
              <a:rPr lang="en-IN" sz="1700" b="1" dirty="0" err="1">
                <a:solidFill>
                  <a:schemeClr val="lt1"/>
                </a:solidFill>
                <a:latin typeface="Consolas"/>
                <a:ea typeface="Consolas"/>
                <a:cs typeface="Consolas"/>
                <a:sym typeface="Consolas"/>
              </a:rPr>
              <a:t>list_user</a:t>
            </a:r>
            <a:r>
              <a:rPr lang="en-IN" sz="1700" b="1" dirty="0">
                <a:solidFill>
                  <a:schemeClr val="lt1"/>
                </a:solidFill>
                <a:latin typeface="Consolas"/>
                <a:ea typeface="Consolas"/>
                <a:cs typeface="Consolas"/>
                <a:sym typeface="Consolas"/>
              </a:rPr>
              <a:t>', function (</a:t>
            </a:r>
            <a:r>
              <a:rPr lang="en-IN" sz="1700" b="1" dirty="0" err="1">
                <a:solidFill>
                  <a:schemeClr val="lt1"/>
                </a:solidFill>
                <a:latin typeface="Consolas"/>
                <a:ea typeface="Consolas"/>
                <a:cs typeface="Consolas"/>
                <a:sym typeface="Consolas"/>
              </a:rPr>
              <a:t>req</a:t>
            </a:r>
            <a:r>
              <a:rPr lang="en-IN" sz="1700" b="1" dirty="0">
                <a:solidFill>
                  <a:schemeClr val="lt1"/>
                </a:solidFill>
                <a:latin typeface="Consolas"/>
                <a:ea typeface="Consolas"/>
                <a:cs typeface="Consolas"/>
                <a:sym typeface="Consolas"/>
              </a:rPr>
              <a:t>, res) {</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console.log("Got a GET request for /</a:t>
            </a:r>
            <a:r>
              <a:rPr lang="en-IN" sz="1700" b="1" dirty="0" err="1">
                <a:solidFill>
                  <a:schemeClr val="lt1"/>
                </a:solidFill>
                <a:latin typeface="Consolas"/>
                <a:ea typeface="Consolas"/>
                <a:cs typeface="Consolas"/>
                <a:sym typeface="Consolas"/>
              </a:rPr>
              <a:t>list_user</a:t>
            </a:r>
            <a:r>
              <a:rPr lang="en-IN" sz="1700" b="1" dirty="0">
                <a:solidFill>
                  <a:schemeClr val="lt1"/>
                </a:solidFill>
                <a:latin typeface="Consolas"/>
                <a:ea typeface="Consolas"/>
                <a:cs typeface="Consolas"/>
                <a:sym typeface="Consolas"/>
              </a:rPr>
              <a:t>");</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a:t>
            </a:r>
            <a:r>
              <a:rPr lang="en-IN" sz="1700" b="1" dirty="0" err="1">
                <a:solidFill>
                  <a:schemeClr val="lt1"/>
                </a:solidFill>
                <a:latin typeface="Consolas"/>
                <a:ea typeface="Consolas"/>
                <a:cs typeface="Consolas"/>
                <a:sym typeface="Consolas"/>
              </a:rPr>
              <a:t>res.send</a:t>
            </a:r>
            <a:r>
              <a:rPr lang="en-IN" sz="1700" b="1" dirty="0">
                <a:solidFill>
                  <a:schemeClr val="lt1"/>
                </a:solidFill>
                <a:latin typeface="Consolas"/>
                <a:ea typeface="Consolas"/>
                <a:cs typeface="Consolas"/>
                <a:sym typeface="Consolas"/>
              </a:rPr>
              <a:t>('Page Listing');</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a:t>
            </a:r>
            <a:endParaRPr dirty="0"/>
          </a:p>
          <a:p>
            <a:pPr marL="0" marR="0" lvl="0" indent="0" algn="l" rtl="0">
              <a:lnSpc>
                <a:spcPct val="90000"/>
              </a:lnSpc>
              <a:spcBef>
                <a:spcPts val="0"/>
              </a:spcBef>
              <a:spcAft>
                <a:spcPts val="0"/>
              </a:spcAft>
              <a:buNone/>
            </a:pPr>
            <a:endParaRPr sz="17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This responds a GET request for </a:t>
            </a:r>
            <a:r>
              <a:rPr lang="en-IN" sz="1700" b="1" dirty="0" err="1">
                <a:solidFill>
                  <a:schemeClr val="lt1"/>
                </a:solidFill>
                <a:latin typeface="Consolas"/>
                <a:ea typeface="Consolas"/>
                <a:cs typeface="Consolas"/>
                <a:sym typeface="Consolas"/>
              </a:rPr>
              <a:t>abcd</a:t>
            </a:r>
            <a:r>
              <a:rPr lang="en-IN" sz="1700" b="1" dirty="0">
                <a:solidFill>
                  <a:schemeClr val="lt1"/>
                </a:solidFill>
                <a:latin typeface="Consolas"/>
                <a:ea typeface="Consolas"/>
                <a:cs typeface="Consolas"/>
                <a:sym typeface="Consolas"/>
              </a:rPr>
              <a:t>, </a:t>
            </a:r>
            <a:r>
              <a:rPr lang="en-IN" sz="1700" b="1" dirty="0" err="1">
                <a:solidFill>
                  <a:schemeClr val="lt1"/>
                </a:solidFill>
                <a:latin typeface="Consolas"/>
                <a:ea typeface="Consolas"/>
                <a:cs typeface="Consolas"/>
                <a:sym typeface="Consolas"/>
              </a:rPr>
              <a:t>abxcd</a:t>
            </a:r>
            <a:r>
              <a:rPr lang="en-IN" sz="1700" b="1" dirty="0">
                <a:solidFill>
                  <a:schemeClr val="lt1"/>
                </a:solidFill>
                <a:latin typeface="Consolas"/>
                <a:ea typeface="Consolas"/>
                <a:cs typeface="Consolas"/>
                <a:sym typeface="Consolas"/>
              </a:rPr>
              <a:t>, ab123cd, and so on</a:t>
            </a:r>
            <a:endParaRPr dirty="0"/>
          </a:p>
          <a:p>
            <a:pPr marL="0" marR="0" lvl="0" indent="0" algn="l" rtl="0">
              <a:lnSpc>
                <a:spcPct val="90000"/>
              </a:lnSpc>
              <a:spcBef>
                <a:spcPts val="0"/>
              </a:spcBef>
              <a:spcAft>
                <a:spcPts val="0"/>
              </a:spcAft>
              <a:buNone/>
            </a:pPr>
            <a:r>
              <a:rPr lang="en-IN" sz="1700" b="1" dirty="0" err="1">
                <a:solidFill>
                  <a:schemeClr val="lt1"/>
                </a:solidFill>
                <a:latin typeface="Consolas"/>
                <a:ea typeface="Consolas"/>
                <a:cs typeface="Consolas"/>
                <a:sym typeface="Consolas"/>
              </a:rPr>
              <a:t>app.get</a:t>
            </a:r>
            <a:r>
              <a:rPr lang="en-IN" sz="1700" b="1" dirty="0">
                <a:solidFill>
                  <a:schemeClr val="lt1"/>
                </a:solidFill>
                <a:latin typeface="Consolas"/>
                <a:ea typeface="Consolas"/>
                <a:cs typeface="Consolas"/>
                <a:sym typeface="Consolas"/>
              </a:rPr>
              <a:t>('/ab*cd', function(</a:t>
            </a:r>
            <a:r>
              <a:rPr lang="en-IN" sz="1700" b="1" dirty="0" err="1">
                <a:solidFill>
                  <a:schemeClr val="lt1"/>
                </a:solidFill>
                <a:latin typeface="Consolas"/>
                <a:ea typeface="Consolas"/>
                <a:cs typeface="Consolas"/>
                <a:sym typeface="Consolas"/>
              </a:rPr>
              <a:t>req</a:t>
            </a:r>
            <a:r>
              <a:rPr lang="en-IN" sz="1700" b="1" dirty="0">
                <a:solidFill>
                  <a:schemeClr val="lt1"/>
                </a:solidFill>
                <a:latin typeface="Consolas"/>
                <a:ea typeface="Consolas"/>
                <a:cs typeface="Consolas"/>
                <a:sym typeface="Consolas"/>
              </a:rPr>
              <a:t>, res) {   </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console.log("Got a GET request for /ab*cd");</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a:t>
            </a:r>
            <a:r>
              <a:rPr lang="en-IN" sz="1700" b="1" dirty="0" err="1">
                <a:solidFill>
                  <a:schemeClr val="lt1"/>
                </a:solidFill>
                <a:latin typeface="Consolas"/>
                <a:ea typeface="Consolas"/>
                <a:cs typeface="Consolas"/>
                <a:sym typeface="Consolas"/>
              </a:rPr>
              <a:t>res.send</a:t>
            </a:r>
            <a:r>
              <a:rPr lang="en-IN" sz="1700" b="1" dirty="0">
                <a:solidFill>
                  <a:schemeClr val="lt1"/>
                </a:solidFill>
                <a:latin typeface="Consolas"/>
                <a:ea typeface="Consolas"/>
                <a:cs typeface="Consolas"/>
                <a:sym typeface="Consolas"/>
              </a:rPr>
              <a:t>('Page Pattern Match');</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a:t>
            </a:r>
            <a:endParaRPr dirty="0"/>
          </a:p>
          <a:p>
            <a:pPr marL="0" marR="0" lvl="0" indent="0" algn="l" rtl="0">
              <a:lnSpc>
                <a:spcPct val="90000"/>
              </a:lnSpc>
              <a:spcBef>
                <a:spcPts val="0"/>
              </a:spcBef>
              <a:spcAft>
                <a:spcPts val="0"/>
              </a:spcAft>
              <a:buNone/>
            </a:pPr>
            <a:endParaRPr sz="17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700" b="1" dirty="0" err="1">
                <a:solidFill>
                  <a:schemeClr val="lt1"/>
                </a:solidFill>
                <a:latin typeface="Consolas"/>
                <a:ea typeface="Consolas"/>
                <a:cs typeface="Consolas"/>
                <a:sym typeface="Consolas"/>
              </a:rPr>
              <a:t>var</a:t>
            </a:r>
            <a:r>
              <a:rPr lang="en-IN" sz="1700" b="1" dirty="0">
                <a:solidFill>
                  <a:schemeClr val="lt1"/>
                </a:solidFill>
                <a:latin typeface="Consolas"/>
                <a:ea typeface="Consolas"/>
                <a:cs typeface="Consolas"/>
                <a:sym typeface="Consolas"/>
              </a:rPr>
              <a:t> server = </a:t>
            </a:r>
            <a:r>
              <a:rPr lang="en-IN" sz="1700" b="1" dirty="0" err="1">
                <a:solidFill>
                  <a:schemeClr val="lt1"/>
                </a:solidFill>
                <a:latin typeface="Consolas"/>
                <a:ea typeface="Consolas"/>
                <a:cs typeface="Consolas"/>
                <a:sym typeface="Consolas"/>
              </a:rPr>
              <a:t>app.listen</a:t>
            </a:r>
            <a:r>
              <a:rPr lang="en-IN" sz="1700" b="1" dirty="0">
                <a:solidFill>
                  <a:schemeClr val="lt1"/>
                </a:solidFill>
                <a:latin typeface="Consolas"/>
                <a:ea typeface="Consolas"/>
                <a:cs typeface="Consolas"/>
                <a:sym typeface="Consolas"/>
              </a:rPr>
              <a:t>(8081, function () {</a:t>
            </a:r>
            <a:endParaRPr dirty="0"/>
          </a:p>
          <a:p>
            <a:pPr marL="0" marR="0" lvl="0" indent="0" algn="l" rtl="0">
              <a:lnSpc>
                <a:spcPct val="90000"/>
              </a:lnSpc>
              <a:spcBef>
                <a:spcPts val="0"/>
              </a:spcBef>
              <a:spcAft>
                <a:spcPts val="0"/>
              </a:spcAft>
              <a:buNone/>
            </a:pPr>
            <a:endParaRPr sz="17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a:t>
            </a:r>
            <a:r>
              <a:rPr lang="en-IN" sz="1700" b="1" dirty="0" err="1">
                <a:solidFill>
                  <a:schemeClr val="lt1"/>
                </a:solidFill>
                <a:latin typeface="Consolas"/>
                <a:ea typeface="Consolas"/>
                <a:cs typeface="Consolas"/>
                <a:sym typeface="Consolas"/>
              </a:rPr>
              <a:t>var</a:t>
            </a:r>
            <a:r>
              <a:rPr lang="en-IN" sz="1700" b="1" dirty="0">
                <a:solidFill>
                  <a:schemeClr val="lt1"/>
                </a:solidFill>
                <a:latin typeface="Consolas"/>
                <a:ea typeface="Consolas"/>
                <a:cs typeface="Consolas"/>
                <a:sym typeface="Consolas"/>
              </a:rPr>
              <a:t> host = </a:t>
            </a:r>
            <a:r>
              <a:rPr lang="en-IN" sz="1700" b="1" dirty="0" err="1">
                <a:solidFill>
                  <a:schemeClr val="lt1"/>
                </a:solidFill>
                <a:latin typeface="Consolas"/>
                <a:ea typeface="Consolas"/>
                <a:cs typeface="Consolas"/>
                <a:sym typeface="Consolas"/>
              </a:rPr>
              <a:t>server.address</a:t>
            </a:r>
            <a:r>
              <a:rPr lang="en-IN" sz="1700" b="1" dirty="0">
                <a:solidFill>
                  <a:schemeClr val="lt1"/>
                </a:solidFill>
                <a:latin typeface="Consolas"/>
                <a:ea typeface="Consolas"/>
                <a:cs typeface="Consolas"/>
                <a:sym typeface="Consolas"/>
              </a:rPr>
              <a:t>().address</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a:t>
            </a:r>
            <a:r>
              <a:rPr lang="en-IN" sz="1700" b="1" dirty="0" err="1">
                <a:solidFill>
                  <a:schemeClr val="lt1"/>
                </a:solidFill>
                <a:latin typeface="Consolas"/>
                <a:ea typeface="Consolas"/>
                <a:cs typeface="Consolas"/>
                <a:sym typeface="Consolas"/>
              </a:rPr>
              <a:t>var</a:t>
            </a:r>
            <a:r>
              <a:rPr lang="en-IN" sz="1700" b="1" dirty="0">
                <a:solidFill>
                  <a:schemeClr val="lt1"/>
                </a:solidFill>
                <a:latin typeface="Consolas"/>
                <a:ea typeface="Consolas"/>
                <a:cs typeface="Consolas"/>
                <a:sym typeface="Consolas"/>
              </a:rPr>
              <a:t> port = </a:t>
            </a:r>
            <a:r>
              <a:rPr lang="en-IN" sz="1700" b="1" dirty="0" err="1">
                <a:solidFill>
                  <a:schemeClr val="lt1"/>
                </a:solidFill>
                <a:latin typeface="Consolas"/>
                <a:ea typeface="Consolas"/>
                <a:cs typeface="Consolas"/>
                <a:sym typeface="Consolas"/>
              </a:rPr>
              <a:t>server.address</a:t>
            </a:r>
            <a:r>
              <a:rPr lang="en-IN" sz="1700" b="1" dirty="0">
                <a:solidFill>
                  <a:schemeClr val="lt1"/>
                </a:solidFill>
                <a:latin typeface="Consolas"/>
                <a:ea typeface="Consolas"/>
                <a:cs typeface="Consolas"/>
                <a:sym typeface="Consolas"/>
              </a:rPr>
              <a:t>().port</a:t>
            </a:r>
            <a:endParaRPr dirty="0"/>
          </a:p>
          <a:p>
            <a:pPr marL="0" marR="0" lvl="0" indent="0" algn="l" rtl="0">
              <a:lnSpc>
                <a:spcPct val="90000"/>
              </a:lnSpc>
              <a:spcBef>
                <a:spcPts val="0"/>
              </a:spcBef>
              <a:spcAft>
                <a:spcPts val="0"/>
              </a:spcAft>
              <a:buNone/>
            </a:pPr>
            <a:endParaRPr sz="17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   console.log("Example app listening at http://%s:%s", host, port)</a:t>
            </a:r>
            <a:endParaRPr dirty="0"/>
          </a:p>
          <a:p>
            <a:pPr marL="0" marR="0" lvl="0" indent="0" algn="l" rtl="0">
              <a:lnSpc>
                <a:spcPct val="90000"/>
              </a:lnSpc>
              <a:spcBef>
                <a:spcPts val="0"/>
              </a:spcBef>
              <a:spcAft>
                <a:spcPts val="0"/>
              </a:spcAft>
              <a:buNone/>
            </a:pPr>
            <a:r>
              <a:rPr lang="en-IN" sz="1700" b="1" dirty="0">
                <a:solidFill>
                  <a:schemeClr val="lt1"/>
                </a:solidFill>
                <a:latin typeface="Consolas"/>
                <a:ea typeface="Consolas"/>
                <a:cs typeface="Consolas"/>
                <a:sym typeface="Consolas"/>
              </a:rPr>
              <a:t>})</a:t>
            </a:r>
            <a:endParaRPr dirty="0"/>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78"/>
          <p:cNvSpPr txBox="1">
            <a:spLocks noGrp="1"/>
          </p:cNvSpPr>
          <p:nvPr>
            <p:ph type="title"/>
          </p:nvPr>
        </p:nvSpPr>
        <p:spPr>
          <a:xfrm>
            <a:off x="838200" y="960041"/>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Basic routing</a:t>
            </a:r>
            <a:endParaRPr dirty="0"/>
          </a:p>
        </p:txBody>
      </p:sp>
      <p:sp>
        <p:nvSpPr>
          <p:cNvPr id="753" name="Google Shape;753;p78"/>
          <p:cNvSpPr txBox="1">
            <a:spLocks noGrp="1"/>
          </p:cNvSpPr>
          <p:nvPr>
            <p:ph idx="1"/>
          </p:nvPr>
        </p:nvSpPr>
        <p:spPr>
          <a:xfrm>
            <a:off x="838200" y="1797843"/>
            <a:ext cx="7620000" cy="762000"/>
          </a:xfrm>
          <a:prstGeom prst="rect">
            <a:avLst/>
          </a:prstGeom>
          <a:noFill/>
          <a:ln>
            <a:noFill/>
          </a:ln>
        </p:spPr>
        <p:txBody>
          <a:bodyPr spcFirstLastPara="1" wrap="square" lIns="91425" tIns="45700" rIns="91425" bIns="45700" anchor="t" anchorCtr="0">
            <a:noAutofit/>
          </a:bodyPr>
          <a:lstStyle/>
          <a:p>
            <a:pPr marL="0" lvl="0" indent="-127000" algn="l" rtl="0">
              <a:spcBef>
                <a:spcPts val="0"/>
              </a:spcBef>
              <a:spcAft>
                <a:spcPts val="0"/>
              </a:spcAft>
              <a:buClr>
                <a:srgbClr val="000000"/>
              </a:buClr>
              <a:buSzPts val="2000"/>
              <a:buFont typeface="Noto Sans Symbols"/>
              <a:buChar char="❖"/>
            </a:pPr>
            <a:r>
              <a:rPr lang="en-IN" sz="2000" dirty="0">
                <a:solidFill>
                  <a:srgbClr val="000000"/>
                </a:solidFill>
                <a:latin typeface="Arial"/>
                <a:ea typeface="Arial"/>
                <a:cs typeface="Arial"/>
                <a:sym typeface="Arial"/>
              </a:rPr>
              <a:t>Now you can try different requests at http://127.0.0.1:8081 to see the output generated by server.js.</a:t>
            </a:r>
            <a:endParaRPr sz="2000" dirty="0">
              <a:solidFill>
                <a:srgbClr val="000000"/>
              </a:solidFill>
              <a:latin typeface="Arial"/>
              <a:ea typeface="Arial"/>
              <a:cs typeface="Arial"/>
              <a:sym typeface="Arial"/>
            </a:endParaRPr>
          </a:p>
        </p:txBody>
      </p:sp>
      <p:pic>
        <p:nvPicPr>
          <p:cNvPr id="754" name="Google Shape;754;p78"/>
          <p:cNvPicPr preferRelativeResize="0"/>
          <p:nvPr/>
        </p:nvPicPr>
        <p:blipFill rotWithShape="1">
          <a:blip r:embed="rId3">
            <a:alphaModFix/>
          </a:blip>
          <a:srcRect r="35881" b="56044"/>
          <a:stretch/>
        </p:blipFill>
        <p:spPr>
          <a:xfrm>
            <a:off x="946150" y="2803524"/>
            <a:ext cx="7023100" cy="3048000"/>
          </a:xfrm>
          <a:prstGeom prst="rect">
            <a:avLst/>
          </a:prstGeom>
          <a:noFill/>
          <a:ln w="9525" cap="flat" cmpd="sng">
            <a:solidFill>
              <a:srgbClr val="404040"/>
            </a:solidFill>
            <a:prstDash val="solid"/>
            <a:miter lim="800000"/>
            <a:headEnd type="none" w="sm" len="sm"/>
            <a:tailEnd type="none" w="sm" len="sm"/>
          </a:ln>
        </p:spPr>
      </p:pic>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79"/>
          <p:cNvSpPr txBox="1">
            <a:spLocks noGrp="1"/>
          </p:cNvSpPr>
          <p:nvPr>
            <p:ph type="title"/>
          </p:nvPr>
        </p:nvSpPr>
        <p:spPr>
          <a:xfrm>
            <a:off x="823608" y="9271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Basic routing</a:t>
            </a:r>
            <a:endParaRPr dirty="0"/>
          </a:p>
        </p:txBody>
      </p:sp>
      <p:pic>
        <p:nvPicPr>
          <p:cNvPr id="762" name="Google Shape;762;p79"/>
          <p:cNvPicPr preferRelativeResize="0"/>
          <p:nvPr/>
        </p:nvPicPr>
        <p:blipFill rotWithShape="1">
          <a:blip r:embed="rId3">
            <a:alphaModFix/>
          </a:blip>
          <a:srcRect r="33529" b="48352"/>
          <a:stretch/>
        </p:blipFill>
        <p:spPr>
          <a:xfrm>
            <a:off x="1006812" y="2197100"/>
            <a:ext cx="7634592" cy="3429000"/>
          </a:xfrm>
          <a:prstGeom prst="rect">
            <a:avLst/>
          </a:prstGeom>
          <a:noFill/>
          <a:ln w="9525" cap="flat" cmpd="sng">
            <a:solidFill>
              <a:srgbClr val="404040"/>
            </a:solidFill>
            <a:prstDash val="solid"/>
            <a:miter lim="800000"/>
            <a:headEnd type="none" w="sm" len="sm"/>
            <a:tailEnd type="none" w="sm" len="sm"/>
          </a:ln>
        </p:spPr>
      </p:pic>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80"/>
          <p:cNvSpPr txBox="1">
            <a:spLocks noGrp="1"/>
          </p:cNvSpPr>
          <p:nvPr>
            <p:ph type="title"/>
          </p:nvPr>
        </p:nvSpPr>
        <p:spPr>
          <a:xfrm>
            <a:off x="914400" y="1036716"/>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Serving static files</a:t>
            </a:r>
            <a:endParaRPr dirty="0"/>
          </a:p>
        </p:txBody>
      </p:sp>
      <p:sp>
        <p:nvSpPr>
          <p:cNvPr id="770" name="Google Shape;770;p80"/>
          <p:cNvSpPr txBox="1">
            <a:spLocks noGrp="1"/>
          </p:cNvSpPr>
          <p:nvPr>
            <p:ph idx="1"/>
          </p:nvPr>
        </p:nvSpPr>
        <p:spPr>
          <a:xfrm>
            <a:off x="914400" y="1955800"/>
            <a:ext cx="8077200" cy="2743200"/>
          </a:xfrm>
          <a:prstGeom prst="rect">
            <a:avLst/>
          </a:prstGeom>
          <a:noFill/>
          <a:ln>
            <a:noFill/>
          </a:ln>
        </p:spPr>
        <p:txBody>
          <a:bodyPr spcFirstLastPara="1" wrap="square" lIns="91425" tIns="45700" rIns="91425" bIns="45700" anchor="t" anchorCtr="0">
            <a:noAutofit/>
          </a:bodyPr>
          <a:lstStyle/>
          <a:p>
            <a:pPr marL="215900" lvl="0" indent="-342900" algn="just"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Express provides a built-in middleware </a:t>
            </a:r>
            <a:r>
              <a:rPr lang="en-IN" sz="2000" b="1" dirty="0" err="1">
                <a:solidFill>
                  <a:srgbClr val="000000"/>
                </a:solidFill>
                <a:latin typeface="Arial"/>
                <a:ea typeface="Arial"/>
                <a:cs typeface="Arial"/>
                <a:sym typeface="Arial"/>
              </a:rPr>
              <a:t>express.static</a:t>
            </a:r>
            <a:r>
              <a:rPr lang="en-IN" sz="2000" dirty="0">
                <a:solidFill>
                  <a:srgbClr val="000000"/>
                </a:solidFill>
                <a:latin typeface="Arial"/>
                <a:ea typeface="Arial"/>
                <a:cs typeface="Arial"/>
                <a:sym typeface="Arial"/>
              </a:rPr>
              <a:t> to serve static files, such as images, CSS, JavaScript, etc.</a:t>
            </a:r>
            <a:endParaRPr dirty="0"/>
          </a:p>
          <a:p>
            <a:pPr lvl="0" algn="just"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just"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You simply need to pass the name of the directory where you keep your static assets, to the </a:t>
            </a:r>
            <a:r>
              <a:rPr lang="en-IN" sz="2000" dirty="0" err="1">
                <a:solidFill>
                  <a:srgbClr val="000000"/>
                </a:solidFill>
                <a:latin typeface="Arial"/>
                <a:ea typeface="Arial"/>
                <a:cs typeface="Arial"/>
                <a:sym typeface="Arial"/>
              </a:rPr>
              <a:t>express.static</a:t>
            </a:r>
            <a:r>
              <a:rPr lang="en-IN" sz="2000" dirty="0">
                <a:solidFill>
                  <a:srgbClr val="000000"/>
                </a:solidFill>
                <a:latin typeface="Arial"/>
                <a:ea typeface="Arial"/>
                <a:cs typeface="Arial"/>
                <a:sym typeface="Arial"/>
              </a:rPr>
              <a:t> middleware to start serving the files directly. </a:t>
            </a:r>
            <a:endParaRPr dirty="0"/>
          </a:p>
          <a:p>
            <a:pPr lvl="0" algn="just" rtl="0">
              <a:spcBef>
                <a:spcPts val="400"/>
              </a:spcBef>
              <a:spcAft>
                <a:spcPts val="0"/>
              </a:spcAft>
              <a:buClr>
                <a:schemeClr val="dk1"/>
              </a:buClr>
              <a:buSzPts val="1000"/>
              <a:buFont typeface="Arial" panose="020B0604020202020204" pitchFamily="34" charset="0"/>
              <a:buChar char="•"/>
            </a:pPr>
            <a:endParaRPr sz="1000" dirty="0">
              <a:solidFill>
                <a:srgbClr val="000000"/>
              </a:solidFill>
              <a:latin typeface="Arial"/>
              <a:ea typeface="Arial"/>
              <a:cs typeface="Arial"/>
              <a:sym typeface="Arial"/>
            </a:endParaRPr>
          </a:p>
          <a:p>
            <a:pPr marL="215900" lvl="0" indent="-342900" algn="just" rtl="0">
              <a:spcBef>
                <a:spcPts val="40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For example, if you keep your images, CSS, and JavaScript files in a directory named </a:t>
            </a:r>
            <a:r>
              <a:rPr lang="en-IN" sz="2000" b="1" dirty="0">
                <a:solidFill>
                  <a:srgbClr val="000000"/>
                </a:solidFill>
                <a:latin typeface="Arial"/>
                <a:ea typeface="Arial"/>
                <a:cs typeface="Arial"/>
                <a:sym typeface="Arial"/>
              </a:rPr>
              <a:t>public</a:t>
            </a:r>
            <a:r>
              <a:rPr lang="en-IN" sz="2000" dirty="0">
                <a:solidFill>
                  <a:srgbClr val="000000"/>
                </a:solidFill>
                <a:latin typeface="Arial"/>
                <a:ea typeface="Arial"/>
                <a:cs typeface="Arial"/>
                <a:sym typeface="Arial"/>
              </a:rPr>
              <a:t>, you can do this −</a:t>
            </a:r>
            <a:endParaRPr sz="2000" dirty="0">
              <a:solidFill>
                <a:srgbClr val="000000"/>
              </a:solidFill>
              <a:latin typeface="Arial"/>
              <a:ea typeface="Arial"/>
              <a:cs typeface="Arial"/>
              <a:sym typeface="Arial"/>
            </a:endParaRPr>
          </a:p>
        </p:txBody>
      </p:sp>
      <p:sp>
        <p:nvSpPr>
          <p:cNvPr id="771" name="Google Shape;771;p80"/>
          <p:cNvSpPr/>
          <p:nvPr/>
        </p:nvSpPr>
        <p:spPr>
          <a:xfrm>
            <a:off x="1066800" y="4876644"/>
            <a:ext cx="7696200" cy="397032"/>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dirty="0" err="1">
                <a:solidFill>
                  <a:schemeClr val="lt1"/>
                </a:solidFill>
                <a:latin typeface="Consolas"/>
                <a:ea typeface="Consolas"/>
                <a:cs typeface="Consolas"/>
                <a:sym typeface="Consolas"/>
              </a:rPr>
              <a:t>app.use</a:t>
            </a:r>
            <a:r>
              <a:rPr lang="en-IN" sz="2200" b="1" dirty="0">
                <a:solidFill>
                  <a:schemeClr val="lt1"/>
                </a:solidFill>
                <a:latin typeface="Consolas"/>
                <a:ea typeface="Consolas"/>
                <a:cs typeface="Consolas"/>
                <a:sym typeface="Consolas"/>
              </a:rPr>
              <a:t>(</a:t>
            </a:r>
            <a:r>
              <a:rPr lang="en-IN" sz="2200" b="1" dirty="0" err="1">
                <a:solidFill>
                  <a:schemeClr val="lt1"/>
                </a:solidFill>
                <a:latin typeface="Consolas"/>
                <a:ea typeface="Consolas"/>
                <a:cs typeface="Consolas"/>
                <a:sym typeface="Consolas"/>
              </a:rPr>
              <a:t>express.static</a:t>
            </a:r>
            <a:r>
              <a:rPr lang="en-IN" sz="2200" b="1" dirty="0">
                <a:solidFill>
                  <a:schemeClr val="lt1"/>
                </a:solidFill>
                <a:latin typeface="Consolas"/>
                <a:ea typeface="Consolas"/>
                <a:cs typeface="Consolas"/>
                <a:sym typeface="Consolas"/>
              </a:rPr>
              <a:t>('public'));</a:t>
            </a:r>
            <a:endParaRPr dirty="0"/>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81"/>
          <p:cNvSpPr txBox="1">
            <a:spLocks noGrp="1"/>
          </p:cNvSpPr>
          <p:nvPr>
            <p:ph type="title"/>
          </p:nvPr>
        </p:nvSpPr>
        <p:spPr>
          <a:xfrm>
            <a:off x="952500" y="1060053"/>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Serving static files</a:t>
            </a:r>
            <a:endParaRPr dirty="0"/>
          </a:p>
        </p:txBody>
      </p:sp>
      <p:sp>
        <p:nvSpPr>
          <p:cNvPr id="779" name="Google Shape;779;p81"/>
          <p:cNvSpPr txBox="1">
            <a:spLocks noGrp="1"/>
          </p:cNvSpPr>
          <p:nvPr>
            <p:ph idx="1"/>
          </p:nvPr>
        </p:nvSpPr>
        <p:spPr>
          <a:xfrm>
            <a:off x="914400" y="2018307"/>
            <a:ext cx="7404100" cy="4572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We will keep a few images in public/images sub-directory as follows</a:t>
            </a:r>
            <a:endParaRPr sz="2000" dirty="0">
              <a:solidFill>
                <a:srgbClr val="000000"/>
              </a:solidFill>
              <a:latin typeface="Arial"/>
              <a:ea typeface="Arial"/>
              <a:cs typeface="Arial"/>
              <a:sym typeface="Arial"/>
            </a:endParaRPr>
          </a:p>
        </p:txBody>
      </p:sp>
      <p:sp>
        <p:nvSpPr>
          <p:cNvPr id="780" name="Google Shape;780;p81"/>
          <p:cNvSpPr/>
          <p:nvPr/>
        </p:nvSpPr>
        <p:spPr>
          <a:xfrm>
            <a:off x="952500" y="3340100"/>
            <a:ext cx="6781800" cy="1615827"/>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2200" b="1" dirty="0" err="1">
                <a:solidFill>
                  <a:schemeClr val="lt1"/>
                </a:solidFill>
                <a:latin typeface="Consolas"/>
                <a:ea typeface="Consolas"/>
                <a:cs typeface="Consolas"/>
                <a:sym typeface="Consolas"/>
              </a:rPr>
              <a:t>node_modules</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server.js</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public/</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public/images</a:t>
            </a:r>
            <a:endParaRPr dirty="0"/>
          </a:p>
          <a:p>
            <a:pPr marL="0" marR="0" lvl="0" indent="0" algn="l" rtl="0">
              <a:lnSpc>
                <a:spcPct val="90000"/>
              </a:lnSpc>
              <a:spcBef>
                <a:spcPts val="0"/>
              </a:spcBef>
              <a:spcAft>
                <a:spcPts val="0"/>
              </a:spcAft>
              <a:buNone/>
            </a:pPr>
            <a:r>
              <a:rPr lang="en-IN" sz="2200" b="1" dirty="0">
                <a:solidFill>
                  <a:schemeClr val="lt1"/>
                </a:solidFill>
                <a:latin typeface="Consolas"/>
                <a:ea typeface="Consolas"/>
                <a:cs typeface="Consolas"/>
                <a:sym typeface="Consolas"/>
              </a:rPr>
              <a:t>public/images/logo.png</a:t>
            </a:r>
            <a:endParaRPr sz="2200" b="1" dirty="0">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1009185" y="994607"/>
            <a:ext cx="7848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Install Node.js on Windows</a:t>
            </a:r>
            <a:endParaRPr dirty="0"/>
          </a:p>
        </p:txBody>
      </p:sp>
      <p:sp>
        <p:nvSpPr>
          <p:cNvPr id="114" name="Google Shape;114;p8"/>
          <p:cNvSpPr txBox="1">
            <a:spLocks noGrp="1"/>
          </p:cNvSpPr>
          <p:nvPr>
            <p:ph idx="1"/>
          </p:nvPr>
        </p:nvSpPr>
        <p:spPr>
          <a:xfrm>
            <a:off x="780585" y="1737731"/>
            <a:ext cx="8077200" cy="762000"/>
          </a:xfrm>
          <a:prstGeom prst="rect">
            <a:avLst/>
          </a:prstGeom>
          <a:noFill/>
          <a:ln>
            <a:noFill/>
          </a:ln>
        </p:spPr>
        <p:txBody>
          <a:bodyPr spcFirstLastPara="1" wrap="square" lIns="91425" tIns="45700" rIns="91425" bIns="45700" anchor="t" anchorCtr="0">
            <a:noAutofit/>
          </a:bodyPr>
          <a:lstStyle/>
          <a:p>
            <a:pPr marL="463550" indent="-34290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Here, you deploy the installation of node-v6.10.3 LTS recommended for most users.</a:t>
            </a:r>
            <a:endParaRPr dirty="0"/>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82"/>
          <p:cNvSpPr txBox="1">
            <a:spLocks noGrp="1"/>
          </p:cNvSpPr>
          <p:nvPr>
            <p:ph type="title"/>
          </p:nvPr>
        </p:nvSpPr>
        <p:spPr>
          <a:xfrm>
            <a:off x="812800" y="217884"/>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Serving static files</a:t>
            </a:r>
            <a:endParaRPr dirty="0"/>
          </a:p>
        </p:txBody>
      </p:sp>
      <p:sp>
        <p:nvSpPr>
          <p:cNvPr id="788" name="Google Shape;788;p82"/>
          <p:cNvSpPr txBox="1"/>
          <p:nvPr/>
        </p:nvSpPr>
        <p:spPr>
          <a:xfrm>
            <a:off x="774700" y="933846"/>
            <a:ext cx="8077200" cy="4572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Let's modify "Hello Word" app to add the functionality to handle static files.</a:t>
            </a:r>
            <a:endParaRPr sz="2000" b="0" i="0" u="none" strike="noStrike" cap="none" dirty="0">
              <a:solidFill>
                <a:srgbClr val="000000"/>
              </a:solidFill>
              <a:latin typeface="Arial"/>
              <a:ea typeface="Arial"/>
              <a:cs typeface="Arial"/>
              <a:sym typeface="Arial"/>
            </a:endParaRPr>
          </a:p>
        </p:txBody>
      </p:sp>
      <p:sp>
        <p:nvSpPr>
          <p:cNvPr id="789" name="Google Shape;789;p82"/>
          <p:cNvSpPr/>
          <p:nvPr/>
        </p:nvSpPr>
        <p:spPr>
          <a:xfrm>
            <a:off x="965200" y="1841500"/>
            <a:ext cx="7467600" cy="4330376"/>
          </a:xfrm>
          <a:prstGeom prst="rect">
            <a:avLst/>
          </a:prstGeom>
          <a:solidFill>
            <a:schemeClr val="dk1"/>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IN" sz="1800" b="1" dirty="0" err="1">
                <a:solidFill>
                  <a:schemeClr val="lt1"/>
                </a:solidFill>
                <a:latin typeface="Consolas"/>
                <a:ea typeface="Consolas"/>
                <a:cs typeface="Consolas"/>
                <a:sym typeface="Consolas"/>
              </a:rPr>
              <a:t>var</a:t>
            </a:r>
            <a:r>
              <a:rPr lang="en-IN" sz="1800" b="1" dirty="0">
                <a:solidFill>
                  <a:schemeClr val="lt1"/>
                </a:solidFill>
                <a:latin typeface="Consolas"/>
                <a:ea typeface="Consolas"/>
                <a:cs typeface="Consolas"/>
                <a:sym typeface="Consolas"/>
              </a:rPr>
              <a:t> express = require('express');</a:t>
            </a:r>
            <a:endParaRPr dirty="0"/>
          </a:p>
          <a:p>
            <a:pPr marL="0" marR="0" lvl="0" indent="0" algn="l" rtl="0">
              <a:lnSpc>
                <a:spcPct val="90000"/>
              </a:lnSpc>
              <a:spcBef>
                <a:spcPts val="0"/>
              </a:spcBef>
              <a:spcAft>
                <a:spcPts val="0"/>
              </a:spcAft>
              <a:buNone/>
            </a:pPr>
            <a:r>
              <a:rPr lang="en-IN" sz="1800" b="1" dirty="0" err="1">
                <a:solidFill>
                  <a:schemeClr val="lt1"/>
                </a:solidFill>
                <a:latin typeface="Consolas"/>
                <a:ea typeface="Consolas"/>
                <a:cs typeface="Consolas"/>
                <a:sym typeface="Consolas"/>
              </a:rPr>
              <a:t>var</a:t>
            </a:r>
            <a:r>
              <a:rPr lang="en-IN" sz="1800" b="1" dirty="0">
                <a:solidFill>
                  <a:schemeClr val="lt1"/>
                </a:solidFill>
                <a:latin typeface="Consolas"/>
                <a:ea typeface="Consolas"/>
                <a:cs typeface="Consolas"/>
                <a:sym typeface="Consolas"/>
              </a:rPr>
              <a:t> app = express();</a:t>
            </a:r>
            <a:endParaRPr dirty="0"/>
          </a:p>
          <a:p>
            <a:pPr marL="0" marR="0" lvl="0" indent="0" algn="l" rtl="0">
              <a:lnSpc>
                <a:spcPct val="90000"/>
              </a:lnSpc>
              <a:spcBef>
                <a:spcPts val="0"/>
              </a:spcBef>
              <a:spcAft>
                <a:spcPts val="0"/>
              </a:spcAft>
              <a:buNone/>
            </a:pPr>
            <a:endParaRPr sz="18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800" b="1" dirty="0" err="1">
                <a:solidFill>
                  <a:schemeClr val="lt1"/>
                </a:solidFill>
                <a:latin typeface="Consolas"/>
                <a:ea typeface="Consolas"/>
                <a:cs typeface="Consolas"/>
                <a:sym typeface="Consolas"/>
              </a:rPr>
              <a:t>app.use</a:t>
            </a:r>
            <a:r>
              <a:rPr lang="en-IN" sz="1800" b="1" dirty="0">
                <a:solidFill>
                  <a:schemeClr val="lt1"/>
                </a:solidFill>
                <a:latin typeface="Consolas"/>
                <a:ea typeface="Consolas"/>
                <a:cs typeface="Consolas"/>
                <a:sym typeface="Consolas"/>
              </a:rPr>
              <a:t>(</a:t>
            </a:r>
            <a:r>
              <a:rPr lang="en-IN" sz="1800" b="1" dirty="0" err="1">
                <a:solidFill>
                  <a:schemeClr val="lt1"/>
                </a:solidFill>
                <a:latin typeface="Consolas"/>
                <a:ea typeface="Consolas"/>
                <a:cs typeface="Consolas"/>
                <a:sym typeface="Consolas"/>
              </a:rPr>
              <a:t>express.static</a:t>
            </a:r>
            <a:r>
              <a:rPr lang="en-IN" sz="1800" b="1" dirty="0">
                <a:solidFill>
                  <a:schemeClr val="lt1"/>
                </a:solidFill>
                <a:latin typeface="Consolas"/>
                <a:ea typeface="Consolas"/>
                <a:cs typeface="Consolas"/>
                <a:sym typeface="Consolas"/>
              </a:rPr>
              <a:t>('public'));</a:t>
            </a:r>
            <a:endParaRPr dirty="0"/>
          </a:p>
          <a:p>
            <a:pPr marL="0" marR="0" lvl="0" indent="0" algn="l" rtl="0">
              <a:lnSpc>
                <a:spcPct val="90000"/>
              </a:lnSpc>
              <a:spcBef>
                <a:spcPts val="0"/>
              </a:spcBef>
              <a:spcAft>
                <a:spcPts val="0"/>
              </a:spcAft>
              <a:buNone/>
            </a:pPr>
            <a:endParaRPr sz="18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800" b="1" dirty="0" err="1">
                <a:solidFill>
                  <a:schemeClr val="lt1"/>
                </a:solidFill>
                <a:latin typeface="Consolas"/>
                <a:ea typeface="Consolas"/>
                <a:cs typeface="Consolas"/>
                <a:sym typeface="Consolas"/>
              </a:rPr>
              <a:t>app.get</a:t>
            </a:r>
            <a:r>
              <a:rPr lang="en-IN" sz="1800" b="1" dirty="0">
                <a:solidFill>
                  <a:schemeClr val="lt1"/>
                </a:solidFill>
                <a:latin typeface="Consolas"/>
                <a:ea typeface="Consolas"/>
                <a:cs typeface="Consolas"/>
                <a:sym typeface="Consolas"/>
              </a:rPr>
              <a:t>('/', function (</a:t>
            </a:r>
            <a:r>
              <a:rPr lang="en-IN" sz="1800" b="1" dirty="0" err="1">
                <a:solidFill>
                  <a:schemeClr val="lt1"/>
                </a:solidFill>
                <a:latin typeface="Consolas"/>
                <a:ea typeface="Consolas"/>
                <a:cs typeface="Consolas"/>
                <a:sym typeface="Consolas"/>
              </a:rPr>
              <a:t>req</a:t>
            </a:r>
            <a:r>
              <a:rPr lang="en-IN" sz="1800" b="1" dirty="0">
                <a:solidFill>
                  <a:schemeClr val="lt1"/>
                </a:solidFill>
                <a:latin typeface="Consolas"/>
                <a:ea typeface="Consolas"/>
                <a:cs typeface="Consolas"/>
                <a:sym typeface="Consolas"/>
              </a:rPr>
              <a:t>, res) {</a:t>
            </a:r>
            <a:endParaRPr dirty="0"/>
          </a:p>
          <a:p>
            <a:pPr marL="0" marR="0" lvl="0" indent="0" algn="l" rtl="0">
              <a:lnSpc>
                <a:spcPct val="90000"/>
              </a:lnSpc>
              <a:spcBef>
                <a:spcPts val="0"/>
              </a:spcBef>
              <a:spcAft>
                <a:spcPts val="0"/>
              </a:spcAft>
              <a:buNone/>
            </a:pPr>
            <a:r>
              <a:rPr lang="en-IN" sz="1800" b="1" dirty="0">
                <a:solidFill>
                  <a:schemeClr val="lt1"/>
                </a:solidFill>
                <a:latin typeface="Consolas"/>
                <a:ea typeface="Consolas"/>
                <a:cs typeface="Consolas"/>
                <a:sym typeface="Consolas"/>
              </a:rPr>
              <a:t>   </a:t>
            </a:r>
            <a:r>
              <a:rPr lang="en-IN" sz="1800" b="1" dirty="0" err="1">
                <a:solidFill>
                  <a:schemeClr val="lt1"/>
                </a:solidFill>
                <a:latin typeface="Consolas"/>
                <a:ea typeface="Consolas"/>
                <a:cs typeface="Consolas"/>
                <a:sym typeface="Consolas"/>
              </a:rPr>
              <a:t>res.send</a:t>
            </a:r>
            <a:r>
              <a:rPr lang="en-IN" sz="1800" b="1" dirty="0">
                <a:solidFill>
                  <a:schemeClr val="lt1"/>
                </a:solidFill>
                <a:latin typeface="Consolas"/>
                <a:ea typeface="Consolas"/>
                <a:cs typeface="Consolas"/>
                <a:sym typeface="Consolas"/>
              </a:rPr>
              <a:t>('Hello World');</a:t>
            </a:r>
            <a:endParaRPr dirty="0"/>
          </a:p>
          <a:p>
            <a:pPr marL="0" marR="0" lvl="0" indent="0" algn="l" rtl="0">
              <a:lnSpc>
                <a:spcPct val="90000"/>
              </a:lnSpc>
              <a:spcBef>
                <a:spcPts val="0"/>
              </a:spcBef>
              <a:spcAft>
                <a:spcPts val="0"/>
              </a:spcAft>
              <a:buNone/>
            </a:pPr>
            <a:r>
              <a:rPr lang="en-IN" sz="1800" b="1" dirty="0">
                <a:solidFill>
                  <a:schemeClr val="lt1"/>
                </a:solidFill>
                <a:latin typeface="Consolas"/>
                <a:ea typeface="Consolas"/>
                <a:cs typeface="Consolas"/>
                <a:sym typeface="Consolas"/>
              </a:rPr>
              <a:t>})</a:t>
            </a:r>
            <a:endParaRPr dirty="0"/>
          </a:p>
          <a:p>
            <a:pPr marL="0" marR="0" lvl="0" indent="0" algn="l" rtl="0">
              <a:lnSpc>
                <a:spcPct val="90000"/>
              </a:lnSpc>
              <a:spcBef>
                <a:spcPts val="0"/>
              </a:spcBef>
              <a:spcAft>
                <a:spcPts val="0"/>
              </a:spcAft>
              <a:buNone/>
            </a:pPr>
            <a:endParaRPr sz="18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800" b="1" dirty="0" err="1">
                <a:solidFill>
                  <a:schemeClr val="lt1"/>
                </a:solidFill>
                <a:latin typeface="Consolas"/>
                <a:ea typeface="Consolas"/>
                <a:cs typeface="Consolas"/>
                <a:sym typeface="Consolas"/>
              </a:rPr>
              <a:t>var</a:t>
            </a:r>
            <a:r>
              <a:rPr lang="en-IN" sz="1800" b="1" dirty="0">
                <a:solidFill>
                  <a:schemeClr val="lt1"/>
                </a:solidFill>
                <a:latin typeface="Consolas"/>
                <a:ea typeface="Consolas"/>
                <a:cs typeface="Consolas"/>
                <a:sym typeface="Consolas"/>
              </a:rPr>
              <a:t> server = </a:t>
            </a:r>
            <a:r>
              <a:rPr lang="en-IN" sz="1800" b="1" dirty="0" err="1">
                <a:solidFill>
                  <a:schemeClr val="lt1"/>
                </a:solidFill>
                <a:latin typeface="Consolas"/>
                <a:ea typeface="Consolas"/>
                <a:cs typeface="Consolas"/>
                <a:sym typeface="Consolas"/>
              </a:rPr>
              <a:t>app.listen</a:t>
            </a:r>
            <a:r>
              <a:rPr lang="en-IN" sz="1800" b="1" dirty="0">
                <a:solidFill>
                  <a:schemeClr val="lt1"/>
                </a:solidFill>
                <a:latin typeface="Consolas"/>
                <a:ea typeface="Consolas"/>
                <a:cs typeface="Consolas"/>
                <a:sym typeface="Consolas"/>
              </a:rPr>
              <a:t>(8081, function () {</a:t>
            </a:r>
            <a:endParaRPr dirty="0"/>
          </a:p>
          <a:p>
            <a:pPr marL="0" marR="0" lvl="0" indent="0" algn="l" rtl="0">
              <a:lnSpc>
                <a:spcPct val="90000"/>
              </a:lnSpc>
              <a:spcBef>
                <a:spcPts val="0"/>
              </a:spcBef>
              <a:spcAft>
                <a:spcPts val="0"/>
              </a:spcAft>
              <a:buNone/>
            </a:pPr>
            <a:r>
              <a:rPr lang="en-IN" sz="1800" b="1" dirty="0">
                <a:solidFill>
                  <a:schemeClr val="lt1"/>
                </a:solidFill>
                <a:latin typeface="Consolas"/>
                <a:ea typeface="Consolas"/>
                <a:cs typeface="Consolas"/>
                <a:sym typeface="Consolas"/>
              </a:rPr>
              <a:t>   </a:t>
            </a:r>
            <a:r>
              <a:rPr lang="en-IN" sz="1800" b="1" dirty="0" err="1">
                <a:solidFill>
                  <a:schemeClr val="lt1"/>
                </a:solidFill>
                <a:latin typeface="Consolas"/>
                <a:ea typeface="Consolas"/>
                <a:cs typeface="Consolas"/>
                <a:sym typeface="Consolas"/>
              </a:rPr>
              <a:t>var</a:t>
            </a:r>
            <a:r>
              <a:rPr lang="en-IN" sz="1800" b="1" dirty="0">
                <a:solidFill>
                  <a:schemeClr val="lt1"/>
                </a:solidFill>
                <a:latin typeface="Consolas"/>
                <a:ea typeface="Consolas"/>
                <a:cs typeface="Consolas"/>
                <a:sym typeface="Consolas"/>
              </a:rPr>
              <a:t> host = </a:t>
            </a:r>
            <a:r>
              <a:rPr lang="en-IN" sz="1800" b="1" dirty="0" err="1">
                <a:solidFill>
                  <a:schemeClr val="lt1"/>
                </a:solidFill>
                <a:latin typeface="Consolas"/>
                <a:ea typeface="Consolas"/>
                <a:cs typeface="Consolas"/>
                <a:sym typeface="Consolas"/>
              </a:rPr>
              <a:t>server.address</a:t>
            </a:r>
            <a:r>
              <a:rPr lang="en-IN" sz="1800" b="1" dirty="0">
                <a:solidFill>
                  <a:schemeClr val="lt1"/>
                </a:solidFill>
                <a:latin typeface="Consolas"/>
                <a:ea typeface="Consolas"/>
                <a:cs typeface="Consolas"/>
                <a:sym typeface="Consolas"/>
              </a:rPr>
              <a:t>().address</a:t>
            </a:r>
            <a:endParaRPr dirty="0"/>
          </a:p>
          <a:p>
            <a:pPr marL="0" marR="0" lvl="0" indent="0" algn="l" rtl="0">
              <a:lnSpc>
                <a:spcPct val="90000"/>
              </a:lnSpc>
              <a:spcBef>
                <a:spcPts val="0"/>
              </a:spcBef>
              <a:spcAft>
                <a:spcPts val="0"/>
              </a:spcAft>
              <a:buNone/>
            </a:pPr>
            <a:r>
              <a:rPr lang="en-IN" sz="1800" b="1" dirty="0">
                <a:solidFill>
                  <a:schemeClr val="lt1"/>
                </a:solidFill>
                <a:latin typeface="Consolas"/>
                <a:ea typeface="Consolas"/>
                <a:cs typeface="Consolas"/>
                <a:sym typeface="Consolas"/>
              </a:rPr>
              <a:t>   </a:t>
            </a:r>
            <a:r>
              <a:rPr lang="en-IN" sz="1800" b="1" dirty="0" err="1">
                <a:solidFill>
                  <a:schemeClr val="lt1"/>
                </a:solidFill>
                <a:latin typeface="Consolas"/>
                <a:ea typeface="Consolas"/>
                <a:cs typeface="Consolas"/>
                <a:sym typeface="Consolas"/>
              </a:rPr>
              <a:t>var</a:t>
            </a:r>
            <a:r>
              <a:rPr lang="en-IN" sz="1800" b="1" dirty="0">
                <a:solidFill>
                  <a:schemeClr val="lt1"/>
                </a:solidFill>
                <a:latin typeface="Consolas"/>
                <a:ea typeface="Consolas"/>
                <a:cs typeface="Consolas"/>
                <a:sym typeface="Consolas"/>
              </a:rPr>
              <a:t> port = </a:t>
            </a:r>
            <a:r>
              <a:rPr lang="en-IN" sz="1800" b="1" dirty="0" err="1">
                <a:solidFill>
                  <a:schemeClr val="lt1"/>
                </a:solidFill>
                <a:latin typeface="Consolas"/>
                <a:ea typeface="Consolas"/>
                <a:cs typeface="Consolas"/>
                <a:sym typeface="Consolas"/>
              </a:rPr>
              <a:t>server.address</a:t>
            </a:r>
            <a:r>
              <a:rPr lang="en-IN" sz="1800" b="1" dirty="0">
                <a:solidFill>
                  <a:schemeClr val="lt1"/>
                </a:solidFill>
                <a:latin typeface="Consolas"/>
                <a:ea typeface="Consolas"/>
                <a:cs typeface="Consolas"/>
                <a:sym typeface="Consolas"/>
              </a:rPr>
              <a:t>().port</a:t>
            </a:r>
            <a:endParaRPr dirty="0"/>
          </a:p>
          <a:p>
            <a:pPr marL="0" marR="0" lvl="0" indent="0" algn="l" rtl="0">
              <a:lnSpc>
                <a:spcPct val="90000"/>
              </a:lnSpc>
              <a:spcBef>
                <a:spcPts val="0"/>
              </a:spcBef>
              <a:spcAft>
                <a:spcPts val="0"/>
              </a:spcAft>
              <a:buNone/>
            </a:pPr>
            <a:endParaRPr sz="18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800" b="1" dirty="0">
                <a:solidFill>
                  <a:schemeClr val="lt1"/>
                </a:solidFill>
                <a:latin typeface="Consolas"/>
                <a:ea typeface="Consolas"/>
                <a:cs typeface="Consolas"/>
                <a:sym typeface="Consolas"/>
              </a:rPr>
              <a:t>   console.log("Example app listening at http://%s:%s", host, port)</a:t>
            </a:r>
            <a:endParaRPr dirty="0"/>
          </a:p>
          <a:p>
            <a:pPr marL="0" marR="0" lvl="0" indent="0" algn="l" rtl="0">
              <a:lnSpc>
                <a:spcPct val="90000"/>
              </a:lnSpc>
              <a:spcBef>
                <a:spcPts val="0"/>
              </a:spcBef>
              <a:spcAft>
                <a:spcPts val="0"/>
              </a:spcAft>
              <a:buNone/>
            </a:pPr>
            <a:endParaRPr sz="1800" b="1" dirty="0">
              <a:solidFill>
                <a:schemeClr val="lt1"/>
              </a:solidFill>
              <a:latin typeface="Consolas"/>
              <a:ea typeface="Consolas"/>
              <a:cs typeface="Consolas"/>
              <a:sym typeface="Consolas"/>
            </a:endParaRPr>
          </a:p>
          <a:p>
            <a:pPr marL="0" marR="0" lvl="0" indent="0" algn="l" rtl="0">
              <a:lnSpc>
                <a:spcPct val="90000"/>
              </a:lnSpc>
              <a:spcBef>
                <a:spcPts val="0"/>
              </a:spcBef>
              <a:spcAft>
                <a:spcPts val="0"/>
              </a:spcAft>
              <a:buNone/>
            </a:pPr>
            <a:r>
              <a:rPr lang="en-IN" sz="1800" b="1" dirty="0">
                <a:solidFill>
                  <a:schemeClr val="lt1"/>
                </a:solidFill>
                <a:latin typeface="Consolas"/>
                <a:ea typeface="Consolas"/>
                <a:cs typeface="Consolas"/>
                <a:sym typeface="Consolas"/>
              </a:rPr>
              <a:t>})</a:t>
            </a:r>
            <a:endParaRPr sz="1800" b="1" dirty="0">
              <a:solidFill>
                <a:schemeClr val="lt1"/>
              </a:solidFill>
              <a:latin typeface="Consolas"/>
              <a:ea typeface="Consolas"/>
              <a:cs typeface="Consolas"/>
              <a:sym typeface="Consolas"/>
            </a:endParaRP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83"/>
          <p:cNvSpPr txBox="1">
            <a:spLocks noGrp="1"/>
          </p:cNvSpPr>
          <p:nvPr>
            <p:ph type="title"/>
          </p:nvPr>
        </p:nvSpPr>
        <p:spPr>
          <a:xfrm>
            <a:off x="457200" y="838200"/>
            <a:ext cx="80010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a:solidFill>
                  <a:srgbClr val="006600"/>
                </a:solidFill>
                <a:latin typeface="Algerian"/>
                <a:ea typeface="Algerian"/>
                <a:cs typeface="Algerian"/>
                <a:sym typeface="Algerian"/>
              </a:rPr>
              <a:t>Serving static files</a:t>
            </a:r>
            <a:endParaRPr/>
          </a:p>
        </p:txBody>
      </p:sp>
      <p:pic>
        <p:nvPicPr>
          <p:cNvPr id="797" name="Google Shape;797;p83"/>
          <p:cNvPicPr preferRelativeResize="0"/>
          <p:nvPr/>
        </p:nvPicPr>
        <p:blipFill rotWithShape="1">
          <a:blip r:embed="rId3">
            <a:alphaModFix/>
          </a:blip>
          <a:srcRect/>
          <a:stretch/>
        </p:blipFill>
        <p:spPr>
          <a:xfrm>
            <a:off x="165798" y="1524000"/>
            <a:ext cx="8825802" cy="4724400"/>
          </a:xfrm>
          <a:prstGeom prst="rect">
            <a:avLst/>
          </a:prstGeom>
          <a:noFill/>
          <a:ln>
            <a:noFill/>
          </a:ln>
        </p:spPr>
      </p:pic>
      <p:sp>
        <p:nvSpPr>
          <p:cNvPr id="798" name="Google Shape;798;p83"/>
          <p:cNvSpPr/>
          <p:nvPr/>
        </p:nvSpPr>
        <p:spPr>
          <a:xfrm>
            <a:off x="685800" y="1725304"/>
            <a:ext cx="2590800" cy="228600"/>
          </a:xfrm>
          <a:prstGeom prst="rect">
            <a:avLst/>
          </a:prstGeom>
          <a:solidFill>
            <a:schemeClr val="accent1">
              <a:alpha val="0"/>
            </a:schemeClr>
          </a:solidFill>
          <a:ln w="25400" cap="flat" cmpd="sng">
            <a:solidFill>
              <a:srgbClr val="208C0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799" name="Google Shape;799;p83"/>
          <p:cNvPicPr preferRelativeResize="0"/>
          <p:nvPr/>
        </p:nvPicPr>
        <p:blipFill rotWithShape="1">
          <a:blip r:embed="rId3">
            <a:alphaModFix/>
          </a:blip>
          <a:srcRect l="6470" t="4395" r="66471" b="91209"/>
          <a:stretch/>
        </p:blipFill>
        <p:spPr>
          <a:xfrm>
            <a:off x="3657600" y="1524000"/>
            <a:ext cx="5257800" cy="457200"/>
          </a:xfrm>
          <a:prstGeom prst="rect">
            <a:avLst/>
          </a:prstGeom>
          <a:noFill/>
          <a:ln>
            <a:noFill/>
          </a:ln>
        </p:spPr>
      </p:pic>
      <p:cxnSp>
        <p:nvCxnSpPr>
          <p:cNvPr id="800" name="Google Shape;800;p83"/>
          <p:cNvCxnSpPr>
            <a:stCxn id="798" idx="3"/>
          </p:cNvCxnSpPr>
          <p:nvPr/>
        </p:nvCxnSpPr>
        <p:spPr>
          <a:xfrm rot="10800000" flipH="1">
            <a:off x="3276600" y="1725304"/>
            <a:ext cx="381000" cy="114300"/>
          </a:xfrm>
          <a:prstGeom prst="straightConnector1">
            <a:avLst/>
          </a:prstGeom>
          <a:noFill/>
          <a:ln w="9525" cap="flat" cmpd="sng">
            <a:solidFill>
              <a:srgbClr val="28BF0A"/>
            </a:solidFill>
            <a:prstDash val="solid"/>
            <a:round/>
            <a:headEnd type="none" w="sm" len="sm"/>
            <a:tailEnd type="stealth" w="med" len="med"/>
          </a:ln>
        </p:spPr>
      </p:cxn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84"/>
          <p:cNvSpPr txBox="1">
            <a:spLocks noGrp="1"/>
          </p:cNvSpPr>
          <p:nvPr>
            <p:ph type="title"/>
          </p:nvPr>
        </p:nvSpPr>
        <p:spPr>
          <a:xfrm>
            <a:off x="838200" y="9906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Express.js middleware</a:t>
            </a:r>
            <a:endParaRPr sz="4000" dirty="0">
              <a:solidFill>
                <a:srgbClr val="006600"/>
              </a:solidFill>
              <a:latin typeface="Algerian"/>
              <a:ea typeface="Algerian"/>
              <a:cs typeface="Algerian"/>
              <a:sym typeface="Algerian"/>
            </a:endParaRPr>
          </a:p>
        </p:txBody>
      </p:sp>
      <p:sp>
        <p:nvSpPr>
          <p:cNvPr id="808" name="Google Shape;808;p84"/>
          <p:cNvSpPr txBox="1"/>
          <p:nvPr/>
        </p:nvSpPr>
        <p:spPr>
          <a:xfrm>
            <a:off x="838200" y="1828800"/>
            <a:ext cx="8077200" cy="3352800"/>
          </a:xfrm>
          <a:prstGeom prst="rect">
            <a:avLst/>
          </a:prstGeom>
          <a:noFill/>
          <a:ln>
            <a:noFill/>
          </a:ln>
        </p:spPr>
        <p:txBody>
          <a:bodyPr spcFirstLastPara="1" wrap="square" lIns="91425" tIns="45700" rIns="91425" bIns="45700" anchor="t" anchorCtr="0">
            <a:noAutofit/>
          </a:bodyPr>
          <a:lstStyle/>
          <a:p>
            <a:pPr marL="215900" marR="0" lvl="0" indent="-342900" algn="just" rtl="0">
              <a:spcBef>
                <a:spcPts val="0"/>
              </a:spcBef>
              <a:spcAft>
                <a:spcPts val="0"/>
              </a:spcAft>
              <a:buClr>
                <a:srgbClr val="000000"/>
              </a:buClr>
              <a:buSzPts val="2000"/>
              <a:buFont typeface="Arial" panose="020B0604020202020204" pitchFamily="34" charset="0"/>
              <a:buChar char="•"/>
            </a:pPr>
            <a:r>
              <a:rPr lang="en-US" sz="2000" dirty="0">
                <a:solidFill>
                  <a:srgbClr val="000000"/>
                </a:solidFill>
                <a:latin typeface="Arial"/>
                <a:ea typeface="Arial"/>
                <a:cs typeface="Arial"/>
                <a:sym typeface="Arial"/>
              </a:rPr>
              <a:t>Express.js Middleware are different types of functions that are invoked by the Express.js routing layer before the final request handler.</a:t>
            </a:r>
          </a:p>
          <a:p>
            <a:pPr marL="215900" marR="0" lvl="0" indent="-342900" algn="just" rtl="0">
              <a:spcBef>
                <a:spcPts val="0"/>
              </a:spcBef>
              <a:spcAft>
                <a:spcPts val="0"/>
              </a:spcAft>
              <a:buClr>
                <a:srgbClr val="000000"/>
              </a:buClr>
              <a:buSzPts val="2000"/>
              <a:buFont typeface="Arial" panose="020B0604020202020204" pitchFamily="34" charset="0"/>
              <a:buChar char="•"/>
            </a:pPr>
            <a:endParaRPr lang="en-US" sz="2000" b="1" i="0" u="none" strike="noStrike" cap="none" dirty="0"/>
          </a:p>
          <a:p>
            <a:pPr marL="215900" marR="0" lvl="0" indent="-342900" algn="just" rtl="0">
              <a:spcBef>
                <a:spcPts val="0"/>
              </a:spcBef>
              <a:spcAft>
                <a:spcPts val="0"/>
              </a:spcAft>
              <a:buClr>
                <a:srgbClr val="000000"/>
              </a:buClr>
              <a:buSzPts val="2000"/>
              <a:buFont typeface="Arial" panose="020B0604020202020204" pitchFamily="34" charset="0"/>
              <a:buChar char="•"/>
            </a:pPr>
            <a:r>
              <a:rPr lang="en-US" sz="2000" dirty="0"/>
              <a:t>Middleware is commonly used to perform tasks like body parsing for URL-encoded or JSON requests, cookie parsing for basic cookie handling, or even building JavaScript modules on the fly.</a:t>
            </a:r>
          </a:p>
          <a:p>
            <a:pPr marL="215900" marR="0" lvl="0" indent="-342900" algn="just" rtl="0">
              <a:spcBef>
                <a:spcPts val="0"/>
              </a:spcBef>
              <a:spcAft>
                <a:spcPts val="0"/>
              </a:spcAft>
              <a:buClr>
                <a:srgbClr val="000000"/>
              </a:buClr>
              <a:buSzPts val="2000"/>
              <a:buFont typeface="Arial" panose="020B0604020202020204" pitchFamily="34" charset="0"/>
              <a:buChar char="•"/>
            </a:pPr>
            <a:endParaRPr lang="en-US" sz="2000" dirty="0"/>
          </a:p>
          <a:p>
            <a:pPr marL="215900" marR="0" lvl="0" indent="-342900" algn="just" rtl="0">
              <a:spcBef>
                <a:spcPts val="0"/>
              </a:spcBef>
              <a:spcAft>
                <a:spcPts val="0"/>
              </a:spcAft>
              <a:buClr>
                <a:srgbClr val="000000"/>
              </a:buClr>
              <a:buSzPts val="2000"/>
              <a:buFont typeface="Arial" panose="020B0604020202020204" pitchFamily="34" charset="0"/>
              <a:buChar char="•"/>
            </a:pPr>
            <a:r>
              <a:rPr lang="en-US" sz="2000" dirty="0"/>
              <a:t>Middleware has the access to the request object, responses object, and next, it can process the request before the server send a response.</a:t>
            </a:r>
          </a:p>
        </p:txBody>
      </p:sp>
      <p:pic>
        <p:nvPicPr>
          <p:cNvPr id="1026" name="Picture 2">
            <a:extLst>
              <a:ext uri="{FF2B5EF4-FFF2-40B4-BE49-F238E27FC236}">
                <a16:creationId xmlns:a16="http://schemas.microsoft.com/office/drawing/2014/main" id="{D203404D-FA15-BE11-CA1A-E9F61AC9F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156" y="4954277"/>
            <a:ext cx="3269068" cy="17536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84"/>
          <p:cNvSpPr txBox="1">
            <a:spLocks noGrp="1"/>
          </p:cNvSpPr>
          <p:nvPr>
            <p:ph type="title"/>
          </p:nvPr>
        </p:nvSpPr>
        <p:spPr>
          <a:xfrm>
            <a:off x="769984" y="979992"/>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Express.js middleware</a:t>
            </a:r>
            <a:endParaRPr sz="4000" dirty="0">
              <a:solidFill>
                <a:srgbClr val="006600"/>
              </a:solidFill>
              <a:latin typeface="Algerian"/>
              <a:ea typeface="Algerian"/>
              <a:cs typeface="Algerian"/>
              <a:sym typeface="Algerian"/>
            </a:endParaRPr>
          </a:p>
        </p:txBody>
      </p:sp>
      <p:sp>
        <p:nvSpPr>
          <p:cNvPr id="808" name="Google Shape;808;p84"/>
          <p:cNvSpPr txBox="1"/>
          <p:nvPr/>
        </p:nvSpPr>
        <p:spPr>
          <a:xfrm>
            <a:off x="769984" y="1841500"/>
            <a:ext cx="7866016" cy="3352800"/>
          </a:xfrm>
          <a:prstGeom prst="rect">
            <a:avLst/>
          </a:prstGeom>
          <a:noFill/>
          <a:ln>
            <a:noFill/>
          </a:ln>
        </p:spPr>
        <p:txBody>
          <a:bodyPr spcFirstLastPara="1" wrap="square" lIns="91425" tIns="45700" rIns="91425" bIns="45700" anchor="t" anchorCtr="0">
            <a:noAutofit/>
          </a:bodyPr>
          <a:lstStyle/>
          <a:p>
            <a:pPr marL="215900" marR="0" lvl="0" indent="-342900" algn="l" rtl="0">
              <a:spcBef>
                <a:spcPts val="0"/>
              </a:spcBef>
              <a:spcAft>
                <a:spcPts val="0"/>
              </a:spcAft>
              <a:buClr>
                <a:srgbClr val="000000"/>
              </a:buClr>
              <a:buSzPts val="2000"/>
              <a:buFont typeface="Arial" panose="020B0604020202020204" pitchFamily="34" charset="0"/>
              <a:buChar char="•"/>
            </a:pPr>
            <a:r>
              <a:rPr lang="en-US" sz="2000" dirty="0">
                <a:solidFill>
                  <a:srgbClr val="000000"/>
                </a:solidFill>
                <a:latin typeface="Arial"/>
                <a:ea typeface="Arial"/>
                <a:cs typeface="Arial"/>
                <a:sym typeface="Arial"/>
              </a:rPr>
              <a:t>The </a:t>
            </a:r>
            <a:r>
              <a:rPr lang="en-US" sz="2000" b="1" dirty="0">
                <a:solidFill>
                  <a:srgbClr val="000000"/>
                </a:solidFill>
                <a:latin typeface="Arial"/>
                <a:ea typeface="Arial"/>
                <a:cs typeface="Arial"/>
                <a:sym typeface="Arial"/>
              </a:rPr>
              <a:t>next() </a:t>
            </a:r>
            <a:r>
              <a:rPr lang="en-US" sz="2000" dirty="0">
                <a:solidFill>
                  <a:srgbClr val="000000"/>
                </a:solidFill>
                <a:latin typeface="Arial"/>
                <a:ea typeface="Arial"/>
                <a:cs typeface="Arial"/>
                <a:sym typeface="Arial"/>
              </a:rPr>
              <a:t>function in the express is responsible for calling the next middleware function if there is one.</a:t>
            </a:r>
            <a:endParaRPr lang="en-US" sz="2000" dirty="0"/>
          </a:p>
        </p:txBody>
      </p:sp>
      <p:pic>
        <p:nvPicPr>
          <p:cNvPr id="2050" name="Picture 2" descr="Lightbox">
            <a:extLst>
              <a:ext uri="{FF2B5EF4-FFF2-40B4-BE49-F238E27FC236}">
                <a16:creationId xmlns:a16="http://schemas.microsoft.com/office/drawing/2014/main" id="{09DFD480-1902-D0A0-ACAC-6DD4FCA5D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84" y="2645355"/>
            <a:ext cx="7451632" cy="346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421728"/>
      </p:ext>
    </p:extLst>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84"/>
          <p:cNvSpPr txBox="1">
            <a:spLocks noGrp="1"/>
          </p:cNvSpPr>
          <p:nvPr>
            <p:ph type="title"/>
          </p:nvPr>
        </p:nvSpPr>
        <p:spPr>
          <a:xfrm>
            <a:off x="914400" y="990600"/>
            <a:ext cx="8001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Express.js template</a:t>
            </a:r>
            <a:endParaRPr sz="4000" dirty="0">
              <a:solidFill>
                <a:srgbClr val="006600"/>
              </a:solidFill>
              <a:latin typeface="Algerian"/>
              <a:ea typeface="Algerian"/>
              <a:cs typeface="Algerian"/>
              <a:sym typeface="Algerian"/>
            </a:endParaRPr>
          </a:p>
        </p:txBody>
      </p:sp>
      <p:sp>
        <p:nvSpPr>
          <p:cNvPr id="808" name="Google Shape;808;p84"/>
          <p:cNvSpPr txBox="1"/>
          <p:nvPr/>
        </p:nvSpPr>
        <p:spPr>
          <a:xfrm>
            <a:off x="749300" y="2082800"/>
            <a:ext cx="8077200" cy="3352800"/>
          </a:xfrm>
          <a:prstGeom prst="rect">
            <a:avLst/>
          </a:prstGeom>
          <a:noFill/>
          <a:ln>
            <a:noFill/>
          </a:ln>
        </p:spPr>
        <p:txBody>
          <a:bodyPr spcFirstLastPara="1" wrap="square" lIns="91425" tIns="45700" rIns="91425" bIns="45700" anchor="t" anchorCtr="0">
            <a:noAutofit/>
          </a:bodyPr>
          <a:lstStyle/>
          <a:p>
            <a:pPr marL="215900" marR="0" lvl="0" indent="-342900" algn="just" rtl="0">
              <a:spcBef>
                <a:spcPts val="0"/>
              </a:spcBef>
              <a:spcAft>
                <a:spcPts val="0"/>
              </a:spcAft>
              <a:buClr>
                <a:srgbClr val="000000"/>
              </a:buClr>
              <a:buSzPts val="2000"/>
              <a:buFont typeface="Arial" panose="020B0604020202020204" pitchFamily="34" charset="0"/>
              <a:buChar char="•"/>
            </a:pPr>
            <a:r>
              <a:rPr lang="en-US" sz="2000" dirty="0">
                <a:solidFill>
                  <a:srgbClr val="000000"/>
                </a:solidFill>
                <a:latin typeface="Arial"/>
                <a:ea typeface="Arial"/>
                <a:cs typeface="Arial"/>
                <a:sym typeface="Arial"/>
              </a:rPr>
              <a:t>A template engine facilitates you to use static template files in your applications. </a:t>
            </a:r>
          </a:p>
          <a:p>
            <a:pPr marL="215900" marR="0" lvl="0" indent="-342900" algn="just" rtl="0">
              <a:spcBef>
                <a:spcPts val="0"/>
              </a:spcBef>
              <a:spcAft>
                <a:spcPts val="0"/>
              </a:spcAft>
              <a:buClr>
                <a:srgbClr val="000000"/>
              </a:buClr>
              <a:buSzPts val="2000"/>
              <a:buFont typeface="Arial" panose="020B0604020202020204" pitchFamily="34" charset="0"/>
              <a:buChar char="•"/>
            </a:pPr>
            <a:endParaRPr lang="en-US" sz="2000" dirty="0"/>
          </a:p>
          <a:p>
            <a:pPr marL="215900" marR="0" lvl="0" indent="-342900" algn="just" rtl="0">
              <a:spcBef>
                <a:spcPts val="0"/>
              </a:spcBef>
              <a:spcAft>
                <a:spcPts val="0"/>
              </a:spcAft>
              <a:buClr>
                <a:srgbClr val="000000"/>
              </a:buClr>
              <a:buSzPts val="2000"/>
              <a:buFont typeface="Arial" panose="020B0604020202020204" pitchFamily="34" charset="0"/>
              <a:buChar char="•"/>
            </a:pPr>
            <a:r>
              <a:rPr lang="en-US" sz="2000" dirty="0">
                <a:solidFill>
                  <a:srgbClr val="000000"/>
                </a:solidFill>
                <a:latin typeface="Arial"/>
                <a:ea typeface="Arial"/>
                <a:cs typeface="Arial"/>
                <a:sym typeface="Arial"/>
              </a:rPr>
              <a:t>At runtime, it replaces variables in a template file with actual values, and transforms the template into an HTML file sent to the client. </a:t>
            </a:r>
          </a:p>
          <a:p>
            <a:pPr marL="215900" marR="0" lvl="0" indent="-342900" algn="just" rtl="0">
              <a:spcBef>
                <a:spcPts val="0"/>
              </a:spcBef>
              <a:spcAft>
                <a:spcPts val="0"/>
              </a:spcAft>
              <a:buClr>
                <a:srgbClr val="000000"/>
              </a:buClr>
              <a:buSzPts val="2000"/>
              <a:buFont typeface="Arial" panose="020B0604020202020204" pitchFamily="34" charset="0"/>
              <a:buChar char="•"/>
            </a:pPr>
            <a:endParaRPr lang="en-US" sz="2000" dirty="0"/>
          </a:p>
          <a:p>
            <a:pPr marL="215900" marR="0" lvl="0" indent="-342900" algn="just" rtl="0">
              <a:spcBef>
                <a:spcPts val="0"/>
              </a:spcBef>
              <a:spcAft>
                <a:spcPts val="0"/>
              </a:spcAft>
              <a:buClr>
                <a:srgbClr val="000000"/>
              </a:buClr>
              <a:buSzPts val="2000"/>
              <a:buFont typeface="Arial" panose="020B0604020202020204" pitchFamily="34" charset="0"/>
              <a:buChar char="•"/>
            </a:pPr>
            <a:r>
              <a:rPr lang="en-US" sz="2000" dirty="0">
                <a:solidFill>
                  <a:srgbClr val="000000"/>
                </a:solidFill>
                <a:latin typeface="Arial"/>
                <a:ea typeface="Arial"/>
                <a:cs typeface="Arial"/>
                <a:sym typeface="Arial"/>
              </a:rPr>
              <a:t>So this approach is preferred to design HTML pages easily.</a:t>
            </a:r>
            <a:endParaRPr lang="en-US" sz="2000" dirty="0"/>
          </a:p>
        </p:txBody>
      </p:sp>
    </p:spTree>
    <p:extLst>
      <p:ext uri="{BB962C8B-B14F-4D97-AF65-F5344CB8AC3E}">
        <p14:creationId xmlns:p14="http://schemas.microsoft.com/office/powerpoint/2010/main" val="10553816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9"/>
          <p:cNvSpPr txBox="1">
            <a:spLocks noGrp="1"/>
          </p:cNvSpPr>
          <p:nvPr>
            <p:ph type="title"/>
          </p:nvPr>
        </p:nvSpPr>
        <p:spPr>
          <a:xfrm>
            <a:off x="914400" y="1066800"/>
            <a:ext cx="7848600" cy="7159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4000" dirty="0">
                <a:solidFill>
                  <a:srgbClr val="006600"/>
                </a:solidFill>
                <a:latin typeface="Algerian"/>
                <a:ea typeface="Algerian"/>
                <a:cs typeface="Algerian"/>
                <a:sym typeface="Algerian"/>
              </a:rPr>
              <a:t>Install Node.js on Windows</a:t>
            </a:r>
            <a:endParaRPr dirty="0"/>
          </a:p>
        </p:txBody>
      </p:sp>
      <p:sp>
        <p:nvSpPr>
          <p:cNvPr id="121" name="Google Shape;121;p9"/>
          <p:cNvSpPr txBox="1">
            <a:spLocks noGrp="1"/>
          </p:cNvSpPr>
          <p:nvPr>
            <p:ph idx="1"/>
          </p:nvPr>
        </p:nvSpPr>
        <p:spPr>
          <a:xfrm>
            <a:off x="914400" y="1782763"/>
            <a:ext cx="8229600" cy="457200"/>
          </a:xfrm>
          <a:prstGeom prst="rect">
            <a:avLst/>
          </a:prstGeom>
          <a:noFill/>
          <a:ln>
            <a:noFill/>
          </a:ln>
        </p:spPr>
        <p:txBody>
          <a:bodyPr spcFirstLastPara="1" wrap="square" lIns="91425" tIns="45700" rIns="91425" bIns="45700" anchor="t" anchorCtr="0">
            <a:noAutofit/>
          </a:bodyPr>
          <a:lstStyle/>
          <a:p>
            <a:pPr marL="215900" lvl="0" indent="-342900" algn="l" rtl="0">
              <a:spcBef>
                <a:spcPts val="0"/>
              </a:spcBef>
              <a:spcAft>
                <a:spcPts val="0"/>
              </a:spcAft>
              <a:buClr>
                <a:srgbClr val="000000"/>
              </a:buClr>
              <a:buSzPts val="2000"/>
              <a:buFont typeface="Arial" panose="020B0604020202020204" pitchFamily="34" charset="0"/>
              <a:buChar char="•"/>
            </a:pPr>
            <a:r>
              <a:rPr lang="en-IN" sz="2000" dirty="0">
                <a:solidFill>
                  <a:srgbClr val="000000"/>
                </a:solidFill>
                <a:latin typeface="Arial"/>
                <a:ea typeface="Arial"/>
                <a:cs typeface="Arial"/>
                <a:sym typeface="Arial"/>
              </a:rPr>
              <a:t>Choose the location where you want to install.</a:t>
            </a:r>
            <a:endParaRPr sz="2000" dirty="0">
              <a:solidFill>
                <a:srgbClr val="000000"/>
              </a:solidFill>
              <a:latin typeface="Times New Roman"/>
              <a:ea typeface="Times New Roman"/>
              <a:cs typeface="Times New Roman"/>
              <a:sym typeface="Times New Roman"/>
            </a:endParaRPr>
          </a:p>
        </p:txBody>
      </p:sp>
      <p:pic>
        <p:nvPicPr>
          <p:cNvPr id="123" name="Google Shape;123;p9" descr="C:\All Works\Sudha\JIMS Training\Slides\images\install-nodejs5.png"/>
          <p:cNvPicPr preferRelativeResize="0"/>
          <p:nvPr/>
        </p:nvPicPr>
        <p:blipFill rotWithShape="1">
          <a:blip r:embed="rId3">
            <a:alphaModFix/>
          </a:blip>
          <a:srcRect/>
          <a:stretch/>
        </p:blipFill>
        <p:spPr>
          <a:xfrm>
            <a:off x="1644805" y="2239963"/>
            <a:ext cx="5648093" cy="3971266"/>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27F1E4BF1A2440930640BBF800701E" ma:contentTypeVersion="14" ma:contentTypeDescription="Create a new document." ma:contentTypeScope="" ma:versionID="e7ded0b93c096e157be0c459363feb8a">
  <xsd:schema xmlns:xsd="http://www.w3.org/2001/XMLSchema" xmlns:xs="http://www.w3.org/2001/XMLSchema" xmlns:p="http://schemas.microsoft.com/office/2006/metadata/properties" xmlns:ns2="80937fed-ee1f-4b58-9c85-64ac34eb2c06" xmlns:ns3="e4776341-5057-408c-96a4-47ba59ce71b9" targetNamespace="http://schemas.microsoft.com/office/2006/metadata/properties" ma:root="true" ma:fieldsID="8f1852785ecf068e274e14fe19d74fc2" ns2:_="" ns3:_="">
    <xsd:import namespace="80937fed-ee1f-4b58-9c85-64ac34eb2c06"/>
    <xsd:import namespace="e4776341-5057-408c-96a4-47ba59ce71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37fed-ee1f-4b58-9c85-64ac34eb2c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60fd8d1-b5d6-4824-9c4b-e2996a24be7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776341-5057-408c-96a4-47ba59ce71b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526ae54-a8ee-4495-a983-28e2321e53d6}" ma:internalName="TaxCatchAll" ma:showField="CatchAllData" ma:web="e4776341-5057-408c-96a4-47ba59ce71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937fed-ee1f-4b58-9c85-64ac34eb2c06">
      <Terms xmlns="http://schemas.microsoft.com/office/infopath/2007/PartnerControls"/>
    </lcf76f155ced4ddcb4097134ff3c332f>
    <TaxCatchAll xmlns="e4776341-5057-408c-96a4-47ba59ce71b9" xsi:nil="true"/>
  </documentManagement>
</p:properties>
</file>

<file path=customXml/itemProps1.xml><?xml version="1.0" encoding="utf-8"?>
<ds:datastoreItem xmlns:ds="http://schemas.openxmlformats.org/officeDocument/2006/customXml" ds:itemID="{21646149-46D2-4561-A712-8C424E10E2F9}"/>
</file>

<file path=customXml/itemProps2.xml><?xml version="1.0" encoding="utf-8"?>
<ds:datastoreItem xmlns:ds="http://schemas.openxmlformats.org/officeDocument/2006/customXml" ds:itemID="{5612CC1B-5AD5-427F-93C7-8215C337AA0E}">
  <ds:schemaRefs>
    <ds:schemaRef ds:uri="http://schemas.microsoft.com/sharepoint/v3/contenttype/forms"/>
  </ds:schemaRefs>
</ds:datastoreItem>
</file>

<file path=customXml/itemProps3.xml><?xml version="1.0" encoding="utf-8"?>
<ds:datastoreItem xmlns:ds="http://schemas.openxmlformats.org/officeDocument/2006/customXml" ds:itemID="{21EB7605-814A-44EC-A6F6-57A2530A25E3}">
  <ds:schemaRefs>
    <ds:schemaRef ds:uri="http://schemas.openxmlformats.org/package/2006/metadata/core-properties"/>
    <ds:schemaRef ds:uri="fc816d16-b925-4eb2-bcc8-3b260ccacb22"/>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dcmitype/"/>
    <ds:schemaRef ds:uri="b0be14e0-5817-4ef1-a34b-eea036291add"/>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Retrospect</Template>
  <TotalTime>1266</TotalTime>
  <Words>5090</Words>
  <Application>Microsoft Office PowerPoint</Application>
  <PresentationFormat>On-screen Show (4:3)</PresentationFormat>
  <Paragraphs>893</Paragraphs>
  <Slides>84</Slides>
  <Notes>81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Times New Roman</vt:lpstr>
      <vt:lpstr>Calibri Light</vt:lpstr>
      <vt:lpstr>Noto Sans Symbols</vt:lpstr>
      <vt:lpstr>Calibri</vt:lpstr>
      <vt:lpstr>Algerian</vt:lpstr>
      <vt:lpstr>Consolas</vt:lpstr>
      <vt:lpstr>Retrospect</vt:lpstr>
      <vt:lpstr>PowerPoint Presentation</vt:lpstr>
      <vt:lpstr>PowerPoint Presentation</vt:lpstr>
      <vt:lpstr>What is node.js</vt:lpstr>
      <vt:lpstr>Node.js features</vt:lpstr>
      <vt:lpstr>Where to use node.js</vt:lpstr>
      <vt:lpstr>Install Node.js on Windows</vt:lpstr>
      <vt:lpstr>Install Node.js on Windows</vt:lpstr>
      <vt:lpstr>Install Node.js on Windows</vt:lpstr>
      <vt:lpstr>Install Node.js on Windows</vt:lpstr>
      <vt:lpstr>Install Node.js on Windows</vt:lpstr>
      <vt:lpstr>Install Node.js on Windows</vt:lpstr>
      <vt:lpstr>Install Node.js on Windows</vt:lpstr>
      <vt:lpstr>Install Node.js on Windows</vt:lpstr>
      <vt:lpstr>Node.js console</vt:lpstr>
      <vt:lpstr>Node.js console.log()</vt:lpstr>
      <vt:lpstr>Node.js console.error()</vt:lpstr>
      <vt:lpstr>Node.js console.warn()</vt:lpstr>
      <vt:lpstr>Node.js Package Manager</vt:lpstr>
      <vt:lpstr>    Installing Modules using npm</vt:lpstr>
      <vt:lpstr>local installation</vt:lpstr>
      <vt:lpstr>global installation</vt:lpstr>
      <vt:lpstr>global installation</vt:lpstr>
      <vt:lpstr>Uninstalling a Module</vt:lpstr>
      <vt:lpstr>Package.json</vt:lpstr>
      <vt:lpstr>Package.json</vt:lpstr>
      <vt:lpstr>PowerPoint Presentation</vt:lpstr>
      <vt:lpstr>Package.json</vt:lpstr>
      <vt:lpstr>Package.json - attributes</vt:lpstr>
      <vt:lpstr>Callback concept</vt:lpstr>
      <vt:lpstr>Blocking code example</vt:lpstr>
      <vt:lpstr>Non Blocking code example</vt:lpstr>
      <vt:lpstr>Blocking vs Non-Blocking</vt:lpstr>
      <vt:lpstr>event loop</vt:lpstr>
      <vt:lpstr>event driven programming</vt:lpstr>
      <vt:lpstr>How Node Applications Work?</vt:lpstr>
      <vt:lpstr>Event emitter</vt:lpstr>
      <vt:lpstr>Event emitter</vt:lpstr>
      <vt:lpstr>Events Module</vt:lpstr>
      <vt:lpstr>The EventEmitter Object</vt:lpstr>
      <vt:lpstr>The EventEmitter Object</vt:lpstr>
      <vt:lpstr>EventEmitter methods</vt:lpstr>
      <vt:lpstr>   Node.js streams</vt:lpstr>
      <vt:lpstr>Node.js streams</vt:lpstr>
      <vt:lpstr>Reading from a Stream</vt:lpstr>
      <vt:lpstr>Reading from a Stream</vt:lpstr>
      <vt:lpstr>Reading from a Stream</vt:lpstr>
      <vt:lpstr>Writing to a Stream</vt:lpstr>
      <vt:lpstr>Node.js file system</vt:lpstr>
      <vt:lpstr>Synchronous vs Asynchronous</vt:lpstr>
      <vt:lpstr>Synchronous vs Asynchronous</vt:lpstr>
      <vt:lpstr>Synchronous vs Asynchronous</vt:lpstr>
      <vt:lpstr>Open a File</vt:lpstr>
      <vt:lpstr>Open file – flag </vt:lpstr>
      <vt:lpstr>Get File Information</vt:lpstr>
      <vt:lpstr>Writing a file</vt:lpstr>
      <vt:lpstr>Reading a file </vt:lpstr>
      <vt:lpstr>Closing a file</vt:lpstr>
      <vt:lpstr>Node.js web module</vt:lpstr>
      <vt:lpstr>Web application architecture</vt:lpstr>
      <vt:lpstr>Node.js http module</vt:lpstr>
      <vt:lpstr>Node.js url module</vt:lpstr>
      <vt:lpstr>Node.js url module</vt:lpstr>
      <vt:lpstr>Node.js url module</vt:lpstr>
      <vt:lpstr>Creating a Web Server</vt:lpstr>
      <vt:lpstr>Creating a web server</vt:lpstr>
      <vt:lpstr>Creating a web server</vt:lpstr>
      <vt:lpstr>Make a request to server</vt:lpstr>
      <vt:lpstr>Express framework</vt:lpstr>
      <vt:lpstr>Installing express</vt:lpstr>
      <vt:lpstr>Hello world example</vt:lpstr>
      <vt:lpstr>Hello world example</vt:lpstr>
      <vt:lpstr> request and response </vt:lpstr>
      <vt:lpstr>Basic routing</vt:lpstr>
      <vt:lpstr>Basic routing</vt:lpstr>
      <vt:lpstr>Basic routing</vt:lpstr>
      <vt:lpstr>Basic routing</vt:lpstr>
      <vt:lpstr>Basic routing</vt:lpstr>
      <vt:lpstr>Serving static files</vt:lpstr>
      <vt:lpstr>Serving static files</vt:lpstr>
      <vt:lpstr>Serving static files</vt:lpstr>
      <vt:lpstr>Serving static files</vt:lpstr>
      <vt:lpstr>Express.js middleware</vt:lpstr>
      <vt:lpstr>Express.js middleware</vt:lpstr>
      <vt:lpstr>Express.js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 Agarwal</dc:creator>
  <cp:lastModifiedBy>ginni aggarwal</cp:lastModifiedBy>
  <cp:revision>26</cp:revision>
  <dcterms:modified xsi:type="dcterms:W3CDTF">2023-12-05T03:34:51Z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0x0101008323BE7A553C4F48BE5F3C2EF6E4A3DD</vt:lpwstr>
  </property>
</Properties>
</file>