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9.xml" ContentType="application/vnd.openxmlformats-officedocument.presentationml.notesSlide+xml"/>
  <Override PartName="/ppt/notesSlides/_rels/notes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33CF4EE-805E-42E3-85A2-855BBD5F8E4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Note: Sample image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91436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0" y="3176280"/>
            <a:ext cx="91436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8540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091680" y="128412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183360" y="128412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0" y="317628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091680" y="317628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183360" y="317628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0" y="1284120"/>
            <a:ext cx="91436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91436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-12240" y="0"/>
            <a:ext cx="9168120" cy="24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0" y="1284120"/>
            <a:ext cx="91436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8540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0" y="3176280"/>
            <a:ext cx="91436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91436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0" y="3176280"/>
            <a:ext cx="91436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8540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091680" y="128412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183360" y="128412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0" y="317628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091680" y="317628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183360" y="317628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0" y="1284120"/>
            <a:ext cx="91436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91436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91436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-12240" y="0"/>
            <a:ext cx="9168120" cy="24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8540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0" y="3176280"/>
            <a:ext cx="91436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91436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0" y="3176280"/>
            <a:ext cx="91436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8540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091680" y="128412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183360" y="128412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0" y="317628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091680" y="317628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183360" y="3176280"/>
            <a:ext cx="29440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-12240" y="0"/>
            <a:ext cx="9168120" cy="247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36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85400" y="317628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85400" y="1284120"/>
            <a:ext cx="44618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0" y="3176280"/>
            <a:ext cx="914364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8607600" y="4957200"/>
            <a:ext cx="261720" cy="1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C63802E-ECFD-4756-A6B8-26F258989EA2}" type="slidenum">
              <a:rPr b="0" lang="en" sz="600" spc="-1" strike="noStrike">
                <a:solidFill>
                  <a:srgbClr val="000000"/>
                </a:solidFill>
                <a:latin typeface="Roboto"/>
                <a:ea typeface="Roboto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" name="Google Shape;53;p14" descr=""/>
          <p:cNvPicPr/>
          <p:nvPr/>
        </p:nvPicPr>
        <p:blipFill>
          <a:blip r:embed="rId2"/>
          <a:srcRect l="0" t="2489" r="0" b="2497"/>
          <a:stretch/>
        </p:blipFill>
        <p:spPr>
          <a:xfrm>
            <a:off x="274320" y="275040"/>
            <a:ext cx="8595000" cy="459324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sp>
        <p:nvSpPr>
          <p:cNvPr id="2" name="Google Shape;54;p14"/>
          <p:cNvSpPr/>
          <p:nvPr/>
        </p:nvSpPr>
        <p:spPr>
          <a:xfrm>
            <a:off x="273960" y="3807000"/>
            <a:ext cx="8595720" cy="1061640"/>
          </a:xfrm>
          <a:prstGeom prst="rect">
            <a:avLst/>
          </a:prstGeom>
          <a:solidFill>
            <a:srgbClr val="000000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Google Shape;55;p14"/>
          <p:cNvSpPr/>
          <p:nvPr/>
        </p:nvSpPr>
        <p:spPr>
          <a:xfrm>
            <a:off x="274680" y="3982680"/>
            <a:ext cx="859500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1188720" tIns="91440" bIns="91440" anchor="t">
            <a:noAutofit/>
          </a:bodyPr>
          <a:p>
            <a:pPr algn="r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 Medium"/>
                <a:ea typeface="Roboto Medium"/>
              </a:rPr>
              <a:t>Web Development Boot Camp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" name="Google Shape;56;p14" descr=""/>
          <p:cNvPicPr/>
          <p:nvPr/>
        </p:nvPicPr>
        <p:blipFill>
          <a:blip r:embed="rId3"/>
          <a:stretch/>
        </p:blipFill>
        <p:spPr>
          <a:xfrm>
            <a:off x="7899840" y="3982680"/>
            <a:ext cx="822600" cy="71100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5600" y="4319640"/>
            <a:ext cx="8344080" cy="318960"/>
          </a:xfrm>
          <a:prstGeom prst="rect">
            <a:avLst/>
          </a:prstGeom>
          <a:noFill/>
          <a:ln w="0">
            <a:noFill/>
          </a:ln>
        </p:spPr>
        <p:txBody>
          <a:bodyPr lIns="0" rIns="1188720" tIns="900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274320" y="1828800"/>
            <a:ext cx="8595000" cy="1247760"/>
          </a:xfrm>
          <a:prstGeom prst="rect">
            <a:avLst/>
          </a:prstGeom>
          <a:noFill/>
          <a:ln w="0">
            <a:noFill/>
          </a:ln>
        </p:spPr>
        <p:txBody>
          <a:bodyPr lIns="2880360" rIns="457200" tIns="0" bIns="4572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525600" y="3447000"/>
            <a:ext cx="8344080" cy="359640"/>
          </a:xfrm>
          <a:prstGeom prst="rect">
            <a:avLst/>
          </a:prstGeom>
          <a:noFill/>
          <a:ln w="0">
            <a:noFill/>
          </a:ln>
        </p:spPr>
        <p:txBody>
          <a:bodyPr lIns="3200400" rIns="274320" tIns="900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Google Shape;60;p14" descr=""/>
          <p:cNvPicPr/>
          <p:nvPr/>
        </p:nvPicPr>
        <p:blipFill>
          <a:blip r:embed="rId4"/>
          <a:stretch/>
        </p:blipFill>
        <p:spPr>
          <a:xfrm>
            <a:off x="776160" y="1231200"/>
            <a:ext cx="2285640" cy="1702800"/>
          </a:xfrm>
          <a:prstGeom prst="rect">
            <a:avLst/>
          </a:prstGeom>
          <a:ln w="0">
            <a:noFill/>
          </a:ln>
        </p:spPr>
      </p:pic>
      <p:sp>
        <p:nvSpPr>
          <p:cNvPr id="9" name="Google Shape;61;p14"/>
          <p:cNvSpPr/>
          <p:nvPr/>
        </p:nvSpPr>
        <p:spPr>
          <a:xfrm>
            <a:off x="206280" y="4868640"/>
            <a:ext cx="8663040" cy="1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" spc="-1" strike="noStrike">
                <a:solidFill>
                  <a:srgbClr val="000000"/>
                </a:solidFill>
                <a:latin typeface="Arial"/>
                <a:ea typeface="Arial"/>
              </a:rPr>
              <a:t>© 2020 Trilogy Education Services, a 2U, Inc. brand.  All Rights Reserved.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51;p13"/>
          <p:cNvSpPr/>
          <p:nvPr/>
        </p:nvSpPr>
        <p:spPr>
          <a:xfrm>
            <a:off x="8607600" y="4957200"/>
            <a:ext cx="261720" cy="1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10A3CA5-7821-406B-9D06-F76E1BC26C40}" type="slidenum">
              <a:rPr b="0" lang="en" sz="600" spc="-1" strike="noStrike">
                <a:solidFill>
                  <a:srgbClr val="000000"/>
                </a:solidFill>
                <a:latin typeface="Roboto"/>
                <a:ea typeface="Roboto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48" name="Google Shape;97;p19" descr=""/>
          <p:cNvPicPr/>
          <p:nvPr/>
        </p:nvPicPr>
        <p:blipFill>
          <a:blip r:embed="rId2"/>
          <a:srcRect l="0" t="2488" r="0" b="2499"/>
          <a:stretch/>
        </p:blipFill>
        <p:spPr>
          <a:xfrm>
            <a:off x="274320" y="275040"/>
            <a:ext cx="8595000" cy="459324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240" y="2088360"/>
            <a:ext cx="859500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51;p13"/>
          <p:cNvSpPr/>
          <p:nvPr/>
        </p:nvSpPr>
        <p:spPr>
          <a:xfrm>
            <a:off x="8607600" y="4957200"/>
            <a:ext cx="261720" cy="1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F9A584D-1416-4E21-8678-6D5C4C6CB06B}" type="slidenum">
              <a:rPr b="0" lang="en" sz="600" spc="-1" strike="noStrike">
                <a:solidFill>
                  <a:srgbClr val="000000"/>
                </a:solidFill>
                <a:latin typeface="Roboto"/>
                <a:ea typeface="Roboto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457200" rIns="274320" tIns="182880" bIns="9144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3;p20"/>
          <p:cNvSpPr/>
          <p:nvPr/>
        </p:nvSpPr>
        <p:spPr>
          <a:xfrm>
            <a:off x="274320" y="640080"/>
            <a:ext cx="859536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104;p20"/>
          <p:cNvSpPr/>
          <p:nvPr/>
        </p:nvSpPr>
        <p:spPr>
          <a:xfrm>
            <a:off x="274320" y="4906440"/>
            <a:ext cx="859536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9b7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1284120"/>
            <a:ext cx="9143640" cy="3621960"/>
          </a:xfrm>
          <a:prstGeom prst="rect">
            <a:avLst/>
          </a:prstGeom>
          <a:noFill/>
          <a:ln w="0">
            <a:noFill/>
          </a:ln>
        </p:spPr>
        <p:txBody>
          <a:bodyPr lIns="457200" rIns="457200" tIns="0" bIns="9144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25600" y="4319640"/>
            <a:ext cx="8344080" cy="318960"/>
          </a:xfrm>
          <a:prstGeom prst="rect">
            <a:avLst/>
          </a:prstGeom>
          <a:noFill/>
          <a:ln w="0">
            <a:noFill/>
          </a:ln>
        </p:spPr>
        <p:txBody>
          <a:bodyPr lIns="0" rIns="1188720" tIns="900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oboto Medium"/>
                <a:ea typeface="Roboto Medium"/>
              </a:rPr>
              <a:t>Unit 04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274320" y="1598400"/>
            <a:ext cx="8595000" cy="1020960"/>
          </a:xfrm>
          <a:prstGeom prst="rect">
            <a:avLst/>
          </a:prstGeom>
          <a:noFill/>
          <a:ln w="0">
            <a:noFill/>
          </a:ln>
        </p:spPr>
        <p:txBody>
          <a:bodyPr lIns="2880360" rIns="457200" tIns="0" bIns="4572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Web APIs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4320" y="2713680"/>
            <a:ext cx="859500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What is the web browser?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047;p69" descr=""/>
          <p:cNvPicPr/>
          <p:nvPr/>
        </p:nvPicPr>
        <p:blipFill>
          <a:blip r:embed="rId1"/>
          <a:stretch/>
        </p:blipFill>
        <p:spPr>
          <a:xfrm>
            <a:off x="3348000" y="590040"/>
            <a:ext cx="2448000" cy="244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457200" rIns="274320" tIns="18288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Browsers Access Information on the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0" y="676080"/>
            <a:ext cx="9143640" cy="364320"/>
          </a:xfrm>
          <a:prstGeom prst="rect">
            <a:avLst/>
          </a:prstGeom>
          <a:noFill/>
          <a:ln w="0">
            <a:noFill/>
          </a:ln>
        </p:spPr>
        <p:txBody>
          <a:bodyPr lIns="457200" rIns="457200" tIns="9144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A </a:t>
            </a: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web browser</a:t>
            </a:r>
            <a:r>
              <a:rPr b="0" lang="en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, or </a:t>
            </a: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browser</a:t>
            </a:r>
            <a:r>
              <a:rPr b="0" lang="en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, is a program used to access information on the World Wide Web. Every webpage, image, and video on the web can be</a:t>
            </a:r>
            <a:r>
              <a:rPr b="0" lang="en" sz="1900" spc="-1" strike="noStrike">
                <a:solidFill>
                  <a:srgbClr val="000000"/>
                </a:solidFill>
                <a:latin typeface="Roboto Light"/>
                <a:ea typeface="Roboto Light"/>
              </a:rPr>
              <a:t> </a:t>
            </a:r>
            <a:r>
              <a:rPr b="0" lang="en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accessed via a specific </a:t>
            </a: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Uniform Resource Locator (URL)</a:t>
            </a:r>
            <a:r>
              <a:rPr b="0" lang="en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. Browsers use the URL to retrieve resources from a web server and display them on a user's device.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74320" y="2713680"/>
            <a:ext cx="859500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What is an API?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061;p71" descr=""/>
          <p:cNvPicPr/>
          <p:nvPr/>
        </p:nvPicPr>
        <p:blipFill>
          <a:blip r:embed="rId1"/>
          <a:stretch/>
        </p:blipFill>
        <p:spPr>
          <a:xfrm>
            <a:off x="3348000" y="590040"/>
            <a:ext cx="2448000" cy="244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457200" rIns="274320" tIns="18288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Application Programming Interface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0" y="745920"/>
            <a:ext cx="9168120" cy="3442320"/>
          </a:xfrm>
          <a:prstGeom prst="rect">
            <a:avLst/>
          </a:prstGeom>
          <a:noFill/>
          <a:ln w="0">
            <a:noFill/>
          </a:ln>
        </p:spPr>
        <p:txBody>
          <a:bodyPr lIns="457200" rIns="457200" tIns="9144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An </a:t>
            </a: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API</a:t>
            </a:r>
            <a:r>
              <a:rPr b="0" lang="en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(Application Programming Interface)</a:t>
            </a:r>
            <a:r>
              <a:rPr b="0" lang="en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 is a set of methods, properties, events, and URLs that developers use to interact with components of a user's web browser. APIs can also interact with data sets, hardware or software on a user’s computer, and third-party software and services.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74320" y="2713680"/>
            <a:ext cx="859500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What is a Web API?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1075;p73" descr=""/>
          <p:cNvPicPr/>
          <p:nvPr/>
        </p:nvPicPr>
        <p:blipFill>
          <a:blip r:embed="rId1"/>
          <a:stretch/>
        </p:blipFill>
        <p:spPr>
          <a:xfrm>
            <a:off x="3348000" y="590040"/>
            <a:ext cx="2448000" cy="244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457200" rIns="274320" tIns="18288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Web APIs Use JavaScript to Manipulate Webpages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081;p74"/>
          <p:cNvSpPr/>
          <p:nvPr/>
        </p:nvSpPr>
        <p:spPr>
          <a:xfrm>
            <a:off x="508680" y="1071720"/>
            <a:ext cx="784728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Web APIs are built into the web browser and contain methods that allow us to manipulate a webpage using JavaScript.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We use Web APIs to create elements and add them to the browser or to add and remove styles and attributes—all via JavaScript.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37240" y="2621880"/>
            <a:ext cx="859500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What is the DOM? </a:t>
            </a:r>
            <a:br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088;p75" descr=""/>
          <p:cNvPicPr/>
          <p:nvPr/>
        </p:nvPicPr>
        <p:blipFill>
          <a:blip r:embed="rId1"/>
          <a:stretch/>
        </p:blipFill>
        <p:spPr>
          <a:xfrm>
            <a:off x="3348000" y="590040"/>
            <a:ext cx="2448000" cy="244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-12240" y="0"/>
            <a:ext cx="9168120" cy="533520"/>
          </a:xfrm>
          <a:prstGeom prst="rect">
            <a:avLst/>
          </a:prstGeom>
          <a:noFill/>
          <a:ln w="0">
            <a:noFill/>
          </a:ln>
        </p:spPr>
        <p:txBody>
          <a:bodyPr lIns="457200" rIns="274320" tIns="18288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The Document Object Model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-457200" y="102960"/>
            <a:ext cx="5972400" cy="4240440"/>
          </a:xfrm>
          <a:prstGeom prst="rect">
            <a:avLst/>
          </a:prstGeom>
          <a:noFill/>
          <a:ln w="0">
            <a:noFill/>
          </a:ln>
        </p:spPr>
        <p:txBody>
          <a:bodyPr lIns="457200" rIns="457200" tIns="91440" bIns="0" anchor="t">
            <a:noAutofit/>
          </a:bodyPr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latin typeface="Roboto"/>
                <a:ea typeface="Roboto"/>
              </a:rPr>
              <a:t>When we open a webpage, the browser creates a tree of objects that represent the opened page. That tree of objects is the </a:t>
            </a:r>
            <a:r>
              <a:rPr b="1" lang="en" sz="2400" spc="-1" strike="noStrike">
                <a:latin typeface="Roboto"/>
                <a:ea typeface="Roboto"/>
              </a:rPr>
              <a:t>DOM</a:t>
            </a:r>
            <a:r>
              <a:rPr b="0" lang="en" sz="2400" spc="-1" strike="noStrike">
                <a:latin typeface="Roboto"/>
                <a:ea typeface="Roboto"/>
              </a:rPr>
              <a:t>, or </a:t>
            </a:r>
            <a:r>
              <a:rPr b="1" lang="en" sz="2400" spc="-1" strike="noStrike">
                <a:latin typeface="Roboto"/>
                <a:ea typeface="Roboto"/>
              </a:rPr>
              <a:t>Document Object Model</a:t>
            </a:r>
            <a:r>
              <a:rPr b="0" lang="en" sz="2400" spc="-1" strike="noStrike">
                <a:latin typeface="Roboto"/>
                <a:ea typeface="Roboto"/>
              </a:rPr>
              <a:t>. 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latin typeface="Roboto"/>
                <a:ea typeface="Roboto"/>
              </a:rPr>
              <a:t>Using the DOM, we can manipulate the HTML elements on the page via JavaScript. 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2" name="Google Shape;1096;p76" descr=""/>
          <p:cNvPicPr/>
          <p:nvPr/>
        </p:nvPicPr>
        <p:blipFill>
          <a:blip r:embed="rId1"/>
          <a:stretch/>
        </p:blipFill>
        <p:spPr>
          <a:xfrm>
            <a:off x="5378760" y="861480"/>
            <a:ext cx="3659040" cy="342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LibreOffice/7.3.0.3$Windows_X86_64 LibreOffice_project/0f246aa12d0eee4a0f7adcefbf7c878fc2238db3</Application>
  <AppVersion>15.0000</AppVersion>
  <Words>261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2022-02-11T13:08:35Z</dcterms:modified>
  <cp:revision>5</cp:revision>
  <dc:subject/>
  <dc:title>Unit 04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