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8" r:id="rId5"/>
    <p:sldId id="260" r:id="rId6"/>
    <p:sldId id="261" r:id="rId7"/>
    <p:sldId id="270" r:id="rId8"/>
    <p:sldId id="262" r:id="rId9"/>
    <p:sldId id="272" r:id="rId10"/>
    <p:sldId id="263" r:id="rId11"/>
    <p:sldId id="264" r:id="rId12"/>
    <p:sldId id="259" r:id="rId13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8600" y="1357630"/>
            <a:ext cx="7334250" cy="15932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尚硅谷全新</a:t>
            </a:r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技术讲解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0656" y="3387090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讲师：赵伟风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768" y="-100"/>
            <a:ext cx="1213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引言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510" y="598805"/>
            <a:ext cx="621538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问题</a:t>
            </a:r>
            <a:r>
              <a:rPr lang="en-US" altLang="zh-CN"/>
              <a:t>1: </a:t>
            </a:r>
            <a:r>
              <a:rPr lang="zh-CN" altLang="en-US"/>
              <a:t>大家买的笔记本电脑原包装中带鼠标和键盘了么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50240" y="2204720"/>
            <a:ext cx="534987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问题</a:t>
            </a:r>
            <a:r>
              <a:rPr lang="en-US" altLang="zh-CN"/>
              <a:t>2: </a:t>
            </a:r>
            <a:r>
              <a:rPr lang="zh-CN" altLang="en-US"/>
              <a:t>自己购买</a:t>
            </a:r>
            <a:r>
              <a:rPr lang="en-US" altLang="zh-CN"/>
              <a:t>,</a:t>
            </a:r>
            <a:r>
              <a:rPr lang="zh-CN" altLang="en-US"/>
              <a:t>我们需要考虑哪些呢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633220"/>
            <a:ext cx="4686300" cy="5715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042670"/>
            <a:ext cx="44196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1416050" y="2640965"/>
            <a:ext cx="1077595" cy="899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钱</a:t>
            </a:r>
            <a:endParaRPr lang="zh-CN" altLang="en-US" sz="6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510" y="3762375"/>
            <a:ext cx="534987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问题</a:t>
            </a:r>
            <a:r>
              <a:rPr lang="en-US" altLang="zh-CN"/>
              <a:t>3: </a:t>
            </a:r>
            <a:r>
              <a:rPr lang="zh-CN" altLang="en-US"/>
              <a:t>为什么我们不需要考虑品牌适配等原因呢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365885" y="4198620"/>
            <a:ext cx="16306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USB</a:t>
            </a:r>
            <a:endParaRPr lang="en-US" altLang="zh-CN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技术介绍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445" y="746125"/>
            <a:ext cx="7168515" cy="636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USB，是英文Universal Serial Bus（通用串行总线）的缩写，是一个外部总线</a:t>
            </a:r>
            <a:r>
              <a:rPr lang="zh-CN" altLang="en-US" b="1">
                <a:solidFill>
                  <a:srgbClr val="FF0000"/>
                </a:solidFill>
              </a:rPr>
              <a:t>标准</a:t>
            </a:r>
            <a:r>
              <a:rPr lang="zh-CN" altLang="en-US"/>
              <a:t>，用于规范电脑与外部设备的连接和通讯。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5400000">
            <a:off x="3237230" y="2719070"/>
            <a:ext cx="1814830" cy="535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1824990"/>
            <a:ext cx="2523490" cy="21310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15" y="1598295"/>
            <a:ext cx="3415665" cy="10528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80" y="2998470"/>
            <a:ext cx="1125220" cy="152209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156585" y="2886710"/>
            <a:ext cx="71437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1"/>
          </p:cNvCxnSpPr>
          <p:nvPr/>
        </p:nvCxnSpPr>
        <p:spPr>
          <a:xfrm flipH="1">
            <a:off x="4455795" y="2124710"/>
            <a:ext cx="731520" cy="698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445000" y="3144520"/>
            <a:ext cx="830580" cy="535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2290" y="3519170"/>
            <a:ext cx="8036560" cy="137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3085" y="3005455"/>
            <a:ext cx="8025130" cy="43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3720" y="542925"/>
            <a:ext cx="8035925" cy="2382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技术演示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5070" y="1485265"/>
            <a:ext cx="998855" cy="586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19810" y="801370"/>
            <a:ext cx="1541780" cy="1954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电脑主机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5525" y="801370"/>
            <a:ext cx="1531620" cy="195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外接设备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7" idx="1"/>
          </p:cNvCxnSpPr>
          <p:nvPr/>
        </p:nvCxnSpPr>
        <p:spPr>
          <a:xfrm>
            <a:off x="2561590" y="1778635"/>
            <a:ext cx="1173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7" idx="3"/>
          </p:cNvCxnSpPr>
          <p:nvPr/>
        </p:nvCxnSpPr>
        <p:spPr>
          <a:xfrm flipH="1">
            <a:off x="4733925" y="1778635"/>
            <a:ext cx="1371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3925" y="3559810"/>
            <a:ext cx="2030095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USB</a:t>
            </a:r>
            <a:r>
              <a:rPr lang="zh-CN" altLang="en-US" b="1"/>
              <a:t>串口规范</a:t>
            </a:r>
            <a:endParaRPr lang="zh-CN" altLang="en-US" b="1"/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是一套设计标准方案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不是具体的接口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2180" y="3558540"/>
            <a:ext cx="2584450" cy="923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外设</a:t>
            </a:r>
            <a:r>
              <a:rPr lang="en-US" altLang="zh-CN" b="1"/>
              <a:t>USB</a:t>
            </a:r>
            <a:r>
              <a:rPr lang="zh-CN" altLang="en-US" b="1"/>
              <a:t>接口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外设根据USB规范设计出连接电脑接口,并且具体编写发送通信信号的</a:t>
            </a:r>
            <a:r>
              <a:rPr lang="zh-CN" altLang="en-US" sz="1600" b="1">
                <a:solidFill>
                  <a:srgbClr val="FF0000"/>
                </a:solidFill>
              </a:rPr>
              <a:t>驱动程序!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3275" y="3558540"/>
            <a:ext cx="22834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电脑</a:t>
            </a:r>
            <a:r>
              <a:rPr lang="en-US" altLang="zh-CN" b="1"/>
              <a:t>USB</a:t>
            </a:r>
            <a:r>
              <a:rPr lang="zh-CN" altLang="en-US" b="1"/>
              <a:t>接口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电脑端根据USB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规范设计出的具体外接接口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070" y="3020060"/>
            <a:ext cx="134493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多态概念</a:t>
            </a:r>
            <a:endParaRPr lang="zh-CN" alt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18235" y="3020060"/>
            <a:ext cx="134493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接口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05525" y="3038475"/>
            <a:ext cx="1438275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实现类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13" grpId="0" animBg="1"/>
      <p:bldP spid="14" grpId="0" animBg="1"/>
      <p:bldP spid="25" grpId="0" animBg="1"/>
      <p:bldP spid="17" grpId="0"/>
      <p:bldP spid="18" grpId="0"/>
      <p:bldP spid="19" grpId="0"/>
      <p:bldP spid="24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技术总结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931545"/>
            <a:ext cx="333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到底什么是</a:t>
            </a:r>
            <a:r>
              <a:rPr lang="en-US" altLang="zh-CN" b="1"/>
              <a:t>USB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009015" y="1428115"/>
            <a:ext cx="650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00FF00"/>
                </a:highlight>
              </a:rPr>
              <a:t>USB</a:t>
            </a:r>
            <a:r>
              <a:rPr lang="zh-CN" altLang="en-US">
                <a:highlight>
                  <a:srgbClr val="00FF00"/>
                </a:highlight>
              </a:rPr>
              <a:t>是一个技术统称</a:t>
            </a:r>
            <a:r>
              <a:rPr lang="en-US" altLang="zh-CN">
                <a:highlight>
                  <a:srgbClr val="00FF00"/>
                </a:highlight>
              </a:rPr>
              <a:t>,</a:t>
            </a:r>
            <a:r>
              <a:rPr lang="zh-CN" altLang="en-US">
                <a:highlight>
                  <a:srgbClr val="00FF00"/>
                </a:highlight>
              </a:rPr>
              <a:t>我们的理解它应该由三部分组成</a:t>
            </a:r>
            <a:r>
              <a:rPr lang="en-US" altLang="zh-CN">
                <a:highlight>
                  <a:srgbClr val="00FF00"/>
                </a:highlight>
              </a:rPr>
              <a:t>!</a:t>
            </a:r>
            <a:endParaRPr lang="en-US" altLang="zh-CN">
              <a:highlight>
                <a:srgbClr val="00FF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015" y="2061845"/>
            <a:ext cx="4147185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第一部分</a:t>
            </a:r>
            <a:r>
              <a:rPr lang="en-US" altLang="zh-CN"/>
              <a:t>: USB</a:t>
            </a:r>
            <a:r>
              <a:rPr lang="zh-CN" altLang="en-US"/>
              <a:t>的规范和设计标准</a:t>
            </a:r>
            <a:r>
              <a:rPr lang="en-US" altLang="zh-CN"/>
              <a:t>(</a:t>
            </a:r>
            <a:r>
              <a:rPr lang="zh-CN" altLang="en-US"/>
              <a:t>概念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9015" y="2712085"/>
            <a:ext cx="4147185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第二部分</a:t>
            </a:r>
            <a:r>
              <a:rPr lang="en-US" altLang="zh-CN"/>
              <a:t>: </a:t>
            </a:r>
            <a:r>
              <a:rPr lang="zh-CN" altLang="en-US"/>
              <a:t>电脑端的</a:t>
            </a:r>
            <a:r>
              <a:rPr lang="en-US" altLang="zh-CN"/>
              <a:t>USB</a:t>
            </a:r>
            <a:r>
              <a:rPr lang="zh-CN" altLang="en-US"/>
              <a:t>接口</a:t>
            </a:r>
            <a:r>
              <a:rPr lang="en-US" altLang="zh-CN"/>
              <a:t>(</a:t>
            </a:r>
            <a:r>
              <a:rPr lang="zh-CN" altLang="en-US"/>
              <a:t>接口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09015" y="3361690"/>
            <a:ext cx="6406515" cy="38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第三部分</a:t>
            </a:r>
            <a:r>
              <a:rPr lang="en-US" altLang="zh-CN"/>
              <a:t>: </a:t>
            </a:r>
            <a:r>
              <a:rPr lang="zh-CN" altLang="en-US"/>
              <a:t>外设的</a:t>
            </a:r>
            <a:r>
              <a:rPr lang="en-US" altLang="zh-CN"/>
              <a:t>USB</a:t>
            </a:r>
            <a:r>
              <a:rPr lang="zh-CN" altLang="en-US"/>
              <a:t>口和具体发送信号的驱动程序</a:t>
            </a:r>
            <a:r>
              <a:rPr lang="en-US" altLang="zh-CN"/>
              <a:t>(</a:t>
            </a:r>
            <a:r>
              <a:rPr lang="zh-CN" altLang="en-US"/>
              <a:t>实现类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343" y="-100"/>
            <a:ext cx="166433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技术介绍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611505"/>
            <a:ext cx="8077835" cy="1192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JDBC：Java Database Connectivity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 | Java 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连接数据库技术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通俗点说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Java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代码中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JDBC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提供的方法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可以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发送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字符串类型的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语句到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数据库管理软件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(MySQL,Oracle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等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),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并且获取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语句执行结果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进而实现数据库数据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CURD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操作的技术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46455" y="201676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46455" y="308864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sqlyog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46455" y="416052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navicat</a:t>
            </a:r>
            <a:endParaRPr lang="en-US" altLang="zh-CN"/>
          </a:p>
        </p:txBody>
      </p:sp>
      <p:sp>
        <p:nvSpPr>
          <p:cNvPr id="7" name="六边形 6"/>
          <p:cNvSpPr/>
          <p:nvPr/>
        </p:nvSpPr>
        <p:spPr>
          <a:xfrm>
            <a:off x="1562735" y="2278380"/>
            <a:ext cx="857250" cy="336550"/>
          </a:xfrm>
          <a:prstGeom prst="hexago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jdbc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98900" y="2994660"/>
            <a:ext cx="1443990" cy="77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DBMS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16345" y="2994660"/>
            <a:ext cx="1194435" cy="77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数据库数据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>
            <a:off x="2419985" y="2446655"/>
            <a:ext cx="1478915" cy="868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8" idx="1"/>
          </p:cNvCxnSpPr>
          <p:nvPr/>
        </p:nvCxnSpPr>
        <p:spPr>
          <a:xfrm flipV="1">
            <a:off x="1856105" y="3380105"/>
            <a:ext cx="2042795" cy="116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889125" y="3496310"/>
            <a:ext cx="1976755" cy="11391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5342890" y="3380105"/>
            <a:ext cx="97345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59000" y="404495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  <a:endParaRPr lang="zh-CN" altLang="en-US" sz="16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5075" y="261493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  <a:endParaRPr lang="zh-CN" altLang="en-US" sz="16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9000" y="326136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  <a:endParaRPr lang="zh-CN" altLang="en-US" sz="16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  <p:bldP spid="4" grpId="0" animBg="1"/>
      <p:bldP spid="17" grpId="0"/>
      <p:bldP spid="15" grpId="0"/>
      <p:bldP spid="3" grpId="0" animBg="1"/>
      <p:bldP spid="7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2290" y="3519170"/>
            <a:ext cx="8036560" cy="137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3085" y="3005455"/>
            <a:ext cx="8025130" cy="43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3720" y="542925"/>
            <a:ext cx="8025130" cy="2301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283" y="-100"/>
            <a:ext cx="186245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技术演示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5070" y="1485265"/>
            <a:ext cx="998855" cy="586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JDCB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19810" y="801370"/>
            <a:ext cx="1541780" cy="1954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5525" y="801370"/>
            <a:ext cx="1531620" cy="195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数据库软件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7" idx="1"/>
          </p:cNvCxnSpPr>
          <p:nvPr/>
        </p:nvCxnSpPr>
        <p:spPr>
          <a:xfrm>
            <a:off x="2561590" y="1778635"/>
            <a:ext cx="1173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7" idx="3"/>
          </p:cNvCxnSpPr>
          <p:nvPr/>
        </p:nvCxnSpPr>
        <p:spPr>
          <a:xfrm flipH="1">
            <a:off x="4733925" y="1778635"/>
            <a:ext cx="1371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3925" y="3559810"/>
            <a:ext cx="2030095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        JDBC</a:t>
            </a:r>
            <a:endParaRPr lang="zh-CN" altLang="en-US" b="1"/>
          </a:p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连接数据库技术统称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71210" y="3568700"/>
            <a:ext cx="2692400" cy="132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第三方数据库厂商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各数据库厂商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jdbc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规范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完成具体的实现驱动代码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(jar)!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实现代码可以不同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但是方法都相同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6120" y="3558540"/>
            <a:ext cx="23806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JDBC</a:t>
            </a:r>
            <a:r>
              <a:rPr lang="zh-CN" altLang="en-US" b="1"/>
              <a:t>规范和接口</a:t>
            </a:r>
            <a:r>
              <a:rPr lang="en-US" altLang="zh-CN" b="1"/>
              <a:t>   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语言只提供</a:t>
            </a:r>
            <a:r>
              <a:rPr lang="zh-CN" altLang="en-US" sz="1600" b="1">
                <a:solidFill>
                  <a:srgbClr val="FF0000"/>
                </a:solidFill>
              </a:rPr>
              <a:t>规范</a:t>
            </a:r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zh-CN" altLang="en-US" sz="1600" b="1">
                <a:solidFill>
                  <a:srgbClr val="FF0000"/>
                </a:solidFill>
              </a:rPr>
              <a:t>接口</a:t>
            </a:r>
            <a:r>
              <a:rPr lang="en-US" altLang="zh-CN" sz="1600" b="1">
                <a:solidFill>
                  <a:srgbClr val="FF0000"/>
                </a:solidFill>
              </a:rPr>
              <a:t>)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规定数据库操作方法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标准的类库存在于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java.sql,javax.sql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包下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96615" y="3020060"/>
            <a:ext cx="2164715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多态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(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面向接口编程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)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465" y="3020695"/>
            <a:ext cx="2072005" cy="443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JDBC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接口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(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规范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)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99150" y="3016250"/>
            <a:ext cx="2207895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JDBC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具体实现类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13" grpId="0" animBg="1"/>
      <p:bldP spid="14" grpId="0" animBg="1"/>
      <p:bldP spid="25" grpId="0" animBg="1"/>
      <p:bldP spid="17" grpId="0"/>
      <p:bldP spid="18" grpId="0"/>
      <p:bldP spid="19" grpId="0"/>
      <p:bldP spid="24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9948" y="-100"/>
            <a:ext cx="166433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本质理解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4440" y="584200"/>
            <a:ext cx="1726565" cy="52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04440" y="1384300"/>
            <a:ext cx="1726565" cy="52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JDBC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0865" y="2192655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04440" y="2184400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Oracle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38015" y="2192655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DB2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3" name="流程图: 直接访问存储器 22"/>
          <p:cNvSpPr/>
          <p:nvPr/>
        </p:nvSpPr>
        <p:spPr>
          <a:xfrm>
            <a:off x="2661920" y="3085465"/>
            <a:ext cx="1412240" cy="633095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18" idx="2"/>
            <a:endCxn id="19" idx="0"/>
          </p:cNvCxnSpPr>
          <p:nvPr/>
        </p:nvCxnSpPr>
        <p:spPr>
          <a:xfrm>
            <a:off x="3368040" y="1105535"/>
            <a:ext cx="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1" idx="0"/>
          </p:cNvCxnSpPr>
          <p:nvPr/>
        </p:nvCxnSpPr>
        <p:spPr>
          <a:xfrm>
            <a:off x="3368040" y="1905635"/>
            <a:ext cx="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471295" y="1905635"/>
            <a:ext cx="1896745" cy="261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22" idx="0"/>
          </p:cNvCxnSpPr>
          <p:nvPr/>
        </p:nvCxnSpPr>
        <p:spPr>
          <a:xfrm>
            <a:off x="3368040" y="1905635"/>
            <a:ext cx="1933575" cy="287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2"/>
          </p:cNvCxnSpPr>
          <p:nvPr/>
        </p:nvCxnSpPr>
        <p:spPr>
          <a:xfrm>
            <a:off x="1434465" y="2713990"/>
            <a:ext cx="1811020" cy="367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2"/>
            <a:endCxn id="23" idx="0"/>
          </p:cNvCxnSpPr>
          <p:nvPr/>
        </p:nvCxnSpPr>
        <p:spPr>
          <a:xfrm>
            <a:off x="3368040" y="2705735"/>
            <a:ext cx="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3" idx="0"/>
          </p:cNvCxnSpPr>
          <p:nvPr/>
        </p:nvCxnSpPr>
        <p:spPr>
          <a:xfrm flipH="1">
            <a:off x="3368040" y="2713990"/>
            <a:ext cx="1933575" cy="371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</p:cNvCxnSpPr>
          <p:nvPr/>
        </p:nvCxnSpPr>
        <p:spPr>
          <a:xfrm>
            <a:off x="4231005" y="1645285"/>
            <a:ext cx="272859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</p:cNvCxnSpPr>
          <p:nvPr/>
        </p:nvCxnSpPr>
        <p:spPr>
          <a:xfrm flipV="1">
            <a:off x="6164580" y="2451735"/>
            <a:ext cx="8166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46595" y="1436370"/>
            <a:ext cx="1768475" cy="372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/>
              <a:t>JDBC</a:t>
            </a:r>
            <a:r>
              <a:rPr lang="zh-CN" altLang="en-US"/>
              <a:t>一组接口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042785" y="2258060"/>
            <a:ext cx="1852295" cy="39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/>
              <a:t>第三方实现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1794510" y="4003040"/>
            <a:ext cx="260350" cy="1042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08940" y="4294505"/>
            <a:ext cx="13855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44090" y="4098290"/>
            <a:ext cx="571182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步骤</a:t>
            </a:r>
            <a:r>
              <a:rPr lang="en-US" altLang="zh-CN"/>
              <a:t>1: java.sql.*  JDBC</a:t>
            </a:r>
            <a:r>
              <a:rPr lang="zh-CN" altLang="en-US"/>
              <a:t>接口</a:t>
            </a:r>
            <a:r>
              <a:rPr lang="en-US" altLang="zh-CN"/>
              <a:t>  </a:t>
            </a:r>
            <a:r>
              <a:rPr lang="zh-CN" altLang="en-US"/>
              <a:t>对象</a:t>
            </a:r>
            <a:r>
              <a:rPr lang="en-US" altLang="zh-CN"/>
              <a:t> = </a:t>
            </a:r>
            <a:r>
              <a:rPr lang="zh-CN" altLang="en-US"/>
              <a:t>第三方实现类实例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244090" y="4636770"/>
            <a:ext cx="545147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步骤</a:t>
            </a:r>
            <a:r>
              <a:rPr lang="en-US" altLang="zh-CN"/>
              <a:t>2: </a:t>
            </a:r>
            <a:r>
              <a:rPr lang="zh-CN" altLang="en-US"/>
              <a:t>对象</a:t>
            </a:r>
            <a:r>
              <a:rPr lang="en-US" altLang="zh-CN"/>
              <a:t>.jdbc</a:t>
            </a:r>
            <a:r>
              <a:rPr lang="zh-CN" altLang="en-US"/>
              <a:t>标准方法</a:t>
            </a:r>
            <a:r>
              <a:rPr lang="en-US" altLang="zh-CN"/>
              <a:t>();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2305" y="0"/>
            <a:ext cx="13296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665" y="6597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10005" y="1028065"/>
            <a:ext cx="49942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连接数据库技术的统称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0005" y="1481455"/>
            <a:ext cx="73945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是由两部分组成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一是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提供的</a:t>
            </a:r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规范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接口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                       </a:t>
            </a:r>
            <a:r>
              <a:rPr lang="zh-CN" altLang="en-US">
                <a:solidFill>
                  <a:srgbClr val="FF0000"/>
                </a:solidFill>
              </a:rPr>
              <a:t>二是各个数据库厂商的实现驱动</a:t>
            </a:r>
            <a:r>
              <a:rPr lang="en-US" altLang="zh-CN">
                <a:solidFill>
                  <a:srgbClr val="FF0000"/>
                </a:solidFill>
              </a:rPr>
              <a:t>jar</a:t>
            </a:r>
            <a:r>
              <a:rPr lang="zh-CN" altLang="en-US">
                <a:solidFill>
                  <a:srgbClr val="FF0000"/>
                </a:solidFill>
              </a:rPr>
              <a:t>包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0005" y="2127885"/>
            <a:ext cx="5787390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技术是一种典型的面向接口编程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0005" y="2486025"/>
            <a:ext cx="652526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8665" y="2838450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优势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310005" y="3243580"/>
            <a:ext cx="652526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我们只需要学习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接口规定方法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即可操作所有数据库软件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0005" y="3660140"/>
            <a:ext cx="73945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项目中期需要切换数据库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我们只需要更新第三方驱动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jar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包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不需要更改代码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PP_MARK_KEY" val="a940d52c-4c8d-4d9b-9844-624ac037e95b"/>
  <p:tag name="COMMONDATA" val="eyJoZGlkIjoiMjU0YzZhNmMxMjZhOTQxODJkYTk5MDY1YmU0NmQ3YzEifQ==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UNIT_PLACING_PICTURE_USER_VIEWPORT" val="{&quot;height&quot;:1800,&quot;width&quot;:6105}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全屏显示(16:9)</PresentationFormat>
  <Paragraphs>153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思源黑体 Medium</vt:lpstr>
      <vt:lpstr>黑体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赵伟风</cp:lastModifiedBy>
  <cp:revision>63</cp:revision>
  <dcterms:created xsi:type="dcterms:W3CDTF">2018-03-01T02:03:00Z</dcterms:created>
  <dcterms:modified xsi:type="dcterms:W3CDTF">2022-12-15T02:52:01Z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FA244AE79E9B460DAA29A9CA303B3E48</vt:lpwstr>
  </property>
</Properties>
</file>