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5" r:id="rId5"/>
    <p:sldId id="277" r:id="rId6"/>
    <p:sldId id="273" r:id="rId7"/>
    <p:sldId id="266" r:id="rId8"/>
    <p:sldId id="259" r:id="rId9"/>
    <p:sldId id="271" r:id="rId10"/>
    <p:sldId id="272" r:id="rId11"/>
    <p:sldId id="279" r:id="rId12"/>
    <p:sldId id="264" r:id="rId13"/>
    <p:sldId id="280" r:id="rId14"/>
    <p:sldId id="278" r:id="rId15"/>
    <p:sldId id="263" r:id="rId16"/>
    <p:sldId id="267" r:id="rId17"/>
    <p:sldId id="268" r:id="rId18"/>
    <p:sldId id="269" r:id="rId19"/>
    <p:sldId id="262" r:id="rId20"/>
    <p:sldId id="274" r:id="rId2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DANIEL%20PEREIRA\Documents\VideoFingerprinting\Prelem_value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 anchor="t" anchorCtr="0"/>
          <a:lstStyle/>
          <a:p>
            <a:pPr>
              <a:defRPr lang="ja-JP"/>
            </a:pPr>
            <a:r>
              <a:rPr lang="en-US" altLang="ja-JP"/>
              <a:t>Analysis of resources and efficiency</a:t>
            </a:r>
            <a:endParaRPr lang="ja-JP" altLang="en-US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5.2805247593333424E-2"/>
          <c:y val="0.16469564592097222"/>
          <c:w val="0.91671589065016856"/>
          <c:h val="0.62785627823919399"/>
        </c:manualLayout>
      </c:layout>
      <c:barChart>
        <c:barDir val="col"/>
        <c:grouping val="clustered"/>
        <c:ser>
          <c:idx val="0"/>
          <c:order val="0"/>
          <c:tx>
            <c:v>Prelem 0.1</c:v>
          </c:tx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Sheet2!$C$5:$U$5</c:f>
              <c:numCache>
                <c:formatCode>General</c:formatCode>
                <c:ptCount val="19"/>
                <c:pt idx="0">
                  <c:v>22.459999999999987</c:v>
                </c:pt>
                <c:pt idx="1">
                  <c:v>72</c:v>
                </c:pt>
                <c:pt idx="2">
                  <c:v>9</c:v>
                </c:pt>
                <c:pt idx="4">
                  <c:v>16.760000000000002</c:v>
                </c:pt>
                <c:pt idx="5">
                  <c:v>40</c:v>
                </c:pt>
                <c:pt idx="6">
                  <c:v>8</c:v>
                </c:pt>
                <c:pt idx="8">
                  <c:v>12.64</c:v>
                </c:pt>
                <c:pt idx="9">
                  <c:v>54</c:v>
                </c:pt>
                <c:pt idx="10">
                  <c:v>8</c:v>
                </c:pt>
                <c:pt idx="12">
                  <c:v>10.7</c:v>
                </c:pt>
                <c:pt idx="13">
                  <c:v>6</c:v>
                </c:pt>
                <c:pt idx="14">
                  <c:v>5</c:v>
                </c:pt>
                <c:pt idx="16">
                  <c:v>11.49</c:v>
                </c:pt>
                <c:pt idx="17">
                  <c:v>19</c:v>
                </c:pt>
                <c:pt idx="18">
                  <c:v>3</c:v>
                </c:pt>
              </c:numCache>
            </c:numRef>
          </c:val>
        </c:ser>
        <c:ser>
          <c:idx val="1"/>
          <c:order val="1"/>
          <c:tx>
            <c:v>Prelem 0.2</c:v>
          </c:tx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Sheet2!$C$6:$U$6</c:f>
              <c:numCache>
                <c:formatCode>General</c:formatCode>
                <c:ptCount val="19"/>
                <c:pt idx="0">
                  <c:v>27.32</c:v>
                </c:pt>
                <c:pt idx="1">
                  <c:v>79</c:v>
                </c:pt>
                <c:pt idx="2">
                  <c:v>5</c:v>
                </c:pt>
                <c:pt idx="4">
                  <c:v>22.36</c:v>
                </c:pt>
                <c:pt idx="5">
                  <c:v>47</c:v>
                </c:pt>
                <c:pt idx="6">
                  <c:v>6</c:v>
                </c:pt>
                <c:pt idx="8">
                  <c:v>16.920000000000002</c:v>
                </c:pt>
                <c:pt idx="9">
                  <c:v>56</c:v>
                </c:pt>
                <c:pt idx="10">
                  <c:v>7</c:v>
                </c:pt>
                <c:pt idx="12">
                  <c:v>12.59</c:v>
                </c:pt>
                <c:pt idx="13">
                  <c:v>14</c:v>
                </c:pt>
                <c:pt idx="14">
                  <c:v>5</c:v>
                </c:pt>
                <c:pt idx="16">
                  <c:v>12.31</c:v>
                </c:pt>
                <c:pt idx="17">
                  <c:v>20</c:v>
                </c:pt>
                <c:pt idx="18">
                  <c:v>3</c:v>
                </c:pt>
              </c:numCache>
            </c:numRef>
          </c:val>
        </c:ser>
        <c:ser>
          <c:idx val="2"/>
          <c:order val="2"/>
          <c:tx>
            <c:v>Prelem 0.3</c:v>
          </c:tx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Sheet2!$C$7:$U$7</c:f>
              <c:numCache>
                <c:formatCode>General</c:formatCode>
                <c:ptCount val="19"/>
                <c:pt idx="0">
                  <c:v>29.52</c:v>
                </c:pt>
                <c:pt idx="1">
                  <c:v>82</c:v>
                </c:pt>
                <c:pt idx="2">
                  <c:v>5</c:v>
                </c:pt>
                <c:pt idx="4">
                  <c:v>25.88</c:v>
                </c:pt>
                <c:pt idx="5">
                  <c:v>49</c:v>
                </c:pt>
                <c:pt idx="6">
                  <c:v>3</c:v>
                </c:pt>
                <c:pt idx="8">
                  <c:v>20.959999999999987</c:v>
                </c:pt>
                <c:pt idx="9">
                  <c:v>60</c:v>
                </c:pt>
                <c:pt idx="10">
                  <c:v>7</c:v>
                </c:pt>
                <c:pt idx="12">
                  <c:v>15.03</c:v>
                </c:pt>
                <c:pt idx="13">
                  <c:v>16</c:v>
                </c:pt>
                <c:pt idx="14">
                  <c:v>4</c:v>
                </c:pt>
                <c:pt idx="16">
                  <c:v>14.17</c:v>
                </c:pt>
                <c:pt idx="17">
                  <c:v>27</c:v>
                </c:pt>
                <c:pt idx="18">
                  <c:v>3</c:v>
                </c:pt>
              </c:numCache>
            </c:numRef>
          </c:val>
        </c:ser>
        <c:ser>
          <c:idx val="3"/>
          <c:order val="3"/>
          <c:tx>
            <c:v>Prelem 0.4</c:v>
          </c:tx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Sheet2!$C$8:$U$8</c:f>
              <c:numCache>
                <c:formatCode>General</c:formatCode>
                <c:ptCount val="19"/>
                <c:pt idx="0">
                  <c:v>31.54</c:v>
                </c:pt>
                <c:pt idx="1">
                  <c:v>84</c:v>
                </c:pt>
                <c:pt idx="2">
                  <c:v>4</c:v>
                </c:pt>
                <c:pt idx="4">
                  <c:v>29.22</c:v>
                </c:pt>
                <c:pt idx="5">
                  <c:v>51</c:v>
                </c:pt>
                <c:pt idx="6">
                  <c:v>3</c:v>
                </c:pt>
                <c:pt idx="8">
                  <c:v>25.310000000000013</c:v>
                </c:pt>
                <c:pt idx="9">
                  <c:v>64</c:v>
                </c:pt>
                <c:pt idx="10">
                  <c:v>3</c:v>
                </c:pt>
                <c:pt idx="12">
                  <c:v>18.670000000000005</c:v>
                </c:pt>
                <c:pt idx="13">
                  <c:v>17</c:v>
                </c:pt>
                <c:pt idx="14">
                  <c:v>4</c:v>
                </c:pt>
                <c:pt idx="16">
                  <c:v>16.97</c:v>
                </c:pt>
                <c:pt idx="17">
                  <c:v>33</c:v>
                </c:pt>
                <c:pt idx="18">
                  <c:v>3</c:v>
                </c:pt>
              </c:numCache>
            </c:numRef>
          </c:val>
        </c:ser>
        <c:axId val="129544192"/>
        <c:axId val="129545728"/>
      </c:barChart>
      <c:lineChart>
        <c:grouping val="standard"/>
        <c:ser>
          <c:idx val="5"/>
          <c:order val="5"/>
          <c:tx>
            <c:v>Run-time</c:v>
          </c:tx>
          <c:marker>
            <c:symbol val="none"/>
          </c:marker>
          <c:trendline>
            <c:name>Avg Run-time</c:name>
            <c:spPr>
              <a:ln>
                <a:solidFill>
                  <a:sysClr val="windowText" lastClr="000000">
                    <a:lumMod val="95000"/>
                    <a:lumOff val="5000"/>
                  </a:sysClr>
                </a:solidFill>
                <a:prstDash val="dash"/>
              </a:ln>
            </c:spPr>
            <c:trendlineType val="power"/>
          </c:trendline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Sheet2!$C$10:$U$10</c:f>
              <c:numCache>
                <c:formatCode>General</c:formatCode>
                <c:ptCount val="19"/>
                <c:pt idx="0">
                  <c:v>22.459999999999987</c:v>
                </c:pt>
                <c:pt idx="4">
                  <c:v>16.760000000000002</c:v>
                </c:pt>
                <c:pt idx="8">
                  <c:v>12.64</c:v>
                </c:pt>
                <c:pt idx="12">
                  <c:v>10.7</c:v>
                </c:pt>
                <c:pt idx="16">
                  <c:v>11.49</c:v>
                </c:pt>
              </c:numCache>
            </c:numRef>
          </c:val>
        </c:ser>
        <c:marker val="1"/>
        <c:axId val="129544192"/>
        <c:axId val="129545728"/>
      </c:lineChart>
      <c:lineChart>
        <c:grouping val="standard"/>
        <c:ser>
          <c:idx val="4"/>
          <c:order val="4"/>
          <c:tx>
            <c:v>DB Size (Kbyte)</c:v>
          </c:tx>
          <c:spPr>
            <a:ln w="19050" cap="rnd">
              <a:noFill/>
              <a:round/>
            </a:ln>
          </c:spPr>
          <c:marker>
            <c:symbol val="circle"/>
            <c:size val="7"/>
            <c:spPr>
              <a:solidFill>
                <a:srgbClr val="F79646"/>
              </a:solidFill>
              <a:ln>
                <a:solidFill>
                  <a:sysClr val="windowText" lastClr="000000"/>
                </a:solidFill>
                <a:round/>
              </a:ln>
            </c:spPr>
          </c:marker>
          <c:dLbls>
            <c:txPr>
              <a:bodyPr/>
              <a:lstStyle/>
              <a:p>
                <a:pPr>
                  <a:defRPr lang="ja-JP"/>
                </a:pPr>
                <a:endParaRPr lang="en-US"/>
              </a:p>
            </c:txPr>
            <c:dLblPos val="l"/>
            <c:showVal val="1"/>
          </c:dLbls>
          <c:cat>
            <c:strRef>
              <c:f>Sheet2!$C$4:$U$4</c:f>
              <c:strCache>
                <c:ptCount val="19"/>
                <c:pt idx="0">
                  <c:v>RT</c:v>
                </c:pt>
                <c:pt idx="1">
                  <c:v>FP</c:v>
                </c:pt>
                <c:pt idx="2">
                  <c:v>FN</c:v>
                </c:pt>
                <c:pt idx="4">
                  <c:v>RT</c:v>
                </c:pt>
                <c:pt idx="5">
                  <c:v>FP</c:v>
                </c:pt>
                <c:pt idx="6">
                  <c:v>FN</c:v>
                </c:pt>
                <c:pt idx="8">
                  <c:v>RT</c:v>
                </c:pt>
                <c:pt idx="9">
                  <c:v>FP</c:v>
                </c:pt>
                <c:pt idx="10">
                  <c:v>FN</c:v>
                </c:pt>
                <c:pt idx="12">
                  <c:v>RT</c:v>
                </c:pt>
                <c:pt idx="13">
                  <c:v>FP</c:v>
                </c:pt>
                <c:pt idx="14">
                  <c:v>FN</c:v>
                </c:pt>
                <c:pt idx="16">
                  <c:v>RT</c:v>
                </c:pt>
                <c:pt idx="17">
                  <c:v>FP</c:v>
                </c:pt>
                <c:pt idx="18">
                  <c:v>FN</c:v>
                </c:pt>
              </c:strCache>
            </c:strRef>
          </c:cat>
          <c:val>
            <c:numRef>
              <c:f>Sheet2!$C$9:$U$9</c:f>
              <c:numCache>
                <c:formatCode>General</c:formatCode>
                <c:ptCount val="19"/>
                <c:pt idx="1">
                  <c:v>1234</c:v>
                </c:pt>
                <c:pt idx="5">
                  <c:v>1434</c:v>
                </c:pt>
                <c:pt idx="9">
                  <c:v>1656</c:v>
                </c:pt>
                <c:pt idx="13">
                  <c:v>1971</c:v>
                </c:pt>
                <c:pt idx="17">
                  <c:v>2297</c:v>
                </c:pt>
              </c:numCache>
            </c:numRef>
          </c:val>
        </c:ser>
        <c:marker val="1"/>
        <c:axId val="129549056"/>
        <c:axId val="129547264"/>
      </c:lineChart>
      <c:catAx>
        <c:axId val="1295441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129545728"/>
        <c:crosses val="autoZero"/>
        <c:auto val="1"/>
        <c:lblAlgn val="ctr"/>
        <c:lblOffset val="100"/>
      </c:catAx>
      <c:valAx>
        <c:axId val="129545728"/>
        <c:scaling>
          <c:orientation val="minMax"/>
        </c:scaling>
        <c:axPos val="l"/>
        <c:majorGridlines>
          <c:spPr>
            <a:ln>
              <a:solidFill>
                <a:sysClr val="windowText" lastClr="000000">
                  <a:lumMod val="95000"/>
                  <a:lumOff val="5000"/>
                  <a:alpha val="21000"/>
                </a:sysClr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129544192"/>
        <c:crosses val="autoZero"/>
        <c:crossBetween val="between"/>
      </c:valAx>
      <c:valAx>
        <c:axId val="129547264"/>
        <c:scaling>
          <c:orientation val="minMax"/>
        </c:scaling>
        <c:axPos val="r"/>
        <c:numFmt formatCode="General" sourceLinked="1"/>
        <c:majorTickMark val="none"/>
        <c:tickLblPos val="none"/>
        <c:spPr>
          <a:noFill/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129549056"/>
        <c:crosses val="max"/>
        <c:crossBetween val="between"/>
      </c:valAx>
      <c:catAx>
        <c:axId val="129549056"/>
        <c:scaling>
          <c:orientation val="minMax"/>
        </c:scaling>
        <c:delete val="1"/>
        <c:axPos val="b"/>
        <c:tickLblPos val="none"/>
        <c:crossAx val="129547264"/>
        <c:crosses val="autoZero"/>
        <c:auto val="1"/>
        <c:lblAlgn val="ctr"/>
        <c:lblOffset val="100"/>
      </c:catAx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4.9999993164917843E-2"/>
          <c:y val="0.89320269897769577"/>
          <c:w val="0.89999987696852235"/>
          <c:h val="5.5046920504799916E-2"/>
        </c:manualLayout>
      </c:layout>
      <c:spPr>
        <a:noFill/>
        <a:ln>
          <a:noFill/>
        </a:ln>
      </c:spPr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gap"/>
  </c:chart>
  <c:externalData r:id="rId2"/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9ED3D-455D-4D1A-9565-98E2E8A507DE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A424F17-92E0-419F-A105-A85C76868524}">
      <dgm:prSet phldrT="[テキスト]" custT="1"/>
      <dgm:spPr/>
      <dgm:t>
        <a:bodyPr/>
        <a:lstStyle/>
        <a:p>
          <a:r>
            <a:rPr kumimoji="1" lang="en-US" altLang="ja-JP" sz="4800" dirty="0" smtClean="0"/>
            <a:t>Look-up Table</a:t>
          </a:r>
          <a:endParaRPr kumimoji="1" lang="ja-JP" altLang="en-US" sz="4800" dirty="0"/>
        </a:p>
      </dgm:t>
    </dgm:pt>
    <dgm:pt modelId="{07D32BDD-9AA8-4A71-95B9-19E35406AB12}" type="parTrans" cxnId="{1A0AA49C-8621-4086-83AD-63A52FC38A14}">
      <dgm:prSet/>
      <dgm:spPr/>
      <dgm:t>
        <a:bodyPr/>
        <a:lstStyle/>
        <a:p>
          <a:endParaRPr kumimoji="1" lang="ja-JP" altLang="en-US"/>
        </a:p>
      </dgm:t>
    </dgm:pt>
    <dgm:pt modelId="{353BF12D-D963-493E-BE62-52E0480687B4}" type="sibTrans" cxnId="{1A0AA49C-8621-4086-83AD-63A52FC38A14}">
      <dgm:prSet/>
      <dgm:spPr/>
      <dgm:t>
        <a:bodyPr/>
        <a:lstStyle/>
        <a:p>
          <a:endParaRPr kumimoji="1" lang="ja-JP" altLang="en-US"/>
        </a:p>
      </dgm:t>
    </dgm:pt>
    <dgm:pt modelId="{096A34E2-79DF-4DE4-B586-9EB3ADD14F13}">
      <dgm:prSet phldrT="[テキスト]" custT="1"/>
      <dgm:spPr/>
      <dgm:t>
        <a:bodyPr/>
        <a:lstStyle/>
        <a:p>
          <a:r>
            <a:rPr kumimoji="1" lang="en-US" altLang="ja-JP" sz="4000" dirty="0" smtClean="0"/>
            <a:t>Distance of Indexes</a:t>
          </a:r>
          <a:endParaRPr kumimoji="1" lang="ja-JP" altLang="en-US" sz="4000" dirty="0"/>
        </a:p>
      </dgm:t>
    </dgm:pt>
    <dgm:pt modelId="{3AE8EB6F-F624-4E07-B9E2-0D90E137E3B0}" type="parTrans" cxnId="{85AEC4C0-F995-47F8-AB42-D742743A18E5}">
      <dgm:prSet/>
      <dgm:spPr/>
      <dgm:t>
        <a:bodyPr/>
        <a:lstStyle/>
        <a:p>
          <a:endParaRPr kumimoji="1" lang="ja-JP" altLang="en-US"/>
        </a:p>
      </dgm:t>
    </dgm:pt>
    <dgm:pt modelId="{F4E40958-9F79-472B-97E5-12979B6DBB24}" type="sibTrans" cxnId="{85AEC4C0-F995-47F8-AB42-D742743A18E5}">
      <dgm:prSet/>
      <dgm:spPr/>
      <dgm:t>
        <a:bodyPr/>
        <a:lstStyle/>
        <a:p>
          <a:endParaRPr kumimoji="1" lang="ja-JP" altLang="en-US"/>
        </a:p>
      </dgm:t>
    </dgm:pt>
    <dgm:pt modelId="{BEDDEEE1-8C12-44F4-9320-82B389B8A17C}">
      <dgm:prSet phldrT="[テキスト]" custT="1"/>
      <dgm:spPr/>
      <dgm:t>
        <a:bodyPr/>
        <a:lstStyle/>
        <a:p>
          <a:r>
            <a:rPr kumimoji="1" lang="en-US" altLang="ja-JP" sz="2400" dirty="0" smtClean="0"/>
            <a:t>Vector Distance</a:t>
          </a:r>
        </a:p>
        <a:p>
          <a:r>
            <a:rPr kumimoji="1" lang="en-US" altLang="ja-JP" sz="1400" dirty="0" smtClean="0"/>
            <a:t>+</a:t>
          </a:r>
        </a:p>
        <a:p>
          <a:r>
            <a:rPr kumimoji="1" lang="en-US" altLang="ja-JP" sz="2400" dirty="0" smtClean="0"/>
            <a:t> </a:t>
          </a:r>
          <a:r>
            <a:rPr kumimoji="1" lang="en-US" altLang="ja-JP" sz="2400" dirty="0" err="1" smtClean="0"/>
            <a:t>Tanimoto</a:t>
          </a:r>
          <a:endParaRPr kumimoji="1" lang="en-US" altLang="ja-JP" sz="2400" dirty="0" smtClean="0"/>
        </a:p>
        <a:p>
          <a:endParaRPr kumimoji="1" lang="ja-JP" altLang="en-US" sz="2400" dirty="0"/>
        </a:p>
      </dgm:t>
    </dgm:pt>
    <dgm:pt modelId="{5E6C2FCF-D76B-4BC3-BB67-253DF41E78FC}" type="parTrans" cxnId="{B136415F-37E1-4DD0-B0BE-69F86B383C45}">
      <dgm:prSet/>
      <dgm:spPr/>
      <dgm:t>
        <a:bodyPr/>
        <a:lstStyle/>
        <a:p>
          <a:endParaRPr kumimoji="1" lang="ja-JP" altLang="en-US"/>
        </a:p>
      </dgm:t>
    </dgm:pt>
    <dgm:pt modelId="{C2DF327D-C071-46E1-A040-FF981689A817}" type="sibTrans" cxnId="{B136415F-37E1-4DD0-B0BE-69F86B383C45}">
      <dgm:prSet/>
      <dgm:spPr/>
      <dgm:t>
        <a:bodyPr/>
        <a:lstStyle/>
        <a:p>
          <a:endParaRPr kumimoji="1" lang="ja-JP" altLang="en-US"/>
        </a:p>
      </dgm:t>
    </dgm:pt>
    <dgm:pt modelId="{12802B99-3148-46C5-8E9A-1D04132A1353}" type="pres">
      <dgm:prSet presAssocID="{3FB9ED3D-455D-4D1A-9565-98E2E8A507DE}" presName="Name0" presStyleCnt="0">
        <dgm:presLayoutVars>
          <dgm:dir/>
          <dgm:animLvl val="lvl"/>
          <dgm:resizeHandles val="exact"/>
        </dgm:presLayoutVars>
      </dgm:prSet>
      <dgm:spPr/>
    </dgm:pt>
    <dgm:pt modelId="{E2C773CB-B23F-433D-88BE-4AD677F3F731}" type="pres">
      <dgm:prSet presAssocID="{9A424F17-92E0-419F-A105-A85C76868524}" presName="Name8" presStyleCnt="0"/>
      <dgm:spPr/>
    </dgm:pt>
    <dgm:pt modelId="{28E0FE50-F8D2-44B9-A107-C279953A085D}" type="pres">
      <dgm:prSet presAssocID="{9A424F17-92E0-419F-A105-A85C7686852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52ED662-012C-411D-B01A-BBEB382186AF}" type="pres">
      <dgm:prSet presAssocID="{9A424F17-92E0-419F-A105-A85C768685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A38A-F9A5-4E1D-A761-204F7F609C9E}" type="pres">
      <dgm:prSet presAssocID="{096A34E2-79DF-4DE4-B586-9EB3ADD14F13}" presName="Name8" presStyleCnt="0"/>
      <dgm:spPr/>
    </dgm:pt>
    <dgm:pt modelId="{5EF5DDDC-2A79-418F-93CC-32838C786A2B}" type="pres">
      <dgm:prSet presAssocID="{096A34E2-79DF-4DE4-B586-9EB3ADD14F1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61645B0-9F2D-470C-826A-BF9A6F8C310F}" type="pres">
      <dgm:prSet presAssocID="{096A34E2-79DF-4DE4-B586-9EB3ADD14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1F7F1B-EA19-4674-92E9-0A4D820FF857}" type="pres">
      <dgm:prSet presAssocID="{BEDDEEE1-8C12-44F4-9320-82B389B8A17C}" presName="Name8" presStyleCnt="0"/>
      <dgm:spPr/>
    </dgm:pt>
    <dgm:pt modelId="{DC88E983-A001-4CF3-9508-4B997C922EBA}" type="pres">
      <dgm:prSet presAssocID="{BEDDEEE1-8C12-44F4-9320-82B389B8A17C}" presName="level" presStyleLbl="node1" presStyleIdx="2" presStyleCnt="3" custScaleY="180199" custLinFactNeighborY="16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4E752B-4CF6-4510-99B9-89107EC5EC8E}" type="pres">
      <dgm:prSet presAssocID="{BEDDEEE1-8C12-44F4-9320-82B389B8A1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5AEC4C0-F995-47F8-AB42-D742743A18E5}" srcId="{3FB9ED3D-455D-4D1A-9565-98E2E8A507DE}" destId="{096A34E2-79DF-4DE4-B586-9EB3ADD14F13}" srcOrd="1" destOrd="0" parTransId="{3AE8EB6F-F624-4E07-B9E2-0D90E137E3B0}" sibTransId="{F4E40958-9F79-472B-97E5-12979B6DBB24}"/>
    <dgm:cxn modelId="{561B26F6-EE97-4F03-B49E-5A3D21F60EF1}" type="presOf" srcId="{096A34E2-79DF-4DE4-B586-9EB3ADD14F13}" destId="{B61645B0-9F2D-470C-826A-BF9A6F8C310F}" srcOrd="1" destOrd="0" presId="urn:microsoft.com/office/officeart/2005/8/layout/pyramid3"/>
    <dgm:cxn modelId="{9F99BDBA-7AAD-48C7-98EF-E02438151966}" type="presOf" srcId="{BEDDEEE1-8C12-44F4-9320-82B389B8A17C}" destId="{034E752B-4CF6-4510-99B9-89107EC5EC8E}" srcOrd="1" destOrd="0" presId="urn:microsoft.com/office/officeart/2005/8/layout/pyramid3"/>
    <dgm:cxn modelId="{E1BC1A04-5D7C-4A4D-99BB-0122155C50C0}" type="presOf" srcId="{096A34E2-79DF-4DE4-B586-9EB3ADD14F13}" destId="{5EF5DDDC-2A79-418F-93CC-32838C786A2B}" srcOrd="0" destOrd="0" presId="urn:microsoft.com/office/officeart/2005/8/layout/pyramid3"/>
    <dgm:cxn modelId="{614B7936-CD41-458E-94E6-F5488FEC525F}" type="presOf" srcId="{3FB9ED3D-455D-4D1A-9565-98E2E8A507DE}" destId="{12802B99-3148-46C5-8E9A-1D04132A1353}" srcOrd="0" destOrd="0" presId="urn:microsoft.com/office/officeart/2005/8/layout/pyramid3"/>
    <dgm:cxn modelId="{B136415F-37E1-4DD0-B0BE-69F86B383C45}" srcId="{3FB9ED3D-455D-4D1A-9565-98E2E8A507DE}" destId="{BEDDEEE1-8C12-44F4-9320-82B389B8A17C}" srcOrd="2" destOrd="0" parTransId="{5E6C2FCF-D76B-4BC3-BB67-253DF41E78FC}" sibTransId="{C2DF327D-C071-46E1-A040-FF981689A817}"/>
    <dgm:cxn modelId="{1A0AA49C-8621-4086-83AD-63A52FC38A14}" srcId="{3FB9ED3D-455D-4D1A-9565-98E2E8A507DE}" destId="{9A424F17-92E0-419F-A105-A85C76868524}" srcOrd="0" destOrd="0" parTransId="{07D32BDD-9AA8-4A71-95B9-19E35406AB12}" sibTransId="{353BF12D-D963-493E-BE62-52E0480687B4}"/>
    <dgm:cxn modelId="{642A4AD2-C8EF-4075-96C6-4859BE0FECEC}" type="presOf" srcId="{9A424F17-92E0-419F-A105-A85C76868524}" destId="{28E0FE50-F8D2-44B9-A107-C279953A085D}" srcOrd="0" destOrd="0" presId="urn:microsoft.com/office/officeart/2005/8/layout/pyramid3"/>
    <dgm:cxn modelId="{754008A6-80A1-4D82-B0DB-BB4A1A606169}" type="presOf" srcId="{BEDDEEE1-8C12-44F4-9320-82B389B8A17C}" destId="{DC88E983-A001-4CF3-9508-4B997C922EBA}" srcOrd="0" destOrd="0" presId="urn:microsoft.com/office/officeart/2005/8/layout/pyramid3"/>
    <dgm:cxn modelId="{B869E03A-5FD6-43B1-B993-A1CECA6BE631}" type="presOf" srcId="{9A424F17-92E0-419F-A105-A85C76868524}" destId="{352ED662-012C-411D-B01A-BBEB382186AF}" srcOrd="1" destOrd="0" presId="urn:microsoft.com/office/officeart/2005/8/layout/pyramid3"/>
    <dgm:cxn modelId="{14B488EA-075E-49A5-8609-F0676F8C6CA3}" type="presParOf" srcId="{12802B99-3148-46C5-8E9A-1D04132A1353}" destId="{E2C773CB-B23F-433D-88BE-4AD677F3F731}" srcOrd="0" destOrd="0" presId="urn:microsoft.com/office/officeart/2005/8/layout/pyramid3"/>
    <dgm:cxn modelId="{883F36D0-E9A2-4CCA-95A3-89BDF6843183}" type="presParOf" srcId="{E2C773CB-B23F-433D-88BE-4AD677F3F731}" destId="{28E0FE50-F8D2-44B9-A107-C279953A085D}" srcOrd="0" destOrd="0" presId="urn:microsoft.com/office/officeart/2005/8/layout/pyramid3"/>
    <dgm:cxn modelId="{F1882643-B17A-44B1-9042-70DE4D0E427A}" type="presParOf" srcId="{E2C773CB-B23F-433D-88BE-4AD677F3F731}" destId="{352ED662-012C-411D-B01A-BBEB382186AF}" srcOrd="1" destOrd="0" presId="urn:microsoft.com/office/officeart/2005/8/layout/pyramid3"/>
    <dgm:cxn modelId="{31074BB1-3E13-4BBC-8B8C-2F804A5E465D}" type="presParOf" srcId="{12802B99-3148-46C5-8E9A-1D04132A1353}" destId="{CB21A38A-F9A5-4E1D-A761-204F7F609C9E}" srcOrd="1" destOrd="0" presId="urn:microsoft.com/office/officeart/2005/8/layout/pyramid3"/>
    <dgm:cxn modelId="{28D88276-13A8-4BE3-8228-AED36F211CAC}" type="presParOf" srcId="{CB21A38A-F9A5-4E1D-A761-204F7F609C9E}" destId="{5EF5DDDC-2A79-418F-93CC-32838C786A2B}" srcOrd="0" destOrd="0" presId="urn:microsoft.com/office/officeart/2005/8/layout/pyramid3"/>
    <dgm:cxn modelId="{339E0B57-AF0F-4686-B0BA-DC3F8666B47B}" type="presParOf" srcId="{CB21A38A-F9A5-4E1D-A761-204F7F609C9E}" destId="{B61645B0-9F2D-470C-826A-BF9A6F8C310F}" srcOrd="1" destOrd="0" presId="urn:microsoft.com/office/officeart/2005/8/layout/pyramid3"/>
    <dgm:cxn modelId="{A889BC12-C189-4294-BA11-6BA1460C633E}" type="presParOf" srcId="{12802B99-3148-46C5-8E9A-1D04132A1353}" destId="{AF1F7F1B-EA19-4674-92E9-0A4D820FF857}" srcOrd="2" destOrd="0" presId="urn:microsoft.com/office/officeart/2005/8/layout/pyramid3"/>
    <dgm:cxn modelId="{4269724F-C041-4B0D-B3F1-F9493DA47BD6}" type="presParOf" srcId="{AF1F7F1B-EA19-4674-92E9-0A4D820FF857}" destId="{DC88E983-A001-4CF3-9508-4B997C922EBA}" srcOrd="0" destOrd="0" presId="urn:microsoft.com/office/officeart/2005/8/layout/pyramid3"/>
    <dgm:cxn modelId="{35945B67-64B2-4557-93D9-1EFD68F7874C}" type="presParOf" srcId="{AF1F7F1B-EA19-4674-92E9-0A4D820FF857}" destId="{034E752B-4CF6-4510-99B9-89107EC5EC8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E0FE50-F8D2-44B9-A107-C279953A085D}">
      <dsp:nvSpPr>
        <dsp:cNvPr id="0" name=""/>
        <dsp:cNvSpPr/>
      </dsp:nvSpPr>
      <dsp:spPr>
        <a:xfrm rot="10800000">
          <a:off x="0" y="0"/>
          <a:ext cx="6096000" cy="1068913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800" kern="1200" dirty="0" smtClean="0"/>
            <a:t>Look-up Table</a:t>
          </a:r>
          <a:endParaRPr kumimoji="1" lang="ja-JP" altLang="en-US" sz="4800" kern="1200" dirty="0"/>
        </a:p>
      </dsp:txBody>
      <dsp:txXfrm>
        <a:off x="1066799" y="0"/>
        <a:ext cx="3962400" cy="1068913"/>
      </dsp:txXfrm>
    </dsp:sp>
    <dsp:sp modelId="{5EF5DDDC-2A79-418F-93CC-32838C786A2B}">
      <dsp:nvSpPr>
        <dsp:cNvPr id="0" name=""/>
        <dsp:cNvSpPr/>
      </dsp:nvSpPr>
      <dsp:spPr>
        <a:xfrm rot="10800000">
          <a:off x="801685" y="1068913"/>
          <a:ext cx="4492629" cy="1068913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Distance of Indexes</a:t>
          </a:r>
          <a:endParaRPr kumimoji="1" lang="ja-JP" altLang="en-US" sz="4000" kern="1200" dirty="0"/>
        </a:p>
      </dsp:txBody>
      <dsp:txXfrm>
        <a:off x="1587895" y="1068913"/>
        <a:ext cx="2920208" cy="1068913"/>
      </dsp:txXfrm>
    </dsp:sp>
    <dsp:sp modelId="{DC88E983-A001-4CF3-9508-4B997C922EBA}">
      <dsp:nvSpPr>
        <dsp:cNvPr id="0" name=""/>
        <dsp:cNvSpPr/>
      </dsp:nvSpPr>
      <dsp:spPr>
        <a:xfrm rot="10800000">
          <a:off x="1603370" y="2137827"/>
          <a:ext cx="2889258" cy="19261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Vector Distance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+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 </a:t>
          </a:r>
          <a:r>
            <a:rPr kumimoji="1" lang="en-US" altLang="ja-JP" sz="2400" kern="1200" dirty="0" err="1" smtClean="0"/>
            <a:t>Tanimoto</a:t>
          </a:r>
          <a:endParaRPr kumimoji="1" lang="en-US" altLang="ja-JP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400" kern="1200" dirty="0"/>
        </a:p>
      </dsp:txBody>
      <dsp:txXfrm>
        <a:off x="1603370" y="2137827"/>
        <a:ext cx="2889258" cy="1926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0.00304</cdr:x>
      <cdr:y>0.00538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0.04876</cdr:x>
      <cdr:y>0.09678</cdr:y>
    </cdr:from>
    <cdr:to>
      <cdr:x>0.87159</cdr:x>
      <cdr:y>0.16611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356695" y="403772"/>
          <a:ext cx="6019167" cy="2892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>
              <a:latin typeface="+mn-lt"/>
              <a:ea typeface="+mn-ea"/>
              <a:cs typeface="+mn-cs"/>
            </a:rPr>
            <a:t>DB Threshold 0.1            DB Threshold 0.05           DB Threshold 0.025          DB Threshold 0.01        DB Threshold 0.005</a:t>
          </a:r>
          <a:endParaRPr lang="ja-JP" altLang="en-US" sz="1100">
            <a:latin typeface="+mn-lt"/>
            <a:ea typeface="+mn-ea"/>
            <a:cs typeface="+mn-cs"/>
          </a:endParaRPr>
        </a:p>
        <a:p xmlns:a="http://schemas.openxmlformats.org/drawingml/2006/main">
          <a:endParaRPr lang="ja-JP" altLang="en-US" sz="1100"/>
        </a:p>
      </cdr:txBody>
    </cdr:sp>
  </cdr:relSizeAnchor>
  <cdr:relSizeAnchor xmlns:cdr="http://schemas.openxmlformats.org/drawingml/2006/chartDrawing">
    <cdr:from>
      <cdr:x>0.0625</cdr:x>
      <cdr:y>0.93379</cdr:y>
    </cdr:from>
    <cdr:to>
      <cdr:x>0.52344</cdr:x>
      <cdr:y>0.98858</cdr:y>
    </cdr:to>
    <cdr:sp macro="" textlink="">
      <cdr:nvSpPr>
        <cdr:cNvPr id="4" name="テキスト ボックス 3"/>
        <cdr:cNvSpPr txBox="1"/>
      </cdr:nvSpPr>
      <cdr:spPr>
        <a:xfrm xmlns:a="http://schemas.openxmlformats.org/drawingml/2006/main">
          <a:off x="457202" y="3895725"/>
          <a:ext cx="3371850" cy="2285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altLang="ja-JP" sz="1100"/>
            <a:t>RT - Run-time (seconds)</a:t>
          </a:r>
          <a:r>
            <a:rPr lang="en-US" altLang="ja-JP" sz="1100" baseline="0"/>
            <a:t>      </a:t>
          </a:r>
          <a:r>
            <a:rPr lang="en-US" altLang="ja-JP" sz="1100"/>
            <a:t>FP - False positive</a:t>
          </a:r>
          <a:r>
            <a:rPr lang="en-US" altLang="ja-JP" sz="1100" baseline="0"/>
            <a:t>       </a:t>
          </a:r>
          <a:r>
            <a:rPr lang="en-US" altLang="ja-JP" sz="1100"/>
            <a:t>FN - False negative</a:t>
          </a:r>
          <a:endParaRPr lang="ja-JP" alt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F0FE1FE-C414-44E3-BA19-B0CB120E86CD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7C85E8EC-FAE9-4851-B8AC-FABE5448BC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BBC1513D-090F-4E86-8482-23FC60C73804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E5AF349-6D18-4416-BEBB-874C8A5373E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76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D72F54-B0B9-44A0-ABF2-0378FF09C6D9}" type="slidenum">
              <a:rPr lang="ja-JP" altLang="en-US" smtClean="0">
                <a:ea typeface="ＭＳ Ｐゴシック" pitchFamily="50" charset="-128"/>
              </a:rPr>
              <a:pPr/>
              <a:t>1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668EC-C4AD-4715-83F7-385E603378B6}" type="slidenum">
              <a:rPr lang="ja-JP" altLang="en-US" smtClean="0">
                <a:ea typeface="ＭＳ Ｐゴシック" pitchFamily="50" charset="-128"/>
              </a:rPr>
              <a:pPr/>
              <a:t>10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B68E83-09B5-4E5A-BF4F-321907B1B4FC}" type="slidenum">
              <a:rPr lang="ja-JP" altLang="en-US" smtClean="0">
                <a:ea typeface="ＭＳ Ｐゴシック" pitchFamily="50" charset="-128"/>
              </a:rPr>
              <a:pPr/>
              <a:t>11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AA8AA4-CA86-4E84-9AE5-9D37D5B539C9}" type="slidenum">
              <a:rPr lang="ja-JP" altLang="en-US" smtClean="0">
                <a:ea typeface="ＭＳ Ｐゴシック" pitchFamily="50" charset="-128"/>
              </a:rPr>
              <a:pPr/>
              <a:t>12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30A147-B778-45D4-9905-5D57CF00CFB8}" type="slidenum">
              <a:rPr lang="ja-JP" altLang="en-US" smtClean="0">
                <a:ea typeface="ＭＳ Ｐゴシック" pitchFamily="50" charset="-128"/>
              </a:rPr>
              <a:pPr/>
              <a:t>13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32BE8C-43A5-4EFA-AE75-6504A63A1F9A}" type="slidenum">
              <a:rPr lang="ja-JP" altLang="en-US" smtClean="0">
                <a:ea typeface="ＭＳ Ｐゴシック" pitchFamily="50" charset="-128"/>
              </a:rPr>
              <a:pPr/>
              <a:t>14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B80F3F-4195-4EAF-B3FA-B12D9717958B}" type="slidenum">
              <a:rPr lang="ja-JP" altLang="en-US" smtClean="0">
                <a:ea typeface="ＭＳ Ｐゴシック" pitchFamily="50" charset="-128"/>
              </a:rPr>
              <a:pPr/>
              <a:t>15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B7CBBB-A5BA-4523-8837-2A124817D12F}" type="slidenum">
              <a:rPr lang="ja-JP" altLang="en-US" smtClean="0">
                <a:ea typeface="ＭＳ Ｐゴシック" pitchFamily="50" charset="-128"/>
              </a:rPr>
              <a:pPr/>
              <a:t>16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7288BF-D5FD-4CEE-844E-93C2F86964DB}" type="slidenum">
              <a:rPr lang="ja-JP" altLang="en-US" smtClean="0">
                <a:ea typeface="ＭＳ Ｐゴシック" pitchFamily="50" charset="-128"/>
              </a:rPr>
              <a:pPr/>
              <a:t>17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332E12-5AF9-4C9B-8CDE-D3CEF2A13AE8}" type="slidenum">
              <a:rPr lang="ja-JP" altLang="en-US" smtClean="0">
                <a:ea typeface="ＭＳ Ｐゴシック" pitchFamily="50" charset="-128"/>
              </a:rPr>
              <a:pPr/>
              <a:t>18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52F1B5-15D0-44EA-934A-A413572E2B5D}" type="slidenum">
              <a:rPr lang="ja-JP" altLang="en-US" smtClean="0">
                <a:ea typeface="ＭＳ Ｐゴシック" pitchFamily="50" charset="-128"/>
              </a:rPr>
              <a:pPr/>
              <a:t>19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99030C-7881-4D64-9447-E6B4EF6CA3BA}" type="slidenum">
              <a:rPr lang="ja-JP" altLang="en-US" smtClean="0">
                <a:ea typeface="ＭＳ Ｐゴシック" pitchFamily="50" charset="-128"/>
              </a:rPr>
              <a:pPr/>
              <a:t>2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D3D47-139A-47E0-8690-5A2F5D6FBB52}" type="slidenum">
              <a:rPr lang="ja-JP" altLang="en-US" smtClean="0">
                <a:ea typeface="ＭＳ Ｐゴシック" pitchFamily="50" charset="-128"/>
              </a:rPr>
              <a:pPr/>
              <a:t>20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B7B1FF-BF76-4DC7-ABB7-D49966D6B525}" type="slidenum">
              <a:rPr lang="ja-JP" altLang="en-US" smtClean="0">
                <a:ea typeface="ＭＳ Ｐゴシック" pitchFamily="50" charset="-128"/>
              </a:rPr>
              <a:pPr/>
              <a:t>3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835884-45E5-4224-8989-54F69F6AF44A}" type="slidenum">
              <a:rPr lang="ja-JP" altLang="en-US" smtClean="0">
                <a:ea typeface="ＭＳ Ｐゴシック" pitchFamily="50" charset="-128"/>
              </a:rPr>
              <a:pPr/>
              <a:t>4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6859DF-0ECC-4F63-B117-917F22B84314}" type="slidenum">
              <a:rPr lang="ja-JP" altLang="en-US" smtClean="0">
                <a:ea typeface="ＭＳ Ｐゴシック" pitchFamily="50" charset="-128"/>
              </a:rPr>
              <a:pPr/>
              <a:t>5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963539-868B-4900-946D-C691C505F5B9}" type="slidenum">
              <a:rPr lang="ja-JP" altLang="en-US" smtClean="0">
                <a:ea typeface="ＭＳ Ｐゴシック" pitchFamily="50" charset="-128"/>
              </a:rPr>
              <a:pPr/>
              <a:t>6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2DAA1E-3B4A-4937-8500-79B8F92E32D6}" type="slidenum">
              <a:rPr lang="ja-JP" altLang="en-US" smtClean="0">
                <a:ea typeface="ＭＳ Ｐゴシック" pitchFamily="50" charset="-128"/>
              </a:rPr>
              <a:pPr/>
              <a:t>7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0EC1DD-47CF-403B-A1FA-7A05F5756F1B}" type="slidenum">
              <a:rPr lang="ja-JP" altLang="en-US" smtClean="0">
                <a:ea typeface="ＭＳ Ｐゴシック" pitchFamily="50" charset="-128"/>
              </a:rPr>
              <a:pPr/>
              <a:t>8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50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6C3266-D411-4C69-9FBE-C58E354CAEC4}" type="slidenum">
              <a:rPr lang="ja-JP" altLang="en-US" smtClean="0">
                <a:ea typeface="ＭＳ Ｐゴシック" pitchFamily="50" charset="-128"/>
              </a:rPr>
              <a:pPr/>
              <a:t>9</a:t>
            </a:fld>
            <a:endParaRPr lang="ja-JP" altLang="en-US" smtClean="0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角丸四角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正方形/長方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1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正方形/長方形 1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1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EB21-26EA-40F8-A2CE-4B10D0B3192E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12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3FADA1-9E83-4AF4-BC96-87F6E28617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FFBF6-E200-4856-BAA2-4D3D3E3103D1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D1303-8A8E-4B5B-9D56-E26886A027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281E2-A123-44E5-A3BF-E1430972BB22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80228-DC8F-44E6-BC7E-FD9FAA205A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3353-5539-4A66-92AC-29A8126C7CA5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8C94C-5792-4910-8B16-99B255BBAC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角丸四角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正方形/長方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14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正方形/長方形 1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9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617B-66FC-4CA3-92A3-BA6181F524B6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98739-708A-42F4-86BE-EDD88E754D2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348F-28A0-448F-8DDE-343B7E364598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6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DE0C5-80BC-4637-B4B3-80D28D8508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5AD3-55DC-42B1-8BBC-79A232941276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8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1B88A-1AB4-4695-815A-5EE598791CB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854F7-ABB2-4FC5-A69F-5803B889FFCD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4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CEF0-D9B6-437D-B8AF-6D1592DE4A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0C10-D6C9-4C29-BBC3-1CFA2B4D5BE8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D19B0-E5CA-4893-8301-49A76306E5D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角丸四角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6DFDE-8D19-45AA-927D-25F8EC124FB3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8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AF55-BC78-4B06-AA49-DC0833DF424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18E84-10A1-4676-B8B4-64D9BC1718C1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94433-814E-4D3F-9A61-56FEDFB0BBC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052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2053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991224CE-ABEB-46F1-96E6-1F258EF1F297}" type="datetimeFigureOut">
              <a:rPr lang="ja-JP" altLang="en-US"/>
              <a:pPr>
                <a:defRPr/>
              </a:pPr>
              <a:t>2009/11/18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4BDF005-C238-4269-B183-8968607563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HGｺﾞｼｯｸM" pitchFamily="49" charset="-128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サブタイトル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2288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ja-JP" sz="2400" smtClean="0"/>
          </a:p>
          <a:p>
            <a:pPr eaLnBrk="1" hangingPunct="1">
              <a:buFont typeface="Arial" charset="0"/>
              <a:buNone/>
            </a:pPr>
            <a:endParaRPr lang="en-US" altLang="ja-JP" sz="2400" smtClean="0"/>
          </a:p>
          <a:p>
            <a:pPr eaLnBrk="1" hangingPunct="1">
              <a:buFont typeface="Arial" charset="0"/>
              <a:buNone/>
            </a:pPr>
            <a:endParaRPr lang="en-US" altLang="ja-JP" sz="2400" smtClean="0"/>
          </a:p>
          <a:p>
            <a:pPr eaLnBrk="1" hangingPunct="1">
              <a:buFont typeface="Arial" charset="0"/>
              <a:buNone/>
            </a:pPr>
            <a:r>
              <a:rPr lang="ja-JP" altLang="en-US" sz="2400" smtClean="0">
                <a:latin typeface="HGP教科書体" pitchFamily="18" charset="-128"/>
                <a:ea typeface="HGP教科書体" pitchFamily="18" charset="-128"/>
              </a:rPr>
              <a:t>１１</a:t>
            </a:r>
            <a:r>
              <a:rPr lang="en-US" altLang="ja-JP" sz="2400" smtClean="0">
                <a:latin typeface="HGP教科書体" pitchFamily="18" charset="-128"/>
                <a:ea typeface="HGP教科書体" pitchFamily="18" charset="-128"/>
              </a:rPr>
              <a:t>/</a:t>
            </a:r>
            <a:r>
              <a:rPr lang="ja-JP" altLang="en-US" sz="2400" smtClean="0">
                <a:latin typeface="HGP教科書体" pitchFamily="18" charset="-128"/>
                <a:ea typeface="HGP教科書体" pitchFamily="18" charset="-128"/>
              </a:rPr>
              <a:t>２００９</a:t>
            </a:r>
          </a:p>
        </p:txBody>
      </p:sp>
      <p:sp>
        <p:nvSpPr>
          <p:cNvPr id="7171" name="タイトル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ja-JP" smtClean="0"/>
              <a:t>Video Fingerprinting Project</a:t>
            </a:r>
            <a:endParaRPr lang="ja-JP" altLang="en-US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623C8-BF8F-4753-B24B-BDADAD41121E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  <p:pic>
        <p:nvPicPr>
          <p:cNvPr id="7173" name="Picture 4" descr="\\TERAPERU\share\Presentations\Logos\skilluplog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2786063"/>
            <a:ext cx="2865438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13" cy="4525963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How we do it (Algorithm, continued):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ja-JP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Every movie has its indexes extracted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err="1" smtClean="0"/>
              <a:t>Luma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Chroma</a:t>
            </a:r>
            <a:r>
              <a:rPr lang="en-US" altLang="ja-JP" dirty="0" smtClean="0"/>
              <a:t> of indexes is stored in LUT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ja-JP" dirty="0" smtClean="0"/>
              <a:t>Average </a:t>
            </a:r>
            <a:r>
              <a:rPr lang="en-US" altLang="ja-JP" dirty="0" err="1" smtClean="0"/>
              <a:t>Luma</a:t>
            </a:r>
            <a:r>
              <a:rPr lang="en-US" altLang="ja-JP" dirty="0" smtClean="0"/>
              <a:t> and length of index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Each movie has three tables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ja-JP" dirty="0" err="1" smtClean="0"/>
              <a:t>Luma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ChromaU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Chroma</a:t>
            </a:r>
            <a:r>
              <a:rPr lang="en-US" altLang="ja-JP" dirty="0" smtClean="0"/>
              <a:t> V, all with start of indexes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endParaRPr lang="en-US" altLang="ja-JP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When analyzing Movie against a Clip:</a:t>
            </a:r>
          </a:p>
          <a:p>
            <a:pPr marL="1371600" lvl="2" indent="-4572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+mj-ea"/>
              <a:buAutoNum type="circleNumDbPlain"/>
              <a:defRPr/>
            </a:pPr>
            <a:r>
              <a:rPr lang="en-US" altLang="ja-JP" dirty="0" smtClean="0"/>
              <a:t>Check what movies have the same </a:t>
            </a:r>
            <a:r>
              <a:rPr lang="en-US" altLang="ja-JP" dirty="0" err="1" smtClean="0"/>
              <a:t>Luma</a:t>
            </a:r>
            <a:r>
              <a:rPr lang="en-US" altLang="ja-JP" dirty="0" smtClean="0"/>
              <a:t> indexed in LUT</a:t>
            </a:r>
          </a:p>
          <a:p>
            <a:pPr marL="1371600" lvl="2" indent="-4572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+mj-ea"/>
              <a:buAutoNum type="circleNumDbPlain"/>
              <a:defRPr/>
            </a:pPr>
            <a:r>
              <a:rPr lang="en-US" altLang="ja-JP" dirty="0" smtClean="0"/>
              <a:t>Analyze which movies have an index of the same length</a:t>
            </a:r>
          </a:p>
          <a:p>
            <a:pPr marL="1371600" lvl="2" indent="-4572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+mj-ea"/>
              <a:buAutoNum type="circleNumDbPlain"/>
              <a:defRPr/>
            </a:pPr>
            <a:r>
              <a:rPr lang="en-US" altLang="ja-JP" dirty="0" smtClean="0"/>
              <a:t>Only those who passed 1 and 2 will be matched by Distance of Indexes</a:t>
            </a:r>
          </a:p>
          <a:p>
            <a:pPr marL="1371600" lvl="2" indent="-4572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+mj-ea"/>
              <a:buAutoNum type="circleNumDbPlain"/>
              <a:defRPr/>
            </a:pPr>
            <a:r>
              <a:rPr lang="en-US" altLang="ja-JP" dirty="0" smtClean="0"/>
              <a:t>Those who passed 3 will be scored by </a:t>
            </a:r>
            <a:r>
              <a:rPr lang="en-US" altLang="ja-JP" dirty="0" err="1" smtClean="0"/>
              <a:t>Tanimoto</a:t>
            </a:r>
            <a:r>
              <a:rPr lang="en-US" altLang="ja-JP" dirty="0" smtClean="0"/>
              <a:t> and Distance of Vectors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FF89-8014-4E39-AA42-1AA802EEC1BD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028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ja-JP" smtClean="0"/>
              <a:t>How we do it (Algorithm, continued):</a:t>
            </a:r>
          </a:p>
          <a:p>
            <a:pPr lvl="1" eaLnBrk="1" hangingPunct="1">
              <a:buFont typeface="Arial" charset="0"/>
              <a:buChar char="•"/>
            </a:pPr>
            <a:endParaRPr lang="en-US" altLang="ja-JP" smtClean="0"/>
          </a:p>
          <a:p>
            <a:pPr lvl="1" eaLnBrk="1" hangingPunct="1">
              <a:buFont typeface="Arial" charset="0"/>
              <a:buChar char="•"/>
            </a:pPr>
            <a:r>
              <a:rPr lang="en-US" altLang="ja-JP" smtClean="0"/>
              <a:t>Tanimoto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ja-JP" smtClean="0"/>
              <a:t> </a:t>
            </a:r>
          </a:p>
          <a:p>
            <a:pPr lvl="1" eaLnBrk="1" hangingPunct="1">
              <a:buFont typeface="Arial" charset="0"/>
              <a:buChar char="•"/>
            </a:pPr>
            <a:endParaRPr lang="en-US" altLang="ja-JP" smtClean="0"/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Tanimoto makes a correlation with C and the remaining elements outside C	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ja-JP" smtClean="0"/>
              <a:t>Vector distance</a:t>
            </a:r>
          </a:p>
          <a:p>
            <a:pPr lvl="2" eaLnBrk="1" hangingPunct="1">
              <a:buFont typeface="Arial" charset="0"/>
              <a:buChar char="•"/>
            </a:pPr>
            <a:endParaRPr lang="en-US" altLang="ja-JP" smtClean="0"/>
          </a:p>
        </p:txBody>
      </p:sp>
      <p:pic>
        <p:nvPicPr>
          <p:cNvPr id="1029" name="Picture 2" descr="C:\Users\DANIEL PEREIRA\Desktop\84726b0961f860e4be320367fcdc3db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3000375"/>
            <a:ext cx="2686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357313" y="4929188"/>
          <a:ext cx="2428875" cy="719137"/>
        </p:xfrm>
        <a:graphic>
          <a:graphicData uri="http://schemas.openxmlformats.org/presentationml/2006/ole">
            <p:oleObj spid="_x0000_s1026" name="SmartDraw" r:id="rId5" imgW="4078080" imgH="1206720" progId="SmartDraw.2">
              <p:embed/>
            </p:oleObj>
          </a:graphicData>
        </a:graphic>
      </p:graphicFrame>
      <p:grpSp>
        <p:nvGrpSpPr>
          <p:cNvPr id="1030" name="Group 5"/>
          <p:cNvGrpSpPr>
            <a:grpSpLocks/>
          </p:cNvGrpSpPr>
          <p:nvPr/>
        </p:nvGrpSpPr>
        <p:grpSpPr bwMode="auto">
          <a:xfrm>
            <a:off x="5143500" y="2500313"/>
            <a:ext cx="2087563" cy="1066800"/>
            <a:chOff x="3648" y="1392"/>
            <a:chExt cx="1315" cy="672"/>
          </a:xfrm>
        </p:grpSpPr>
        <p:sp>
          <p:nvSpPr>
            <p:cNvPr id="1032" name="Oval 6"/>
            <p:cNvSpPr>
              <a:spLocks noChangeArrowheads="1"/>
            </p:cNvSpPr>
            <p:nvPr/>
          </p:nvSpPr>
          <p:spPr bwMode="auto">
            <a:xfrm>
              <a:off x="3855" y="1488"/>
              <a:ext cx="816" cy="576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GB" altLang="ja-JP" sz="2400"/>
            </a:p>
          </p:txBody>
        </p:sp>
        <p:sp>
          <p:nvSpPr>
            <p:cNvPr id="1033" name="Oval 7"/>
            <p:cNvSpPr>
              <a:spLocks noChangeArrowheads="1"/>
            </p:cNvSpPr>
            <p:nvPr/>
          </p:nvSpPr>
          <p:spPr bwMode="auto">
            <a:xfrm>
              <a:off x="4143" y="1488"/>
              <a:ext cx="672" cy="5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4" name="Text Box 8"/>
            <p:cNvSpPr txBox="1">
              <a:spLocks noChangeArrowheads="1"/>
            </p:cNvSpPr>
            <p:nvPr/>
          </p:nvSpPr>
          <p:spPr bwMode="auto">
            <a:xfrm>
              <a:off x="3648" y="148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altLang="ja-JP" sz="2400"/>
                <a:t>A</a:t>
              </a:r>
              <a:endParaRPr lang="en-US" altLang="ja-JP" sz="2400"/>
            </a:p>
          </p:txBody>
        </p:sp>
        <p:sp>
          <p:nvSpPr>
            <p:cNvPr id="1035" name="Text Box 9"/>
            <p:cNvSpPr txBox="1">
              <a:spLocks noChangeArrowheads="1"/>
            </p:cNvSpPr>
            <p:nvPr/>
          </p:nvSpPr>
          <p:spPr bwMode="auto">
            <a:xfrm>
              <a:off x="4719" y="1392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altLang="ja-JP" sz="2400"/>
                <a:t>B</a:t>
              </a:r>
              <a:endParaRPr lang="en-US" altLang="ja-JP" sz="2400"/>
            </a:p>
          </p:txBody>
        </p:sp>
        <p:sp>
          <p:nvSpPr>
            <p:cNvPr id="1036" name="Text Box 10"/>
            <p:cNvSpPr txBox="1">
              <a:spLocks noChangeArrowheads="1"/>
            </p:cNvSpPr>
            <p:nvPr/>
          </p:nvSpPr>
          <p:spPr bwMode="auto">
            <a:xfrm>
              <a:off x="4287" y="1632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altLang="ja-JP" sz="2400"/>
                <a:t>C</a:t>
              </a:r>
              <a:endParaRPr lang="en-US" altLang="ja-JP" sz="2400"/>
            </a:p>
          </p:txBody>
        </p:sp>
      </p:grp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52E9F-1CD7-452B-986E-249DC97AB317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How we tested: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Downloaded 210 videos from youtube.com</a:t>
            </a:r>
          </a:p>
          <a:p>
            <a:pPr lvl="2" eaLnBrk="1" hangingPunct="1"/>
            <a:r>
              <a:rPr lang="en-US" altLang="ja-JP" smtClean="0"/>
              <a:t>Average length of 6 minutes, diverse selection</a:t>
            </a:r>
          </a:p>
          <a:p>
            <a:pPr lvl="1" eaLnBrk="1" hangingPunct="1"/>
            <a:r>
              <a:rPr lang="en-US" altLang="ja-JP" smtClean="0"/>
              <a:t>Each movie compared with all remaining 209 movies</a:t>
            </a:r>
          </a:p>
          <a:p>
            <a:pPr lvl="1" eaLnBrk="1" hangingPunct="1"/>
            <a:r>
              <a:rPr lang="en-US" altLang="ja-JP" smtClean="0"/>
              <a:t>After 210*210 comparisons:</a:t>
            </a:r>
          </a:p>
          <a:p>
            <a:pPr lvl="2" eaLnBrk="1" hangingPunct="1"/>
            <a:r>
              <a:rPr lang="en-US" altLang="ja-JP" smtClean="0"/>
              <a:t>3 False Negatives</a:t>
            </a:r>
          </a:p>
          <a:p>
            <a:pPr lvl="2" eaLnBrk="1" hangingPunct="1"/>
            <a:r>
              <a:rPr lang="en-US" altLang="ja-JP" smtClean="0"/>
              <a:t>6~80 False Positives</a:t>
            </a:r>
          </a:p>
          <a:p>
            <a:pPr lvl="2" eaLnBrk="1" hangingPunct="1"/>
            <a:r>
              <a:rPr lang="en-US" altLang="ja-JP" smtClean="0"/>
              <a:t>Lowest  Avg. of 11 seconds search for each 209 comparisons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CF362-F5AA-4A0B-8111-D83760510228}" type="slidenum">
              <a:rPr lang="ja-JP" altLang="en-US"/>
              <a:pPr>
                <a:defRPr/>
              </a:pPr>
              <a:t>12</a:t>
            </a:fld>
            <a:endParaRPr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graphicFrame>
        <p:nvGraphicFramePr>
          <p:cNvPr id="9" name="コンテンツ プレースホルダ 8"/>
          <p:cNvGraphicFramePr>
            <a:graphicFrameLocks noGrp="1"/>
          </p:cNvGraphicFramePr>
          <p:nvPr>
            <p:ph sz="quarter" idx="1"/>
          </p:nvPr>
        </p:nvGraphicFramePr>
        <p:xfrm>
          <a:off x="1071563" y="2143125"/>
          <a:ext cx="7366000" cy="1240155"/>
        </p:xfrm>
        <a:graphic>
          <a:graphicData uri="http://schemas.openxmlformats.org/drawingml/2006/table">
            <a:tbl>
              <a:tblPr/>
              <a:tblGrid>
                <a:gridCol w="523875"/>
                <a:gridCol w="561975"/>
                <a:gridCol w="438150"/>
                <a:gridCol w="411162"/>
                <a:gridCol w="533400"/>
                <a:gridCol w="419100"/>
                <a:gridCol w="381000"/>
                <a:gridCol w="542925"/>
                <a:gridCol w="381000"/>
                <a:gridCol w="371475"/>
                <a:gridCol w="571500"/>
                <a:gridCol w="411163"/>
                <a:gridCol w="381000"/>
                <a:gridCol w="590550"/>
                <a:gridCol w="438150"/>
                <a:gridCol w="409575"/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HG創英ﾌﾟﾚｾﾞﾝｽEB" pitchFamily="17" charset="-128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Threshold of 0.1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Threshold of 0.05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Threshold of 0.025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Threshold of 0.01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Threshold of 0.005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HG創英ﾌﾟﾚｾﾞﾝｽEB" pitchFamily="17" charset="-128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DB Size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1234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Kb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DB Size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1434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Kb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DB Size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1656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Kb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DB Size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1971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Kb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DB Size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2297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Kb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Prelem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Runtime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Runtime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Runtime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Runtime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Runtime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FN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0.05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22.46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72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16.76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12.64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10.7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11.49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0.2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27.32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79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22.36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16.92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12.59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12.31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0.3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29.52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82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25.88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20.96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60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15.03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14.17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0.4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31.54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84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29.22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51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25.31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64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18.67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16.97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HG創英ﾌﾟﾚｾﾞﾝｽEB" pitchFamily="17" charset="-128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</a:tr>
            </a:tbl>
          </a:graphicData>
        </a:graphic>
      </p:graphicFrame>
      <p:sp>
        <p:nvSpPr>
          <p:cNvPr id="18" name="コンテンツ プレースホルダ 2"/>
          <p:cNvSpPr txBox="1">
            <a:spLocks/>
          </p:cNvSpPr>
          <p:nvPr/>
        </p:nvSpPr>
        <p:spPr>
          <a:xfrm>
            <a:off x="785813" y="1643063"/>
            <a:ext cx="777240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ja-JP" sz="2600" dirty="0">
                <a:latin typeface="+mn-lt"/>
                <a:ea typeface="+mn-ea"/>
              </a:rPr>
              <a:t>Table of resources and efficiency: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ja-JP" sz="2600" dirty="0" err="1">
                <a:latin typeface="+mn-lt"/>
                <a:ea typeface="+mn-ea"/>
              </a:rPr>
              <a:t>Prelem</a:t>
            </a:r>
            <a:r>
              <a:rPr lang="en-US" altLang="ja-JP" sz="2600" dirty="0">
                <a:latin typeface="+mn-lt"/>
                <a:ea typeface="+mn-ea"/>
              </a:rPr>
              <a:t> is the </a:t>
            </a:r>
            <a:r>
              <a:rPr lang="en-US" altLang="ja-JP" sz="2600" dirty="0">
                <a:latin typeface="+mn-lt"/>
                <a:ea typeface="+mn-ea"/>
              </a:rPr>
              <a:t>pre-elimination </a:t>
            </a:r>
            <a:r>
              <a:rPr lang="en-US" altLang="ja-JP" sz="2600" dirty="0">
                <a:latin typeface="+mn-lt"/>
                <a:ea typeface="+mn-ea"/>
              </a:rPr>
              <a:t>factor, separating steps 1 and 2 from the computationally heavy steps 3 and 4.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ja-JP" sz="2600" dirty="0">
                <a:latin typeface="+mn-lt"/>
                <a:ea typeface="+mn-ea"/>
              </a:rPr>
              <a:t>The </a:t>
            </a:r>
            <a:r>
              <a:rPr lang="en-US" altLang="ja-JP" sz="2600" dirty="0" err="1">
                <a:latin typeface="+mn-lt"/>
                <a:ea typeface="+mn-ea"/>
              </a:rPr>
              <a:t>prelem</a:t>
            </a:r>
            <a:r>
              <a:rPr lang="en-US" altLang="ja-JP" sz="2600" dirty="0">
                <a:latin typeface="+mn-lt"/>
                <a:ea typeface="+mn-ea"/>
              </a:rPr>
              <a:t> factor is the diameter of </a:t>
            </a:r>
            <a:r>
              <a:rPr lang="en-US" altLang="ja-JP" sz="2600" dirty="0" err="1">
                <a:latin typeface="+mn-lt"/>
                <a:ea typeface="+mn-ea"/>
              </a:rPr>
              <a:t>Luma</a:t>
            </a:r>
            <a:r>
              <a:rPr lang="en-US" altLang="ja-JP" sz="2600" dirty="0">
                <a:latin typeface="+mn-lt"/>
                <a:ea typeface="+mn-ea"/>
              </a:rPr>
              <a:t> values that are searched for, when matching </a:t>
            </a:r>
            <a:r>
              <a:rPr lang="en-US" altLang="ja-JP" sz="2600" dirty="0" err="1">
                <a:latin typeface="+mn-lt"/>
                <a:ea typeface="+mn-ea"/>
              </a:rPr>
              <a:t>Luma</a:t>
            </a:r>
            <a:r>
              <a:rPr lang="en-US" altLang="ja-JP" sz="2600" dirty="0">
                <a:latin typeface="+mn-lt"/>
                <a:ea typeface="+mn-ea"/>
              </a:rPr>
              <a:t> interval distances.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ja-JP" sz="2600" dirty="0">
              <a:latin typeface="+mn-lt"/>
              <a:ea typeface="+mn-ea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ja-JP" sz="2600" dirty="0">
                <a:latin typeface="+mn-lt"/>
                <a:ea typeface="+mn-ea"/>
              </a:rPr>
              <a:t>FN and FP are the number of False Negatives and Positives</a:t>
            </a:r>
          </a:p>
        </p:txBody>
      </p:sp>
      <p:sp>
        <p:nvSpPr>
          <p:cNvPr id="20" name="スライド番号プレースホル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50023-FFF6-46E9-8A3F-C42A61283604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sz="quarter" idx="1"/>
          </p:nvPr>
        </p:nvGraphicFramePr>
        <p:xfrm>
          <a:off x="785786" y="164305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93DC2-1F81-47F6-85DC-6B878FFE5BAE}" type="slidenum">
              <a:rPr lang="ja-JP" altLang="en-US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048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ja-JP" smtClean="0"/>
              <a:t>Related work:</a:t>
            </a:r>
          </a:p>
          <a:p>
            <a:pPr lvl="1" eaLnBrk="1" hangingPunct="1">
              <a:buFont typeface="Arial" charset="0"/>
              <a:buChar char="–"/>
            </a:pPr>
            <a:endParaRPr lang="en-US" altLang="ja-JP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Model of threshold calculations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Study of False-Positives vs. False-Negatives</a:t>
            </a:r>
          </a:p>
          <a:p>
            <a:pPr lvl="3" eaLnBrk="1" hangingPunct="1">
              <a:buFont typeface="Arial" charset="0"/>
              <a:buChar char="–"/>
            </a:pPr>
            <a:r>
              <a:rPr lang="en-US" altLang="ja-JP" smtClean="0"/>
              <a:t>Confirms the values also found by us</a:t>
            </a:r>
          </a:p>
          <a:p>
            <a:pPr lvl="1" eaLnBrk="1" hangingPunct="1">
              <a:buFont typeface="Arial" charset="0"/>
              <a:buChar char="–"/>
            </a:pPr>
            <a:endParaRPr lang="en-US" altLang="ja-JP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Extensive tests</a:t>
            </a:r>
            <a:endParaRPr lang="en-US" altLang="ja-JP" b="1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Ideas that still need to be tested by us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altLang="ja-JP" smtClean="0"/>
              <a:t>Divide frame into NxM parts (implemented, not tested)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45F5C-B1AE-4D6A-8231-FE68B180AF36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ja-JP" smtClean="0"/>
              <a:t>Related work:</a:t>
            </a:r>
          </a:p>
          <a:p>
            <a:pPr lvl="1" eaLnBrk="1" hangingPunct="1">
              <a:buFont typeface="Arial" charset="0"/>
              <a:buChar char="–"/>
            </a:pPr>
            <a:endParaRPr lang="en-US" altLang="ja-JP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Large initial overhead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Movies are encoded from any size (even FullHD) to QVGA size “in order to improve accuracy”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Large fingerprints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They have each frame divided into S sectors (each frame has in reality S fingerprints, one for each sector)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KAIST concatenates K*S fingerprints from K frames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Non-existent DB schemes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“Arrays in memory” and “554,197,443 pairs of fingerprints”</a:t>
            </a:r>
            <a:endParaRPr lang="ja-JP" altLang="en-US" smtClean="0"/>
          </a:p>
          <a:p>
            <a:pPr eaLnBrk="1" hangingPunct="1">
              <a:buFont typeface="Arial" charset="0"/>
              <a:buChar char="•"/>
            </a:pPr>
            <a:endParaRPr lang="ja-JP" altLang="en-US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4C7D8-FC5C-4407-A82F-978BC5A526B4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What we have: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Scalable solution</a:t>
            </a:r>
          </a:p>
          <a:p>
            <a:pPr lvl="1" eaLnBrk="1" hangingPunct="1"/>
            <a:r>
              <a:rPr lang="en-US" altLang="ja-JP" smtClean="0"/>
              <a:t>Smaller initial overhead</a:t>
            </a:r>
          </a:p>
          <a:p>
            <a:pPr lvl="2" eaLnBrk="1" hangingPunct="1"/>
            <a:r>
              <a:rPr lang="en-US" altLang="ja-JP" smtClean="0"/>
              <a:t>Movies are only read for Luma, ChromaU/V extraction</a:t>
            </a:r>
          </a:p>
          <a:p>
            <a:pPr lvl="1" eaLnBrk="1" hangingPunct="1"/>
            <a:r>
              <a:rPr lang="en-US" altLang="ja-JP" smtClean="0"/>
              <a:t>Smaller fingerprints</a:t>
            </a:r>
          </a:p>
          <a:p>
            <a:pPr lvl="2" eaLnBrk="1" hangingPunct="1"/>
            <a:r>
              <a:rPr lang="en-US" altLang="ja-JP" smtClean="0"/>
              <a:t>Each second has one fingerprint of  2</a:t>
            </a:r>
            <a:r>
              <a:rPr lang="en-US" altLang="ja-JP" baseline="30000" smtClean="0"/>
              <a:t>3</a:t>
            </a:r>
            <a:r>
              <a:rPr lang="en-US" altLang="ja-JP" smtClean="0"/>
              <a:t> bytes</a:t>
            </a:r>
          </a:p>
          <a:p>
            <a:pPr lvl="1" eaLnBrk="1" hangingPunct="1"/>
            <a:r>
              <a:rPr lang="en-US" altLang="ja-JP" smtClean="0"/>
              <a:t>A real DB scheme and efficient indexing</a:t>
            </a:r>
          </a:p>
          <a:p>
            <a:pPr lvl="2" eaLnBrk="1" hangingPunct="1"/>
            <a:r>
              <a:rPr lang="en-US" altLang="ja-JP" smtClean="0"/>
              <a:t>Hierarchical searches, data similarity clustering and look-up tables</a:t>
            </a:r>
            <a:endParaRPr lang="ja-JP" altLang="en-US" smtClean="0"/>
          </a:p>
          <a:p>
            <a:pPr eaLnBrk="1" hangingPunct="1"/>
            <a:endParaRPr lang="ja-JP" altLang="en-US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C17C8-7C3F-479D-8089-2D998E3C13B1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3555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What we also have: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No information on how fast their process is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More ideas to improve results</a:t>
            </a:r>
          </a:p>
          <a:p>
            <a:pPr lvl="2" eaLnBrk="1" hangingPunct="1"/>
            <a:r>
              <a:rPr lang="en-US" altLang="ja-JP" smtClean="0"/>
              <a:t>Improvements of static/image videos</a:t>
            </a:r>
          </a:p>
          <a:p>
            <a:pPr lvl="2" eaLnBrk="1" hangingPunct="1"/>
            <a:r>
              <a:rPr lang="en-US" altLang="ja-JP" smtClean="0"/>
              <a:t>Multi-threading, Clustering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Real world projects to test and improve our solution</a:t>
            </a:r>
          </a:p>
          <a:p>
            <a:pPr lvl="2" eaLnBrk="1" hangingPunct="1"/>
            <a:endParaRPr lang="en-US" altLang="ja-JP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3A99-1539-47CB-8530-893AF40679E4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4579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Next steps:</a:t>
            </a:r>
          </a:p>
          <a:p>
            <a:pPr lvl="1" eaLnBrk="1" hangingPunct="1"/>
            <a:r>
              <a:rPr lang="en-US" altLang="ja-JP" smtClean="0"/>
              <a:t>Comparison with KAIST’s Centroid of Gradient Orientations (C.G.O.)</a:t>
            </a:r>
            <a:r>
              <a:rPr lang="en-US" altLang="ja-JP" baseline="-25000" smtClean="0"/>
              <a:t>[1]</a:t>
            </a:r>
          </a:p>
          <a:p>
            <a:pPr lvl="1" eaLnBrk="1" hangingPunct="1"/>
            <a:r>
              <a:rPr lang="en-US" altLang="ja-JP" smtClean="0"/>
              <a:t>Test with a higher number of videos</a:t>
            </a:r>
          </a:p>
          <a:p>
            <a:pPr lvl="1" eaLnBrk="1" hangingPunct="1"/>
            <a:r>
              <a:rPr lang="en-US" altLang="ja-JP" smtClean="0"/>
              <a:t>Test other relevant aspects</a:t>
            </a:r>
          </a:p>
          <a:p>
            <a:pPr lvl="2" eaLnBrk="1" hangingPunct="1"/>
            <a:r>
              <a:rPr lang="en-US" altLang="ja-JP" smtClean="0"/>
              <a:t>Blurring of videos, rotation</a:t>
            </a:r>
          </a:p>
          <a:p>
            <a:pPr lvl="1" eaLnBrk="1" hangingPunct="1"/>
            <a:r>
              <a:rPr lang="en-US" altLang="ja-JP" smtClean="0"/>
              <a:t>Apply in real world application</a:t>
            </a:r>
          </a:p>
          <a:p>
            <a:pPr lvl="1" eaLnBrk="1" hangingPunct="1"/>
            <a:r>
              <a:rPr lang="en-US" altLang="ja-JP" smtClean="0"/>
              <a:t>Include audio fingerprinting</a:t>
            </a:r>
          </a:p>
        </p:txBody>
      </p:sp>
      <p:sp>
        <p:nvSpPr>
          <p:cNvPr id="24580" name="テキスト ボックス 3"/>
          <p:cNvSpPr txBox="1">
            <a:spLocks noChangeArrowheads="1"/>
          </p:cNvSpPr>
          <p:nvPr/>
        </p:nvSpPr>
        <p:spPr bwMode="auto">
          <a:xfrm>
            <a:off x="785813" y="5786438"/>
            <a:ext cx="7494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[1] S. Lee, C.D. Yoo “Robust Video Fingerprinting for Content-Based Video</a:t>
            </a:r>
          </a:p>
          <a:p>
            <a:r>
              <a:rPr lang="en-US" altLang="ja-JP" sz="1600"/>
              <a:t> Identification”, IEEE Trans. Circuits and Systems for Video Technology, Jul 2008</a:t>
            </a:r>
            <a:endParaRPr lang="ja-JP" altLang="en-US" sz="160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15AC2-6298-4CFF-99A0-4E50E9F0A203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Overview:</a:t>
            </a:r>
          </a:p>
          <a:p>
            <a:pPr lvl="1" eaLnBrk="1" hangingPunct="1"/>
            <a:r>
              <a:rPr lang="en-US" altLang="ja-JP" smtClean="0"/>
              <a:t>What is Video Fingerprinting</a:t>
            </a:r>
          </a:p>
          <a:p>
            <a:pPr lvl="1" eaLnBrk="1" hangingPunct="1"/>
            <a:r>
              <a:rPr lang="en-US" altLang="ja-JP" smtClean="0"/>
              <a:t>What can be done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How it is done</a:t>
            </a:r>
          </a:p>
          <a:p>
            <a:pPr lvl="2" eaLnBrk="1" hangingPunct="1"/>
            <a:r>
              <a:rPr lang="en-US" altLang="ja-JP" smtClean="0">
                <a:sym typeface="Wingdings" pitchFamily="2" charset="2"/>
              </a:rPr>
              <a:t>Database, algorithm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Preliminary results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Related work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A6B1-9D96-44A3-9236-85478103E140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altLang="ja-JP" sz="8000" smtClean="0"/>
          </a:p>
          <a:p>
            <a:pPr algn="ctr" eaLnBrk="1" hangingPunct="1">
              <a:buFont typeface="Arial" charset="0"/>
              <a:buNone/>
            </a:pPr>
            <a:r>
              <a:rPr lang="en-US" altLang="ja-JP" sz="6000" smtClean="0"/>
              <a:t>Thank you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E4E75-2B9B-4FF0-871F-93E25638045B}" type="slidenum">
              <a:rPr lang="ja-JP" altLang="en-US"/>
              <a:pPr>
                <a:defRPr/>
              </a:pPr>
              <a:t>20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Video Fingerprinting is:</a:t>
            </a:r>
          </a:p>
          <a:p>
            <a:pPr eaLnBrk="1" hangingPunct="1"/>
            <a:endParaRPr lang="en-US" altLang="ja-JP" smtClean="0"/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A way to tie a video, or a segment of it, to a unique key.</a:t>
            </a:r>
          </a:p>
          <a:p>
            <a:pPr lvl="1" eaLnBrk="1" hangingPunct="1"/>
            <a:endParaRPr lang="en-US" altLang="ja-JP" smtClean="0">
              <a:sym typeface="Wingdings" pitchFamily="2" charset="2"/>
            </a:endParaRP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Useful when searching for specific content.</a:t>
            </a:r>
          </a:p>
          <a:p>
            <a:pPr lvl="1" eaLnBrk="1" hangingPunct="1"/>
            <a:endParaRPr lang="en-US" altLang="ja-JP" smtClean="0">
              <a:sym typeface="Wingdings" pitchFamily="2" charset="2"/>
            </a:endParaRP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Advantage in Content related companies.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138E-9E6D-4610-ADB1-B7F76239ADB6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024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Information inside videos: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Luminance</a:t>
            </a:r>
          </a:p>
          <a:p>
            <a:pPr lvl="2" eaLnBrk="1" hangingPunct="1"/>
            <a:r>
              <a:rPr lang="en-US" altLang="ja-JP" smtClean="0"/>
              <a:t>Intensity of light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Chroma</a:t>
            </a:r>
          </a:p>
          <a:p>
            <a:pPr lvl="2" eaLnBrk="1" hangingPunct="1"/>
            <a:r>
              <a:rPr lang="en-US" altLang="ja-JP" smtClean="0"/>
              <a:t>Color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Time</a:t>
            </a:r>
          </a:p>
          <a:p>
            <a:pPr lvl="2" eaLnBrk="1" hangingPunct="1"/>
            <a:r>
              <a:rPr lang="en-US" altLang="ja-JP" smtClean="0"/>
              <a:t>Sense of movement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64EA5-896E-4B64-A856-13878F6DF67C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What to expect: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Solution must be accurate</a:t>
            </a:r>
          </a:p>
          <a:p>
            <a:pPr lvl="2" eaLnBrk="1" hangingPunct="1"/>
            <a:r>
              <a:rPr lang="en-US" altLang="ja-JP" smtClean="0"/>
              <a:t>Detect scenes after various video manipulations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Solution must be fast</a:t>
            </a:r>
          </a:p>
          <a:p>
            <a:pPr lvl="2" eaLnBrk="1" hangingPunct="1"/>
            <a:r>
              <a:rPr lang="en-US" altLang="ja-JP" smtClean="0"/>
              <a:t>Find the clip among many other videos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Solution must use low memory</a:t>
            </a:r>
          </a:p>
          <a:p>
            <a:pPr lvl="2" eaLnBrk="1" hangingPunct="1"/>
            <a:r>
              <a:rPr lang="en-US" altLang="ja-JP" smtClean="0"/>
              <a:t>Efficiently index the results in a database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D77B6-8830-48E6-9B5C-B74584E521AE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What can be done:</a:t>
            </a:r>
          </a:p>
          <a:p>
            <a:pPr lvl="1" eaLnBrk="1" hangingPunct="1"/>
            <a:endParaRPr lang="en-US" altLang="ja-JP" smtClean="0"/>
          </a:p>
          <a:p>
            <a:pPr lvl="1" eaLnBrk="1" hangingPunct="1"/>
            <a:r>
              <a:rPr lang="en-US" altLang="ja-JP" smtClean="0"/>
              <a:t>Detect videos with different resolutions</a:t>
            </a:r>
          </a:p>
          <a:p>
            <a:pPr lvl="2" eaLnBrk="1" hangingPunct="1"/>
            <a:r>
              <a:rPr lang="en-US" altLang="ja-JP" smtClean="0"/>
              <a:t> (FullHD </a:t>
            </a:r>
            <a:r>
              <a:rPr lang="en-US" altLang="ja-JP" smtClean="0">
                <a:sym typeface="Wingdings" pitchFamily="2" charset="2"/>
              </a:rPr>
              <a:t>to VGA)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Diff framerate (60fps to 15fps)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Subtitles (0pt to 40pt)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Different brightness/contrast/gamma</a:t>
            </a:r>
          </a:p>
          <a:p>
            <a:pPr lvl="2" eaLnBrk="1" hangingPunct="1"/>
            <a:r>
              <a:rPr lang="en-US" altLang="ja-JP" smtClean="0">
                <a:sym typeface="Wingdings" pitchFamily="2" charset="2"/>
              </a:rPr>
              <a:t>(videos are normalized)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Out of order clips</a:t>
            </a:r>
          </a:p>
          <a:p>
            <a:pPr lvl="1" eaLnBrk="1" hangingPunct="1"/>
            <a:r>
              <a:rPr lang="en-US" altLang="ja-JP" smtClean="0">
                <a:sym typeface="Wingdings" pitchFamily="2" charset="2"/>
              </a:rPr>
              <a:t>Several appearances of clip in larger videos</a:t>
            </a:r>
            <a:endParaRPr lang="en-US" altLang="ja-JP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A9C7F-2168-49DE-91C1-A8765DCAADC4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ja-JP" smtClean="0"/>
              <a:t>How we do it (Database):</a:t>
            </a:r>
          </a:p>
          <a:p>
            <a:pPr lvl="1" eaLnBrk="1" hangingPunct="1">
              <a:buFont typeface="Arial" charset="0"/>
              <a:buChar char="–"/>
            </a:pPr>
            <a:endParaRPr lang="en-US" altLang="ja-JP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Analysis of video properties: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Luma and Chroma values show prolonged, near equal, values that can be indexed to an interval.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Storage efficiency: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Using the previous indexes to store only big differences we can save from 20% to 60% of DB space.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Look-Up Tables: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By mapping which Luma and Chroma values those indexes have, in a table, the search process is faster.</a:t>
            </a:r>
          </a:p>
          <a:p>
            <a:pPr eaLnBrk="1" hangingPunct="1">
              <a:buFont typeface="Arial" charset="0"/>
              <a:buChar char="•"/>
            </a:pPr>
            <a:endParaRPr lang="ja-JP" altLang="en-US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E1ABD-FFE0-4F8D-9020-807B362CED61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ja-JP" smtClean="0"/>
              <a:t>How we do it (Algorithm):</a:t>
            </a:r>
          </a:p>
          <a:p>
            <a:pPr lvl="1" eaLnBrk="1" hangingPunct="1">
              <a:buFont typeface="Arial" charset="0"/>
              <a:buChar char="–"/>
            </a:pPr>
            <a:endParaRPr lang="en-US" altLang="ja-JP" smtClean="0"/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Hierarchical approach.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1)Look-Up Table of Luma and Chroma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2)Distance of indexes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3 and 4) Tanimoto Correlation and Vector Distance.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Look-up is fast and can easily discard obvious different movies. It also scales well.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ja-JP" smtClean="0"/>
              <a:t>Distance of indexes is quite efficient.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ja-JP" smtClean="0"/>
              <a:t>Only 10% of movies are analyzed with Tanimoto Correlation and Vector Distance.</a:t>
            </a:r>
          </a:p>
          <a:p>
            <a:pPr eaLnBrk="1" hangingPunct="1">
              <a:buFont typeface="Arial" charset="0"/>
              <a:buChar char="•"/>
            </a:pPr>
            <a:endParaRPr lang="ja-JP" altLang="en-US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C269A-1DE5-4E31-8ECB-27CE35EC20EF}" type="slidenum">
              <a:rPr lang="ja-JP" altLang="en-US"/>
              <a:pPr>
                <a:defRPr/>
              </a:pPr>
              <a:t>8</a:t>
            </a:fld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Video Fingerprint Project</a:t>
            </a:r>
            <a:endParaRPr lang="ja-JP" altLang="en-US" smtClean="0"/>
          </a:p>
        </p:txBody>
      </p:sp>
      <p:sp>
        <p:nvSpPr>
          <p:cNvPr id="15363" name="正方形/長方形 9"/>
          <p:cNvSpPr>
            <a:spLocks noChangeArrowheads="1"/>
          </p:cNvSpPr>
          <p:nvPr/>
        </p:nvSpPr>
        <p:spPr bwMode="auto">
          <a:xfrm>
            <a:off x="2928938" y="1428750"/>
            <a:ext cx="3357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>
                <a:latin typeface="Calibri" pitchFamily="34" charset="0"/>
              </a:rPr>
              <a:t>Hierarchy structure:</a:t>
            </a:r>
          </a:p>
        </p:txBody>
      </p:sp>
      <p:graphicFrame>
        <p:nvGraphicFramePr>
          <p:cNvPr id="6" name="図表 5"/>
          <p:cNvGraphicFramePr/>
          <p:nvPr/>
        </p:nvGraphicFramePr>
        <p:xfrm>
          <a:off x="1500166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58C23-D732-4A75-815B-B3A9FB9B1EDF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ジャパネスク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ジャパネスク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ジャパネスク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1242</TotalTime>
  <Words>1060</Words>
  <Application>Microsoft Office PowerPoint</Application>
  <PresentationFormat>On-screen Show (4:3)</PresentationFormat>
  <Paragraphs>327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ＭＳ Ｐゴシック</vt:lpstr>
      <vt:lpstr>Franklin Gothic Book</vt:lpstr>
      <vt:lpstr>HGｺﾞｼｯｸM</vt:lpstr>
      <vt:lpstr>Perpetua</vt:lpstr>
      <vt:lpstr>HG創英ﾌﾟﾚｾﾞﾝｽEB</vt:lpstr>
      <vt:lpstr>Wingdings 2</vt:lpstr>
      <vt:lpstr>Calibri</vt:lpstr>
      <vt:lpstr>HGP教科書体</vt:lpstr>
      <vt:lpstr>Wingdings</vt:lpstr>
      <vt:lpstr>ジャパネスク</vt:lpstr>
      <vt:lpstr>SmartDraw Drawing</vt:lpstr>
      <vt:lpstr>Video Fingerprinting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  <vt:lpstr>Video Fingerprint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Fingerprinting Report</dc:title>
  <dc:creator>DANIEL PEREIRA</dc:creator>
  <cp:lastModifiedBy>Luis Loyola</cp:lastModifiedBy>
  <cp:revision>166</cp:revision>
  <dcterms:created xsi:type="dcterms:W3CDTF">2009-11-06T06:25:55Z</dcterms:created>
  <dcterms:modified xsi:type="dcterms:W3CDTF">2009-11-18T01:54:10Z</dcterms:modified>
</cp:coreProperties>
</file>