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11D386-21E5-4177-B574-78F925BAEB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3D63A3-A6E1-4A03-A423-A0C62D3630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846126-BFB7-404E-8A04-FD02816850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50E8C7-049A-418F-82B2-911F3C6589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2AC40DD-04B5-4102-A381-7D97D69ED5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1B04C13-0633-4A3C-B93A-F0082C477B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76C4EF0-7FBF-4E1C-9079-F8746FECCB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742CA0B-191C-4F9E-B6A2-66160521BE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5A83537-5DEB-41C7-B6B5-A463DF998F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&lt;바닥글&gt;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F56364-0B2B-466A-9EAE-1FB931F02FC0}" type="slidenum"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&lt;숫자&gt;</a:t>
            </a:fld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&lt;날짜/시간&gt;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b="0" lang="ko-KR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B2C729-37E7-45E0-8884-8A6364B949E1}" type="slidenum"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b="0" lang="ko-KR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"/>
          <p:cNvSpPr/>
          <p:nvPr/>
        </p:nvSpPr>
        <p:spPr>
          <a:xfrm>
            <a:off x="10003320" y="6501600"/>
            <a:ext cx="217116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7DEB3B-D9C1-4E2B-B69A-CCAFCDF9B339}" type="slidenum"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"/>
          <p:cNvSpPr/>
          <p:nvPr/>
        </p:nvSpPr>
        <p:spPr>
          <a:xfrm>
            <a:off x="10003320" y="6501600"/>
            <a:ext cx="217116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302B39-38F9-4F81-88C7-2C529B7E2E8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/>
          <p:nvPr/>
        </p:nvSpPr>
        <p:spPr>
          <a:xfrm>
            <a:off x="10003320" y="6501600"/>
            <a:ext cx="217116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53DC9F-9638-4992-8C99-E91839CB87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4"/>
          <p:cNvSpPr/>
          <p:nvPr/>
        </p:nvSpPr>
        <p:spPr>
          <a:xfrm>
            <a:off x="10003320" y="6501600"/>
            <a:ext cx="217116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084770-B4F4-42BC-A4C3-3C72EBDC057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/>
          <p:nvPr/>
        </p:nvSpPr>
        <p:spPr>
          <a:xfrm>
            <a:off x="10003320" y="6501600"/>
            <a:ext cx="217116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F207F7-9DFB-4DD1-A875-532D7879A89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"/>
          <p:cNvSpPr/>
          <p:nvPr/>
        </p:nvSpPr>
        <p:spPr>
          <a:xfrm>
            <a:off x="10003320" y="6501600"/>
            <a:ext cx="217116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A87810-D46A-441A-88DA-53BB11ED04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github.com/cong2738/my_RISC-V" TargetMode="External"/><Relationship Id="rId2" Type="http://schemas.openxmlformats.org/officeDocument/2006/relationships/hyperlink" Target="https://github.com/cong2738/my_RISC-V" TargetMode="External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"/>
          <p:cNvSpPr/>
          <p:nvPr/>
        </p:nvSpPr>
        <p:spPr>
          <a:xfrm>
            <a:off x="398880" y="1635120"/>
            <a:ext cx="26096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50" strike="noStrike" u="non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RISC-V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50" strike="noStrike" u="non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Single_Cycle_core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54" name="TextBox 5"/>
          <p:cNvSpPr/>
          <p:nvPr/>
        </p:nvSpPr>
        <p:spPr>
          <a:xfrm>
            <a:off x="10425600" y="5940000"/>
            <a:ext cx="1094400" cy="4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2400" strike="noStrike" u="non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박호윤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cxnSp>
        <p:nvCxnSpPr>
          <p:cNvPr id="55" name="직선 연결선 6"/>
          <p:cNvCxnSpPr/>
          <p:nvPr/>
        </p:nvCxnSpPr>
        <p:spPr>
          <a:xfrm>
            <a:off x="513000" y="2542320"/>
            <a:ext cx="11702520" cy="2520"/>
          </a:xfrm>
          <a:prstGeom prst="straightConnector1">
            <a:avLst/>
          </a:prstGeom>
          <a:ln w="3240">
            <a:solidFill>
              <a:srgbClr val="fffff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5"/>
          <p:cNvSpPr/>
          <p:nvPr/>
        </p:nvSpPr>
        <p:spPr>
          <a:xfrm flipH="1">
            <a:off x="2159640" y="5445720"/>
            <a:ext cx="93758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1" lang="ko-KR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타입별 동작 설명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95" name="직선 연결선 7"/>
          <p:cNvCxnSpPr/>
          <p:nvPr/>
        </p:nvCxnSpPr>
        <p:spPr>
          <a:xfrm>
            <a:off x="513360" y="6298200"/>
            <a:ext cx="11702520" cy="252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3CFD35-5AD8-4C4E-BF63-E252D0C3A2F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3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7" name="TextBox 63"/>
          <p:cNvSpPr/>
          <p:nvPr/>
        </p:nvSpPr>
        <p:spPr>
          <a:xfrm>
            <a:off x="405000" y="1514160"/>
            <a:ext cx="11474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 레지스터에 연산된 값을 저장함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br>
              <a:rPr sz="2000"/>
            </a:b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연산을 위해 사용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0" y="4140000"/>
            <a:ext cx="12191400" cy="208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EA8C85-B812-4743-BE82-788AC8F4B15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7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S,L-Type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0" name="TextBox 18"/>
          <p:cNvSpPr/>
          <p:nvPr/>
        </p:nvSpPr>
        <p:spPr>
          <a:xfrm>
            <a:off x="405000" y="1514160"/>
            <a:ext cx="11474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램 데이터를 읽고 쓰기 위해 사용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01" name=""/>
          <p:cNvGrpSpPr/>
          <p:nvPr/>
        </p:nvGrpSpPr>
        <p:grpSpPr>
          <a:xfrm>
            <a:off x="360" y="4140000"/>
            <a:ext cx="12191400" cy="1979640"/>
            <a:chOff x="360" y="4140000"/>
            <a:chExt cx="12191400" cy="1979640"/>
          </a:xfrm>
        </p:grpSpPr>
        <p:grpSp>
          <p:nvGrpSpPr>
            <p:cNvPr id="102" name=""/>
            <p:cNvGrpSpPr/>
            <p:nvPr/>
          </p:nvGrpSpPr>
          <p:grpSpPr>
            <a:xfrm>
              <a:off x="360" y="4140000"/>
              <a:ext cx="12191400" cy="1979640"/>
              <a:chOff x="360" y="4140000"/>
              <a:chExt cx="12191400" cy="1979640"/>
            </a:xfrm>
          </p:grpSpPr>
          <p:pic>
            <p:nvPicPr>
              <p:cNvPr id="103" name="" descr=""/>
              <p:cNvPicPr/>
              <p:nvPr/>
            </p:nvPicPr>
            <p:blipFill>
              <a:blip r:embed="rId1"/>
              <a:srcRect l="0" t="0" r="2" b="52156"/>
              <a:stretch/>
            </p:blipFill>
            <p:spPr>
              <a:xfrm>
                <a:off x="720" y="4140000"/>
                <a:ext cx="12191040" cy="125928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04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360" y="5307480"/>
                <a:ext cx="12191400" cy="81216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B33DB7-7C40-47B5-A230-6FB25B20E779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9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6" name="TextBox 20"/>
          <p:cNvSpPr/>
          <p:nvPr/>
        </p:nvSpPr>
        <p:spPr>
          <a:xfrm>
            <a:off x="405000" y="1514160"/>
            <a:ext cx="11474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값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(imm)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을 연산 해야 할 때 사용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07" name=""/>
          <p:cNvGrpSpPr/>
          <p:nvPr/>
        </p:nvGrpSpPr>
        <p:grpSpPr>
          <a:xfrm>
            <a:off x="33840" y="4301280"/>
            <a:ext cx="12150000" cy="1843560"/>
            <a:chOff x="33840" y="4301280"/>
            <a:chExt cx="12150000" cy="1843560"/>
          </a:xfrm>
        </p:grpSpPr>
        <p:pic>
          <p:nvPicPr>
            <p:cNvPr id="108" name="" descr=""/>
            <p:cNvPicPr/>
            <p:nvPr/>
          </p:nvPicPr>
          <p:blipFill>
            <a:blip r:embed="rId1"/>
            <a:srcRect l="0" t="25374" r="0" b="68599"/>
            <a:stretch/>
          </p:blipFill>
          <p:spPr>
            <a:xfrm>
              <a:off x="33840" y="4301280"/>
              <a:ext cx="12150000" cy="499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9" name="" descr=""/>
            <p:cNvPicPr/>
            <p:nvPr/>
          </p:nvPicPr>
          <p:blipFill>
            <a:blip r:embed="rId2"/>
            <a:srcRect l="0" t="39560" r="0" b="42569"/>
            <a:stretch/>
          </p:blipFill>
          <p:spPr>
            <a:xfrm>
              <a:off x="33840" y="4664520"/>
              <a:ext cx="12123000" cy="1480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9034B4-4FE2-4B1E-9D42-9BF006AB42F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3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405000" y="1514160"/>
            <a:ext cx="11474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조건에 따라 되돌아가거나 분기하기 위해 사용한다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rcRect l="0" t="70596" r="0" b="13792"/>
          <a:stretch/>
        </p:blipFill>
        <p:spPr>
          <a:xfrm>
            <a:off x="1800" y="4779000"/>
            <a:ext cx="12166920" cy="130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640A82-0B5D-42AC-B34C-2B3DF62F3E24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21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XUI-Type, J-Type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4" name="TextBox 24"/>
          <p:cNvSpPr/>
          <p:nvPr/>
        </p:nvSpPr>
        <p:spPr>
          <a:xfrm>
            <a:off x="405000" y="1514160"/>
            <a:ext cx="114746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AU, LU Type: 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큰 값을 사용해야 할 때 사용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J,JL Type: 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다음위치를 저장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다른위치로 이동하기 위해 사용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예시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함수호출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rcRect l="0" t="88073" r="0" b="0"/>
          <a:stretch/>
        </p:blipFill>
        <p:spPr>
          <a:xfrm>
            <a:off x="36000" y="5067360"/>
            <a:ext cx="12122280" cy="99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4CC9A-D2A4-4CD6-8D68-5741D03BFC0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26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600" cy="59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52D04B-6A5A-47E4-A5AD-A6930D5BA87B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34"/>
          <p:cNvSpPr/>
          <p:nvPr/>
        </p:nvSpPr>
        <p:spPr>
          <a:xfrm flipH="1">
            <a:off x="434880" y="486000"/>
            <a:ext cx="928440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600" cy="59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6894000" y="213840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9130680" y="161928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9133200" y="128664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23" name="TextBox 31"/>
          <p:cNvSpPr/>
          <p:nvPr/>
        </p:nvSpPr>
        <p:spPr>
          <a:xfrm>
            <a:off x="317160" y="5587560"/>
            <a:ext cx="643032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tp, alu1, alu2, wdata);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29120" y="1794960"/>
            <a:ext cx="1990080" cy="355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99420-D0FC-46BC-A3C9-3475CA2BFEF6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29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236720" y="1198800"/>
            <a:ext cx="4859640" cy="290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rcRect l="0" t="0" r="4643" b="0"/>
          <a:stretch/>
        </p:blipFill>
        <p:spPr>
          <a:xfrm>
            <a:off x="24840" y="4079880"/>
            <a:ext cx="12171600" cy="204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7D0A31-1432-4C65-8317-2DB6134D7E2F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46"/>
          <p:cNvSpPr/>
          <p:nvPr/>
        </p:nvSpPr>
        <p:spPr>
          <a:xfrm flipH="1">
            <a:off x="434880" y="486000"/>
            <a:ext cx="928440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600" cy="59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6894000" y="213840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9130680" y="161928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9133200" y="128664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3" name="TextBox 64"/>
          <p:cNvSpPr/>
          <p:nvPr/>
        </p:nvSpPr>
        <p:spPr>
          <a:xfrm>
            <a:off x="317160" y="5587560"/>
            <a:ext cx="643032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tp, alu1, alu2, wdata);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57480" y="1796760"/>
            <a:ext cx="1961640" cy="360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DE95C1-44B2-4C34-86FB-49DC38728028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17" descr=""/>
          <p:cNvPicPr/>
          <p:nvPr/>
        </p:nvPicPr>
        <p:blipFill>
          <a:blip r:embed="rId1"/>
          <a:srcRect l="0" t="0" r="10931" b="0"/>
          <a:stretch/>
        </p:blipFill>
        <p:spPr>
          <a:xfrm>
            <a:off x="6095880" y="0"/>
            <a:ext cx="6105960" cy="68554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7" name="직선 연결선 2"/>
          <p:cNvCxnSpPr/>
          <p:nvPr/>
        </p:nvCxnSpPr>
        <p:spPr>
          <a:xfrm>
            <a:off x="144360" y="176400"/>
            <a:ext cx="12062520" cy="2520"/>
          </a:xfrm>
          <a:prstGeom prst="straightConnector1">
            <a:avLst/>
          </a:prstGeom>
          <a:ln w="76320">
            <a:solidFill>
              <a:srgbClr val="3a6375"/>
            </a:solidFill>
            <a:miter/>
          </a:ln>
        </p:spPr>
      </p:cxnSp>
      <p:cxnSp>
        <p:nvCxnSpPr>
          <p:cNvPr id="58" name="직선 연결선 3"/>
          <p:cNvCxnSpPr/>
          <p:nvPr/>
        </p:nvCxnSpPr>
        <p:spPr>
          <a:xfrm>
            <a:off x="144360" y="6705360"/>
            <a:ext cx="12062520" cy="2520"/>
          </a:xfrm>
          <a:prstGeom prst="straightConnector1">
            <a:avLst/>
          </a:prstGeom>
          <a:ln w="3240">
            <a:solidFill>
              <a:srgbClr val="3a6375"/>
            </a:solidFill>
            <a:miter/>
          </a:ln>
        </p:spPr>
      </p:cxnSp>
      <p:sp>
        <p:nvSpPr>
          <p:cNvPr id="59" name="TextBox 4"/>
          <p:cNvSpPr/>
          <p:nvPr/>
        </p:nvSpPr>
        <p:spPr>
          <a:xfrm>
            <a:off x="1229760" y="721800"/>
            <a:ext cx="109440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3600" strike="noStrike" u="none">
                <a:solidFill>
                  <a:schemeClr val="accent1"/>
                </a:solidFill>
                <a:effectLst/>
                <a:uFillTx/>
                <a:latin typeface="Pretendard Black"/>
                <a:ea typeface="Pretendard Black"/>
              </a:rPr>
              <a:t>목차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0" name="TextBox 6"/>
          <p:cNvSpPr/>
          <p:nvPr/>
        </p:nvSpPr>
        <p:spPr>
          <a:xfrm>
            <a:off x="1856160" y="2362320"/>
            <a:ext cx="34992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1" name="TextBox 7"/>
          <p:cNvSpPr/>
          <p:nvPr/>
        </p:nvSpPr>
        <p:spPr>
          <a:xfrm>
            <a:off x="2585160" y="2300760"/>
            <a:ext cx="21999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2800" spc="-300" strike="noStrike" u="none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프로젝트 개요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2" name="TextBox 8"/>
          <p:cNvSpPr/>
          <p:nvPr/>
        </p:nvSpPr>
        <p:spPr>
          <a:xfrm>
            <a:off x="1856160" y="3438360"/>
            <a:ext cx="34992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3" name="TextBox 9"/>
          <p:cNvSpPr/>
          <p:nvPr/>
        </p:nvSpPr>
        <p:spPr>
          <a:xfrm>
            <a:off x="2585160" y="3376800"/>
            <a:ext cx="19634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ko-KR" sz="2800" spc="-300" strike="noStrike" u="none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구현 및 검증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4" name="TextBox 10"/>
          <p:cNvSpPr/>
          <p:nvPr/>
        </p:nvSpPr>
        <p:spPr>
          <a:xfrm>
            <a:off x="1856160" y="4514760"/>
            <a:ext cx="34992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3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5" name="TextBox 11"/>
          <p:cNvSpPr/>
          <p:nvPr/>
        </p:nvSpPr>
        <p:spPr>
          <a:xfrm>
            <a:off x="2585160" y="4453200"/>
            <a:ext cx="220032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ko-KR" sz="2800" spc="-300" strike="noStrike" u="none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미래개선사항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6" name="TextBox 12"/>
          <p:cNvSpPr/>
          <p:nvPr/>
        </p:nvSpPr>
        <p:spPr>
          <a:xfrm>
            <a:off x="1856160" y="5590800"/>
            <a:ext cx="34992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4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7" name="TextBox 13"/>
          <p:cNvSpPr/>
          <p:nvPr/>
        </p:nvSpPr>
        <p:spPr>
          <a:xfrm>
            <a:off x="2585160" y="5529240"/>
            <a:ext cx="8524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2800" spc="-300" strike="noStrike" u="none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소감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8" name="TextBox 14"/>
          <p:cNvSpPr/>
          <p:nvPr/>
        </p:nvSpPr>
        <p:spPr>
          <a:xfrm>
            <a:off x="2585160" y="986040"/>
            <a:ext cx="211896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table of contents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D60C85-6EB2-4A61-B556-381762F65FE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68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890480" y="1809720"/>
            <a:ext cx="4292640" cy="254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-8280" y="4355640"/>
            <a:ext cx="12191400" cy="1579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22F614-42BD-4071-AACC-CC8AD6C97E7D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36"/>
          <p:cNvSpPr/>
          <p:nvPr/>
        </p:nvSpPr>
        <p:spPr>
          <a:xfrm flipH="1">
            <a:off x="434880" y="486000"/>
            <a:ext cx="928440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600" cy="59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11108520" y="146700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9795240" y="144756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8069760" y="151416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3" name="TextBox 38"/>
          <p:cNvSpPr/>
          <p:nvPr/>
        </p:nvSpPr>
        <p:spPr>
          <a:xfrm>
            <a:off x="360720" y="4510080"/>
            <a:ext cx="3938040" cy="17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$display("S_Type - %d, %d", alucal, rs2);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$display("L_Type - %d, %d", wdata, u_MCU.u_ram.memclucal/4]);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44" name=""/>
          <p:cNvSpPr/>
          <p:nvPr/>
        </p:nvSpPr>
        <p:spPr>
          <a:xfrm>
            <a:off x="6892920" y="213768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35240" y="1802520"/>
            <a:ext cx="1911240" cy="146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A2C5B5-ACDD-488F-BF4B-6C680C6FF3B0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37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7917480" y="2424240"/>
            <a:ext cx="4275360" cy="111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440" y="3535200"/>
            <a:ext cx="12191400" cy="2642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8AF4EB-1462-4DF6-8963-6AD6B62C146F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35"/>
          <p:cNvSpPr/>
          <p:nvPr/>
        </p:nvSpPr>
        <p:spPr>
          <a:xfrm flipH="1">
            <a:off x="434880" y="486000"/>
            <a:ext cx="928440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600" cy="59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" name=""/>
          <p:cNvSpPr/>
          <p:nvPr/>
        </p:nvSpPr>
        <p:spPr>
          <a:xfrm>
            <a:off x="5670000" y="385128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7651080" y="348012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6510240" y="386172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4" name="TextBox 33"/>
          <p:cNvSpPr/>
          <p:nvPr/>
        </p:nvSpPr>
        <p:spPr>
          <a:xfrm>
            <a:off x="375480" y="5631840"/>
            <a:ext cx="57348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$display("B_Type - %d, %d, %d", pc, pcImm, romAddr&gt;&gt;2);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rcRect l="69580" t="40663" r="6773" b="21763"/>
          <a:stretch/>
        </p:blipFill>
        <p:spPr>
          <a:xfrm>
            <a:off x="375480" y="1794960"/>
            <a:ext cx="3605760" cy="2049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1AB86F-29FD-4E85-BEA8-4CFDDC7ACF15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32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0" t="0" r="52949" b="0"/>
          <a:stretch/>
        </p:blipFill>
        <p:spPr>
          <a:xfrm>
            <a:off x="4102920" y="4138920"/>
            <a:ext cx="8062920" cy="1945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7234920" y="2539440"/>
            <a:ext cx="4908960" cy="1599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DF7530-44C4-4353-B225-0A90661E9B8E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39"/>
          <p:cNvSpPr/>
          <p:nvPr/>
        </p:nvSpPr>
        <p:spPr>
          <a:xfrm flipH="1">
            <a:off x="434880" y="486000"/>
            <a:ext cx="928440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600" cy="59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6891480" y="213840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>
            <a:off x="7651080" y="348012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7849080" y="286164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4" name="TextBox 41"/>
          <p:cNvSpPr/>
          <p:nvPr/>
        </p:nvSpPr>
        <p:spPr>
          <a:xfrm>
            <a:off x="375480" y="5101560"/>
            <a:ext cx="5734800" cy="11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$display("LU_Type - %d, %d", wdata, imm);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$display("AU_Type - %d, %d", wdata, pcImm);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375480" y="1804680"/>
            <a:ext cx="2499120" cy="2006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7F3027-536D-4FB7-AAF4-19A4D8EF1E14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42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923600" y="2167560"/>
            <a:ext cx="4278600" cy="1372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10800" y="3540600"/>
            <a:ext cx="12191400" cy="250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E9F11-D6D7-43E1-8585-810C174F69B3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43"/>
          <p:cNvSpPr/>
          <p:nvPr/>
        </p:nvSpPr>
        <p:spPr>
          <a:xfrm flipH="1">
            <a:off x="434880" y="486000"/>
            <a:ext cx="928440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600" cy="59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"/>
          <p:cNvSpPr/>
          <p:nvPr/>
        </p:nvSpPr>
        <p:spPr>
          <a:xfrm>
            <a:off x="6895080" y="213840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7656480" y="347940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6510240" y="386172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4" name="TextBox 44"/>
          <p:cNvSpPr/>
          <p:nvPr/>
        </p:nvSpPr>
        <p:spPr>
          <a:xfrm>
            <a:off x="375480" y="5024160"/>
            <a:ext cx="573480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$display("J_Type - %d, %d, %d", wdata, pc4, pcImm);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$display("JL_Type - %d, %d, %d", wdata, pc4, pcR1);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75" name=""/>
          <p:cNvSpPr/>
          <p:nvPr/>
        </p:nvSpPr>
        <p:spPr>
          <a:xfrm>
            <a:off x="7655040" y="4240080"/>
            <a:ext cx="95040" cy="9504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rcRect l="76868" t="36695" r="8505" b="19919"/>
          <a:stretch/>
        </p:blipFill>
        <p:spPr>
          <a:xfrm>
            <a:off x="375480" y="1795680"/>
            <a:ext cx="2157480" cy="257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17344C-D5FF-473C-AE6B-45A28D77293D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45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-1080" y="3981960"/>
            <a:ext cx="12191400" cy="1953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7914240" y="1406520"/>
            <a:ext cx="4276080" cy="257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EFCB77-39A0-44AC-99D5-B0218591F9A5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47"/>
          <p:cNvSpPr/>
          <p:nvPr/>
        </p:nvSpPr>
        <p:spPr>
          <a:xfrm flipH="1">
            <a:off x="434880" y="486000"/>
            <a:ext cx="9284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600" cy="59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F1CD8D-9017-4399-A994-E24CB904A27E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"/>
          <p:cNvGrpSpPr/>
          <p:nvPr/>
        </p:nvGrpSpPr>
        <p:grpSpPr>
          <a:xfrm>
            <a:off x="6817680" y="872280"/>
            <a:ext cx="5376240" cy="4485600"/>
            <a:chOff x="6817680" y="872280"/>
            <a:chExt cx="5376240" cy="4485600"/>
          </a:xfrm>
        </p:grpSpPr>
        <p:sp>
          <p:nvSpPr>
            <p:cNvPr id="70" name="TextBox 1"/>
            <p:cNvSpPr/>
            <p:nvPr/>
          </p:nvSpPr>
          <p:spPr>
            <a:xfrm>
              <a:off x="6818040" y="872280"/>
              <a:ext cx="1865520" cy="31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9900" strike="noStrike" u="non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1</a:t>
              </a:r>
              <a:endParaRPr b="0" lang="en-US" sz="199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71" name="TextBox 2"/>
            <p:cNvSpPr/>
            <p:nvPr/>
          </p:nvSpPr>
          <p:spPr>
            <a:xfrm>
              <a:off x="6818040" y="3912120"/>
              <a:ext cx="3913560" cy="82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프로젝트 개요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72" name="직선 연결선 3"/>
            <p:cNvCxnSpPr/>
            <p:nvPr/>
          </p:nvCxnSpPr>
          <p:spPr>
            <a:xfrm>
              <a:off x="6817680" y="5107320"/>
              <a:ext cx="5376600" cy="252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73" name="직선 연결선 5"/>
            <p:cNvCxnSpPr/>
            <p:nvPr/>
          </p:nvCxnSpPr>
          <p:spPr>
            <a:xfrm>
              <a:off x="6817680" y="5355720"/>
              <a:ext cx="5376600" cy="252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D4E2D5-40C5-44E4-9253-9895CA342BF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40"/>
          <p:cNvSpPr/>
          <p:nvPr/>
        </p:nvSpPr>
        <p:spPr>
          <a:xfrm flipH="1">
            <a:off x="434880" y="486000"/>
            <a:ext cx="92844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675000" y="1440000"/>
            <a:ext cx="10485000" cy="482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8026A0-F4DF-4C32-AB94-B508F91B1AC4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48"/>
          <p:cNvSpPr/>
          <p:nvPr/>
        </p:nvSpPr>
        <p:spPr>
          <a:xfrm flipH="1">
            <a:off x="434880" y="486000"/>
            <a:ext cx="92844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10800000" cy="463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044BD-2BCD-4831-A3A4-EBF3CAC9A479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49"/>
          <p:cNvSpPr/>
          <p:nvPr/>
        </p:nvSpPr>
        <p:spPr>
          <a:xfrm flipH="1">
            <a:off x="434880" y="486000"/>
            <a:ext cx="92844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 flipH="1" rot="16204800">
            <a:off x="8383680" y="3035520"/>
            <a:ext cx="6838920" cy="768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540000" y="1337760"/>
            <a:ext cx="4860000" cy="510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55DE3-5E35-4D12-B830-E4DB7E6535D6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그룹 6"/>
          <p:cNvGrpSpPr/>
          <p:nvPr/>
        </p:nvGrpSpPr>
        <p:grpSpPr>
          <a:xfrm>
            <a:off x="6817680" y="872280"/>
            <a:ext cx="5376240" cy="4485600"/>
            <a:chOff x="6817680" y="872280"/>
            <a:chExt cx="5376240" cy="4485600"/>
          </a:xfrm>
        </p:grpSpPr>
        <p:sp>
          <p:nvSpPr>
            <p:cNvPr id="190" name="TextBox 1"/>
            <p:cNvSpPr/>
            <p:nvPr/>
          </p:nvSpPr>
          <p:spPr>
            <a:xfrm>
              <a:off x="6818040" y="872280"/>
              <a:ext cx="1865520" cy="31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9900" strike="noStrike" u="non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3</a:t>
              </a:r>
              <a:endParaRPr b="0" lang="en-US" sz="199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91" name="TextBox 2"/>
            <p:cNvSpPr/>
            <p:nvPr/>
          </p:nvSpPr>
          <p:spPr>
            <a:xfrm>
              <a:off x="6818040" y="3912120"/>
              <a:ext cx="3913920" cy="82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미래 개선사항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192" name="직선 연결선 3"/>
            <p:cNvCxnSpPr/>
            <p:nvPr/>
          </p:nvCxnSpPr>
          <p:spPr>
            <a:xfrm>
              <a:off x="6817680" y="5107320"/>
              <a:ext cx="5376600" cy="252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193" name="직선 연결선 5"/>
            <p:cNvCxnSpPr/>
            <p:nvPr/>
          </p:nvCxnSpPr>
          <p:spPr>
            <a:xfrm>
              <a:off x="6817680" y="5355720"/>
              <a:ext cx="5376600" cy="252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FBEB04-FE62-4339-A28C-D3906D598D5D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50"/>
          <p:cNvSpPr/>
          <p:nvPr/>
        </p:nvSpPr>
        <p:spPr>
          <a:xfrm flipH="1">
            <a:off x="434880" y="486000"/>
            <a:ext cx="92844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곱셈을 추가 한 경우</a:t>
            </a: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?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5" name="TextBox 51"/>
          <p:cNvSpPr/>
          <p:nvPr/>
        </p:nvSpPr>
        <p:spPr>
          <a:xfrm>
            <a:off x="745200" y="1775880"/>
            <a:ext cx="9334800" cy="18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1.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곱셈기는 가산기와 달리 연산이 비교적 오래걸림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2. 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Single Cycle Core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의 경우 한 한연산에 한클럭을 사용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3.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 주기는 가장 오래걸리는 연산을 기준으로 설정됨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=&gt;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단위 클럭이 길어져서 모든 연산이 느려짐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DABF98-2D72-4476-9D7D-243AD97C3106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53"/>
          <p:cNvSpPr/>
          <p:nvPr/>
        </p:nvSpPr>
        <p:spPr>
          <a:xfrm flipH="1">
            <a:off x="434880" y="486000"/>
            <a:ext cx="92844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Multi Cycle Core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7" name="TextBox 55"/>
          <p:cNvSpPr/>
          <p:nvPr/>
        </p:nvSpPr>
        <p:spPr>
          <a:xfrm>
            <a:off x="745200" y="2515320"/>
            <a:ext cx="3574800" cy="201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20000" y="1440000"/>
            <a:ext cx="5040000" cy="420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복잡한 연산을 한번의 클럭에 하지 않고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stage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별로 나눠 여러클 럭에 걸쳐  명령어를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처리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곱셈같은 연산도 짧은 연산의 뭉치로써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계산한다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클럭주기의 기준이 비교적 짧은 연산에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맞춰지기에 결과적으로 연산이 빨라진다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MULT X1 3 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5924160" y="1248120"/>
            <a:ext cx="5775840" cy="433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AD1CCB-C122-4600-AFE7-838FA0F08343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6"/>
          <p:cNvGrpSpPr/>
          <p:nvPr/>
        </p:nvGrpSpPr>
        <p:grpSpPr>
          <a:xfrm>
            <a:off x="6817680" y="872280"/>
            <a:ext cx="5376240" cy="4485600"/>
            <a:chOff x="6817680" y="872280"/>
            <a:chExt cx="5376240" cy="4485600"/>
          </a:xfrm>
        </p:grpSpPr>
        <p:sp>
          <p:nvSpPr>
            <p:cNvPr id="201" name="TextBox 1"/>
            <p:cNvSpPr/>
            <p:nvPr/>
          </p:nvSpPr>
          <p:spPr>
            <a:xfrm>
              <a:off x="6818040" y="872280"/>
              <a:ext cx="1865520" cy="31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9900" strike="noStrike" u="non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4</a:t>
              </a:r>
              <a:endParaRPr b="0" lang="en-US" sz="199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2" name="TextBox 2"/>
            <p:cNvSpPr/>
            <p:nvPr/>
          </p:nvSpPr>
          <p:spPr>
            <a:xfrm>
              <a:off x="6818040" y="3912120"/>
              <a:ext cx="1361520" cy="82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소감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03" name="직선 연결선 3"/>
            <p:cNvCxnSpPr/>
            <p:nvPr/>
          </p:nvCxnSpPr>
          <p:spPr>
            <a:xfrm>
              <a:off x="6817680" y="5107320"/>
              <a:ext cx="5376600" cy="252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04" name="직선 연결선 5"/>
            <p:cNvCxnSpPr/>
            <p:nvPr/>
          </p:nvCxnSpPr>
          <p:spPr>
            <a:xfrm>
              <a:off x="6817680" y="5355720"/>
              <a:ext cx="5376600" cy="252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8FE18A-BEF2-4503-A7C4-A6AE30FFD5D8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52"/>
          <p:cNvSpPr/>
          <p:nvPr/>
        </p:nvSpPr>
        <p:spPr>
          <a:xfrm flipH="1">
            <a:off x="434880" y="486000"/>
            <a:ext cx="92844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소감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6" name="TextBox 54"/>
          <p:cNvSpPr/>
          <p:nvPr/>
        </p:nvSpPr>
        <p:spPr>
          <a:xfrm>
            <a:off x="745200" y="2515320"/>
            <a:ext cx="3574800" cy="201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7" name="TextBox 56"/>
          <p:cNvSpPr/>
          <p:nvPr/>
        </p:nvSpPr>
        <p:spPr>
          <a:xfrm>
            <a:off x="745200" y="1775880"/>
            <a:ext cx="93348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 타입을 구현 하고 난 뒤 다른 타입을 구현할 때 비슷한 동작이 있으나 구현 방식에 따라 재사용이 불가능한 경우가 왕왕 생김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설계 효율을 위해서는 전체 구조적 특성을 파악할 필요성을 느낌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745200" y="3420000"/>
            <a:ext cx="2400120" cy="287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3145320" y="3105720"/>
            <a:ext cx="2466720" cy="319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5612040" y="4363200"/>
            <a:ext cx="2523960" cy="19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25665-6A1C-48A6-B752-DFC8FEE7A62E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57"/>
          <p:cNvSpPr/>
          <p:nvPr/>
        </p:nvSpPr>
        <p:spPr>
          <a:xfrm flipH="1">
            <a:off x="434520" y="486000"/>
            <a:ext cx="4870440" cy="16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PROJECT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GITHUB LINK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2" name="TextBox 28"/>
          <p:cNvSpPr/>
          <p:nvPr/>
        </p:nvSpPr>
        <p:spPr>
          <a:xfrm>
            <a:off x="720000" y="5220000"/>
            <a:ext cx="110289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000" strike="noStrike" u="sng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1"/>
              </a:rPr>
              <a:t>my RISC-V</a:t>
            </a:r>
            <a:r>
              <a:rPr b="0" lang="en-US" sz="24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← Click / Ctrl Click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https://github.com/</a:t>
            </a:r>
            <a:r>
              <a:rPr b="0" lang="en-US" sz="14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cong2738/my_RISC-V</a:t>
            </a:r>
            <a:r>
              <a:rPr b="0" lang="en-US" sz="14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AF184-7CC1-4BE4-9E63-A7C9CB81DD83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그룹 1"/>
          <p:cNvGrpSpPr/>
          <p:nvPr/>
        </p:nvGrpSpPr>
        <p:grpSpPr>
          <a:xfrm>
            <a:off x="180000" y="2340000"/>
            <a:ext cx="5376240" cy="4485600"/>
            <a:chOff x="180000" y="2340000"/>
            <a:chExt cx="5376240" cy="4485600"/>
          </a:xfrm>
        </p:grpSpPr>
        <p:sp>
          <p:nvSpPr>
            <p:cNvPr id="214" name="TextBox 61"/>
            <p:cNvSpPr/>
            <p:nvPr/>
          </p:nvSpPr>
          <p:spPr>
            <a:xfrm>
              <a:off x="180360" y="2340000"/>
              <a:ext cx="1864080" cy="312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  <a:ea typeface="DejaVu Sans"/>
              </a:endParaRPr>
            </a:p>
          </p:txBody>
        </p:sp>
        <p:sp>
          <p:nvSpPr>
            <p:cNvPr id="215" name="TextBox 62"/>
            <p:cNvSpPr/>
            <p:nvPr/>
          </p:nvSpPr>
          <p:spPr>
            <a:xfrm>
              <a:off x="180360" y="5379840"/>
              <a:ext cx="3075480" cy="82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감사합니다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16" name="직선 연결선 1"/>
            <p:cNvCxnSpPr/>
            <p:nvPr/>
          </p:nvCxnSpPr>
          <p:spPr>
            <a:xfrm>
              <a:off x="180000" y="6575040"/>
              <a:ext cx="5376600" cy="252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17" name="직선 연결선 8"/>
            <p:cNvCxnSpPr/>
            <p:nvPr/>
          </p:nvCxnSpPr>
          <p:spPr>
            <a:xfrm>
              <a:off x="180000" y="6823440"/>
              <a:ext cx="5376600" cy="252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406F49-275D-47C4-A8E7-2BD4879ED0A3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7"/>
          <p:cNvSpPr/>
          <p:nvPr/>
        </p:nvSpPr>
        <p:spPr>
          <a:xfrm flipH="1">
            <a:off x="2159640" y="5445720"/>
            <a:ext cx="93758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1" lang="en-US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b="1" lang="ko-KR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75" name="직선 연결선 4"/>
          <p:cNvCxnSpPr/>
          <p:nvPr/>
        </p:nvCxnSpPr>
        <p:spPr>
          <a:xfrm>
            <a:off x="513360" y="6298200"/>
            <a:ext cx="11702520" cy="252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E61B08-6941-4D64-87B5-D08FE431CC9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7"/>
          <p:cNvSpPr/>
          <p:nvPr/>
        </p:nvSpPr>
        <p:spPr>
          <a:xfrm flipH="1">
            <a:off x="434880" y="486000"/>
            <a:ext cx="91044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b="1" lang="ko-KR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29480" y="4352400"/>
            <a:ext cx="11352600" cy="197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TextBox 65"/>
          <p:cNvSpPr/>
          <p:nvPr/>
        </p:nvSpPr>
        <p:spPr>
          <a:xfrm>
            <a:off x="357840" y="1450800"/>
            <a:ext cx="94050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언어와 같은 상위언어는 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이해할 수 없음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또한 상위언어에 구현된 기능을 모두 구현하기엔 한계가 있음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인간의 연산을 모방할 다른 방법이 필요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724196-BC28-40AD-B1AD-C4BCA732DFD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30"/>
          <p:cNvSpPr/>
          <p:nvPr/>
        </p:nvSpPr>
        <p:spPr>
          <a:xfrm flipH="1">
            <a:off x="434880" y="486000"/>
            <a:ext cx="92844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b="1" lang="ko-KR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0" name="TextBox 66"/>
          <p:cNvSpPr/>
          <p:nvPr/>
        </p:nvSpPr>
        <p:spPr>
          <a:xfrm>
            <a:off x="405000" y="1514160"/>
            <a:ext cx="571464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컴파일러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 없는 기능으로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작성된 상위 언어코드를 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있는 로직들로 구성된 등가 코드로 변환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어셈블러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수행할 수 있는 동작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으로 구성된 어셈블리어를 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동작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할 수 있게 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진수 제어신호로 변환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842800" y="1583640"/>
            <a:ext cx="5919840" cy="4586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13640" y="5923440"/>
            <a:ext cx="4946400" cy="230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413640" y="4888800"/>
            <a:ext cx="2663280" cy="27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561240" y="5241240"/>
            <a:ext cx="5400" cy="576360"/>
          </a:xfrm>
          <a:prstGeom prst="line">
            <a:avLst/>
          </a:prstGeom>
          <a:ln w="763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029DDF-BA0E-4DD3-97E5-15E7AE3F07E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22"/>
          <p:cNvSpPr/>
          <p:nvPr/>
        </p:nvSpPr>
        <p:spPr>
          <a:xfrm flipH="1">
            <a:off x="434880" y="486000"/>
            <a:ext cx="775584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 - 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288600" y="486000"/>
            <a:ext cx="8180280" cy="563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FD143A-92B5-43F6-9703-B696F37601B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6"/>
          <p:cNvSpPr/>
          <p:nvPr/>
        </p:nvSpPr>
        <p:spPr>
          <a:xfrm flipH="1">
            <a:off x="435600" y="486000"/>
            <a:ext cx="5320080" cy="16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Singel Cycle RISC - 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0" t="0" r="66033" b="0"/>
          <a:stretch/>
        </p:blipFill>
        <p:spPr>
          <a:xfrm>
            <a:off x="900000" y="2144160"/>
            <a:ext cx="10620000" cy="484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91A217-ECD2-4116-BD3B-D3B972D727B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6"/>
          <p:cNvGrpSpPr/>
          <p:nvPr/>
        </p:nvGrpSpPr>
        <p:grpSpPr>
          <a:xfrm>
            <a:off x="6817680" y="872280"/>
            <a:ext cx="5376240" cy="4485600"/>
            <a:chOff x="6817680" y="872280"/>
            <a:chExt cx="5376240" cy="4485600"/>
          </a:xfrm>
        </p:grpSpPr>
        <p:sp>
          <p:nvSpPr>
            <p:cNvPr id="90" name="TextBox 1"/>
            <p:cNvSpPr/>
            <p:nvPr/>
          </p:nvSpPr>
          <p:spPr>
            <a:xfrm>
              <a:off x="6818040" y="872280"/>
              <a:ext cx="1865520" cy="31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9900" strike="noStrike" u="non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2</a:t>
              </a:r>
              <a:endParaRPr b="0" lang="en-US" sz="199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91" name="TextBox 2"/>
            <p:cNvSpPr/>
            <p:nvPr/>
          </p:nvSpPr>
          <p:spPr>
            <a:xfrm>
              <a:off x="6818040" y="3912120"/>
              <a:ext cx="3609000" cy="82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구현 및 검증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92" name="직선 연결선 3"/>
            <p:cNvCxnSpPr/>
            <p:nvPr/>
          </p:nvCxnSpPr>
          <p:spPr>
            <a:xfrm>
              <a:off x="6817680" y="5107320"/>
              <a:ext cx="5376600" cy="252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93" name="직선 연결선 5"/>
            <p:cNvCxnSpPr/>
            <p:nvPr/>
          </p:nvCxnSpPr>
          <p:spPr>
            <a:xfrm>
              <a:off x="6817680" y="5355720"/>
              <a:ext cx="5376600" cy="252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014E65-9BFB-419F-865B-0181FCE7450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</TotalTime>
  <Application>LibreOffice/25.2.0.3$Windows_X86_64 LibreOffice_project/e1cf4a87eb02d755bce1a01209907ea5ddc8f069</Application>
  <AppVersion>15.0000</AppVersion>
  <Words>432</Words>
  <Paragraphs>143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2022-08-03T01:14:38Z</dcterms:created>
  <dc:creator>Yu Saebyeol</dc:creator>
  <dc:description/>
  <dc:language>ko-KR</dc:language>
  <cp:lastModifiedBy/>
  <dcterms:modified xsi:type="dcterms:W3CDTF">2025-04-13T20:11:00Z</dcterms:modified>
  <cp:revision>224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30</vt:i4>
  </property>
</Properties>
</file>