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97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98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44092A-24E2-45BA-A86F-6830306F66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097DA82-2195-4499-8CD1-FF2930E614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95FE3C-370F-4CC5-B28F-F05B23D5BA5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B326A4-20A4-454D-B2CD-4DEF3E1E6A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C6B269E-71FF-4F50-80DE-B7DC0FCF266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9F2F44F-C30C-4EB9-AD32-B403DC3B70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A008B58-C3A1-4CE5-8049-7E534D1499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AB2207B-EBFE-45E9-8275-10F80B7679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5EF7521-1E28-431B-AC1E-3DF5EDC3A5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B6CF873-399A-4D7A-BE71-0B581695F0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8DA3CD-2C5C-44CD-9AF1-E422B5424006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2A1C39D-5346-4688-A5B5-5161903B642F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7A6F9D-E4C0-44BA-A1DB-E17A5C13928C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38F49EA-D1C7-4180-A466-C5DDB8CD3F90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2AC13E4-F5EF-4329-A6DC-B140DF6C6AE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657B8CD-AD62-4D92-AC4B-2BAC95AC238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1D2D132-B403-429A-8B90-EECE7EE7CFB7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B659F57-009A-40A8-96E5-F5CED10D905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D068556-6A07-484E-9FBE-E9AF0F439C9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g2738/my_RISC-V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98880" y="1635120"/>
            <a:ext cx="26096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60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RISC-V</a:t>
            </a:r>
            <a:endParaRPr lang="en-US" sz="6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Single_Cycle_core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10425600" y="5940000"/>
            <a:ext cx="1094400" cy="4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400" b="0" u="none" strike="noStrik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박호윤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cxnSp>
        <p:nvCxnSpPr>
          <p:cNvPr id="61" name="직선 연결선 6"/>
          <p:cNvCxnSpPr/>
          <p:nvPr/>
        </p:nvCxnSpPr>
        <p:spPr>
          <a:xfrm>
            <a:off x="513000" y="2542320"/>
            <a:ext cx="11702880" cy="2880"/>
          </a:xfrm>
          <a:prstGeom prst="straightConnector1">
            <a:avLst/>
          </a:prstGeom>
          <a:ln w="36000">
            <a:solidFill>
              <a:srgbClr val="FFFFFF"/>
            </a:solidFill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16"/>
          <p:cNvSpPr/>
          <p:nvPr/>
        </p:nvSpPr>
        <p:spPr>
          <a:xfrm flipH="1">
            <a:off x="434880" y="486000"/>
            <a:ext cx="583257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Singel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Cycle RISC - V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rcRect r="66024"/>
          <a:stretch/>
        </p:blipFill>
        <p:spPr>
          <a:xfrm>
            <a:off x="900000" y="2144160"/>
            <a:ext cx="10619640" cy="48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9910C8-F2C8-4FAE-A0FB-B082F0BAF8E9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98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2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99" name="TextBox 2"/>
            <p:cNvSpPr/>
            <p:nvPr/>
          </p:nvSpPr>
          <p:spPr>
            <a:xfrm>
              <a:off x="6818040" y="3912120"/>
              <a:ext cx="36086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구현 및 검증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100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101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32758-90D0-4200-915A-261E5CABA97E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5"/>
          <p:cNvSpPr/>
          <p:nvPr/>
        </p:nvSpPr>
        <p:spPr>
          <a:xfrm flipH="1">
            <a:off x="7593106" y="5445720"/>
            <a:ext cx="3941294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sz="4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타입별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동작 설명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103" name="직선 연결선 7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2B0F2E-CF3D-4F4C-9433-98545DBD9FF1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3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5" name="TextBox 63"/>
          <p:cNvSpPr/>
          <p:nvPr/>
        </p:nvSpPr>
        <p:spPr>
          <a:xfrm>
            <a:off x="405000" y="1514160"/>
            <a:ext cx="114742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 레지스터에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값을 저장함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r>
              <a:rPr sz="2000" dirty="0"/>
              <a:t/>
            </a:r>
            <a:br>
              <a:rPr sz="2000" dirty="0"/>
            </a:b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연산을 위해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6" name="그림 105"/>
          <p:cNvPicPr/>
          <p:nvPr/>
        </p:nvPicPr>
        <p:blipFill>
          <a:blip r:embed="rId2"/>
          <a:stretch/>
        </p:blipFill>
        <p:spPr>
          <a:xfrm>
            <a:off x="0" y="4140000"/>
            <a:ext cx="12191040" cy="20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FAF673-CACA-4E3A-BF84-86976FEBDF7F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7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S,L-Type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8" name="TextBox 18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램 데이터를 읽고 쓰기 위해 사용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60" y="4140000"/>
            <a:ext cx="12191040" cy="1979280"/>
            <a:chOff x="360" y="4140000"/>
            <a:chExt cx="12191040" cy="1979280"/>
          </a:xfrm>
        </p:grpSpPr>
        <p:grpSp>
          <p:nvGrpSpPr>
            <p:cNvPr id="110" name="그룹 109"/>
            <p:cNvGrpSpPr/>
            <p:nvPr/>
          </p:nvGrpSpPr>
          <p:grpSpPr>
            <a:xfrm>
              <a:off x="360" y="4140000"/>
              <a:ext cx="12191040" cy="1979280"/>
              <a:chOff x="360" y="4140000"/>
              <a:chExt cx="12191040" cy="1979280"/>
            </a:xfrm>
          </p:grpSpPr>
          <p:pic>
            <p:nvPicPr>
              <p:cNvPr id="111" name="그림 110"/>
              <p:cNvPicPr/>
              <p:nvPr/>
            </p:nvPicPr>
            <p:blipFill>
              <a:blip r:embed="rId2"/>
              <a:srcRect r="2" b="52156"/>
              <a:stretch/>
            </p:blipFill>
            <p:spPr>
              <a:xfrm>
                <a:off x="720" y="4140000"/>
                <a:ext cx="12190680" cy="125892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2" name="그림 111"/>
              <p:cNvPicPr/>
              <p:nvPr/>
            </p:nvPicPr>
            <p:blipFill>
              <a:blip r:embed="rId3"/>
              <a:stretch/>
            </p:blipFill>
            <p:spPr>
              <a:xfrm>
                <a:off x="360" y="5307480"/>
                <a:ext cx="12191040" cy="8118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C79ED4-C670-431E-BCFC-851C5B9DD9D5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9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4" name="TextBox 20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값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(imm)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을 연산 해야 할 때 사용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3840" y="4301280"/>
            <a:ext cx="12149640" cy="1843200"/>
            <a:chOff x="33840" y="4301280"/>
            <a:chExt cx="12149640" cy="1843200"/>
          </a:xfrm>
        </p:grpSpPr>
        <p:pic>
          <p:nvPicPr>
            <p:cNvPr id="116" name="그림 115"/>
            <p:cNvPicPr/>
            <p:nvPr/>
          </p:nvPicPr>
          <p:blipFill>
            <a:blip r:embed="rId2"/>
            <a:srcRect t="25374" b="68599"/>
            <a:stretch/>
          </p:blipFill>
          <p:spPr>
            <a:xfrm>
              <a:off x="33840" y="4301280"/>
              <a:ext cx="12149640" cy="499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7" name="그림 116"/>
            <p:cNvPicPr/>
            <p:nvPr/>
          </p:nvPicPr>
          <p:blipFill>
            <a:blip r:embed="rId2"/>
            <a:srcRect t="39560" b="42569"/>
            <a:stretch/>
          </p:blipFill>
          <p:spPr>
            <a:xfrm>
              <a:off x="33840" y="4664520"/>
              <a:ext cx="12122640" cy="147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D3256E-4E4F-42D8-B615-B174C34635BF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"/>
          <p:cNvSpPr/>
          <p:nvPr/>
        </p:nvSpPr>
        <p:spPr>
          <a:xfrm flipH="1">
            <a:off x="434160" y="3189556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U-Type, J-Type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2" name="TextBox 24"/>
          <p:cNvSpPr/>
          <p:nvPr/>
        </p:nvSpPr>
        <p:spPr>
          <a:xfrm>
            <a:off x="405000" y="3981135"/>
            <a:ext cx="1147428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AU, LU Type: </a:t>
            </a:r>
            <a:r>
              <a:rPr 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instCode</a:t>
            </a:r>
            <a:r>
              <a:rPr lang="ko-KR" alt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로 보낼 수 없고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없는 큰 값을 사용해야 할 때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J,JL Type: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다음위치를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저장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하고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다른위치로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이동하기 위해 사용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예시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</a:t>
            </a:r>
            <a:r>
              <a:rPr lang="ko-KR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함수호출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alt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함수리턴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3" name="그림 122"/>
          <p:cNvPicPr/>
          <p:nvPr/>
        </p:nvPicPr>
        <p:blipFill>
          <a:blip r:embed="rId2"/>
          <a:srcRect t="88073"/>
          <a:stretch/>
        </p:blipFill>
        <p:spPr>
          <a:xfrm>
            <a:off x="36000" y="5191185"/>
            <a:ext cx="12121920" cy="99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4FEFFE-848A-4071-AF9C-C7D0B5774F16}" type="slidenum">
              <a:t>16</a:t>
            </a:fld>
            <a:endParaRPr/>
          </a:p>
        </p:txBody>
      </p:sp>
      <p:sp>
        <p:nvSpPr>
          <p:cNvPr id="8" name="TextBox 3"/>
          <p:cNvSpPr/>
          <p:nvPr/>
        </p:nvSpPr>
        <p:spPr>
          <a:xfrm flipH="1">
            <a:off x="434160" y="269505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TextBox 15"/>
          <p:cNvSpPr/>
          <p:nvPr/>
        </p:nvSpPr>
        <p:spPr>
          <a:xfrm>
            <a:off x="405000" y="108285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조건에 따라 되돌아가거나 분기하기 위해 사용한다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rcRect t="70596" b="13792"/>
          <a:stretch/>
        </p:blipFill>
        <p:spPr>
          <a:xfrm>
            <a:off x="1800" y="1562856"/>
            <a:ext cx="12166560" cy="1308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58"/>
          <p:cNvSpPr/>
          <p:nvPr/>
        </p:nvSpPr>
        <p:spPr>
          <a:xfrm flipH="1">
            <a:off x="8610480" y="5445720"/>
            <a:ext cx="292392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구현 및 검증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6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7" name="그림 126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6A354B-AC90-4C7C-82E9-801F3FF8DE64}" type="slidenum"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34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9" name="그림 12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타원 12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3" name="TextBox 31"/>
          <p:cNvSpPr/>
          <p:nvPr/>
        </p:nvSpPr>
        <p:spPr>
          <a:xfrm>
            <a:off x="317160" y="5513294"/>
            <a:ext cx="56264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4" name="그림 133"/>
          <p:cNvPicPr/>
          <p:nvPr/>
        </p:nvPicPr>
        <p:blipFill>
          <a:blip r:embed="rId3"/>
          <a:stretch/>
        </p:blipFill>
        <p:spPr>
          <a:xfrm>
            <a:off x="317160" y="1794960"/>
            <a:ext cx="1989720" cy="355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0B958-65E0-45E9-B346-DDECD05AB56D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17"/>
          <p:cNvPicPr/>
          <p:nvPr/>
        </p:nvPicPr>
        <p:blipFill>
          <a:blip r:embed="rId2"/>
          <a:srcRect r="10931"/>
          <a:stretch/>
        </p:blipFill>
        <p:spPr>
          <a:xfrm>
            <a:off x="6095880" y="0"/>
            <a:ext cx="6105600" cy="68551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3" name="직선 연결선 2"/>
          <p:cNvCxnSpPr/>
          <p:nvPr/>
        </p:nvCxnSpPr>
        <p:spPr>
          <a:xfrm>
            <a:off x="144360" y="176400"/>
            <a:ext cx="12062880" cy="2880"/>
          </a:xfrm>
          <a:prstGeom prst="straightConnector1">
            <a:avLst/>
          </a:prstGeom>
          <a:ln w="76320">
            <a:solidFill>
              <a:srgbClr val="3A6375"/>
            </a:solidFill>
            <a:miter/>
          </a:ln>
        </p:spPr>
      </p:cxnSp>
      <p:cxnSp>
        <p:nvCxnSpPr>
          <p:cNvPr id="64" name="직선 연결선 3"/>
          <p:cNvCxnSpPr/>
          <p:nvPr/>
        </p:nvCxnSpPr>
        <p:spPr>
          <a:xfrm>
            <a:off x="144360" y="6705360"/>
            <a:ext cx="12062880" cy="2880"/>
          </a:xfrm>
          <a:prstGeom prst="straightConnector1">
            <a:avLst/>
          </a:prstGeom>
          <a:ln w="3240">
            <a:solidFill>
              <a:srgbClr val="3A6375"/>
            </a:solidFill>
            <a:miter/>
          </a:ln>
        </p:spPr>
      </p:cxnSp>
      <p:sp>
        <p:nvSpPr>
          <p:cNvPr id="65" name="TextBox 4"/>
          <p:cNvSpPr/>
          <p:nvPr/>
        </p:nvSpPr>
        <p:spPr>
          <a:xfrm>
            <a:off x="1229760" y="721800"/>
            <a:ext cx="1094400" cy="64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3600" b="1" u="none" strike="noStrike">
                <a:solidFill>
                  <a:schemeClr val="accent1"/>
                </a:solidFill>
                <a:effectLst/>
                <a:uFillTx/>
                <a:latin typeface="Pretendard Black"/>
                <a:ea typeface="Pretendard Black"/>
              </a:rPr>
              <a:t>목차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6" name="TextBox 6"/>
          <p:cNvSpPr/>
          <p:nvPr/>
        </p:nvSpPr>
        <p:spPr>
          <a:xfrm>
            <a:off x="1856160" y="236232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1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7" name="TextBox 7"/>
          <p:cNvSpPr/>
          <p:nvPr/>
        </p:nvSpPr>
        <p:spPr>
          <a:xfrm>
            <a:off x="2585160" y="230076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프로젝트 개요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8" name="TextBox 8"/>
          <p:cNvSpPr/>
          <p:nvPr/>
        </p:nvSpPr>
        <p:spPr>
          <a:xfrm>
            <a:off x="1856160" y="34383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9" name="TextBox 9"/>
          <p:cNvSpPr/>
          <p:nvPr/>
        </p:nvSpPr>
        <p:spPr>
          <a:xfrm>
            <a:off x="2585160" y="3376800"/>
            <a:ext cx="196308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구현 및 검증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0" name="TextBox 10"/>
          <p:cNvSpPr/>
          <p:nvPr/>
        </p:nvSpPr>
        <p:spPr>
          <a:xfrm>
            <a:off x="1856160" y="45147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3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1" name="TextBox 11"/>
          <p:cNvSpPr/>
          <p:nvPr/>
        </p:nvSpPr>
        <p:spPr>
          <a:xfrm>
            <a:off x="2585160" y="445320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미래개선사항 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2" name="TextBox 12"/>
          <p:cNvSpPr/>
          <p:nvPr/>
        </p:nvSpPr>
        <p:spPr>
          <a:xfrm>
            <a:off x="1856160" y="559080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4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3" name="TextBox 13"/>
          <p:cNvSpPr/>
          <p:nvPr/>
        </p:nvSpPr>
        <p:spPr>
          <a:xfrm>
            <a:off x="2585160" y="5529240"/>
            <a:ext cx="85212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소감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4" name="TextBox 14"/>
          <p:cNvSpPr/>
          <p:nvPr/>
        </p:nvSpPr>
        <p:spPr>
          <a:xfrm>
            <a:off x="2585160" y="986040"/>
            <a:ext cx="211896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table of contents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C95942-A959-4D47-A277-8449AB732D24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9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6" name="그림 135"/>
          <p:cNvPicPr/>
          <p:nvPr/>
        </p:nvPicPr>
        <p:blipFill>
          <a:blip r:embed="rId2"/>
          <a:stretch/>
        </p:blipFill>
        <p:spPr>
          <a:xfrm>
            <a:off x="7236720" y="1198800"/>
            <a:ext cx="4859280" cy="290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7" name="그림 136"/>
          <p:cNvPicPr/>
          <p:nvPr/>
        </p:nvPicPr>
        <p:blipFill>
          <a:blip r:embed="rId3"/>
          <a:srcRect r="4643"/>
          <a:stretch/>
        </p:blipFill>
        <p:spPr>
          <a:xfrm>
            <a:off x="24840" y="4079880"/>
            <a:ext cx="12171240" cy="204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F652F5-C811-4850-88F1-CB67C98B28EF}" type="slidenum"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4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9" name="그림 13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타원 13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3" name="TextBox 64"/>
          <p:cNvSpPr/>
          <p:nvPr/>
        </p:nvSpPr>
        <p:spPr>
          <a:xfrm>
            <a:off x="317160" y="5558118"/>
            <a:ext cx="5662299" cy="730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4" name="그림 143"/>
          <p:cNvPicPr/>
          <p:nvPr/>
        </p:nvPicPr>
        <p:blipFill>
          <a:blip r:embed="rId3"/>
          <a:stretch/>
        </p:blipFill>
        <p:spPr>
          <a:xfrm>
            <a:off x="357480" y="1796760"/>
            <a:ext cx="2138070" cy="376135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CA911C-A5C2-4048-895D-96EDFAB658D1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68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6" name="그림 145"/>
          <p:cNvPicPr/>
          <p:nvPr/>
        </p:nvPicPr>
        <p:blipFill>
          <a:blip r:embed="rId2"/>
          <a:stretch/>
        </p:blipFill>
        <p:spPr>
          <a:xfrm>
            <a:off x="7553325" y="1609797"/>
            <a:ext cx="4629435" cy="274512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그림 146"/>
          <p:cNvPicPr/>
          <p:nvPr/>
        </p:nvPicPr>
        <p:blipFill>
          <a:blip r:embed="rId3"/>
          <a:stretch/>
        </p:blipFill>
        <p:spPr>
          <a:xfrm>
            <a:off x="-8280" y="4355640"/>
            <a:ext cx="12191040" cy="157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CB39C3-E9C3-40D4-8E6C-843690CD8C78}" type="slidenum"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3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9" name="그림 14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타원 149"/>
          <p:cNvSpPr/>
          <p:nvPr/>
        </p:nvSpPr>
        <p:spPr>
          <a:xfrm>
            <a:off x="11108520" y="14670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9795240" y="14475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069760" y="15141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3" name="TextBox 38"/>
          <p:cNvSpPr/>
          <p:nvPr/>
        </p:nvSpPr>
        <p:spPr>
          <a:xfrm>
            <a:off x="360720" y="4510080"/>
            <a:ext cx="3937680" cy="178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$display("S_Type - %d, %d", alucal, rs2);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$display("L_Type - %d, %d", wdata, u_MCU.u_ram.memclucal/4]); 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892920" y="21376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CEDBA9-DB90-4FC0-8353-5DE9050896DB}" type="slidenum">
              <a:t>23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0" y="1794959"/>
            <a:ext cx="2157523" cy="171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3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57" name="그림 156"/>
          <p:cNvPicPr/>
          <p:nvPr/>
        </p:nvPicPr>
        <p:blipFill>
          <a:blip r:embed="rId2"/>
          <a:stretch/>
        </p:blipFill>
        <p:spPr>
          <a:xfrm>
            <a:off x="6798365" y="2133601"/>
            <a:ext cx="5394115" cy="140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그림 157"/>
          <p:cNvPicPr/>
          <p:nvPr/>
        </p:nvPicPr>
        <p:blipFill>
          <a:blip r:embed="rId3"/>
          <a:stretch/>
        </p:blipFill>
        <p:spPr>
          <a:xfrm>
            <a:off x="1440" y="3535200"/>
            <a:ext cx="12191040" cy="264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BECAC4-C207-47F3-8625-A02AE019E39A}" type="slidenum"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35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0" name="그림 15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타원 160"/>
          <p:cNvSpPr/>
          <p:nvPr/>
        </p:nvSpPr>
        <p:spPr>
          <a:xfrm>
            <a:off x="5670000" y="3851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4" name="TextBox 33"/>
          <p:cNvSpPr/>
          <p:nvPr/>
        </p:nvSpPr>
        <p:spPr>
          <a:xfrm>
            <a:off x="375480" y="5620871"/>
            <a:ext cx="5048167" cy="650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B_Type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pc,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romAddr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&gt;&gt;2);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3"/>
          <a:srcRect l="69580" t="40663" r="6773" b="21763"/>
          <a:stretch/>
        </p:blipFill>
        <p:spPr>
          <a:xfrm>
            <a:off x="375480" y="1794960"/>
            <a:ext cx="3605400" cy="204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BB673C-DE29-4A8B-A3E7-C585C1018C1A}" type="slidenum"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3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7" name="그림 166"/>
          <p:cNvPicPr/>
          <p:nvPr/>
        </p:nvPicPr>
        <p:blipFill>
          <a:blip r:embed="rId2"/>
          <a:srcRect r="52949"/>
          <a:stretch/>
        </p:blipFill>
        <p:spPr>
          <a:xfrm>
            <a:off x="4102920" y="4138920"/>
            <a:ext cx="8062560" cy="194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6857999" y="2416674"/>
            <a:ext cx="5285521" cy="172152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58EA1E-BEED-4510-88BF-E2B0F1F3336B}" type="slidenum"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39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0" name="그림 16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타원 170"/>
          <p:cNvSpPr/>
          <p:nvPr/>
        </p:nvSpPr>
        <p:spPr>
          <a:xfrm>
            <a:off x="68914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7849080" y="2861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4" name="TextBox 41"/>
          <p:cNvSpPr/>
          <p:nvPr/>
        </p:nvSpPr>
        <p:spPr>
          <a:xfrm>
            <a:off x="375480" y="5101560"/>
            <a:ext cx="5734440" cy="11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LU_Type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5" name="그림 174"/>
          <p:cNvPicPr/>
          <p:nvPr/>
        </p:nvPicPr>
        <p:blipFill>
          <a:blip r:embed="rId3"/>
          <a:stretch/>
        </p:blipFill>
        <p:spPr>
          <a:xfrm>
            <a:off x="375480" y="1804680"/>
            <a:ext cx="2498760" cy="200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0E60C8-F782-4263-8587-F0A24BF918BE}" type="slidenum"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4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7" name="그림 176"/>
          <p:cNvPicPr/>
          <p:nvPr/>
        </p:nvPicPr>
        <p:blipFill>
          <a:blip r:embed="rId2"/>
          <a:stretch/>
        </p:blipFill>
        <p:spPr>
          <a:xfrm>
            <a:off x="7580174" y="2057400"/>
            <a:ext cx="4621666" cy="148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그림 177"/>
          <p:cNvPicPr/>
          <p:nvPr/>
        </p:nvPicPr>
        <p:blipFill>
          <a:blip r:embed="rId3"/>
          <a:stretch/>
        </p:blipFill>
        <p:spPr>
          <a:xfrm>
            <a:off x="10800" y="3540600"/>
            <a:ext cx="12191040" cy="250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AC1F0D-7073-457C-B790-3508BEE14041}" type="slidenum">
              <a:t>28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rcRect l="69580" t="40663" r="6773" b="21763"/>
          <a:stretch/>
        </p:blipFill>
        <p:spPr>
          <a:xfrm>
            <a:off x="4933949" y="2127526"/>
            <a:ext cx="2485455" cy="1412354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43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0" name="그림 17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타원 180"/>
          <p:cNvSpPr/>
          <p:nvPr/>
        </p:nvSpPr>
        <p:spPr>
          <a:xfrm>
            <a:off x="68950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7656480" y="3479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4" name="TextBox 44"/>
          <p:cNvSpPr/>
          <p:nvPr/>
        </p:nvSpPr>
        <p:spPr>
          <a:xfrm>
            <a:off x="375480" y="5091953"/>
            <a:ext cx="5110920" cy="14810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JL_Type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pcR1);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7655040" y="42400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pic>
        <p:nvPicPr>
          <p:cNvPr id="186" name="그림 185"/>
          <p:cNvPicPr/>
          <p:nvPr/>
        </p:nvPicPr>
        <p:blipFill>
          <a:blip r:embed="rId3"/>
          <a:srcRect l="76868" t="36695" r="8505" b="19919"/>
          <a:stretch/>
        </p:blipFill>
        <p:spPr>
          <a:xfrm>
            <a:off x="375480" y="1795680"/>
            <a:ext cx="2157120" cy="257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46B10E-7F58-42F3-9193-30117CBB92C9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76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1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77" name="TextBox 2"/>
            <p:cNvSpPr/>
            <p:nvPr/>
          </p:nvSpPr>
          <p:spPr>
            <a:xfrm>
              <a:off x="6818040" y="3912120"/>
              <a:ext cx="391356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프로젝트 개요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78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79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3D8D4B-DB84-4280-AE13-B8FFE402D480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45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8" name="그림 187"/>
          <p:cNvPicPr/>
          <p:nvPr/>
        </p:nvPicPr>
        <p:blipFill>
          <a:blip r:embed="rId2"/>
          <a:stretch/>
        </p:blipFill>
        <p:spPr>
          <a:xfrm>
            <a:off x="-1080" y="3981960"/>
            <a:ext cx="12191040" cy="195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그림 188"/>
          <p:cNvPicPr/>
          <p:nvPr/>
        </p:nvPicPr>
        <p:blipFill>
          <a:blip r:embed="rId3"/>
          <a:stretch/>
        </p:blipFill>
        <p:spPr>
          <a:xfrm>
            <a:off x="7492442" y="1152525"/>
            <a:ext cx="4697518" cy="282871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9DF8F8-ABF4-40EF-B612-0EBFEBF172D8}" type="slidenum"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4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1" name="그림 190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CD5035-D2DC-4DD3-A989-F26CB647E0FB}" type="slidenum">
              <a:t>31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60" y="486000"/>
            <a:ext cx="910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7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40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3" name="그림 192"/>
          <p:cNvPicPr/>
          <p:nvPr/>
        </p:nvPicPr>
        <p:blipFill>
          <a:blip r:embed="rId2"/>
          <a:stretch/>
        </p:blipFill>
        <p:spPr>
          <a:xfrm>
            <a:off x="675000" y="1440000"/>
            <a:ext cx="10484640" cy="482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F8C48B-369C-414E-AAB8-35E32836C57C}" type="slidenum"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8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5" name="그림 194"/>
          <p:cNvPicPr/>
          <p:nvPr/>
        </p:nvPicPr>
        <p:blipFill>
          <a:blip r:embed="rId2"/>
          <a:stretch/>
        </p:blipFill>
        <p:spPr>
          <a:xfrm>
            <a:off x="720000" y="1440000"/>
            <a:ext cx="10799640" cy="463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FC2B51-3C72-4739-B393-D609518AAD4A}" type="slidenum">
              <a:t>34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49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8" name="그림 197"/>
          <p:cNvPicPr/>
          <p:nvPr/>
        </p:nvPicPr>
        <p:blipFill>
          <a:blip r:embed="rId2"/>
          <a:stretch/>
        </p:blipFill>
        <p:spPr>
          <a:xfrm>
            <a:off x="540000" y="1656646"/>
            <a:ext cx="4555875" cy="4782673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5F7D29-586E-47F0-8516-B069F6539AFD}" type="slidenum">
              <a:t>35</a:t>
            </a:fld>
            <a:endParaRPr/>
          </a:p>
        </p:txBody>
      </p:sp>
      <p:grpSp>
        <p:nvGrpSpPr>
          <p:cNvPr id="3" name="그룹 2"/>
          <p:cNvGrpSpPr/>
          <p:nvPr/>
        </p:nvGrpSpPr>
        <p:grpSpPr>
          <a:xfrm>
            <a:off x="5399640" y="0"/>
            <a:ext cx="6792360" cy="3429000"/>
            <a:chOff x="5850972" y="0"/>
            <a:chExt cx="4336968" cy="1535760"/>
          </a:xfrm>
        </p:grpSpPr>
        <p:pic>
          <p:nvPicPr>
            <p:cNvPr id="197" name="그림 196"/>
            <p:cNvPicPr/>
            <p:nvPr/>
          </p:nvPicPr>
          <p:blipFill rotWithShape="1">
            <a:blip r:embed="rId3"/>
            <a:srcRect r="45760"/>
            <a:stretch/>
          </p:blipFill>
          <p:spPr>
            <a:xfrm>
              <a:off x="5850972" y="0"/>
              <a:ext cx="4336968" cy="767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" name="그림 5"/>
            <p:cNvPicPr/>
            <p:nvPr/>
          </p:nvPicPr>
          <p:blipFill rotWithShape="1">
            <a:blip r:embed="rId3"/>
            <a:srcRect l="54336"/>
            <a:stretch/>
          </p:blipFill>
          <p:spPr>
            <a:xfrm>
              <a:off x="6536690" y="767880"/>
              <a:ext cx="3651250" cy="7678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00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3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1" name="TextBox 2"/>
            <p:cNvSpPr/>
            <p:nvPr/>
          </p:nvSpPr>
          <p:spPr>
            <a:xfrm>
              <a:off x="6818040" y="3912120"/>
              <a:ext cx="39135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미래 개선사항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02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03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BA8466-D17B-482E-8A71-2AEB23E73F80}" type="slidenum">
              <a:t>36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50"/>
          <p:cNvSpPr/>
          <p:nvPr/>
        </p:nvSpPr>
        <p:spPr>
          <a:xfrm flipH="1">
            <a:off x="434160" y="486000"/>
            <a:ext cx="928404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곱셈을 추가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할</a:t>
            </a:r>
            <a:r>
              <a:rPr 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</a:t>
            </a: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경우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?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5" name="TextBox 51"/>
          <p:cNvSpPr/>
          <p:nvPr/>
        </p:nvSpPr>
        <p:spPr>
          <a:xfrm>
            <a:off x="745200" y="1775880"/>
            <a:ext cx="93344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곱셈기는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가산기와 달리 연산이 비교적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오래걸림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2. Single Cycle Core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의 경우 한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한연산에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한클럭을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사용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3.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 주기는 가장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오래걸리는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연산을 기준으로 설정됨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=&gt;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단위 클럭이 길어져서 모든 연산이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느려짐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4A90A0-8EC4-441F-ACBC-FEB2A802E153}" type="slidenum">
              <a:t>37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7" y="4667250"/>
            <a:ext cx="7183993" cy="1626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53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Multi Cycle Core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7" name="TextBox 55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20000" y="1440000"/>
            <a:ext cx="503964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복잡한 연산을 한번의 클럭에 하지 않고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stage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별로 나눠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여러클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럭에 걸쳐  명령어를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처리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곱셈같은 연산도 짧은 연산의 </a:t>
            </a:r>
            <a:r>
              <a:rPr lang="ko-KR" sz="18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뭉치로계산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클럭주기의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기준이 비교적 짧은 연산에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맞춰지기에 결과적으로 연산이 빨라진다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MULT X1 3 5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09" name="그림 208"/>
          <p:cNvPicPr/>
          <p:nvPr/>
        </p:nvPicPr>
        <p:blipFill>
          <a:blip r:embed="rId2"/>
          <a:stretch/>
        </p:blipFill>
        <p:spPr>
          <a:xfrm>
            <a:off x="5924160" y="1248120"/>
            <a:ext cx="5775480" cy="43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392D52-1E77-4359-AABB-B886937F5D07}" type="slidenum">
              <a:t>38</a:t>
            </a:fld>
            <a:endParaRPr/>
          </a:p>
        </p:txBody>
      </p:sp>
      <p:sp>
        <p:nvSpPr>
          <p:cNvPr id="7" name="TextBox 51"/>
          <p:cNvSpPr/>
          <p:nvPr/>
        </p:nvSpPr>
        <p:spPr>
          <a:xfrm>
            <a:off x="8811900" y="5814918"/>
            <a:ext cx="27623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400" b="0" u="none" strike="noStrike" dirty="0" smtClean="0">
                <a:solidFill>
                  <a:srgbClr val="000000"/>
                </a:solidFill>
                <a:effectLst/>
                <a:uFillTx/>
                <a:latin typeface="맑은 고딕"/>
              </a:rPr>
              <a:t>CPI :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clk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per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Instuction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11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4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12" name="TextBox 2"/>
            <p:cNvSpPr/>
            <p:nvPr/>
          </p:nvSpPr>
          <p:spPr>
            <a:xfrm>
              <a:off x="6818040" y="3912120"/>
              <a:ext cx="13611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소감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13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14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26EE72-1E59-4C96-89FD-E64F4B0CFD06}" type="slidenum"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/>
          <p:nvPr/>
        </p:nvPicPr>
        <p:blipFill>
          <a:blip r:embed="rId2"/>
          <a:stretch/>
        </p:blipFill>
        <p:spPr>
          <a:xfrm>
            <a:off x="8211606" y="4825876"/>
            <a:ext cx="3308394" cy="1079624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그림 80"/>
          <p:cNvPicPr/>
          <p:nvPr/>
        </p:nvPicPr>
        <p:blipFill>
          <a:blip r:embed="rId3"/>
          <a:stretch/>
        </p:blipFill>
        <p:spPr>
          <a:xfrm>
            <a:off x="8215200" y="3385875"/>
            <a:ext cx="3304800" cy="138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49E3B-66C5-4838-BC82-1B2F04785E55}" type="slidenum">
              <a:t>4</a:t>
            </a:fld>
            <a:endParaRPr/>
          </a:p>
        </p:txBody>
      </p:sp>
      <p:pic>
        <p:nvPicPr>
          <p:cNvPr id="1028" name="Picture 4" descr="New and Improved SystemVerilog 1800-2017 - Verification Horiz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06" y="1908591"/>
            <a:ext cx="3308394" cy="14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5"/>
          <p:cNvSpPr/>
          <p:nvPr/>
        </p:nvSpPr>
        <p:spPr>
          <a:xfrm>
            <a:off x="330321" y="5199068"/>
            <a:ext cx="707166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프로젝트 관리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GIT</a:t>
            </a:r>
          </a:p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시뮬레이션 및 회로 합성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VIVADO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52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소감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6" name="TextBox 54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17" name="TextBox 56"/>
          <p:cNvSpPr/>
          <p:nvPr/>
        </p:nvSpPr>
        <p:spPr>
          <a:xfrm>
            <a:off x="745200" y="1543807"/>
            <a:ext cx="9334440" cy="12347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 타입을 구현 하고 난 뒤 다른 타입을 구현할 때 비슷한 동작이 있으나 구현 방식에 따라 재사용이 불가능한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경우가</a:t>
            </a:r>
            <a:r>
              <a:rPr lang="en-US" alt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종종 생김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=&gt;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효율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적인 설계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를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위해서는 전체 구조적 특성을 파악할 필요성을 느낌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18" name="그림 217"/>
          <p:cNvPicPr/>
          <p:nvPr/>
        </p:nvPicPr>
        <p:blipFill>
          <a:blip r:embed="rId2"/>
          <a:stretch/>
        </p:blipFill>
        <p:spPr>
          <a:xfrm>
            <a:off x="745200" y="3420000"/>
            <a:ext cx="2399760" cy="287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그림 218"/>
          <p:cNvPicPr/>
          <p:nvPr/>
        </p:nvPicPr>
        <p:blipFill>
          <a:blip r:embed="rId3"/>
          <a:stretch/>
        </p:blipFill>
        <p:spPr>
          <a:xfrm>
            <a:off x="3145320" y="3105720"/>
            <a:ext cx="2466360" cy="31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그림 219"/>
          <p:cNvPicPr/>
          <p:nvPr/>
        </p:nvPicPr>
        <p:blipFill>
          <a:blip r:embed="rId4"/>
          <a:stretch/>
        </p:blipFill>
        <p:spPr>
          <a:xfrm>
            <a:off x="5612040" y="4363200"/>
            <a:ext cx="2523600" cy="19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A73E57-A4FB-48DA-B7AA-1FDA145F819C}" type="slidenum">
              <a:t>40</a:t>
            </a:fld>
            <a:endParaRPr/>
          </a:p>
        </p:txBody>
      </p:sp>
      <p:grpSp>
        <p:nvGrpSpPr>
          <p:cNvPr id="7" name="그룹 6"/>
          <p:cNvGrpSpPr/>
          <p:nvPr/>
        </p:nvGrpSpPr>
        <p:grpSpPr>
          <a:xfrm>
            <a:off x="8572375" y="2908893"/>
            <a:ext cx="3334215" cy="3286583"/>
            <a:chOff x="8572375" y="2510235"/>
            <a:chExt cx="3334215" cy="32865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480" y="4281724"/>
              <a:ext cx="3229426" cy="104789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72375" y="2510235"/>
              <a:ext cx="3305636" cy="18195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0480" y="5377660"/>
              <a:ext cx="3296110" cy="4191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57"/>
          <p:cNvSpPr/>
          <p:nvPr/>
        </p:nvSpPr>
        <p:spPr>
          <a:xfrm flipH="1">
            <a:off x="434520" y="486000"/>
            <a:ext cx="4870080" cy="16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PROJECT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GITHUB LINK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2" name="TextBox 28"/>
          <p:cNvSpPr/>
          <p:nvPr/>
        </p:nvSpPr>
        <p:spPr>
          <a:xfrm>
            <a:off x="6136165" y="5220000"/>
            <a:ext cx="5214635" cy="10501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3000" b="0" u="sng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my RISC-V</a:t>
            </a:r>
            <a:r>
              <a:rPr lang="en-US" sz="2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← Click / Ctrl </a:t>
            </a:r>
            <a:r>
              <a:rPr lang="en-US" sz="2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Click</a:t>
            </a:r>
          </a:p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https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://github.com/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cong2738/my_RISC-V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A1C0EC-159C-4C58-B140-AF97273DA943}" type="slidenum"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1"/>
          <p:cNvGrpSpPr/>
          <p:nvPr/>
        </p:nvGrpSpPr>
        <p:grpSpPr>
          <a:xfrm>
            <a:off x="180000" y="2340000"/>
            <a:ext cx="5376600" cy="4485960"/>
            <a:chOff x="180000" y="2340000"/>
            <a:chExt cx="5376600" cy="4485960"/>
          </a:xfrm>
        </p:grpSpPr>
        <p:sp>
          <p:nvSpPr>
            <p:cNvPr id="224" name="TextBox 61"/>
            <p:cNvSpPr/>
            <p:nvPr/>
          </p:nvSpPr>
          <p:spPr>
            <a:xfrm>
              <a:off x="180360" y="2340000"/>
              <a:ext cx="1863720" cy="312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맑은 고딕"/>
                <a:ea typeface="DejaVu Sans"/>
              </a:endParaRPr>
            </a:p>
          </p:txBody>
        </p:sp>
        <p:sp>
          <p:nvSpPr>
            <p:cNvPr id="225" name="TextBox 62"/>
            <p:cNvSpPr/>
            <p:nvPr/>
          </p:nvSpPr>
          <p:spPr>
            <a:xfrm>
              <a:off x="180360" y="5379840"/>
              <a:ext cx="307548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감사합니다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26" name="직선 연결선 1"/>
            <p:cNvCxnSpPr/>
            <p:nvPr/>
          </p:nvCxnSpPr>
          <p:spPr>
            <a:xfrm>
              <a:off x="180000" y="657504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27" name="직선 연결선 8"/>
            <p:cNvCxnSpPr/>
            <p:nvPr/>
          </p:nvCxnSpPr>
          <p:spPr>
            <a:xfrm>
              <a:off x="180000" y="682344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31FFD2-79FC-4D33-912B-80A0255C1492}" type="slidenum">
              <a:t>42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7"/>
          <p:cNvSpPr/>
          <p:nvPr/>
        </p:nvSpPr>
        <p:spPr>
          <a:xfrm flipH="1">
            <a:off x="6840070" y="4920775"/>
            <a:ext cx="4694329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83" name="직선 연결선 4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8E245C-770E-4B96-84B9-84A0E2DAB0DF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60" y="486000"/>
            <a:ext cx="910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TextBox 65"/>
          <p:cNvSpPr/>
          <p:nvPr/>
        </p:nvSpPr>
        <p:spPr>
          <a:xfrm>
            <a:off x="357840" y="3418560"/>
            <a:ext cx="940464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언어와 같은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상위언어는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이해할 수 없음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또한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상위언어에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구현된 기능을 모두 구현하기엔 한계가 있음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인간의 연산을 모방할 다른 방법이 필요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30"/>
          <p:cNvSpPr/>
          <p:nvPr/>
        </p:nvSpPr>
        <p:spPr>
          <a:xfrm flipH="1">
            <a:off x="434160" y="486000"/>
            <a:ext cx="928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8" name="TextBox 66"/>
          <p:cNvSpPr/>
          <p:nvPr/>
        </p:nvSpPr>
        <p:spPr>
          <a:xfrm>
            <a:off x="405000" y="1514160"/>
            <a:ext cx="5714280" cy="25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컴파일러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 없는 기능으로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작성된 상위 언어코드를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있는 로직들로 구성된 등가 코드로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어셈블러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수행할 수 있는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으로 구성된 어셈블리어를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할 수 있게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진수 제어신호로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9" name="그림 88"/>
          <p:cNvPicPr/>
          <p:nvPr/>
        </p:nvPicPr>
        <p:blipFill>
          <a:blip r:embed="rId2"/>
          <a:stretch/>
        </p:blipFill>
        <p:spPr>
          <a:xfrm>
            <a:off x="5842800" y="1583640"/>
            <a:ext cx="5919480" cy="458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그림 89"/>
          <p:cNvPicPr/>
          <p:nvPr/>
        </p:nvPicPr>
        <p:blipFill>
          <a:blip r:embed="rId3"/>
          <a:stretch/>
        </p:blipFill>
        <p:spPr>
          <a:xfrm>
            <a:off x="413640" y="5923440"/>
            <a:ext cx="4946040" cy="22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그림 90"/>
          <p:cNvPicPr/>
          <p:nvPr/>
        </p:nvPicPr>
        <p:blipFill>
          <a:blip r:embed="rId4"/>
          <a:stretch/>
        </p:blipFill>
        <p:spPr>
          <a:xfrm>
            <a:off x="413640" y="4888800"/>
            <a:ext cx="2662920" cy="27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직선 연결선 91"/>
          <p:cNvSpPr/>
          <p:nvPr/>
        </p:nvSpPr>
        <p:spPr>
          <a:xfrm>
            <a:off x="561240" y="5241240"/>
            <a:ext cx="5400" cy="576360"/>
          </a:xfrm>
          <a:prstGeom prst="line">
            <a:avLst/>
          </a:prstGeom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83160" rIns="128160" bIns="8316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B09979-9E3F-42D2-9665-BA21973C7ACB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2"/>
          <p:cNvSpPr/>
          <p:nvPr/>
        </p:nvSpPr>
        <p:spPr>
          <a:xfrm flipH="1">
            <a:off x="434160" y="486000"/>
            <a:ext cx="775548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 - 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B35E5-FC26-49ED-8429-FED93CBB8072}" type="slidenum">
              <a:t>8</a:t>
            </a:fld>
            <a:endParaRPr/>
          </a:p>
        </p:txBody>
      </p:sp>
      <p:sp>
        <p:nvSpPr>
          <p:cNvPr id="5" name="TextBox 65"/>
          <p:cNvSpPr/>
          <p:nvPr/>
        </p:nvSpPr>
        <p:spPr>
          <a:xfrm>
            <a:off x="357839" y="1339199"/>
            <a:ext cx="10910235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UC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버클리에서 개발중인 오픈소스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CPU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아키텍처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  <a:p>
            <a:pPr algn="just" defTabSz="914400">
              <a:lnSpc>
                <a:spcPct val="100000"/>
              </a:lnSpc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CISC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에 비해 </a:t>
            </a:r>
            <a:r>
              <a:rPr lang="ko-KR" altLang="en-US" sz="2000" b="1" dirty="0" err="1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인스트럭션구조가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단순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–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저전력 고효율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4175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2"/>
          <p:cNvSpPr/>
          <p:nvPr/>
        </p:nvSpPr>
        <p:spPr>
          <a:xfrm flipH="1">
            <a:off x="434160" y="486000"/>
            <a:ext cx="775548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 - 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4" name="그림 93"/>
          <p:cNvPicPr/>
          <p:nvPr/>
        </p:nvPicPr>
        <p:blipFill>
          <a:blip r:embed="rId2"/>
          <a:stretch/>
        </p:blipFill>
        <p:spPr>
          <a:xfrm>
            <a:off x="3288600" y="486000"/>
            <a:ext cx="8179920" cy="563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B35E5-FC26-49ED-8429-FED93CBB8072}" type="slidenum">
              <a:t>9</a:t>
            </a:fld>
            <a:endParaRPr/>
          </a:p>
        </p:txBody>
      </p:sp>
      <p:sp>
        <p:nvSpPr>
          <p:cNvPr id="5" name="TextBox 65"/>
          <p:cNvSpPr/>
          <p:nvPr/>
        </p:nvSpPr>
        <p:spPr>
          <a:xfrm>
            <a:off x="228601" y="1339199"/>
            <a:ext cx="306000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UC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버클리에서 개발중인 오픈소스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CPU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아키텍처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ARM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에 비해 단순한 구조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</a:t>
            </a: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–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저전력 고효율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3107</TotalTime>
  <Words>627</Words>
  <Application>Microsoft Office PowerPoint</Application>
  <PresentationFormat>와이드스크린</PresentationFormat>
  <Paragraphs>162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42</vt:i4>
      </vt:variant>
    </vt:vector>
  </HeadingPairs>
  <TitlesOfParts>
    <vt:vector size="57" baseType="lpstr">
      <vt:lpstr>DejaVu Sans</vt:lpstr>
      <vt:lpstr>Pretendard</vt:lpstr>
      <vt:lpstr>Pretendard Black</vt:lpstr>
      <vt:lpstr>맑은 고딕</vt:lpstr>
      <vt:lpstr>Arial</vt:lpstr>
      <vt:lpstr>Wingdings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Yu Saebyeol</dc:creator>
  <dc:description/>
  <cp:lastModifiedBy>kccistc</cp:lastModifiedBy>
  <cp:revision>276</cp:revision>
  <dcterms:created xsi:type="dcterms:W3CDTF">2022-08-03T01:14:38Z</dcterms:created>
  <dcterms:modified xsi:type="dcterms:W3CDTF">2025-04-14T03:50:08Z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30</vt:i4>
  </property>
</Properties>
</file>