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6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ko-KR" sz="4400" b="0" u="none" strike="noStrike">
                <a:solidFill>
                  <a:srgbClr val="FFFFFF"/>
                </a:solidFill>
                <a:effectLst/>
                <a:uFillTx/>
                <a:latin typeface="맑은 고딕"/>
              </a:rPr>
              <a:t>슬라이드를 이동하려면 클릭하십시오</a:t>
            </a:r>
            <a:r>
              <a:rPr lang="en-US" sz="4400" b="0" u="none" strike="noStrike">
                <a:solidFill>
                  <a:srgbClr val="FFFFFF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4C4F96-3C3C-4C33-B886-5C4C182BB04B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CCA76EC-6125-48A1-B41F-114D5D93C5D5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1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4726D16-9B2D-49F5-AD1A-53F9B84DD12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10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60338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0D630D35-DFEE-471E-8197-6BEA5A72D59A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2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00EB8D3-C2D6-4891-AFC5-43ECB21EDB0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3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801676E-ECF8-43D2-82D0-5A8BFC72AF10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4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CAD657D-0276-42F1-848A-C561D05199C1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5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3DC958E-0308-4015-951F-1DAE700D8FFF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6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9857929-28D4-47F3-957C-B5755978B748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7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4726D16-9B2D-49F5-AD1A-53F9B84DD12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8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슬라이드 번호 개체 틀 6"/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64726D16-9B2D-49F5-AD1A-53F9B84DD12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9</a:t>
            </a:fld>
            <a:endParaRPr lang="en-US" sz="1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000" b="0" u="none" strike="noStrike" dirty="0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53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기본값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39737E-AF2A-4347-8B7D-0F260B09338F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1-title-제목-슬라이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60360" y="928800"/>
            <a:ext cx="7559640" cy="197316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6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6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38214E-55D9-47C0-B0A6-223BDD2C5EB3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2-obj-제목-및-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7E5E26-BA66-4F91-93DB-A7ABD12BB513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3-secHead-구역-머리글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7240" y="1414440"/>
            <a:ext cx="8694720" cy="2357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6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6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7240" y="3794040"/>
            <a:ext cx="8694720" cy="12412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u="none" strike="noStrike">
                <a:solidFill>
                  <a:srgbClr val="898989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58F8AA-3001-4913-884E-F62DC57970A8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4-twoObj-콘텐츠-2개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503280" y="1327320"/>
            <a:ext cx="4459320" cy="3287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title"/>
          </p:nvPr>
        </p:nvSpPr>
        <p:spPr>
          <a:xfrm>
            <a:off x="5114880" y="1327320"/>
            <a:ext cx="4460760" cy="328788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693AA4-0BB0-48C3-ADFE-B2894499720F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5-twoTxTwoObj-비교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93720" y="301680"/>
            <a:ext cx="8694720" cy="10969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93720" y="1390680"/>
            <a:ext cx="4265640" cy="6811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1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93720" y="2071800"/>
            <a:ext cx="4265640" cy="3046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103720" y="1390680"/>
            <a:ext cx="4284720" cy="6811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b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2400" b="1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title"/>
          </p:nvPr>
        </p:nvSpPr>
        <p:spPr>
          <a:xfrm>
            <a:off x="5103720" y="2071800"/>
            <a:ext cx="4284720" cy="304632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indent="0" algn="ctr">
              <a:lnSpc>
                <a:spcPct val="100000"/>
              </a:lnSpc>
              <a:spcBef>
                <a:spcPts val="1414"/>
              </a:spcBef>
              <a:buNone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텍스트 스타일 편집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둘째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셋째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넷째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다섯째 수준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8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C458E8-AF41-4C34-9E03-5661C2F42FE2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6-titleOnly-제목만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 anchorCtr="1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마스터 제목 스타일 편집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4B71EA-35AB-4B60-B1CC-D8C70ACD7384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Master1-Layout7-blank-빈-화면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 anchorCtr="1">
            <a:noAutofit/>
          </a:bodyPr>
          <a:lstStyle/>
          <a:p>
            <a:pPr indent="0">
              <a:buNone/>
            </a:pP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8F3AF2-7A8B-4DCB-B332-FE7238F1566E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47"/>
          <p:cNvPicPr/>
          <p:nvPr/>
        </p:nvPicPr>
        <p:blipFill>
          <a:blip r:embed="rId3"/>
          <a:stretch/>
        </p:blipFill>
        <p:spPr>
          <a:xfrm>
            <a:off x="169429" y="95140"/>
            <a:ext cx="4154150" cy="5518113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49" name="PlaceHolder 1"/>
          <p:cNvSpPr>
            <a:spLocks noGrp="1"/>
          </p:cNvSpPr>
          <p:nvPr>
            <p:ph/>
          </p:nvPr>
        </p:nvSpPr>
        <p:spPr>
          <a:xfrm>
            <a:off x="4680000" y="3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UVM</a:t>
            </a:r>
            <a:r>
              <a:rPr lang="ko-KR" sz="16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시스템베릴로그검증 구조</a:t>
            </a: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(</a:t>
            </a:r>
            <a:r>
              <a:rPr lang="ko-KR" sz="16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템플릿</a:t>
            </a: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)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2732629" y="0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altLang="en-US" sz="1600" dirty="0" err="1" smtClean="0">
                <a:solidFill>
                  <a:srgbClr val="FFFF00"/>
                </a:solidFill>
                <a:latin typeface="맑은 고딕"/>
              </a:rPr>
              <a:t>테스트벤치</a:t>
            </a:r>
            <a:r>
              <a:rPr lang="ko-KR" altLang="en-US" sz="1600" dirty="0">
                <a:solidFill>
                  <a:srgbClr val="FFFF00"/>
                </a:solidFill>
                <a:latin typeface="맑은 고딕"/>
              </a:rPr>
              <a:t> 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실제 모듈이 동작하는 공간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</a:t>
            </a:r>
            <a:endParaRPr lang="en-US" sz="1600" b="0" u="none" strike="noStrike" dirty="0">
              <a:solidFill>
                <a:srgbClr val="FFFF00"/>
              </a:solidFill>
              <a:effectLst/>
              <a:uFillTx/>
              <a:latin typeface="맑은 고딕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32629" cy="5764725"/>
          </a:xfrm>
          <a:prstGeom prst="rect">
            <a:avLst/>
          </a:prstGeom>
        </p:spPr>
      </p:pic>
      <p:sp>
        <p:nvSpPr>
          <p:cNvPr id="9" name="PlaceHolder 1"/>
          <p:cNvSpPr txBox="1">
            <a:spLocks/>
          </p:cNvSpPr>
          <p:nvPr/>
        </p:nvSpPr>
        <p:spPr>
          <a:xfrm>
            <a:off x="2789889" y="5042363"/>
            <a:ext cx="7290735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*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최종 결과 출력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(</a:t>
            </a:r>
            <a:r>
              <a:rPr lang="en-US" altLang="ko-KR" sz="1600" dirty="0" err="1" smtClean="0">
                <a:solidFill>
                  <a:srgbClr val="FFFF00"/>
                </a:solidFill>
                <a:latin typeface="맑은 고딕"/>
              </a:rPr>
              <a:t>show_report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())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은 </a:t>
            </a:r>
            <a:r>
              <a:rPr lang="ko-KR" altLang="en-US" sz="1600" dirty="0" err="1" smtClean="0">
                <a:solidFill>
                  <a:srgbClr val="FFFF00"/>
                </a:solidFill>
                <a:latin typeface="맑은 고딕"/>
              </a:rPr>
              <a:t>스레드안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(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클래스의 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run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부분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)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이 아니라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 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이곳에다 해야한다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</a:t>
            </a:r>
            <a:endParaRPr lang="en-US" sz="1600" dirty="0">
              <a:solidFill>
                <a:srgbClr val="FFFF00"/>
              </a:solidFill>
              <a:latin typeface="맑은 고딕"/>
            </a:endParaRPr>
          </a:p>
        </p:txBody>
      </p:sp>
      <p:sp>
        <p:nvSpPr>
          <p:cNvPr id="11" name="PlaceHolder 1"/>
          <p:cNvSpPr txBox="1">
            <a:spLocks/>
          </p:cNvSpPr>
          <p:nvPr/>
        </p:nvSpPr>
        <p:spPr>
          <a:xfrm>
            <a:off x="2732629" y="972541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en-US" sz="1600" dirty="0" smtClean="0">
                <a:solidFill>
                  <a:srgbClr val="FFFF00"/>
                </a:solidFill>
                <a:latin typeface="맑은 고딕"/>
              </a:rPr>
              <a:t>DUT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에 인터페이스 연결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</a:t>
            </a:r>
            <a:endParaRPr lang="en-US" sz="1600" dirty="0">
              <a:solidFill>
                <a:srgbClr val="FFFF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1965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맑은 고딕"/>
              </a:rPr>
              <a:t>\</a:t>
            </a: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1" name="그림 50"/>
          <p:cNvPicPr/>
          <p:nvPr/>
        </p:nvPicPr>
        <p:blipFill>
          <a:blip r:embed="rId3"/>
          <a:stretch/>
        </p:blipFill>
        <p:spPr>
          <a:xfrm>
            <a:off x="0" y="360"/>
            <a:ext cx="754452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52" name="PlaceHolder 1"/>
          <p:cNvSpPr>
            <a:spLocks noGrp="1"/>
          </p:cNvSpPr>
          <p:nvPr>
            <p:ph/>
          </p:nvPr>
        </p:nvSpPr>
        <p:spPr>
          <a:xfrm>
            <a:off x="2700000" y="3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TRANSACTION: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각 클래스에서 사용할 데이터 타입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형식을 가지고있는 클래스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700000" y="2160000"/>
            <a:ext cx="45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CONSTRAINT: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랜더마이즈 동작시 값 범위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특징 등을 제어하기 위한 도구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1620000" y="4356000"/>
            <a:ext cx="558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TRANSACTION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요소를 들여다 보기 위한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SHOW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태스크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6" name="그림 55"/>
          <p:cNvPicPr/>
          <p:nvPr/>
        </p:nvPicPr>
        <p:blipFill>
          <a:blip r:embed="rId3"/>
          <a:stretch/>
        </p:blipFill>
        <p:spPr>
          <a:xfrm>
            <a:off x="0" y="-360"/>
            <a:ext cx="551124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5580000" y="360000"/>
            <a:ext cx="4500000" cy="270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INTERFACE: 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영역과 물리 모듈 영역을 이어주는 클래스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각 클래스들을 실체로 이어주기 위해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VIRTUAL CLASS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로 선언하여 사용한다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인스턴스를 선언하며 인자를 넘겨줄 때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VIRTUAL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사용 할 경우 클래스간 같은 객체를 사용하게 된다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59" name="그림 58"/>
          <p:cNvPicPr/>
          <p:nvPr/>
        </p:nvPicPr>
        <p:blipFill>
          <a:blip r:embed="rId3"/>
          <a:stretch/>
        </p:blipFill>
        <p:spPr>
          <a:xfrm>
            <a:off x="0" y="-360"/>
            <a:ext cx="848160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80000"/>
              </a:lnSpc>
              <a:spcBef>
                <a:spcPts val="1414"/>
              </a:spcBef>
            </a:pPr>
            <a:r>
              <a:rPr lang="en-US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GENERATOR: </a:t>
            </a:r>
            <a:r>
              <a:rPr lang="ko-KR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값을 만들어서 </a:t>
            </a:r>
            <a:r>
              <a:rPr lang="en-US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TR</a:t>
            </a:r>
            <a:r>
              <a:rPr lang="ko-KR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형태로 저장</a:t>
            </a:r>
            <a:r>
              <a:rPr lang="en-US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8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g2d</a:t>
            </a:r>
            <a:r>
              <a:rPr lang="ko-KR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메일박스로 던져주는 클래스</a:t>
            </a:r>
            <a:r>
              <a:rPr lang="en-US" sz="14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42600" y="34146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랜덤한 값의 조합을 시뮬레이션한다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63" name="그림 62"/>
          <p:cNvPicPr/>
          <p:nvPr/>
        </p:nvPicPr>
        <p:blipFill>
          <a:blip r:embed="rId3"/>
          <a:stretch/>
        </p:blipFill>
        <p:spPr>
          <a:xfrm>
            <a:off x="0" y="-360"/>
            <a:ext cx="435204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DRIVER: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인터페이스에 접근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,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물리 모듈을 동작시키는 클래스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 과정에서 인터페이스상 출력이 결정된다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240000" y="2340000"/>
            <a:ext cx="6840000" cy="54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PEN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최초에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0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주고 값을 설정한 뒤 다음상태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(Acces)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에 들어가면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PEN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1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을 줘서 값을 쓴다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66" name="그림 65"/>
          <p:cNvPicPr/>
          <p:nvPr/>
        </p:nvPicPr>
        <p:blipFill>
          <a:blip r:embed="rId4"/>
          <a:stretch/>
        </p:blipFill>
        <p:spPr>
          <a:xfrm>
            <a:off x="6120000" y="3004560"/>
            <a:ext cx="3915720" cy="2713680"/>
          </a:xfrm>
          <a:prstGeom prst="rect">
            <a:avLst/>
          </a:prstGeom>
          <a:noFill/>
          <a:ln w="1260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68" name="그림 67"/>
          <p:cNvPicPr/>
          <p:nvPr/>
        </p:nvPicPr>
        <p:blipFill>
          <a:blip r:embed="rId3"/>
          <a:stretch/>
        </p:blipFill>
        <p:spPr>
          <a:xfrm>
            <a:off x="12240" y="-360"/>
            <a:ext cx="4127760" cy="56696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32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DRIVER: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물리 모듈 동작 이후의 인터페이스를 캡처하는 클래스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70" name="그림 69"/>
          <p:cNvPicPr/>
          <p:nvPr/>
        </p:nvPicPr>
        <p:blipFill>
          <a:blip r:embed="rId4"/>
          <a:stretch/>
        </p:blipFill>
        <p:spPr>
          <a:xfrm>
            <a:off x="6120360" y="3004560"/>
            <a:ext cx="3915720" cy="271368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240000" y="252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PPREADY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이후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(PP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동작 이후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) 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값을 캡쳐한다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73" name="그림 72"/>
          <p:cNvPicPr/>
          <p:nvPr/>
        </p:nvPicPr>
        <p:blipFill>
          <a:blip r:embed="rId3"/>
          <a:srcRect b="39283"/>
          <a:stretch/>
        </p:blipFill>
        <p:spPr>
          <a:xfrm>
            <a:off x="6120" y="-360"/>
            <a:ext cx="5028120" cy="540036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4" name="PlaceHolder 1"/>
          <p:cNvSpPr>
            <a:spLocks noGrp="1"/>
          </p:cNvSpPr>
          <p:nvPr>
            <p:ph/>
          </p:nvPr>
        </p:nvSpPr>
        <p:spPr>
          <a:xfrm>
            <a:off x="2340000" y="360000"/>
            <a:ext cx="684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SCOREBOARD: M2S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메일박스속의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MONITOR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에서 던진 값을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REF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값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(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예상출력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)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과 비교해서 시뮬레이션 결과를 콘솔에 출력하는 클래스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260000" y="1980000"/>
            <a:ext cx="4501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시뮬레이션 통과 개수 체크를 위한 카운트 선언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780000" y="1080000"/>
            <a:ext cx="630000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레퍼런스 레지스트 설정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: SLV_REG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형태와 비슷하게 사용한다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가져오는 값은 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FCR,FDR,DP</a:t>
            </a:r>
            <a:r>
              <a:rPr lang="ko-KR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이다</a:t>
            </a:r>
            <a:r>
              <a:rPr lang="en-US" sz="1600" b="0" u="none" strike="noStrike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.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78" name="그림 77"/>
          <p:cNvPicPr/>
          <p:nvPr/>
        </p:nvPicPr>
        <p:blipFill>
          <a:blip r:embed="rId3"/>
          <a:srcRect t="35711"/>
          <a:stretch/>
        </p:blipFill>
        <p:spPr>
          <a:xfrm>
            <a:off x="6120" y="0"/>
            <a:ext cx="4673880" cy="5522040"/>
          </a:xfrm>
          <a:prstGeom prst="rect">
            <a:avLst/>
          </a:prstGeom>
          <a:noFill/>
          <a:ln w="12600">
            <a:noFill/>
          </a:ln>
        </p:spPr>
      </p:pic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4777920" y="328320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ko-KR" sz="1600" b="0" u="none" strike="noStrike" dirty="0" smtClean="0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결과값</a:t>
            </a:r>
            <a:r>
              <a:rPr lang="en-US" altLang="ko-KR" sz="1600" b="0" u="none" strike="noStrike" dirty="0" smtClean="0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/</a:t>
            </a:r>
            <a:r>
              <a:rPr lang="ko-KR" sz="1600" b="0" u="none" strike="noStrike" dirty="0" err="1" smtClean="0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예상값</a:t>
            </a:r>
            <a:r>
              <a:rPr lang="ko-KR" sz="1600" b="0" u="none" strike="noStrike" dirty="0" smtClean="0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 </a:t>
            </a:r>
            <a:r>
              <a:rPr lang="ko-KR" sz="1600" b="0" u="none" strike="noStrike" dirty="0">
                <a:solidFill>
                  <a:srgbClr val="FFFF00"/>
                </a:solidFill>
                <a:effectLst/>
                <a:uFillTx/>
                <a:latin typeface="맑은 고딕"/>
                <a:ea typeface="맑은 고딕"/>
              </a:rPr>
              <a:t>비교해서 출력 및 카운트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자유형 1"/>
          <p:cNvSpPr/>
          <p:nvPr/>
        </p:nvSpPr>
        <p:spPr>
          <a:xfrm>
            <a:off x="0" y="0"/>
            <a:ext cx="10080000" cy="57600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5760000"/>
              <a:gd name="textAreaBottom" fmla="*/ 5760360 h 576000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63758" cy="5760000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/>
          </p:nvPr>
        </p:nvSpPr>
        <p:spPr>
          <a:xfrm>
            <a:off x="3663758" y="79900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414"/>
              </a:spcBef>
            </a:pPr>
            <a:r>
              <a:rPr lang="en-US" sz="1600" dirty="0" smtClean="0">
                <a:solidFill>
                  <a:srgbClr val="FFFF00"/>
                </a:solidFill>
                <a:latin typeface="맑은 고딕"/>
              </a:rPr>
              <a:t>ENVIRONMENT: 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시뮬레이션 공간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 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다른 클래스들을 선언하고 </a:t>
            </a:r>
            <a:r>
              <a:rPr lang="ko-KR" altLang="en-US" sz="1600" dirty="0" err="1" smtClean="0">
                <a:solidFill>
                  <a:srgbClr val="FFFF00"/>
                </a:solidFill>
                <a:latin typeface="맑은 고딕"/>
              </a:rPr>
              <a:t>인스턴스화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 해서 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RUN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한다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 </a:t>
            </a:r>
            <a:r>
              <a:rPr lang="en-US" sz="1600" dirty="0" smtClean="0">
                <a:solidFill>
                  <a:srgbClr val="FFFF00"/>
                </a:solidFill>
                <a:latin typeface="맑은 고딕"/>
              </a:rPr>
              <a:t> </a:t>
            </a:r>
            <a:endParaRPr lang="en-US" sz="1600" b="0" u="none" strike="noStrike" dirty="0">
              <a:solidFill>
                <a:srgbClr val="FFFF00"/>
              </a:solidFill>
              <a:effectLst/>
              <a:uFillTx/>
              <a:latin typeface="맑은 고딕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3663758" y="1262982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스코어보드의 결과 카운트들을 출력하는 태스크</a:t>
            </a:r>
            <a:endParaRPr lang="en-US" altLang="ko-KR" sz="1600" dirty="0" smtClean="0">
              <a:solidFill>
                <a:srgbClr val="FFFF00"/>
              </a:solidFill>
              <a:latin typeface="맑은 고딕"/>
            </a:endParaRPr>
          </a:p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주의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: </a:t>
            </a:r>
            <a:r>
              <a:rPr lang="en-US" altLang="ko-KR" sz="1600" dirty="0" err="1" smtClean="0">
                <a:solidFill>
                  <a:srgbClr val="FFFF00"/>
                </a:solidFill>
                <a:latin typeface="맑은 고딕"/>
              </a:rPr>
              <a:t>env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의 모든 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“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프로세스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”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가 끝난 곳에 사용해야한다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.</a:t>
            </a:r>
          </a:p>
        </p:txBody>
      </p:sp>
      <p:sp>
        <p:nvSpPr>
          <p:cNvPr id="10" name="PlaceHolder 1"/>
          <p:cNvSpPr txBox="1">
            <a:spLocks/>
          </p:cNvSpPr>
          <p:nvPr/>
        </p:nvSpPr>
        <p:spPr>
          <a:xfrm>
            <a:off x="3663758" y="4512714"/>
            <a:ext cx="5302080" cy="720000"/>
          </a:xfrm>
          <a:prstGeom prst="rect">
            <a:avLst/>
          </a:prstGeom>
          <a:noFill/>
          <a:ln w="12600">
            <a:noFill/>
          </a:ln>
        </p:spPr>
        <p:txBody>
          <a:bodyPr lIns="0" tIns="0" rIns="0" bIns="0" anchor="t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1414"/>
              </a:spcBef>
            </a:pPr>
            <a:r>
              <a:rPr lang="en-US" altLang="ko-KR" sz="1600" dirty="0" err="1" smtClean="0">
                <a:solidFill>
                  <a:srgbClr val="FFFF00"/>
                </a:solidFill>
                <a:latin typeface="맑은 고딕"/>
              </a:rPr>
              <a:t>Env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 Run: 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스레드를 열고 다른 네 클래스의 </a:t>
            </a:r>
            <a:r>
              <a:rPr lang="en-US" altLang="ko-KR" sz="1600" dirty="0" smtClean="0">
                <a:solidFill>
                  <a:srgbClr val="FFFF00"/>
                </a:solidFill>
                <a:latin typeface="맑은 고딕"/>
              </a:rPr>
              <a:t>run</a:t>
            </a:r>
            <a:r>
              <a:rPr lang="ko-KR" altLang="en-US" sz="1600" dirty="0" smtClean="0">
                <a:solidFill>
                  <a:srgbClr val="FFFF00"/>
                </a:solidFill>
                <a:latin typeface="맑은 고딕"/>
              </a:rPr>
              <a:t>을 각각의 스레드로서 동작시킨다</a:t>
            </a:r>
            <a:endParaRPr lang="en-US" altLang="ko-KR" sz="1600" dirty="0" smtClean="0">
              <a:solidFill>
                <a:srgbClr val="FFFF00"/>
              </a:solidFill>
              <a:latin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3441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282</Words>
  <Application>Microsoft Office PowerPoint</Application>
  <PresentationFormat>사용자 지정</PresentationFormat>
  <Paragraphs>38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DejaVu Sans</vt:lpstr>
      <vt:lpstr>Symbol</vt:lpstr>
      <vt:lpstr>Wingdings</vt:lpstr>
      <vt:lpstr>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kccistc</cp:lastModifiedBy>
  <cp:revision>6</cp:revision>
  <dcterms:modified xsi:type="dcterms:W3CDTF">2025-04-24T07:39:11Z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2025-04-24T14:36:13Z</dcterms:created>
  <dc:creator/>
  <dc:description/>
  <dc:language>ko-KR</dc:language>
  <cp:lastModifiedBy>kccistc</cp:lastModifiedBy>
  <dcterms:modified xsi:type="dcterms:W3CDTF">2025-04-24T06:46:45Z</dcterms:modified>
  <cp:revision>1</cp:revision>
  <dc:subject/>
  <dc:title>PowerPoint 프레젠테이션</dc:title>
</cp:coreProperties>
</file>