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6" r:id="rId2"/>
    <p:sldId id="401" r:id="rId3"/>
    <p:sldId id="261" r:id="rId4"/>
    <p:sldId id="386" r:id="rId5"/>
    <p:sldId id="440" r:id="rId6"/>
    <p:sldId id="442" r:id="rId7"/>
    <p:sldId id="443" r:id="rId8"/>
    <p:sldId id="444" r:id="rId9"/>
    <p:sldId id="441" r:id="rId10"/>
    <p:sldId id="445" r:id="rId11"/>
    <p:sldId id="446" r:id="rId12"/>
    <p:sldId id="448" r:id="rId13"/>
    <p:sldId id="449" r:id="rId14"/>
    <p:sldId id="453" r:id="rId15"/>
    <p:sldId id="454" r:id="rId16"/>
    <p:sldId id="458" r:id="rId17"/>
    <p:sldId id="459" r:id="rId18"/>
    <p:sldId id="460" r:id="rId19"/>
    <p:sldId id="457" r:id="rId20"/>
    <p:sldId id="439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722"/>
    <a:srgbClr val="EFEFEF"/>
    <a:srgbClr val="CC1C18"/>
    <a:srgbClr val="8F908A"/>
    <a:srgbClr val="E8DD78"/>
    <a:srgbClr val="62E2FB"/>
    <a:srgbClr val="F72A76"/>
    <a:srgbClr val="A37CFF"/>
    <a:srgbClr val="161813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81906" autoAdjust="0"/>
  </p:normalViewPr>
  <p:slideViewPr>
    <p:cSldViewPr snapToGrid="0">
      <p:cViewPr varScale="1">
        <p:scale>
          <a:sx n="136" d="100"/>
          <a:sy n="136" d="100"/>
        </p:scale>
        <p:origin x="840" y="184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41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831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948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Long-term support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长期支持版本；安装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时会同时安装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86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-g: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全局安装，即可以在任意文件夹下面运行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命令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68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06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41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33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583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34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666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74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67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52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88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48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26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看书学习比较系统，我个人推荐这种方式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目前是第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版，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到了第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版，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是第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买书的时候，最好先看下书评</a:t>
            </a:r>
          </a:p>
        </p:txBody>
      </p:sp>
    </p:spTree>
    <p:extLst>
      <p:ext uri="{BB962C8B-B14F-4D97-AF65-F5344CB8AC3E}">
        <p14:creationId xmlns:p14="http://schemas.microsoft.com/office/powerpoint/2010/main" val="187687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学无止境，在学习的过程中，需要不断完善自己的技术知识，可以网上搜索大家推荐的书籍，查看书评，然后购买阅读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学习到一定程度的时候，自然而然地会知道自己需要补充哪方面的知识，这个大家也不用担心</a:t>
            </a:r>
          </a:p>
        </p:txBody>
      </p:sp>
    </p:spTree>
    <p:extLst>
      <p:ext uri="{BB962C8B-B14F-4D97-AF65-F5344CB8AC3E}">
        <p14:creationId xmlns:p14="http://schemas.microsoft.com/office/powerpoint/2010/main" val="183955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0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708-F34A-46FD-8080-09CFB1242EF8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B55E-66C2-4EEB-B3ED-94DE45C4B0DA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AE-E083-43D4-BF21-3A103874AE37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A96C-746A-4C40-B380-E1C8AA697EB6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0BB1-14CC-4B6E-B0FC-82131E108CCA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84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137-6CA5-45A6-81AF-5B893A33D86C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28677" y="1719072"/>
            <a:ext cx="7572375" cy="1664768"/>
          </a:xfrm>
        </p:spPr>
        <p:txBody>
          <a:bodyPr anchor="ctr">
            <a:normAutofit/>
          </a:bodyPr>
          <a:lstStyle>
            <a:lvl1pPr algn="ctr">
              <a:defRPr sz="3300" cap="all" baseline="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 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28675" y="3383838"/>
            <a:ext cx="7572376" cy="716674"/>
          </a:xfrm>
        </p:spPr>
        <p:txBody>
          <a:bodyPr>
            <a:normAutofit/>
          </a:bodyPr>
          <a:lstStyle>
            <a:lvl1pPr marL="0" marR="0" indent="0" algn="r" defTabSz="34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 sz="1425" b="1">
                <a:solidFill>
                  <a:schemeClr val="bg1">
                    <a:lumMod val="50000"/>
                  </a:schemeClr>
                </a:solidFill>
                <a:effectLst>
                  <a:reflection blurRad="114300" stA="81000" endPos="65000" dist="114300" dir="5400000" sy="-100000" algn="bl" rotWithShape="0"/>
                </a:effectLst>
              </a:defRPr>
            </a:lvl1pPr>
            <a:lvl2pPr marL="342866" indent="0" algn="ctr">
              <a:buNone/>
              <a:defRPr sz="1500"/>
            </a:lvl2pPr>
            <a:lvl3pPr marL="685731" indent="0" algn="ctr">
              <a:buNone/>
              <a:defRPr sz="1425"/>
            </a:lvl3pPr>
            <a:lvl4pPr marL="1028597" indent="0" algn="ctr">
              <a:buNone/>
              <a:defRPr sz="1200"/>
            </a:lvl4pPr>
            <a:lvl5pPr marL="1371462" indent="0" algn="ctr">
              <a:buNone/>
              <a:defRPr sz="1200"/>
            </a:lvl5pPr>
            <a:lvl6pPr marL="1714328" indent="0" algn="ctr">
              <a:buNone/>
              <a:defRPr sz="1200"/>
            </a:lvl6pPr>
            <a:lvl7pPr marL="2057192" indent="0" algn="ctr">
              <a:buNone/>
              <a:defRPr sz="1200"/>
            </a:lvl7pPr>
            <a:lvl8pPr marL="2400058" indent="0" algn="ctr">
              <a:buNone/>
              <a:defRPr sz="1200"/>
            </a:lvl8pPr>
            <a:lvl9pPr marL="2742923" indent="0" algn="ctr">
              <a:buNone/>
              <a:defRPr sz="1200"/>
            </a:lvl9pPr>
          </a:lstStyle>
          <a:p>
            <a:pPr marL="0" marR="0" lvl="0" indent="0" algn="r" defTabSz="34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lang="zh-CN" altLang="en-US" dirty="0" smtClean="0"/>
              <a:t>网易出品（云课堂微专业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信息安全）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9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29C-0567-47A7-BFD2-B939BD2FE0C6}" type="datetime1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682A-C05F-4C99-A8C4-40D51CBA4C0F}" type="datetime1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79" r:id="rId27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ebkit.org/demos/sticky-note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ei.netease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.163.com/course/courseMain.htm?courseId=171001" TargetMode="External"/><Relationship Id="rId4" Type="http://schemas.openxmlformats.org/officeDocument/2006/relationships/hyperlink" Target="http://study.163.com/course/courseMain.htm?courseId=190001" TargetMode="External"/><Relationship Id="rId5" Type="http://schemas.openxmlformats.org/officeDocument/2006/relationships/hyperlink" Target="http://study.163.com/course/courseMain.htm?courseId=195001" TargetMode="External"/><Relationship Id="rId6" Type="http://schemas.openxmlformats.org/officeDocument/2006/relationships/hyperlink" Target="https://developer.mozilla.org/zh-CN/" TargetMode="External"/><Relationship Id="rId7" Type="http://schemas.openxmlformats.org/officeDocument/2006/relationships/hyperlink" Target="http://w3school.com.cn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zh-C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zh-C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ei.neteas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9814" y="244483"/>
            <a:ext cx="2907506" cy="320639"/>
          </a:xfrm>
        </p:spPr>
        <p:txBody>
          <a:bodyPr>
            <a:normAutofit fontScale="90000"/>
          </a:bodyPr>
          <a:lstStyle/>
          <a:p>
            <a:r>
              <a:rPr lang="zh-CN" altLang="en-US" sz="1800" dirty="0">
                <a:solidFill>
                  <a:srgbClr val="2093D9"/>
                </a:solidFill>
              </a:rPr>
              <a:t>今晚听谁讲什么？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" y="237927"/>
            <a:ext cx="495099" cy="328163"/>
            <a:chOff x="1" y="1317360"/>
            <a:chExt cx="660132" cy="437550"/>
          </a:xfrm>
        </p:grpSpPr>
        <p:sp>
          <p:nvSpPr>
            <p:cNvPr id="18" name="圆角矩形 17"/>
            <p:cNvSpPr/>
            <p:nvPr/>
          </p:nvSpPr>
          <p:spPr>
            <a:xfrm>
              <a:off x="441357" y="1317360"/>
              <a:ext cx="218776" cy="437550"/>
            </a:xfrm>
            <a:custGeom>
              <a:avLst/>
              <a:gdLst>
                <a:gd name="connsiteX0" fmla="*/ 0 w 3138488"/>
                <a:gd name="connsiteY0" fmla="*/ 218775 h 437549"/>
                <a:gd name="connsiteX1" fmla="*/ 218775 w 3138488"/>
                <a:gd name="connsiteY1" fmla="*/ 0 h 437549"/>
                <a:gd name="connsiteX2" fmla="*/ 2919714 w 3138488"/>
                <a:gd name="connsiteY2" fmla="*/ 0 h 437549"/>
                <a:gd name="connsiteX3" fmla="*/ 3138489 w 3138488"/>
                <a:gd name="connsiteY3" fmla="*/ 218775 h 437549"/>
                <a:gd name="connsiteX4" fmla="*/ 3138488 w 3138488"/>
                <a:gd name="connsiteY4" fmla="*/ 218775 h 437549"/>
                <a:gd name="connsiteX5" fmla="*/ 2919713 w 3138488"/>
                <a:gd name="connsiteY5" fmla="*/ 437550 h 437549"/>
                <a:gd name="connsiteX6" fmla="*/ 218775 w 3138488"/>
                <a:gd name="connsiteY6" fmla="*/ 437549 h 437549"/>
                <a:gd name="connsiteX7" fmla="*/ 0 w 3138488"/>
                <a:gd name="connsiteY7" fmla="*/ 218774 h 437549"/>
                <a:gd name="connsiteX8" fmla="*/ 0 w 3138488"/>
                <a:gd name="connsiteY8" fmla="*/ 218775 h 437549"/>
                <a:gd name="connsiteX0" fmla="*/ 0 w 3138489"/>
                <a:gd name="connsiteY0" fmla="*/ 218775 h 437550"/>
                <a:gd name="connsiteX1" fmla="*/ 2919714 w 3138489"/>
                <a:gd name="connsiteY1" fmla="*/ 0 h 437550"/>
                <a:gd name="connsiteX2" fmla="*/ 3138489 w 3138489"/>
                <a:gd name="connsiteY2" fmla="*/ 218775 h 437550"/>
                <a:gd name="connsiteX3" fmla="*/ 3138488 w 3138489"/>
                <a:gd name="connsiteY3" fmla="*/ 218775 h 437550"/>
                <a:gd name="connsiteX4" fmla="*/ 2919713 w 3138489"/>
                <a:gd name="connsiteY4" fmla="*/ 437550 h 437550"/>
                <a:gd name="connsiteX5" fmla="*/ 218775 w 3138489"/>
                <a:gd name="connsiteY5" fmla="*/ 437549 h 437550"/>
                <a:gd name="connsiteX6" fmla="*/ 0 w 3138489"/>
                <a:gd name="connsiteY6" fmla="*/ 218774 h 437550"/>
                <a:gd name="connsiteX7" fmla="*/ 0 w 3138489"/>
                <a:gd name="connsiteY7" fmla="*/ 218775 h 437550"/>
                <a:gd name="connsiteX0" fmla="*/ 0 w 3138489"/>
                <a:gd name="connsiteY0" fmla="*/ 218774 h 437550"/>
                <a:gd name="connsiteX1" fmla="*/ 2919714 w 3138489"/>
                <a:gd name="connsiteY1" fmla="*/ 0 h 437550"/>
                <a:gd name="connsiteX2" fmla="*/ 3138489 w 3138489"/>
                <a:gd name="connsiteY2" fmla="*/ 218775 h 437550"/>
                <a:gd name="connsiteX3" fmla="*/ 3138488 w 3138489"/>
                <a:gd name="connsiteY3" fmla="*/ 218775 h 437550"/>
                <a:gd name="connsiteX4" fmla="*/ 2919713 w 3138489"/>
                <a:gd name="connsiteY4" fmla="*/ 437550 h 437550"/>
                <a:gd name="connsiteX5" fmla="*/ 218775 w 3138489"/>
                <a:gd name="connsiteY5" fmla="*/ 437549 h 437550"/>
                <a:gd name="connsiteX6" fmla="*/ 0 w 3138489"/>
                <a:gd name="connsiteY6" fmla="*/ 218774 h 437550"/>
                <a:gd name="connsiteX0" fmla="*/ 0 w 2919714"/>
                <a:gd name="connsiteY0" fmla="*/ 437549 h 437550"/>
                <a:gd name="connsiteX1" fmla="*/ 2700939 w 2919714"/>
                <a:gd name="connsiteY1" fmla="*/ 0 h 437550"/>
                <a:gd name="connsiteX2" fmla="*/ 2919714 w 2919714"/>
                <a:gd name="connsiteY2" fmla="*/ 218775 h 437550"/>
                <a:gd name="connsiteX3" fmla="*/ 2919713 w 2919714"/>
                <a:gd name="connsiteY3" fmla="*/ 218775 h 437550"/>
                <a:gd name="connsiteX4" fmla="*/ 2700938 w 2919714"/>
                <a:gd name="connsiteY4" fmla="*/ 437550 h 437550"/>
                <a:gd name="connsiteX5" fmla="*/ 0 w 2919714"/>
                <a:gd name="connsiteY5" fmla="*/ 437549 h 437550"/>
                <a:gd name="connsiteX0" fmla="*/ 0 w 218776"/>
                <a:gd name="connsiteY0" fmla="*/ 437550 h 437550"/>
                <a:gd name="connsiteX1" fmla="*/ 1 w 218776"/>
                <a:gd name="connsiteY1" fmla="*/ 0 h 437550"/>
                <a:gd name="connsiteX2" fmla="*/ 218776 w 218776"/>
                <a:gd name="connsiteY2" fmla="*/ 218775 h 437550"/>
                <a:gd name="connsiteX3" fmla="*/ 218775 w 218776"/>
                <a:gd name="connsiteY3" fmla="*/ 218775 h 437550"/>
                <a:gd name="connsiteX4" fmla="*/ 0 w 218776"/>
                <a:gd name="connsiteY4" fmla="*/ 437550 h 43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76" h="437550">
                  <a:moveTo>
                    <a:pt x="0" y="437550"/>
                  </a:moveTo>
                  <a:cubicBezTo>
                    <a:pt x="0" y="291700"/>
                    <a:pt x="1" y="145850"/>
                    <a:pt x="1" y="0"/>
                  </a:cubicBezTo>
                  <a:cubicBezTo>
                    <a:pt x="120827" y="0"/>
                    <a:pt x="218776" y="97949"/>
                    <a:pt x="218776" y="218775"/>
                  </a:cubicBezTo>
                  <a:lnTo>
                    <a:pt x="218775" y="218775"/>
                  </a:lnTo>
                  <a:cubicBezTo>
                    <a:pt x="218775" y="339601"/>
                    <a:pt x="120826" y="437550"/>
                    <a:pt x="0" y="437550"/>
                  </a:cubicBezTo>
                  <a:close/>
                </a:path>
              </a:pathLst>
            </a:custGeom>
            <a:solidFill>
              <a:srgbClr val="209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" y="1317360"/>
              <a:ext cx="457200" cy="437550"/>
            </a:xfrm>
            <a:prstGeom prst="rect">
              <a:avLst/>
            </a:prstGeom>
            <a:solidFill>
              <a:srgbClr val="209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/>
            <a:srcRect t="-8160" r="69863"/>
            <a:stretch/>
          </p:blipFill>
          <p:spPr>
            <a:xfrm>
              <a:off x="84021" y="1323975"/>
              <a:ext cx="373179" cy="391483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763104" y="-6127"/>
            <a:ext cx="523789" cy="45205"/>
          </a:xfrm>
          <a:prstGeom prst="rect">
            <a:avLst/>
          </a:prstGeom>
          <a:solidFill>
            <a:srgbClr val="32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093466" y="3360327"/>
            <a:ext cx="2336007" cy="253908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包勇明   网易资深前端工程师    </a:t>
            </a:r>
          </a:p>
        </p:txBody>
      </p:sp>
      <p:sp>
        <p:nvSpPr>
          <p:cNvPr id="19" name="矩形 18"/>
          <p:cNvSpPr/>
          <p:nvPr/>
        </p:nvSpPr>
        <p:spPr>
          <a:xfrm>
            <a:off x="603505" y="3712950"/>
            <a:ext cx="3337559" cy="460246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十年前端开发经验，曾在阿里巴巴、盛大创新院等公司任职，有丰富的项目实战经验。主讲前端微专业中的项目实战课程。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51389" y="714091"/>
            <a:ext cx="3988790" cy="715581"/>
            <a:chOff x="5935186" y="1317881"/>
            <a:chExt cx="5318386" cy="954108"/>
          </a:xfrm>
        </p:grpSpPr>
        <p:sp>
          <p:nvSpPr>
            <p:cNvPr id="12" name="矩形 11"/>
            <p:cNvSpPr/>
            <p:nvPr/>
          </p:nvSpPr>
          <p:spPr>
            <a:xfrm>
              <a:off x="7004681" y="1317881"/>
              <a:ext cx="4248891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主要面向高校学生、毕业想要转行前端、或者手生的初级开发人员。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两小时</a:t>
              </a:r>
              <a:r>
                <a:rPr lang="zh-C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带领大家开发属于自己的便笺系统，直播结束就能拥有一个自己的面试小作品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啦</a:t>
              </a:r>
              <a:r>
                <a:rPr lang="zh-C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935186" y="1371592"/>
              <a:ext cx="867338" cy="867224"/>
            </a:xfrm>
            <a:prstGeom prst="round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51392" y="1685128"/>
            <a:ext cx="3988791" cy="650418"/>
            <a:chOff x="5935186" y="2578397"/>
            <a:chExt cx="5318388" cy="867224"/>
          </a:xfrm>
        </p:grpSpPr>
        <p:sp>
          <p:nvSpPr>
            <p:cNvPr id="14" name="矩形 13"/>
            <p:cNvSpPr/>
            <p:nvPr/>
          </p:nvSpPr>
          <p:spPr>
            <a:xfrm>
              <a:off x="7004681" y="2656221"/>
              <a:ext cx="4248893" cy="64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20:00-21:30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：讲师讲解项目实战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21:30-22:00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 抽奖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互动答疑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935186" y="2578397"/>
              <a:ext cx="867338" cy="867224"/>
            </a:xfrm>
            <a:prstGeom prst="round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60917" y="3501354"/>
            <a:ext cx="3988789" cy="715581"/>
            <a:chOff x="5935186" y="3770374"/>
            <a:chExt cx="5318385" cy="954108"/>
          </a:xfrm>
        </p:grpSpPr>
        <p:sp>
          <p:nvSpPr>
            <p:cNvPr id="17" name="矩形 16"/>
            <p:cNvSpPr/>
            <p:nvPr/>
          </p:nvSpPr>
          <p:spPr>
            <a:xfrm>
              <a:off x="7004678" y="3770374"/>
              <a:ext cx="4248893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本次直播我们将赠送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本价值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元的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《HTML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入门经典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实体书。讲师分享完毕大家扫码填问卷进入抽奖池，抽奖规则将会在分享结束后公布，敬请期待！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935186" y="3810435"/>
              <a:ext cx="867338" cy="867224"/>
            </a:xfrm>
            <a:prstGeom prst="round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14219" y="817899"/>
            <a:ext cx="578531" cy="484740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3363" y="1749676"/>
            <a:ext cx="578531" cy="484740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23363" y="3614237"/>
            <a:ext cx="578531" cy="484740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参与有奖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7" y="769717"/>
            <a:ext cx="3571875" cy="2386013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465108" y="2575394"/>
            <a:ext cx="3988789" cy="715581"/>
            <a:chOff x="5935186" y="3770374"/>
            <a:chExt cx="5318385" cy="954108"/>
          </a:xfrm>
        </p:grpSpPr>
        <p:sp>
          <p:nvSpPr>
            <p:cNvPr id="27" name="矩形 26"/>
            <p:cNvSpPr/>
            <p:nvPr/>
          </p:nvSpPr>
          <p:spPr>
            <a:xfrm>
              <a:off x="7004678" y="3770374"/>
              <a:ext cx="4248893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需要掌握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 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 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基础知识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对于完全零基础的学员稍有难度，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</a:t>
              </a:r>
              <a:r>
                <a:rPr lang="zh-C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先尝试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听讲</a:t>
              </a:r>
              <a:r>
                <a:rPr lang="zh-C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，课后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自行搜索云课堂前端免费基础课程后</a:t>
              </a:r>
              <a:r>
                <a:rPr lang="zh-C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再消化。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935186" y="3810435"/>
              <a:ext cx="867338" cy="867224"/>
            </a:xfrm>
            <a:prstGeom prst="roundRect">
              <a:avLst/>
            </a:prstGeom>
            <a:solidFill>
              <a:srgbClr val="B64A7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" name="TextBox 29"/>
          <p:cNvSpPr txBox="1"/>
          <p:nvPr/>
        </p:nvSpPr>
        <p:spPr>
          <a:xfrm>
            <a:off x="4523363" y="2678003"/>
            <a:ext cx="578531" cy="484740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8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67199">
        <p14:doors dir="vert"/>
      </p:transition>
    </mc:Choice>
    <mc:Fallback xmlns="">
      <p:transition spd="slow" advTm="1671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安装 </a:t>
            </a:r>
            <a:r>
              <a:rPr kumimoji="1" lang="en-US" altLang="zh-CN" dirty="0" err="1" smtClean="0"/>
              <a:t>Node.js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06549" y="2480651"/>
            <a:ext cx="6730901" cy="47687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nodejs.org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zh-cn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6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安装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06549" y="2480651"/>
            <a:ext cx="6730901" cy="47687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npm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install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-g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91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NEI:</a:t>
            </a:r>
            <a:r>
              <a:rPr kumimoji="1" lang="zh-CN" altLang="en-US" dirty="0" smtClean="0"/>
              <a:t> 申请加入 </a:t>
            </a:r>
            <a:r>
              <a:rPr kumimoji="1" lang="en-US" altLang="zh-CN" dirty="0" err="1" smtClean="0"/>
              <a:t>StickyNotes</a:t>
            </a:r>
            <a:r>
              <a:rPr kumimoji="1" lang="zh-CN" altLang="en-US" dirty="0" smtClean="0"/>
              <a:t> 项目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06549" y="2503858"/>
            <a:ext cx="6730901" cy="43046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nei.netease.com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project?pid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kumimoji="1" lang="fi-FI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16798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34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生成 </a:t>
            </a:r>
            <a:r>
              <a:rPr kumimoji="1" lang="en-US" altLang="zh-CN" dirty="0" err="1" smtClean="0"/>
              <a:t>StickyNotes</a:t>
            </a:r>
            <a:r>
              <a:rPr kumimoji="1" lang="zh-CN" altLang="en-US" dirty="0" smtClean="0"/>
              <a:t> 工程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39782" y="2503510"/>
            <a:ext cx="7864436" cy="43115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sz="1600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build -k </a:t>
            </a:r>
            <a:r>
              <a:rPr kumimoji="1" lang="fi-FI" altLang="zh-CN" sz="1600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a81c2289d5466c3cd9386e84a8c479f2</a:t>
            </a:r>
            <a:r>
              <a:rPr kumimoji="1" lang="zh-CN" altLang="en-US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mr-IN" altLang="zh-CN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–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o</a:t>
            </a:r>
            <a:r>
              <a:rPr kumimoji="1" lang="zh-CN" altLang="en-US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kumimoji="1" lang="en-US" altLang="zh-CN" sz="1600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stickynotes</a:t>
            </a:r>
            <a:endParaRPr kumimoji="1" lang="zh-CN" altLang="en-US" sz="1600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37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运行 </a:t>
            </a:r>
            <a:r>
              <a:rPr kumimoji="1" lang="en-US" altLang="zh-CN" dirty="0" err="1" smtClean="0"/>
              <a:t>StickyNotes</a:t>
            </a:r>
            <a:r>
              <a:rPr kumimoji="1" lang="zh-CN" altLang="en-US" dirty="0" smtClean="0"/>
              <a:t> 工程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06548" y="1910993"/>
            <a:ext cx="6730901" cy="44975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cd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stickynotes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06549" y="3267182"/>
            <a:ext cx="6730901" cy="47788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server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便笺系统实现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参考效果：</a:t>
            </a:r>
            <a:r>
              <a:rPr kumimoji="1" lang="en-US" altLang="zh-CN" sz="2400" dirty="0"/>
              <a:t> </a:t>
            </a:r>
            <a:r>
              <a:rPr kumimoji="1" lang="en-US" altLang="zh-CN" sz="2400" dirty="0">
                <a:hlinkClick r:id="rId3"/>
              </a:rPr>
              <a:t>https://webkit.org/demos/sticky-notes</a:t>
            </a:r>
            <a:r>
              <a:rPr kumimoji="1" lang="en-US" altLang="zh-CN" sz="2400" dirty="0" smtClean="0">
                <a:hlinkClick r:id="rId3"/>
              </a:rPr>
              <a:t>/</a:t>
            </a:r>
            <a:endParaRPr kumimoji="1"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实现</a:t>
            </a:r>
            <a:endParaRPr kumimoji="1" lang="en-US" altLang="zh-CN" sz="2400" dirty="0" smtClean="0"/>
          </a:p>
          <a:p>
            <a:pPr lvl="1"/>
            <a:r>
              <a:rPr kumimoji="1" lang="zh-CN" altLang="en-US" dirty="0"/>
              <a:t>外观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创建、删除、移动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输入、保存、</a:t>
            </a:r>
            <a:r>
              <a:rPr kumimoji="1" lang="zh-CN" altLang="en-US" dirty="0" smtClean="0"/>
              <a:t>初始化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4762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项目总结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需求</a:t>
            </a:r>
            <a:r>
              <a:rPr kumimoji="1" lang="zh-CN" altLang="en-US" sz="2400" dirty="0"/>
              <a:t>分析</a:t>
            </a:r>
            <a:endParaRPr kumimoji="1" lang="en-US" altLang="zh-CN" sz="2400" dirty="0" smtClean="0"/>
          </a:p>
          <a:p>
            <a:pPr lvl="1"/>
            <a:r>
              <a:rPr kumimoji="1" lang="zh-CN" altLang="en-US" dirty="0" smtClean="0"/>
              <a:t>实现静态页面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实现交互逻辑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用户体验、细节处理</a:t>
            </a:r>
            <a:endParaRPr kumimoji="1" lang="en-US" altLang="zh-CN" dirty="0"/>
          </a:p>
          <a:p>
            <a:r>
              <a:rPr kumimoji="1" lang="zh-CN" altLang="en-US" dirty="0" smtClean="0"/>
              <a:t>前端知识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、事件、原型、面向对象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模块化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7059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项目总结：还能做什么？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000" dirty="0" smtClean="0"/>
              <a:t>清除所有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的功能</a:t>
            </a:r>
            <a:endParaRPr kumimoji="1"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000" dirty="0" smtClean="0"/>
              <a:t>生成的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背景颜色随机</a:t>
            </a:r>
            <a:endParaRPr kumimoji="1"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000" dirty="0" smtClean="0"/>
              <a:t>限定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的拖动区域</a:t>
            </a:r>
            <a:endParaRPr kumimoji="1"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000" dirty="0" smtClean="0"/>
              <a:t>给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增加提醒的功能</a:t>
            </a:r>
            <a:endParaRPr kumimoji="1" lang="en-US" altLang="zh-CN" sz="2000" dirty="0"/>
          </a:p>
          <a:p>
            <a:pPr marL="685800" lvl="2" indent="-285750">
              <a:buFont typeface="Arial" charset="0"/>
              <a:buChar char="•"/>
            </a:pP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插件的 </a:t>
            </a:r>
            <a:r>
              <a:rPr kumimoji="1" lang="en-US" altLang="zh-CN" dirty="0" smtClean="0"/>
              <a:t>Notification</a:t>
            </a:r>
          </a:p>
          <a:p>
            <a:pPr marL="0" indent="-400050"/>
            <a:r>
              <a:rPr kumimoji="1" lang="zh-CN" altLang="en-US" sz="2000" dirty="0" smtClean="0"/>
              <a:t>将应用部署到服务器上</a:t>
            </a:r>
            <a:endParaRPr kumimoji="1" lang="en-US" altLang="zh-CN" sz="2000" dirty="0" smtClean="0"/>
          </a:p>
          <a:p>
            <a:pPr marL="742950" lvl="2" indent="-342900"/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 内容保存到数据库</a:t>
            </a:r>
            <a:endParaRPr kumimoji="1" lang="en-US" altLang="zh-CN" dirty="0" smtClean="0"/>
          </a:p>
          <a:p>
            <a:pPr marL="0" indent="-400050"/>
            <a:r>
              <a:rPr kumimoji="1" lang="en-US" altLang="zh-CN" sz="2000" dirty="0" smtClean="0"/>
              <a:t>iOS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 等移动端应用</a:t>
            </a:r>
          </a:p>
        </p:txBody>
      </p:sp>
    </p:spTree>
    <p:extLst>
      <p:ext uri="{BB962C8B-B14F-4D97-AF65-F5344CB8AC3E}">
        <p14:creationId xmlns:p14="http://schemas.microsoft.com/office/powerpoint/2010/main" val="4580537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仓库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76911" y="2503858"/>
            <a:ext cx="5590177" cy="43046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github.com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huntbao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stickynotes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74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78" y="1288165"/>
            <a:ext cx="1629181" cy="1629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889" y="2859789"/>
            <a:ext cx="1813757" cy="47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4" tIns="50794" rIns="50794" bIns="50794" numCol="1" spcCol="50793" rtlCol="0" anchor="ctr">
            <a:spAutoFit/>
          </a:bodyPr>
          <a:lstStyle/>
          <a:p>
            <a:pPr algn="ctr" defTabSz="584128"/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拼团小分队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84128"/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427283814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7025" y="2912794"/>
            <a:ext cx="1728192" cy="287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4" tIns="50794" rIns="50794" bIns="50794" numCol="1" spcCol="50793" rtlCol="0" anchor="ctr">
            <a:spAutoFit/>
          </a:bodyPr>
          <a:lstStyle/>
          <a:p>
            <a:pPr algn="ctr" defTabSz="584128" hangingPunct="0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扫码填问卷参与抽奖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7" y="1394739"/>
            <a:ext cx="1465048" cy="14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前端微专业助教，</a:t>
            </a:r>
            <a:r>
              <a:rPr kumimoji="1" lang="en-US" altLang="zh-CN" dirty="0"/>
              <a:t>@</a:t>
            </a:r>
            <a:r>
              <a:rPr kumimoji="1" lang="en-US" altLang="zh-CN" dirty="0" err="1" smtClean="0"/>
              <a:t>huntbao</a:t>
            </a:r>
            <a:endParaRPr kumimoji="1" lang="en-US" altLang="zh-CN" dirty="0" smtClean="0"/>
          </a:p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产品负责人：</a:t>
            </a:r>
            <a:r>
              <a:rPr kumimoji="1" lang="en-US" altLang="zh-CN" dirty="0" smtClean="0">
                <a:hlinkClick r:id="rId3"/>
              </a:rPr>
              <a:t>https://nei.netease.com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5024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0" y="0"/>
            <a:ext cx="9144000" cy="3053957"/>
          </a:xfrm>
          <a:prstGeom prst="flowChartProcess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 descr="结束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4892" y="1012217"/>
            <a:ext cx="4094216" cy="30717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630" y="1923678"/>
            <a:ext cx="3357586" cy="696521"/>
          </a:xfrm>
        </p:spPr>
        <p:txBody>
          <a:bodyPr>
            <a:normAutofit fontScale="90000"/>
          </a:bodyPr>
          <a:lstStyle/>
          <a:p>
            <a:r>
              <a:rPr lang="en-US" altLang="zh-CN" sz="5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封面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1310103"/>
            <a:ext cx="1143055" cy="23276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95638" y="4822047"/>
            <a:ext cx="5591204" cy="214314"/>
          </a:xfrm>
        </p:spPr>
        <p:txBody>
          <a:bodyPr/>
          <a:lstStyle/>
          <a:p>
            <a:r>
              <a:rPr lang="zh-CN" altLang="en-US" dirty="0"/>
              <a:t>前端开发工程师</a:t>
            </a:r>
            <a:r>
              <a:rPr lang="en-US" altLang="zh-CN" dirty="0"/>
              <a:t>-</a:t>
            </a:r>
            <a:r>
              <a:rPr lang="zh-CN" altLang="en-US" dirty="0"/>
              <a:t>微专业</a:t>
            </a:r>
          </a:p>
        </p:txBody>
      </p:sp>
    </p:spTree>
    <p:extLst>
      <p:ext uri="{BB962C8B-B14F-4D97-AF65-F5344CB8AC3E}">
        <p14:creationId xmlns:p14="http://schemas.microsoft.com/office/powerpoint/2010/main" val="6113425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6"/>
          <p:cNvGrpSpPr/>
          <p:nvPr/>
        </p:nvGrpSpPr>
        <p:grpSpPr>
          <a:xfrm>
            <a:off x="0" y="3750477"/>
            <a:ext cx="9144000" cy="1393023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9264"/>
              <a:ext cx="9144000" cy="142873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206" y="5000636"/>
              <a:ext cx="1357322" cy="1000132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8" name="图片 57" descr="封面-2.png"/>
          <p:cNvPicPr>
            <a:picLocks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275630" y="1"/>
            <a:ext cx="4879893" cy="4948013"/>
          </a:xfrm>
          <a:prstGeom prst="rect">
            <a:avLst/>
          </a:prstGeom>
          <a:effectLst>
            <a:outerShdw dist="101600" dir="5400000" algn="t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4970904" y="2021388"/>
            <a:ext cx="3601624" cy="10544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便笺系统</a:t>
            </a:r>
            <a:endParaRPr lang="zh-CN" altLang="en-US" sz="3600" b="1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70904" y="1528981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快速开发</a:t>
            </a:r>
            <a:endParaRPr lang="zh-CN" altLang="en-US" sz="2000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1" name="图片 10" descr="封面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4393419"/>
            <a:ext cx="1429858" cy="29095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前端基础知识</a:t>
            </a:r>
            <a:r>
              <a:rPr lang="zh-CN" altLang="en-US" dirty="0" smtClean="0"/>
              <a:t>概览</a:t>
            </a:r>
            <a:endParaRPr lang="en-US" altLang="zh-CN" dirty="0" smtClean="0"/>
          </a:p>
          <a:p>
            <a:r>
              <a:rPr lang="zh-CN" altLang="en-US" dirty="0"/>
              <a:t>项目开发环境准备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便笺系统实现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外观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创建、删除、移动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输入、保存、初始化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项目总结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9073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前端基础知识概览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javascript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编程基础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c++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2872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前端基础知识学习资料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云课堂免费视频</a:t>
            </a:r>
            <a:endParaRPr kumimoji="1" lang="en-US" altLang="zh-CN" dirty="0" smtClean="0"/>
          </a:p>
          <a:p>
            <a:pPr lvl="1"/>
            <a:r>
              <a:rPr lang="en-US" altLang="zh-CN" sz="1400" dirty="0" smtClean="0"/>
              <a:t>HTML5</a:t>
            </a:r>
            <a:r>
              <a:rPr lang="zh-CN" altLang="en-US" sz="1400" dirty="0" smtClean="0"/>
              <a:t>：</a:t>
            </a:r>
            <a:r>
              <a:rPr lang="en-US" altLang="zh-CN" sz="1400" dirty="0">
                <a:hlinkClick r:id="rId3"/>
              </a:rPr>
              <a:t>http://study.163.com/course/courseMain.htm?courseId=171001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CSS3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http://study.163.com/course/courseMain.htm?courseId=190001</a:t>
            </a:r>
            <a:endParaRPr lang="zh-CN" altLang="en-US" sz="1400" dirty="0"/>
          </a:p>
          <a:p>
            <a:pPr lvl="1"/>
            <a:r>
              <a:rPr lang="en-US" altLang="zh-CN" sz="1400" dirty="0" smtClean="0"/>
              <a:t>JavaScript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5"/>
              </a:rPr>
              <a:t>http://study.163.com/course/courseMain.htm?courseId=195001</a:t>
            </a:r>
            <a:endParaRPr kumimoji="1" lang="en-US" altLang="zh-CN" sz="1400" dirty="0" smtClean="0"/>
          </a:p>
          <a:p>
            <a:r>
              <a:rPr kumimoji="1" lang="zh-CN" altLang="en-US" dirty="0" smtClean="0"/>
              <a:t>在线学习</a:t>
            </a:r>
            <a:endParaRPr kumimoji="1" lang="en-US" altLang="zh-CN" dirty="0" smtClean="0">
              <a:hlinkClick r:id="rId6"/>
            </a:endParaRPr>
          </a:p>
          <a:p>
            <a:pPr lvl="1"/>
            <a:r>
              <a:rPr kumimoji="1" lang="en-US" altLang="zh-CN" sz="1400" dirty="0" smtClean="0">
                <a:hlinkClick r:id="rId6"/>
              </a:rPr>
              <a:t>https</a:t>
            </a:r>
            <a:r>
              <a:rPr kumimoji="1" lang="en-US" altLang="zh-CN" sz="1400" dirty="0">
                <a:hlinkClick r:id="rId6"/>
              </a:rPr>
              <a:t>://developer.mozilla.org/zh-CN</a:t>
            </a:r>
            <a:r>
              <a:rPr kumimoji="1" lang="en-US" altLang="zh-CN" sz="1400" dirty="0" smtClean="0">
                <a:hlinkClick r:id="rId6"/>
              </a:rPr>
              <a:t>/</a:t>
            </a:r>
            <a:endParaRPr kumimoji="1" lang="en-US" altLang="zh-CN" sz="1400" dirty="0" smtClean="0"/>
          </a:p>
          <a:p>
            <a:pPr lvl="1"/>
            <a:r>
              <a:rPr kumimoji="1" lang="en-US" altLang="zh-CN" sz="1400" dirty="0">
                <a:hlinkClick r:id="rId7"/>
              </a:rPr>
              <a:t>http://w3school.com.cn</a:t>
            </a:r>
            <a:r>
              <a:rPr kumimoji="1" lang="en-US" altLang="zh-CN" sz="1400" dirty="0" smtClean="0">
                <a:hlinkClick r:id="rId7"/>
              </a:rPr>
              <a:t>/</a:t>
            </a:r>
            <a:endParaRPr kumimoji="1" lang="en-US" altLang="zh-CN" sz="1400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3122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前端基础知识学习资料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前端书籍</a:t>
            </a:r>
            <a:endParaRPr kumimoji="1" lang="en-US" altLang="zh-CN" dirty="0" smtClean="0">
              <a:hlinkClick r:id="rId3"/>
            </a:endParaRPr>
          </a:p>
          <a:p>
            <a:pPr lvl="1"/>
            <a:r>
              <a:rPr kumimoji="1" lang="en-US" altLang="zh-CN" dirty="0" smtClean="0"/>
              <a:t>《</a:t>
            </a:r>
            <a:r>
              <a:rPr lang="en-US" altLang="zh-CN" dirty="0"/>
              <a:t>HTML&amp;XHTML</a:t>
            </a:r>
            <a:r>
              <a:rPr lang="zh-CN" altLang="en-US" dirty="0"/>
              <a:t>权威</a:t>
            </a:r>
            <a:r>
              <a:rPr lang="zh-CN" altLang="en-US" dirty="0" smtClean="0"/>
              <a:t>指南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lang="en-US" altLang="zh-CN" dirty="0"/>
              <a:t>CSS</a:t>
            </a:r>
            <a:r>
              <a:rPr lang="zh-CN" altLang="en-US" dirty="0"/>
              <a:t>权威</a:t>
            </a:r>
            <a:r>
              <a:rPr lang="zh-CN" altLang="en-US" dirty="0" smtClean="0"/>
              <a:t>指南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lang="en-US" altLang="zh-CN" dirty="0"/>
              <a:t>JavaScript</a:t>
            </a:r>
            <a:r>
              <a:rPr lang="zh-CN" altLang="en-US" dirty="0"/>
              <a:t>权威</a:t>
            </a:r>
            <a:r>
              <a:rPr lang="zh-CN" altLang="en-US" dirty="0" smtClean="0"/>
              <a:t>指南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精通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高级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标准解决方案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《JavaScript</a:t>
            </a:r>
            <a:r>
              <a:rPr kumimoji="1" lang="zh-CN" altLang="en-US" dirty="0" smtClean="0"/>
              <a:t>高级程序设计</a:t>
            </a:r>
            <a:r>
              <a:rPr kumimoji="1" lang="en-US" altLang="zh-CN" dirty="0" smtClean="0"/>
              <a:t>》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9319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前端基础知识学习资料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所有</a:t>
            </a:r>
            <a:r>
              <a:rPr kumimoji="1" lang="zh-CN" altLang="en-US" dirty="0" smtClean="0"/>
              <a:t>经典的软件开发书籍</a:t>
            </a:r>
            <a:endParaRPr kumimoji="1" lang="en-US" altLang="zh-CN" dirty="0" smtClean="0">
              <a:hlinkClick r:id="rId3"/>
            </a:endParaRPr>
          </a:p>
          <a:p>
            <a:pPr lvl="1"/>
            <a:r>
              <a:rPr kumimoji="1" lang="en-US" altLang="zh-CN" dirty="0" smtClean="0"/>
              <a:t>《</a:t>
            </a:r>
            <a:r>
              <a:rPr lang="zh-CN" altLang="en-US" dirty="0"/>
              <a:t>代码大全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《Java</a:t>
            </a:r>
            <a:r>
              <a:rPr kumimoji="1" lang="zh-CN" altLang="en-US" dirty="0" smtClean="0"/>
              <a:t>编程思想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代码整洁之道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程序员的职业素养</a:t>
            </a:r>
            <a:r>
              <a:rPr kumimoji="1" lang="en-US" altLang="zh-CN" dirty="0" smtClean="0"/>
              <a:t>》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245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项目开发环境准备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IDE</a:t>
            </a:r>
          </a:p>
          <a:p>
            <a:pPr lvl="1"/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</a:p>
          <a:p>
            <a:pPr lvl="1"/>
            <a:r>
              <a:rPr kumimoji="1" lang="en-US" altLang="zh-CN" dirty="0" err="1" smtClean="0"/>
              <a:t>Webstorm</a:t>
            </a:r>
            <a:endParaRPr kumimoji="1"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工程化</a:t>
            </a:r>
            <a:endParaRPr kumimoji="1" lang="en-US" altLang="zh-CN" sz="2400" dirty="0" smtClean="0"/>
          </a:p>
          <a:p>
            <a:pPr marL="742950" lvl="2" indent="-342900"/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接口管理平台：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nei.netease.com</a:t>
            </a:r>
            <a:endParaRPr kumimoji="1"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kumimoji="1" lang="zh-CN" altLang="en-US" sz="2400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40018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7|5.8|7.2|27|12.5|104.4|4.5"/>
</p:tagLst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18738</TotalTime>
  <Words>719</Words>
  <Application>Microsoft Macintosh PowerPoint</Application>
  <PresentationFormat>全屏显示(16:9)</PresentationFormat>
  <Paragraphs>130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Andale Mono</vt:lpstr>
      <vt:lpstr>Calibri</vt:lpstr>
      <vt:lpstr>Helvetica Light</vt:lpstr>
      <vt:lpstr>Times New Roman</vt:lpstr>
      <vt:lpstr>Wingdings 3</vt:lpstr>
      <vt:lpstr>宋体</vt:lpstr>
      <vt:lpstr>微软雅黑</vt:lpstr>
      <vt:lpstr>Arial</vt:lpstr>
      <vt:lpstr>《成为前端开发工程师》走进高校</vt:lpstr>
      <vt:lpstr>今晚听谁讲什么？</vt:lpstr>
      <vt:lpstr>个人介绍</vt:lpstr>
      <vt:lpstr>PowerPoint 演示文稿</vt:lpstr>
      <vt:lpstr>主要内容</vt:lpstr>
      <vt:lpstr>前端基础知识概览</vt:lpstr>
      <vt:lpstr>前端基础知识学习资料</vt:lpstr>
      <vt:lpstr>前端基础知识学习资料</vt:lpstr>
      <vt:lpstr>前端基础知识学习资料</vt:lpstr>
      <vt:lpstr>项目开发环境准备</vt:lpstr>
      <vt:lpstr>NEI Toolkit: 安装 Node.js</vt:lpstr>
      <vt:lpstr>NEI Toolkit: 安装</vt:lpstr>
      <vt:lpstr>NEI: 申请加入 StickyNotes 项目</vt:lpstr>
      <vt:lpstr>NEI Toolkit: 生成 StickyNotes 工程</vt:lpstr>
      <vt:lpstr>NEI Toolkit: 运行 StickyNotes 工程</vt:lpstr>
      <vt:lpstr>便笺系统实现</vt:lpstr>
      <vt:lpstr>项目总结</vt:lpstr>
      <vt:lpstr>项目总结：还能做什么？</vt:lpstr>
      <vt:lpstr>项目Demo仓库</vt:lpstr>
      <vt:lpstr>PowerPoint 演示文稿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顾平</dc:creator>
  <cp:lastModifiedBy>Microsoft Office 用户</cp:lastModifiedBy>
  <cp:revision>1919</cp:revision>
  <dcterms:created xsi:type="dcterms:W3CDTF">2014-06-24T08:28:46Z</dcterms:created>
  <dcterms:modified xsi:type="dcterms:W3CDTF">2017-06-14T11:48:38Z</dcterms:modified>
</cp:coreProperties>
</file>