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59" r:id="rId4"/>
    <p:sldId id="343" r:id="rId5"/>
    <p:sldId id="339" r:id="rId6"/>
    <p:sldId id="260" r:id="rId7"/>
    <p:sldId id="294" r:id="rId8"/>
    <p:sldId id="296" r:id="rId9"/>
    <p:sldId id="262" r:id="rId10"/>
    <p:sldId id="340" r:id="rId11"/>
    <p:sldId id="312" r:id="rId12"/>
    <p:sldId id="313" r:id="rId13"/>
    <p:sldId id="314" r:id="rId14"/>
    <p:sldId id="315" r:id="rId15"/>
    <p:sldId id="316" r:id="rId16"/>
    <p:sldId id="319" r:id="rId17"/>
    <p:sldId id="320" r:id="rId18"/>
    <p:sldId id="337" r:id="rId19"/>
    <p:sldId id="321" r:id="rId20"/>
    <p:sldId id="326" r:id="rId21"/>
    <p:sldId id="327" r:id="rId22"/>
    <p:sldId id="328" r:id="rId23"/>
    <p:sldId id="317" r:id="rId24"/>
    <p:sldId id="331" r:id="rId25"/>
    <p:sldId id="322" r:id="rId26"/>
    <p:sldId id="332" r:id="rId27"/>
    <p:sldId id="333" r:id="rId28"/>
    <p:sldId id="335" r:id="rId29"/>
    <p:sldId id="338" r:id="rId30"/>
    <p:sldId id="341" r:id="rId31"/>
    <p:sldId id="342" r:id="rId32"/>
    <p:sldId id="324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555"/>
    <a:srgbClr val="1D528D"/>
    <a:srgbClr val="0F4127"/>
    <a:srgbClr val="092617"/>
    <a:srgbClr val="D7E6EE"/>
    <a:srgbClr val="6F9AEF"/>
    <a:srgbClr val="6DCEF1"/>
    <a:srgbClr val="99CC00"/>
    <a:srgbClr val="93DADF"/>
    <a:srgbClr val="3B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5" autoAdjust="0"/>
    <p:restoredTop sz="86387" autoAdjust="0"/>
  </p:normalViewPr>
  <p:slideViewPr>
    <p:cSldViewPr>
      <p:cViewPr>
        <p:scale>
          <a:sx n="90" d="100"/>
          <a:sy n="90" d="100"/>
        </p:scale>
        <p:origin x="-11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9616-FE6E-4EBF-908D-BFE218AA9A04}" type="datetimeFigureOut">
              <a:rPr lang="vi-VN" smtClean="0"/>
              <a:t>07/01/2014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04CE-5BE8-42FA-82A3-78F601CE85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606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 sự  phát  triển  như  vũ  bão  của </a:t>
            </a:r>
            <a:r>
              <a:rPr lang="en-US" dirty="0" err="1" smtClean="0"/>
              <a:t>ngành</a:t>
            </a:r>
            <a:r>
              <a:rPr lang="vi-VN" dirty="0" smtClean="0"/>
              <a:t> </a:t>
            </a:r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r>
              <a:rPr lang="vi-VN" dirty="0" smtClean="0"/>
              <a:t>,  việc  phát  triển  phần  mềm  ngày  càng  được  hỗ  trợ  bởi </a:t>
            </a:r>
          </a:p>
          <a:p>
            <a:r>
              <a:rPr lang="vi-VN" dirty="0" smtClean="0"/>
              <a:t>nhiều công cụ tiên tiến, giúp cho việc xây dựng phần mềm đỡ mệt nhọc và hiệu quả </a:t>
            </a:r>
          </a:p>
          <a:p>
            <a:r>
              <a:rPr lang="en-US" dirty="0" smtClean="0"/>
              <a:t>h</a:t>
            </a:r>
            <a:r>
              <a:rPr lang="vi-VN" dirty="0" smtClean="0"/>
              <a:t>ơn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baseline="0" dirty="0" smtClean="0"/>
              <a:t> </a:t>
            </a:r>
            <a:r>
              <a:rPr lang="en-US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73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if-else, for-while.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else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node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23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node update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4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switch.</a:t>
            </a:r>
          </a:p>
          <a:p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con.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96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93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V(G)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E – N + 2,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V(G) = P + 1,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tiên</a:t>
            </a:r>
            <a:r>
              <a:rPr lang="en-US" sz="1200" dirty="0" smtClean="0"/>
              <a:t> :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START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Ở </a:t>
            </a:r>
            <a:r>
              <a:rPr lang="en-US" sz="1200" dirty="0" err="1" smtClean="0"/>
              <a:t>mỗi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: </a:t>
            </a:r>
            <a:r>
              <a:rPr lang="en-US" sz="1200" dirty="0" err="1" smtClean="0"/>
              <a:t>dựa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kiện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ta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node con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duyệt</a:t>
            </a:r>
            <a:r>
              <a:rPr lang="en-US" sz="1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node </a:t>
            </a:r>
            <a:r>
              <a:rPr lang="en-US" sz="1200" dirty="0" err="1" smtClean="0"/>
              <a:t>nhị</a:t>
            </a:r>
            <a:r>
              <a:rPr lang="en-US" sz="1200" dirty="0" smtClean="0"/>
              <a:t> </a:t>
            </a:r>
            <a:r>
              <a:rPr lang="en-US" sz="1200" dirty="0" err="1" smtClean="0"/>
              <a:t>phân</a:t>
            </a:r>
            <a:r>
              <a:rPr lang="en-US" sz="1200" dirty="0" smtClean="0"/>
              <a:t> </a:t>
            </a:r>
            <a:r>
              <a:rPr lang="en-US" sz="1200" smtClean="0"/>
              <a:t>+ 1 </a:t>
            </a:r>
            <a:r>
              <a:rPr lang="en-US" sz="1200" dirty="0" smtClean="0"/>
              <a:t>(C = P+1)</a:t>
            </a:r>
            <a:endParaRPr lang="vi-VN" sz="120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33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đầu</a:t>
            </a:r>
            <a:r>
              <a:rPr lang="en-US" sz="1200" dirty="0" smtClean="0"/>
              <a:t> </a:t>
            </a:r>
            <a:r>
              <a:rPr lang="en-US" sz="1200" dirty="0" err="1" smtClean="0"/>
              <a:t>vào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hàm</a:t>
            </a:r>
            <a:r>
              <a:rPr lang="en-US" sz="1200" dirty="0" smtClean="0"/>
              <a:t> </a:t>
            </a:r>
            <a:r>
              <a:rPr lang="en-US" sz="1200" dirty="0" err="1" smtClean="0"/>
              <a:t>chức</a:t>
            </a:r>
            <a:r>
              <a:rPr lang="en-US" sz="1200" dirty="0" smtClean="0"/>
              <a:t> </a:t>
            </a:r>
            <a:r>
              <a:rPr lang="en-US" sz="1200" dirty="0" err="1" smtClean="0"/>
              <a:t>năng</a:t>
            </a:r>
            <a:r>
              <a:rPr lang="en-US" sz="1200" dirty="0" smtClean="0"/>
              <a:t> </a:t>
            </a:r>
            <a:r>
              <a:rPr lang="en-US" sz="1200" dirty="0" err="1" smtClean="0"/>
              <a:t>sao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tất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trên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đều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công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câu</a:t>
            </a:r>
            <a:r>
              <a:rPr lang="en-US" sz="1200" dirty="0" smtClean="0"/>
              <a:t> </a:t>
            </a:r>
            <a:r>
              <a:rPr lang="en-US" sz="1200" dirty="0" err="1" smtClean="0"/>
              <a:t>lệnh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</a:t>
            </a:r>
            <a:r>
              <a:rPr lang="en-US" sz="1200" dirty="0" err="1" smtClean="0"/>
              <a:t>đường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 </a:t>
            </a:r>
            <a:r>
              <a:rPr lang="en-US" sz="1200" dirty="0" err="1" smtClean="0"/>
              <a:t>hành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</a:t>
            </a:r>
            <a:r>
              <a:rPr lang="en-US" sz="1200" dirty="0" err="1" smtClean="0"/>
              <a:t>trị</a:t>
            </a:r>
            <a:r>
              <a:rPr lang="en-US" sz="1200" dirty="0" smtClean="0"/>
              <a:t> input </a:t>
            </a:r>
            <a:r>
              <a:rPr lang="en-US" sz="1200" dirty="0" err="1" smtClean="0"/>
              <a:t>khởi</a:t>
            </a:r>
            <a:r>
              <a:rPr lang="en-US" sz="1200" dirty="0" smtClean="0"/>
              <a:t> </a:t>
            </a:r>
            <a:r>
              <a:rPr lang="en-US" sz="1200" dirty="0" err="1" smtClean="0"/>
              <a:t>tạo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ở </a:t>
            </a:r>
            <a:r>
              <a:rPr lang="en-US" sz="1200" dirty="0" err="1" smtClean="0"/>
              <a:t>trên</a:t>
            </a:r>
            <a:r>
              <a:rPr lang="en-US" sz="1200" dirty="0" smtClean="0"/>
              <a:t>. 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kết</a:t>
            </a:r>
            <a:r>
              <a:rPr lang="en-US" sz="1200" dirty="0" smtClean="0"/>
              <a:t> </a:t>
            </a:r>
            <a:r>
              <a:rPr lang="en-US" sz="1200" dirty="0" err="1" smtClean="0"/>
              <a:t>quả</a:t>
            </a:r>
            <a:r>
              <a:rPr lang="en-US" sz="1200" dirty="0" smtClean="0"/>
              <a:t> </a:t>
            </a:r>
            <a:r>
              <a:rPr lang="en-US" sz="1200" dirty="0" err="1" smtClean="0"/>
              <a:t>trả</a:t>
            </a:r>
            <a:r>
              <a:rPr lang="en-US" sz="1200" dirty="0" smtClean="0"/>
              <a:t> </a:t>
            </a:r>
            <a:r>
              <a:rPr lang="en-US" sz="1200" dirty="0" err="1" smtClean="0"/>
              <a:t>về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lỗi</a:t>
            </a:r>
            <a:r>
              <a:rPr lang="en-US" sz="1200" dirty="0" smtClean="0"/>
              <a:t> </a:t>
            </a: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thi</a:t>
            </a:r>
            <a:r>
              <a:rPr lang="en-US" sz="1200" dirty="0" smtClean="0"/>
              <a:t>.</a:t>
            </a:r>
            <a:endParaRPr lang="vi-VN" sz="12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200" dirty="0" err="1" smtClean="0"/>
              <a:t>Sinh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</a:t>
            </a:r>
            <a:r>
              <a:rPr lang="en-US" sz="1200" dirty="0" err="1" smtClean="0"/>
              <a:t>testcase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</a:t>
            </a:r>
            <a:r>
              <a:rPr lang="en-US" sz="1200" dirty="0" err="1" smtClean="0"/>
              <a:t>cấu</a:t>
            </a:r>
            <a:r>
              <a:rPr lang="en-US" sz="1200" dirty="0" smtClean="0"/>
              <a:t> </a:t>
            </a:r>
            <a:r>
              <a:rPr lang="en-US" sz="1200" dirty="0" err="1" smtClean="0"/>
              <a:t>trúc</a:t>
            </a:r>
            <a:r>
              <a:rPr lang="en-US" sz="1200" dirty="0" smtClean="0"/>
              <a:t> </a:t>
            </a:r>
            <a:r>
              <a:rPr lang="en-US" sz="1200" dirty="0" err="1" smtClean="0"/>
              <a:t>JUnit</a:t>
            </a:r>
            <a:r>
              <a:rPr lang="en-US" sz="12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38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đen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thử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trắng</a:t>
            </a:r>
            <a:r>
              <a:rPr lang="en-US" dirty="0" smtClean="0"/>
              <a:t>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941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Interpreter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[START, !(d == 0), d=d + 1, return d, END]</a:t>
            </a: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Interpeter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Interpreter();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in.set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d”,input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);//input: parameter input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 = !(d==0)”);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 (Boolean)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(“_con”) == false ){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return;//This input not right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(“d=d+1”);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in.eval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(“return _result = d”);</a:t>
            </a:r>
            <a:endParaRPr lang="vi-V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outputExpected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in.get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(“_result”);</a:t>
            </a:r>
            <a:endParaRPr lang="vi-V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file: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&gt;_Test.java.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org.junit.Test;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static org.junit.Assert.*;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org.junit.Before;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org.junit.After;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TypeSignature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&gt;_Test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@Before public void initialize()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testcase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@After public void clean()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test: 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 public void test&lt;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numberOfTest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</a:t>
            </a:r>
            <a:endParaRPr lang="vi-V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80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89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49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56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8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07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class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612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AST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ASTParser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13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INode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TestcaseController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ASTNodeMainVisitor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AST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TestcaseGraphBuilder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A04CE-5BE8-42FA-82A3-78F601CE853C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94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Verdana" pitchFamily="34" charset="0"/>
              </a:rPr>
              <a:t>LOGO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CD3B4-AF23-43EC-9888-DF6AC5AC60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87435-2646-4BA5-AD57-971912DB5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CF8FA32-C27C-45EB-9DFE-8E81D526B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AF1-3FDC-433A-B115-6A0A382D9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90BA0-C169-4FEB-92AD-A3F6EC90F1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ED719-6C98-461A-9DCF-81719723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D689-89D1-4428-B0B2-AB393B3C1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21D88-3D4C-407D-834E-DADE9AD66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B189-BA68-448E-A20F-F726F901E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5B5E9-99B2-4AF4-B613-FBAF50BAF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F19C-5AB3-4675-90E4-95B12D44B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368 h 567"/>
              <a:gd name="T2" fmla="*/ 440 w 5763"/>
              <a:gd name="T3" fmla="*/ 368 h 567"/>
              <a:gd name="T4" fmla="*/ 777 w 5763"/>
              <a:gd name="T5" fmla="*/ 0 h 567"/>
              <a:gd name="T6" fmla="*/ 2162 w 5763"/>
              <a:gd name="T7" fmla="*/ 0 h 567"/>
              <a:gd name="T8" fmla="*/ 2265 w 5763"/>
              <a:gd name="T9" fmla="*/ 116 h 567"/>
              <a:gd name="T10" fmla="*/ 5756 w 5763"/>
              <a:gd name="T11" fmla="*/ 112 h 567"/>
              <a:gd name="T12" fmla="*/ 5763 w 5763"/>
              <a:gd name="T13" fmla="*/ 567 h 567"/>
              <a:gd name="T14" fmla="*/ 6 w 5763"/>
              <a:gd name="T15" fmla="*/ 55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4832261" algn="ctr" rotWithShape="0">
                    <a:srgbClr val="000066">
                      <a:alpha val="19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449 w 5784"/>
              <a:gd name="T1" fmla="*/ 370 h 528"/>
              <a:gd name="T2" fmla="*/ 768 w 5784"/>
              <a:gd name="T3" fmla="*/ 1 h 528"/>
              <a:gd name="T4" fmla="*/ 2158 w 5784"/>
              <a:gd name="T5" fmla="*/ 0 h 528"/>
              <a:gd name="T6" fmla="*/ 2258 w 5784"/>
              <a:gd name="T7" fmla="*/ 115 h 528"/>
              <a:gd name="T8" fmla="*/ 5784 w 5784"/>
              <a:gd name="T9" fmla="*/ 115 h 528"/>
              <a:gd name="T10" fmla="*/ 5779 w 5784"/>
              <a:gd name="T11" fmla="*/ 528 h 528"/>
              <a:gd name="T12" fmla="*/ 0 w 5784"/>
              <a:gd name="T13" fmla="*/ 519 h 528"/>
              <a:gd name="T14" fmla="*/ 0 w 5784"/>
              <a:gd name="T15" fmla="*/ 3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7251" dir="16767739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2889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34963A73-4D36-4BFD-A20A-D30D188F26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5558"/>
            <a:ext cx="9144000" cy="78559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47917"/>
            <a:ext cx="9144000" cy="15145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9000"/>
                  <a:alpha val="60000"/>
                </a:schemeClr>
              </a:gs>
              <a:gs pos="25000">
                <a:srgbClr val="067555">
                  <a:alpha val="70000"/>
                </a:srgbClr>
              </a:gs>
              <a:gs pos="49000">
                <a:srgbClr val="0F4127">
                  <a:alpha val="65000"/>
                </a:srgbClr>
              </a:gs>
              <a:gs pos="74000">
                <a:srgbClr val="1D528D">
                  <a:alpha val="70000"/>
                </a:srgbClr>
              </a:gs>
              <a:gs pos="100000">
                <a:srgbClr val="067555">
                  <a:alpha val="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dist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en-US" sz="3200" dirty="0" smtClean="0"/>
              <a:t>LUẬN VĂN TỐT NGHIỆP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724400"/>
            <a:ext cx="7315200" cy="1676400"/>
          </a:xfrm>
        </p:spPr>
        <p:txBody>
          <a:bodyPr/>
          <a:lstStyle/>
          <a:p>
            <a:pPr lvl="6"/>
            <a:r>
              <a:rPr lang="en-US" b="1" dirty="0" smtClean="0"/>
              <a:t>GVHD</a:t>
            </a:r>
            <a:r>
              <a:rPr lang="en-US" dirty="0" smtClean="0"/>
              <a:t>: TS Nguyễn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pPr lvl="6"/>
            <a:r>
              <a:rPr lang="en-US" b="1" dirty="0" smtClean="0"/>
              <a:t>GVPB</a:t>
            </a:r>
            <a:r>
              <a:rPr lang="en-US" dirty="0" smtClean="0"/>
              <a:t>: PGS. TS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endParaRPr lang="en-US" dirty="0" smtClean="0"/>
          </a:p>
          <a:p>
            <a:pPr lvl="6"/>
            <a:r>
              <a:rPr lang="en-US" b="1" dirty="0" smtClean="0"/>
              <a:t>SVTH</a:t>
            </a:r>
            <a:r>
              <a:rPr lang="en-US" dirty="0" smtClean="0"/>
              <a:t>: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Cao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	50900500</a:t>
            </a:r>
          </a:p>
          <a:p>
            <a:pPr marL="3257550" lvl="6">
              <a:buFont typeface="Arial" pitchFamily="34" charset="0"/>
              <a:buChar char="•"/>
            </a:pPr>
            <a:r>
              <a:rPr lang="en-US" dirty="0" smtClean="0"/>
              <a:t>Phạm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	50900286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2905035"/>
            <a:ext cx="868680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Chương tr</a:t>
            </a:r>
            <a:r>
              <a:rPr lang="en-US" sz="2400" b="1" dirty="0" err="1">
                <a:solidFill>
                  <a:schemeClr val="bg1"/>
                </a:solidFill>
              </a:rPr>
              <a:t>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tự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động tạo testcase</a:t>
            </a:r>
            <a:endParaRPr lang="en-US" sz="2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vi-VN" sz="2400" b="1" dirty="0">
                <a:solidFill>
                  <a:schemeClr val="bg1"/>
                </a:solidFill>
              </a:rPr>
              <a:t>kiểm thử d</a:t>
            </a:r>
            <a:r>
              <a:rPr lang="en-US" sz="2400" b="1" dirty="0" err="1">
                <a:solidFill>
                  <a:schemeClr val="bg1"/>
                </a:solidFill>
              </a:rPr>
              <a:t>òng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điều </a:t>
            </a:r>
            <a:r>
              <a:rPr lang="vi-VN" sz="2400" b="1" dirty="0" smtClean="0">
                <a:solidFill>
                  <a:schemeClr val="bg1"/>
                </a:solidFill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của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một</a:t>
            </a:r>
            <a:r>
              <a:rPr lang="vi-VN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>
                <a:solidFill>
                  <a:schemeClr val="bg1"/>
                </a:solidFill>
              </a:rPr>
              <a:t>hàm chức năng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Thực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chương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trình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5486400" cy="41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463289" cy="33861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: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(AST).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" y="2209800"/>
            <a:ext cx="2637363" cy="2057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38400"/>
            <a:ext cx="19812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4038600"/>
            <a:ext cx="28444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D719-6C98-461A-9DCF-817197235E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24050"/>
            <a:ext cx="5208814" cy="455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5000"/>
            <a:ext cx="2008414" cy="16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ANTLR: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Eclipse </a:t>
            </a:r>
            <a:r>
              <a:rPr lang="en-US" i="1" dirty="0"/>
              <a:t>Java Development Tools</a:t>
            </a:r>
            <a:r>
              <a:rPr lang="en-US" dirty="0"/>
              <a:t> (JDT)</a:t>
            </a:r>
            <a:r>
              <a:rPr lang="en-US" dirty="0" smtClean="0"/>
              <a:t> 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API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24490"/>
            <a:ext cx="7620000" cy="41239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54129"/>
            <a:ext cx="1453399" cy="15301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0" y="3352800"/>
            <a:ext cx="1716490" cy="1748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3990" y="22815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7812" y="28956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17621" y="2895600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417621" y="2667000"/>
            <a:ext cx="137160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409113">
            <a:off x="4083829" y="4162286"/>
            <a:ext cx="200689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19409113">
            <a:off x="4388629" y="4326395"/>
            <a:ext cx="2006894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262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5412" y="3810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>
            <a:off x="2478490" y="4262735"/>
            <a:ext cx="340910" cy="45719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8" grpId="0" animBg="1"/>
      <p:bldP spid="21" grpId="0" animBg="1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/>
              <a:t>if-else: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81198"/>
            <a:ext cx="2057400" cy="199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6674"/>
            <a:ext cx="2133600" cy="1996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5293" y="27963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5293" y="508066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974068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2" name="Down Arrow 11"/>
          <p:cNvSpPr/>
          <p:nvPr/>
        </p:nvSpPr>
        <p:spPr>
          <a:xfrm>
            <a:off x="3345180" y="4092293"/>
            <a:ext cx="45719" cy="44187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 rot="20271877">
            <a:off x="4084100" y="5048781"/>
            <a:ext cx="10668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440622"/>
            <a:ext cx="2438400" cy="3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for-while: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7" y="2057401"/>
            <a:ext cx="2304803" cy="1685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3" y="4275557"/>
            <a:ext cx="2133599" cy="209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8" y="2489414"/>
            <a:ext cx="2159609" cy="357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064" y="26837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9318" y="500751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INode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6526" y="404516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11" name="Down Arrow 10"/>
          <p:cNvSpPr/>
          <p:nvPr/>
        </p:nvSpPr>
        <p:spPr>
          <a:xfrm>
            <a:off x="3047999" y="3810000"/>
            <a:ext cx="45719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286961">
            <a:off x="3962938" y="4831103"/>
            <a:ext cx="1752600" cy="651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2138967"/>
            <a:ext cx="8229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5791"/>
            <a:ext cx="3429000" cy="3628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38967"/>
            <a:ext cx="3438574" cy="396201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72000" y="4495800"/>
            <a:ext cx="6096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kiện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 </a:t>
            </a:r>
            <a:r>
              <a:rPr lang="en-US" i="1" dirty="0" err="1" smtClean="0"/>
              <a:t>thường</a:t>
            </a:r>
            <a:r>
              <a:rPr lang="en-US" i="1" dirty="0" smtClean="0"/>
              <a:t> </a:t>
            </a:r>
            <a:r>
              <a:rPr lang="en-US" i="1" dirty="0" err="1" smtClean="0"/>
              <a:t>chứa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như</a:t>
            </a:r>
            <a:r>
              <a:rPr lang="en-US" i="1" dirty="0" smtClean="0"/>
              <a:t> AND, OR, NOT. </a:t>
            </a:r>
          </a:p>
          <a:p>
            <a:pPr lvl="1"/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lưu</a:t>
            </a:r>
            <a:r>
              <a:rPr lang="en-US" i="1" dirty="0" smtClean="0"/>
              <a:t> </a:t>
            </a:r>
            <a:r>
              <a:rPr lang="en-US" i="1" dirty="0" err="1" smtClean="0"/>
              <a:t>trữ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 </a:t>
            </a:r>
            <a:r>
              <a:rPr lang="en-US" i="1" dirty="0" err="1" smtClean="0"/>
              <a:t>Lnode</a:t>
            </a:r>
            <a:r>
              <a:rPr lang="en-US" i="1" dirty="0" smtClean="0"/>
              <a:t>.</a:t>
            </a:r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LNode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Root -&gt; Left -&gt; Right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smtClean="0"/>
              <a:t>con.</a:t>
            </a:r>
            <a:endParaRPr lang="en-US" i="1" dirty="0"/>
          </a:p>
          <a:p>
            <a:pPr lvl="1"/>
            <a:r>
              <a:rPr lang="en-US" i="1" dirty="0"/>
              <a:t>Root -&gt; Child </a:t>
            </a:r>
            <a:r>
              <a:rPr lang="en-US" i="1" dirty="0" err="1"/>
              <a:t>với</a:t>
            </a:r>
            <a:r>
              <a:rPr lang="en-US" i="1" dirty="0"/>
              <a:t> Node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smtClean="0"/>
              <a:t>con.</a:t>
            </a:r>
            <a:endParaRPr lang="vi-V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397333"/>
            <a:ext cx="5029200" cy="1340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NOT (!): </a:t>
            </a:r>
            <a:r>
              <a:rPr lang="en-US" i="1" dirty="0" err="1" smtClean="0"/>
              <a:t>hoán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Node “True” </a:t>
            </a:r>
            <a:r>
              <a:rPr lang="en-US" i="1" dirty="0" err="1" smtClean="0"/>
              <a:t>và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if( !v1 )	return true;</a:t>
            </a:r>
            <a:endParaRPr lang="vi-VN" sz="2000" i="1" dirty="0" smtClean="0"/>
          </a:p>
          <a:p>
            <a:pPr marL="800100" lvl="2" indent="0">
              <a:buNone/>
            </a:pPr>
            <a:r>
              <a:rPr lang="en-US" sz="2000" i="1" dirty="0" smtClean="0"/>
              <a:t>else	return false;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289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AND(&amp;&amp;, &amp;):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đúng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“True”,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&amp;&amp; 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</a:t>
            </a:r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false;</a:t>
            </a:r>
            <a:endParaRPr lang="vi-VN" sz="2000" dirty="0"/>
          </a:p>
          <a:p>
            <a:pPr marL="800100" lvl="2" indent="0">
              <a:buNone/>
            </a:pPr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124200"/>
            <a:ext cx="2590800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LNode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OR(||, |): </a:t>
            </a:r>
            <a:r>
              <a:rPr lang="en-US" i="1" dirty="0" err="1" smtClean="0"/>
              <a:t>Nếu</a:t>
            </a:r>
            <a:r>
              <a:rPr lang="en-US" i="1" dirty="0" smtClean="0"/>
              <a:t> </a:t>
            </a:r>
            <a:r>
              <a:rPr lang="en-US" i="1" dirty="0" err="1" smtClean="0"/>
              <a:t>hai</a:t>
            </a:r>
            <a:r>
              <a:rPr lang="en-US" i="1" dirty="0" smtClean="0"/>
              <a:t> </a:t>
            </a:r>
            <a:r>
              <a:rPr lang="en-US" i="1" dirty="0" err="1" smtClean="0"/>
              <a:t>vế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thức</a:t>
            </a:r>
            <a:r>
              <a:rPr lang="en-US" i="1" dirty="0" smtClean="0"/>
              <a:t> </a:t>
            </a:r>
            <a:r>
              <a:rPr lang="en-US" i="1" dirty="0" err="1" smtClean="0"/>
              <a:t>sai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“False”.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còn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 </a:t>
            </a:r>
            <a:r>
              <a:rPr lang="en-US" i="1" dirty="0" err="1" smtClean="0"/>
              <a:t>nối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“True”.</a:t>
            </a:r>
          </a:p>
          <a:p>
            <a:pPr marL="0" indent="0">
              <a:buNone/>
            </a:pPr>
            <a:endParaRPr lang="en-US" i="1" dirty="0" smtClean="0"/>
          </a:p>
          <a:p>
            <a:pPr marL="800100" lvl="2" indent="0">
              <a:buNone/>
            </a:pPr>
            <a:r>
              <a:rPr lang="en-US" sz="2000" dirty="0"/>
              <a:t>if( v1 </a:t>
            </a:r>
            <a:r>
              <a:rPr lang="en-US" sz="2000" dirty="0" smtClean="0"/>
              <a:t>|| </a:t>
            </a:r>
            <a:r>
              <a:rPr lang="en-US" sz="2000" dirty="0"/>
              <a:t>v2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  <a:r>
              <a:rPr lang="en-US" sz="2000" dirty="0" smtClean="0"/>
              <a:t>return </a:t>
            </a:r>
            <a:r>
              <a:rPr lang="en-US" sz="2000" dirty="0"/>
              <a:t>true;</a:t>
            </a:r>
            <a:endParaRPr lang="vi-VN" sz="2000" dirty="0"/>
          </a:p>
          <a:p>
            <a:pPr marL="800100" lvl="2" indent="0">
              <a:buNone/>
            </a:pPr>
            <a:r>
              <a:rPr lang="en-US" sz="2000" dirty="0" smtClean="0"/>
              <a:t>else	</a:t>
            </a:r>
            <a:r>
              <a:rPr lang="en-US" sz="2000" dirty="0"/>
              <a:t>	</a:t>
            </a:r>
            <a:r>
              <a:rPr lang="en-US" sz="2000" dirty="0" smtClean="0"/>
              <a:t>return false;</a:t>
            </a:r>
            <a:endParaRPr lang="vi-VN" sz="2000" b="1" dirty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124200"/>
            <a:ext cx="25678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/>
              <a:t>qua.</a:t>
            </a:r>
            <a:endParaRPr lang="vi-VN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START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ở </a:t>
            </a:r>
            <a:r>
              <a:rPr lang="en-US" dirty="0"/>
              <a:t>END.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Tom McCabe </a:t>
            </a:r>
            <a:r>
              <a:rPr lang="en-US" dirty="0"/>
              <a:t>(C = P+1, C = E+N -2).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7065" y="2654675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vi-VN" dirty="0" smtClean="0"/>
              <a:t>[</a:t>
            </a:r>
            <a:r>
              <a:rPr lang="vi-VN" dirty="0"/>
              <a:t>START, i=0,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!(</a:t>
            </a:r>
            <a:r>
              <a:rPr lang="vi-VN" dirty="0" smtClean="0"/>
              <a:t>a&gt;0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</a:t>
            </a:r>
            <a:r>
              <a:rPr lang="vi-VN" dirty="0" smtClean="0"/>
              <a:t>a&lt;5</a:t>
            </a:r>
            <a:r>
              <a:rPr lang="vi-VN" dirty="0"/>
              <a:t>, a+=2,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pPr marL="342900" lvl="0" indent="-342900">
              <a:buFont typeface="+mj-lt"/>
              <a:buAutoNum type="arabicPeriod"/>
            </a:pPr>
            <a:r>
              <a:rPr lang="vi-VN" dirty="0"/>
              <a:t>[START, i=0, WHILE, </a:t>
            </a:r>
            <a:r>
              <a:rPr lang="vi-VN" dirty="0" smtClean="0"/>
              <a:t>a&lt;8</a:t>
            </a:r>
            <a:r>
              <a:rPr lang="vi-VN" dirty="0"/>
              <a:t>, </a:t>
            </a:r>
            <a:r>
              <a:rPr lang="vi-VN" dirty="0" smtClean="0"/>
              <a:t>a&gt;0</a:t>
            </a:r>
            <a:r>
              <a:rPr lang="vi-VN" dirty="0"/>
              <a:t>, !(</a:t>
            </a:r>
            <a:r>
              <a:rPr lang="vi-VN" dirty="0" smtClean="0"/>
              <a:t>a&lt;5</a:t>
            </a:r>
            <a:r>
              <a:rPr lang="vi-VN" dirty="0"/>
              <a:t>), a+=1, i++, WHILE, !(</a:t>
            </a:r>
            <a:r>
              <a:rPr lang="vi-VN" dirty="0" smtClean="0"/>
              <a:t>a&lt;8</a:t>
            </a:r>
            <a:r>
              <a:rPr lang="vi-VN" dirty="0"/>
              <a:t>), return </a:t>
            </a:r>
            <a:r>
              <a:rPr lang="vi-VN" dirty="0" smtClean="0"/>
              <a:t>a+i</a:t>
            </a:r>
            <a:r>
              <a:rPr lang="vi-VN" dirty="0"/>
              <a:t>, END]</a:t>
            </a:r>
          </a:p>
          <a:p>
            <a:endParaRPr lang="vi-V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2228849"/>
            <a:ext cx="3657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/>
              <a:t>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  <a:endParaRPr lang="vi-VN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input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  <a:endParaRPr lang="vi-V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smtClean="0"/>
              <a:t>con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</a:t>
            </a:r>
            <a:endParaRPr lang="en-US" dirty="0"/>
          </a:p>
          <a:p>
            <a:pPr marL="800100" lvl="2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Interpreter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BeanShell</a:t>
            </a:r>
            <a:r>
              <a:rPr lang="en-US" dirty="0"/>
              <a:t>.</a:t>
            </a:r>
            <a:endParaRPr lang="vi-VN" dirty="0"/>
          </a:p>
          <a:p>
            <a:pPr marL="800100" lvl="2" indent="0">
              <a:buNone/>
            </a:pPr>
            <a:r>
              <a:rPr lang="vi-VN" dirty="0" smtClean="0"/>
              <a:t>Ví dụ : [START</a:t>
            </a:r>
            <a:r>
              <a:rPr lang="vi-VN" dirty="0"/>
              <a:t>, !(d == 0), d=d + 1, return d, END]</a:t>
            </a:r>
          </a:p>
          <a:p>
            <a:pPr marL="800100" lvl="2" indent="0">
              <a:buNone/>
            </a:pP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Interpeter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vi-VN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Interpreter();</a:t>
            </a: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in.set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d”,input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);//input: parameter input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 = !(d==0)”);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 (Boolean)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(“_con”) == false ){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return;//This input not right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(“d=d+1”);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in.eval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(“return _result = d”);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outputExpected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(“_result”);</a:t>
            </a:r>
            <a:endParaRPr lang="vi-V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914400" lvl="1" indent="-514350">
              <a:buFont typeface="+mj-lt"/>
              <a:buAutoNum type="arabicPeriod" startAt="3"/>
            </a:pP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/>
              <a:t>ra</a:t>
            </a:r>
            <a:r>
              <a:rPr lang="en-US" kern="1200" dirty="0"/>
              <a:t> </a:t>
            </a:r>
            <a:r>
              <a:rPr lang="en-US" kern="1200" dirty="0" err="1"/>
              <a:t>testcase</a:t>
            </a:r>
            <a:r>
              <a:rPr lang="en-US" kern="1200" dirty="0"/>
              <a:t> </a:t>
            </a:r>
            <a:r>
              <a:rPr lang="en-US" kern="1200" dirty="0" err="1"/>
              <a:t>theo</a:t>
            </a:r>
            <a:r>
              <a:rPr lang="en-US" kern="1200" dirty="0"/>
              <a:t> </a:t>
            </a:r>
            <a:r>
              <a:rPr lang="en-US" kern="1200" dirty="0" err="1"/>
              <a:t>cấu</a:t>
            </a:r>
            <a:r>
              <a:rPr lang="en-US" kern="1200" dirty="0"/>
              <a:t> </a:t>
            </a:r>
            <a:r>
              <a:rPr lang="en-US" kern="1200" dirty="0" err="1"/>
              <a:t>trúc</a:t>
            </a:r>
            <a:r>
              <a:rPr lang="en-US" kern="1200" dirty="0"/>
              <a:t> </a:t>
            </a:r>
            <a:r>
              <a:rPr lang="en-US" kern="1200" dirty="0" err="1"/>
              <a:t>JUnit</a:t>
            </a:r>
            <a:r>
              <a:rPr lang="en-US" kern="1200" dirty="0" smtClean="0"/>
              <a:t>:</a:t>
            </a:r>
          </a:p>
          <a:p>
            <a:pPr marL="800100" lvl="2" indent="0">
              <a:buNone/>
            </a:pPr>
            <a:r>
              <a:rPr lang="en-US" kern="1200" dirty="0" smtClean="0"/>
              <a:t>File </a:t>
            </a:r>
            <a:r>
              <a:rPr lang="en-US" kern="1200" dirty="0" err="1" smtClean="0"/>
              <a:t>testcase</a:t>
            </a:r>
            <a:r>
              <a:rPr lang="en-US" kern="1200" dirty="0" smtClean="0"/>
              <a:t> </a:t>
            </a:r>
            <a:r>
              <a:rPr lang="en-US" kern="1200" dirty="0" err="1" smtClean="0"/>
              <a:t>sinh</a:t>
            </a:r>
            <a:r>
              <a:rPr lang="en-US" kern="1200" dirty="0" smtClean="0"/>
              <a:t> </a:t>
            </a:r>
            <a:r>
              <a:rPr lang="en-US" kern="1200" dirty="0" err="1" smtClean="0"/>
              <a:t>ra</a:t>
            </a:r>
            <a:r>
              <a:rPr lang="en-US" kern="1200" dirty="0" smtClean="0"/>
              <a:t> </a:t>
            </a:r>
            <a:r>
              <a:rPr lang="en-US" kern="1200" dirty="0" err="1" smtClean="0"/>
              <a:t>trong</a:t>
            </a:r>
            <a:r>
              <a:rPr lang="en-US" kern="1200" dirty="0" smtClean="0"/>
              <a:t> </a:t>
            </a:r>
            <a:r>
              <a:rPr lang="en-US" kern="1200" dirty="0" err="1" smtClean="0"/>
              <a:t>cùng</a:t>
            </a:r>
            <a:r>
              <a:rPr lang="en-US" kern="1200" dirty="0" smtClean="0"/>
              <a:t> </a:t>
            </a:r>
            <a:r>
              <a:rPr lang="en-US" kern="1200" dirty="0" err="1" smtClean="0"/>
              <a:t>thư</a:t>
            </a:r>
            <a:r>
              <a:rPr lang="en-US" kern="1200" dirty="0" smtClean="0"/>
              <a:t> </a:t>
            </a:r>
            <a:r>
              <a:rPr lang="en-US" kern="1200" dirty="0" err="1" smtClean="0"/>
              <a:t>mục</a:t>
            </a:r>
            <a:r>
              <a:rPr lang="en-US" kern="1200" dirty="0" smtClean="0"/>
              <a:t> </a:t>
            </a:r>
            <a:r>
              <a:rPr lang="en-US" kern="1200" dirty="0" err="1" smtClean="0"/>
              <a:t>với</a:t>
            </a:r>
            <a:r>
              <a:rPr lang="en-US" kern="1200" dirty="0" smtClean="0"/>
              <a:t> class </a:t>
            </a:r>
            <a:r>
              <a:rPr lang="en-US" kern="1200" dirty="0" err="1" smtClean="0"/>
              <a:t>chứa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chức</a:t>
            </a:r>
            <a:r>
              <a:rPr lang="en-US" kern="1200" dirty="0" smtClean="0"/>
              <a:t> </a:t>
            </a:r>
            <a:r>
              <a:rPr lang="en-US" kern="1200" dirty="0" err="1" smtClean="0"/>
              <a:t>năng</a:t>
            </a:r>
            <a:r>
              <a:rPr lang="en-US" kern="1200" dirty="0" smtClean="0"/>
              <a:t>. </a:t>
            </a:r>
            <a:r>
              <a:rPr lang="en-US" kern="1200" dirty="0" err="1" smtClean="0"/>
              <a:t>Có</a:t>
            </a:r>
            <a:r>
              <a:rPr lang="en-US" kern="1200" dirty="0" smtClean="0"/>
              <a:t> </a:t>
            </a:r>
            <a:r>
              <a:rPr lang="en-US" kern="1200" dirty="0" err="1" smtClean="0"/>
              <a:t>tên</a:t>
            </a:r>
            <a:r>
              <a:rPr lang="en-US" kern="1200" dirty="0" smtClean="0"/>
              <a:t> </a:t>
            </a:r>
            <a:r>
              <a:rPr lang="en-US" kern="1200" dirty="0" err="1" smtClean="0"/>
              <a:t>dạng</a:t>
            </a:r>
            <a:r>
              <a:rPr lang="en-US" kern="1200" dirty="0" smtClean="0"/>
              <a:t> </a:t>
            </a:r>
            <a:r>
              <a:rPr lang="en-US" b="1" kern="1200" dirty="0"/>
              <a:t>&lt;</a:t>
            </a:r>
            <a:r>
              <a:rPr lang="en-US" b="1" kern="1200" dirty="0" err="1"/>
              <a:t>ClassName</a:t>
            </a:r>
            <a:r>
              <a:rPr lang="en-US" b="1" kern="1200" dirty="0"/>
              <a:t>&gt;_&lt;</a:t>
            </a:r>
            <a:r>
              <a:rPr lang="en-US" b="1" kern="1200" dirty="0" err="1"/>
              <a:t>MethodName</a:t>
            </a:r>
            <a:r>
              <a:rPr lang="en-US" b="1" kern="1200" dirty="0"/>
              <a:t>&gt;_&lt;</a:t>
            </a:r>
            <a:r>
              <a:rPr lang="en-US" b="1" kern="1200" dirty="0" err="1"/>
              <a:t>TypeSignature</a:t>
            </a:r>
            <a:r>
              <a:rPr lang="en-US" b="1" kern="1200" dirty="0"/>
              <a:t>&gt;_</a:t>
            </a:r>
            <a:r>
              <a:rPr lang="en-US" b="1" kern="1200" dirty="0" smtClean="0"/>
              <a:t>Test.java</a:t>
            </a:r>
            <a:endParaRPr lang="en-US" b="1" kern="1200" dirty="0" smtClean="0"/>
          </a:p>
          <a:p>
            <a:pPr marL="800100" lvl="2" indent="0">
              <a:buNone/>
            </a:pPr>
            <a:r>
              <a:rPr lang="en-US" kern="1200" dirty="0" smtClean="0"/>
              <a:t>Ta </a:t>
            </a:r>
            <a:r>
              <a:rPr lang="en-US" kern="1200" dirty="0" err="1" smtClean="0"/>
              <a:t>chỉ</a:t>
            </a:r>
            <a:r>
              <a:rPr lang="en-US" kern="1200" dirty="0" smtClean="0"/>
              <a:t> </a:t>
            </a:r>
            <a:r>
              <a:rPr lang="en-US" kern="1200" dirty="0" err="1" smtClean="0"/>
              <a:t>cần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 file </a:t>
            </a:r>
            <a:r>
              <a:rPr lang="en-US" kern="1200" dirty="0" err="1" smtClean="0"/>
              <a:t>này</a:t>
            </a:r>
            <a:r>
              <a:rPr lang="en-US" kern="1200" dirty="0" smtClean="0"/>
              <a:t> </a:t>
            </a:r>
            <a:r>
              <a:rPr lang="en-US" kern="1200" dirty="0" err="1" smtClean="0"/>
              <a:t>và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chạy</a:t>
            </a:r>
            <a:r>
              <a:rPr lang="en-US" kern="1200" dirty="0" smtClean="0"/>
              <a:t> </a:t>
            </a:r>
            <a:r>
              <a:rPr lang="en-US" kern="1200" dirty="0" err="1" smtClean="0"/>
              <a:t>JUnit</a:t>
            </a:r>
            <a:r>
              <a:rPr lang="en-US" kern="1200" dirty="0" smtClean="0"/>
              <a:t> </a:t>
            </a:r>
            <a:r>
              <a:rPr lang="en-US" kern="1200" dirty="0" err="1" smtClean="0"/>
              <a:t>để</a:t>
            </a:r>
            <a:r>
              <a:rPr lang="en-US" kern="1200" dirty="0" smtClean="0"/>
              <a:t> </a:t>
            </a:r>
            <a:r>
              <a:rPr lang="en-US" kern="1200" dirty="0" err="1" smtClean="0"/>
              <a:t>tiến</a:t>
            </a:r>
            <a:r>
              <a:rPr lang="en-US" kern="1200" dirty="0" smtClean="0"/>
              <a:t> </a:t>
            </a:r>
            <a:r>
              <a:rPr lang="en-US" kern="1200" dirty="0" err="1" smtClean="0"/>
              <a:t>hành</a:t>
            </a:r>
            <a:r>
              <a:rPr lang="en-US" kern="1200" dirty="0" smtClean="0"/>
              <a:t> test </a:t>
            </a:r>
            <a:r>
              <a:rPr lang="en-US" kern="1200" dirty="0" err="1" smtClean="0"/>
              <a:t>hàm</a:t>
            </a:r>
            <a:r>
              <a:rPr lang="en-US" kern="1200" dirty="0" smtClean="0"/>
              <a:t> </a:t>
            </a:r>
            <a:r>
              <a:rPr lang="en-US" kern="1200" dirty="0" err="1" smtClean="0"/>
              <a:t>đã</a:t>
            </a:r>
            <a:r>
              <a:rPr lang="en-US" kern="1200" dirty="0" smtClean="0"/>
              <a:t> </a:t>
            </a:r>
            <a:r>
              <a:rPr lang="en-US" kern="1200" dirty="0" err="1" smtClean="0"/>
              <a:t>được</a:t>
            </a:r>
            <a:r>
              <a:rPr lang="en-US" kern="1200" dirty="0" smtClean="0"/>
              <a:t> </a:t>
            </a:r>
            <a:r>
              <a:rPr lang="en-US" kern="1200" dirty="0" err="1" smtClean="0"/>
              <a:t>chọn</a:t>
            </a:r>
            <a:r>
              <a:rPr lang="en-US" kern="1200" dirty="0" smtClean="0"/>
              <a:t>.</a:t>
            </a:r>
            <a:endParaRPr lang="vi-VN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29400" cy="424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86675" cy="4519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u="sng" dirty="0" err="1"/>
              <a:t>khó</a:t>
            </a:r>
            <a:r>
              <a:rPr lang="en-US" u="sng" dirty="0"/>
              <a:t> </a:t>
            </a:r>
            <a:r>
              <a:rPr lang="en-US" u="sng" dirty="0" err="1" smtClean="0"/>
              <a:t>tính</a:t>
            </a:r>
            <a:endParaRPr lang="en-US" u="sng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u="sng" dirty="0" err="1" smtClean="0"/>
              <a:t>từ</a:t>
            </a:r>
            <a:r>
              <a:rPr lang="en-US" u="sng" dirty="0" smtClean="0"/>
              <a:t> </a:t>
            </a:r>
            <a:r>
              <a:rPr lang="en-US" u="sng" dirty="0" err="1" smtClean="0"/>
              <a:t>đầu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961" y="350564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Chi phí sửa lỗi </a:t>
            </a:r>
          </a:p>
          <a:p>
            <a:pPr algn="ctr"/>
            <a:r>
              <a:rPr lang="en-US" dirty="0" smtClean="0"/>
              <a:t>theo thời gian</a:t>
            </a:r>
          </a:p>
          <a:p>
            <a:pPr algn="ctr"/>
            <a:r>
              <a:rPr lang="en-US" dirty="0" smtClean="0"/>
              <a:t>phát hiện lỗi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61" y="2971800"/>
            <a:ext cx="3657600" cy="2295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FF0000"/>
                  </a:solidFill>
                </a:rPr>
                <a:t>Thực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nghiệm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và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đánh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giá</a:t>
              </a:r>
              <a:endParaRPr lang="en-US" sz="2400" dirty="0">
                <a:solidFill>
                  <a:srgbClr val="FF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Kiến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thức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bản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Tổng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kết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1828800" y="3054350"/>
            <a:ext cx="5562599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Cảm ơn thầy đã lắng nghe!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0"/>
            <a:ext cx="1578429" cy="1610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28204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TRƯỜNG ĐẠI HỌC BÁCH KHOA TP. HCM</a:t>
            </a:r>
          </a:p>
          <a:p>
            <a:pPr algn="ctr"/>
            <a:r>
              <a:rPr lang="en-US" sz="1400" b="1" dirty="0" smtClean="0"/>
              <a:t>KHOA KHOA HỌC &amp; KỸ THUẬT MÁY TÍNH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17526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1968" y="1344"/>
              <a:ext cx="1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Giới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thiệu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đề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tài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667000"/>
            <a:ext cx="5410202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1968" y="1920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FF0000"/>
                  </a:solidFill>
                </a:rPr>
                <a:t>Khái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niệm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cơ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bản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5560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Thực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hiện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chương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trình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419599"/>
            <a:ext cx="5410200" cy="960438"/>
            <a:chOff x="1268" y="2976"/>
            <a:chExt cx="3408" cy="605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62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1968" y="3058"/>
              <a:ext cx="231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>
                  <a:solidFill>
                    <a:srgbClr val="000000"/>
                  </a:solidFill>
                </a:rPr>
                <a:t>Thực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nghiệm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và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đánh</a:t>
              </a:r>
              <a:r>
                <a:rPr lang="en-US" sz="2400" dirty="0">
                  <a:solidFill>
                    <a:srgbClr val="000000"/>
                  </a:solidFill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</a:rPr>
                <a:t>giá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2976"/>
              <a:ext cx="480" cy="451"/>
              <a:chOff x="3174" y="2553"/>
              <a:chExt cx="1549" cy="1454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55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633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4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998662" y="5354637"/>
            <a:ext cx="5410200" cy="665163"/>
            <a:chOff x="1268" y="2432"/>
            <a:chExt cx="3408" cy="419"/>
          </a:xfrm>
        </p:grpSpPr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90"/>
            <p:cNvSpPr txBox="1">
              <a:spLocks noChangeArrowheads="1"/>
            </p:cNvSpPr>
            <p:nvPr/>
          </p:nvSpPr>
          <p:spPr bwMode="auto">
            <a:xfrm>
              <a:off x="1968" y="248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kết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51" name="Group 95"/>
            <p:cNvGrpSpPr>
              <a:grpSpLocks/>
            </p:cNvGrpSpPr>
            <p:nvPr/>
          </p:nvGrpSpPr>
          <p:grpSpPr bwMode="auto">
            <a:xfrm>
              <a:off x="1268" y="2432"/>
              <a:ext cx="489" cy="419"/>
              <a:chOff x="1110" y="2656"/>
              <a:chExt cx="1578" cy="1351"/>
            </a:xfrm>
          </p:grpSpPr>
          <p:sp>
            <p:nvSpPr>
              <p:cNvPr id="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65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75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rgbClr val="FFFFFF"/>
                  </a:solidFill>
                </a:rPr>
                <a:t>5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8611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12954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4478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đen (Black-box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15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18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68619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8620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1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22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4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459257" y="1976735"/>
            <a:ext cx="2082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err="1" smtClean="0">
                <a:solidFill>
                  <a:srgbClr val="000000"/>
                </a:solidFill>
              </a:rPr>
              <a:t>Kiểm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thử PM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715000" y="4089737"/>
            <a:ext cx="2038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00"/>
                </a:solidFill>
              </a:rPr>
              <a:t>Kiểm thử hộp trắng (White-box testing)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399"/>
            <a:ext cx="6019800" cy="185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2590" y="2425243"/>
            <a:ext cx="3235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2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646" y="3581400"/>
            <a:ext cx="2565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ĐT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phân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66768"/>
            <a:ext cx="5338832" cy="5338832"/>
          </a:xfrm>
        </p:spPr>
      </p:pic>
      <p:sp>
        <p:nvSpPr>
          <p:cNvPr id="11" name="TextBox 10"/>
          <p:cNvSpPr txBox="1"/>
          <p:nvPr/>
        </p:nvSpPr>
        <p:spPr>
          <a:xfrm>
            <a:off x="1676400" y="2301446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+mn-lt"/>
              </a:rPr>
              <a:t>khiển</a:t>
            </a:r>
            <a:endParaRPr lang="en-US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0" y="500711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cơ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bản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3505200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dòng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phân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00600" y="5440681"/>
            <a:ext cx="137160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5029200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Tập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đường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thi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hành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độc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lập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cơ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bản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sz="1800" dirty="0"/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gray">
          <a:xfrm>
            <a:off x="692058" y="2248642"/>
            <a:ext cx="3631148" cy="3631148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6667"/>
                  <a:invGamma/>
                  <a:alpha val="1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667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gray">
          <a:xfrm>
            <a:off x="946211" y="2531381"/>
            <a:ext cx="3031219" cy="3031219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gray">
          <a:xfrm>
            <a:off x="3581400" y="2444626"/>
            <a:ext cx="399573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đồ thị dòng điều khiển cơ bản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gray">
          <a:xfrm>
            <a:off x="4129366" y="3352800"/>
            <a:ext cx="40465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Tính độ phức tạp Cyclomatic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2" name="AutoShape 26"/>
          <p:cNvSpPr>
            <a:spLocks noChangeArrowheads="1"/>
          </p:cNvSpPr>
          <p:nvPr/>
        </p:nvSpPr>
        <p:spPr bwMode="gray">
          <a:xfrm>
            <a:off x="3581400" y="5138738"/>
            <a:ext cx="40084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Tạo testcase cho từng đường TH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3" name="AutoShape 27"/>
          <p:cNvSpPr>
            <a:spLocks noChangeArrowheads="1"/>
          </p:cNvSpPr>
          <p:nvPr/>
        </p:nvSpPr>
        <p:spPr bwMode="gray">
          <a:xfrm>
            <a:off x="4129366" y="4267200"/>
            <a:ext cx="40465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CBFEAE">
                  <a:gamma/>
                  <a:tint val="5882"/>
                  <a:invGamma/>
                </a:srgbClr>
              </a:gs>
            </a:gsLst>
            <a:lin ang="0" scaled="1"/>
          </a:gradFill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Tìm C đường TH tuyến tính độc lập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gray">
          <a:xfrm>
            <a:off x="1095099" y="3525607"/>
            <a:ext cx="2733441" cy="10772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Quy trình tạo</a:t>
            </a:r>
          </a:p>
          <a:p>
            <a:pPr algn="ctr" eaLnBrk="0" hangingPunct="0"/>
            <a:r>
              <a:rPr 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testcase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8AF1-3FDC-433A-B115-6A0A382D9A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TC101790493[[fn=SOHO]]</Template>
  <TotalTime>1611</TotalTime>
  <Words>2561</Words>
  <Application>Microsoft Office PowerPoint</Application>
  <PresentationFormat>On-screen Show (4:3)</PresentationFormat>
  <Paragraphs>360</Paragraphs>
  <Slides>33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cdb2004138l</vt:lpstr>
      <vt:lpstr>LUẬN VĂN TỐT NGHIỆP</vt:lpstr>
      <vt:lpstr>Nội dung</vt:lpstr>
      <vt:lpstr>Giới thiệu đề tài</vt:lpstr>
      <vt:lpstr>Giới thiệu đề tài</vt:lpstr>
      <vt:lpstr>Nội dung</vt:lpstr>
      <vt:lpstr>Khái niệm cơ bản</vt:lpstr>
      <vt:lpstr>Khái niệm cơ bản</vt:lpstr>
      <vt:lpstr>Khái niệm cơ bản</vt:lpstr>
      <vt:lpstr>Khái niệm cơ bản</vt:lpstr>
      <vt:lpstr>Nội dung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Thực hiện chương trình</vt:lpstr>
      <vt:lpstr>Nội dung</vt:lpstr>
      <vt:lpstr>Nội dung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TỐT NGHIỆP</dc:title>
  <dc:creator>WIN7</dc:creator>
  <cp:lastModifiedBy>TD</cp:lastModifiedBy>
  <cp:revision>109</cp:revision>
  <dcterms:created xsi:type="dcterms:W3CDTF">2013-06-07T23:31:22Z</dcterms:created>
  <dcterms:modified xsi:type="dcterms:W3CDTF">2014-01-07T07:13:12Z</dcterms:modified>
</cp:coreProperties>
</file>