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91" r:id="rId3"/>
    <p:sldId id="293" r:id="rId4"/>
    <p:sldId id="259" r:id="rId5"/>
    <p:sldId id="260" r:id="rId6"/>
    <p:sldId id="294" r:id="rId7"/>
    <p:sldId id="296" r:id="rId8"/>
    <p:sldId id="262" r:id="rId9"/>
    <p:sldId id="311" r:id="rId10"/>
    <p:sldId id="312" r:id="rId11"/>
    <p:sldId id="313" r:id="rId12"/>
    <p:sldId id="314" r:id="rId13"/>
    <p:sldId id="315" r:id="rId14"/>
    <p:sldId id="316" r:id="rId15"/>
    <p:sldId id="319" r:id="rId16"/>
    <p:sldId id="320" r:id="rId17"/>
    <p:sldId id="321" r:id="rId18"/>
    <p:sldId id="317" r:id="rId19"/>
    <p:sldId id="322" r:id="rId20"/>
    <p:sldId id="323" r:id="rId21"/>
    <p:sldId id="324" r:id="rId22"/>
    <p:sldId id="325" r:id="rId23"/>
    <p:sldId id="297" r:id="rId24"/>
    <p:sldId id="298" r:id="rId25"/>
    <p:sldId id="271" r:id="rId26"/>
    <p:sldId id="299" r:id="rId27"/>
    <p:sldId id="303" r:id="rId28"/>
    <p:sldId id="300" r:id="rId29"/>
    <p:sldId id="301" r:id="rId30"/>
    <p:sldId id="302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276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6EE"/>
    <a:srgbClr val="6F9AEF"/>
    <a:srgbClr val="6DCEF1"/>
    <a:srgbClr val="99CC00"/>
    <a:srgbClr val="93DADF"/>
    <a:srgbClr val="3BCBDF"/>
    <a:srgbClr val="4976D1"/>
    <a:srgbClr val="BED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5" autoAdjust="0"/>
    <p:restoredTop sz="79664" autoAdjust="0"/>
  </p:normalViewPr>
  <p:slideViewPr>
    <p:cSldViewPr>
      <p:cViewPr>
        <p:scale>
          <a:sx n="80" d="100"/>
          <a:sy n="80" d="100"/>
        </p:scale>
        <p:origin x="-876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59616-FE6E-4EBF-908D-BFE218AA9A04}" type="datetimeFigureOut">
              <a:rPr lang="vi-VN" smtClean="0"/>
              <a:t>27/12/2013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A04CE-5BE8-42FA-82A3-78F601CE85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606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thử</a:t>
            </a:r>
            <a:r>
              <a:rPr lang="en-US" b="1" dirty="0" smtClean="0"/>
              <a:t> </a:t>
            </a:r>
            <a:r>
              <a:rPr lang="en-US" b="1" dirty="0" err="1" smtClean="0"/>
              <a:t>hộp</a:t>
            </a:r>
            <a:r>
              <a:rPr lang="en-US" b="1" dirty="0" smtClean="0"/>
              <a:t> </a:t>
            </a:r>
            <a:r>
              <a:rPr lang="en-US" b="1" dirty="0" err="1" smtClean="0"/>
              <a:t>đen</a:t>
            </a:r>
            <a:r>
              <a:rPr lang="en-US" dirty="0" smtClean="0"/>
              <a:t>: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thử</a:t>
            </a:r>
            <a:r>
              <a:rPr lang="en-US" b="1" dirty="0" smtClean="0"/>
              <a:t> </a:t>
            </a:r>
            <a:r>
              <a:rPr lang="en-US" b="1" dirty="0" err="1" smtClean="0"/>
              <a:t>hộp</a:t>
            </a:r>
            <a:r>
              <a:rPr lang="en-US" b="1" dirty="0" smtClean="0"/>
              <a:t> </a:t>
            </a:r>
            <a:r>
              <a:rPr lang="en-US" b="1" dirty="0" err="1" smtClean="0"/>
              <a:t>trắng</a:t>
            </a:r>
            <a:r>
              <a:rPr lang="en-US" dirty="0" smtClean="0"/>
              <a:t>: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 smtClean="0"/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endParaRPr lang="en-US" dirty="0" smtClean="0"/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941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 AST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node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node update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0147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7931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49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6568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ta chia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382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4077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TestcaseController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, class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6121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AST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 AST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ASTParser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nguồn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2138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</a:t>
            </a:r>
            <a:r>
              <a:rPr lang="en-US" dirty="0" err="1" smtClean="0"/>
              <a:t>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AST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nhánh</a:t>
            </a:r>
            <a:r>
              <a:rPr lang="en-US" baseline="0" dirty="0" smtClean="0"/>
              <a:t> con,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INode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Class </a:t>
            </a:r>
            <a:r>
              <a:rPr lang="en-US" baseline="0" dirty="0" err="1" smtClean="0"/>
              <a:t>TestcaseController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ASTNodeMainVisitor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duyệt</a:t>
            </a:r>
            <a:r>
              <a:rPr lang="en-US" baseline="0" dirty="0" smtClean="0"/>
              <a:t> AST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TestcaseGraphBuilder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1941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if-else, for-while.</a:t>
            </a:r>
          </a:p>
          <a:p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if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nhánh</a:t>
            </a:r>
            <a:r>
              <a:rPr lang="en-US" baseline="0" dirty="0" smtClean="0"/>
              <a:t> else hay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node else.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623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9" name="Group 17"/>
          <p:cNvGrpSpPr>
            <a:grpSpLocks/>
          </p:cNvGrpSpPr>
          <p:nvPr/>
        </p:nvGrpSpPr>
        <p:grpSpPr bwMode="auto">
          <a:xfrm>
            <a:off x="-9525" y="2708275"/>
            <a:ext cx="9183688" cy="1501775"/>
            <a:chOff x="-23" y="1319"/>
            <a:chExt cx="5799" cy="946"/>
          </a:xfrm>
        </p:grpSpPr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>
                <a:gd name="T0" fmla="*/ 6 w 5779"/>
                <a:gd name="T1" fmla="*/ 454 h 946"/>
                <a:gd name="T2" fmla="*/ 355 w 5779"/>
                <a:gd name="T3" fmla="*/ 454 h 946"/>
                <a:gd name="T4" fmla="*/ 757 w 5779"/>
                <a:gd name="T5" fmla="*/ 1 h 946"/>
                <a:gd name="T6" fmla="*/ 2511 w 5779"/>
                <a:gd name="T7" fmla="*/ 0 h 946"/>
                <a:gd name="T8" fmla="*/ 2646 w 5779"/>
                <a:gd name="T9" fmla="*/ 144 h 946"/>
                <a:gd name="T10" fmla="*/ 5779 w 5779"/>
                <a:gd name="T11" fmla="*/ 137 h 946"/>
                <a:gd name="T12" fmla="*/ 5779 w 5779"/>
                <a:gd name="T13" fmla="*/ 772 h 946"/>
                <a:gd name="T14" fmla="*/ 2899 w 5779"/>
                <a:gd name="T15" fmla="*/ 765 h 946"/>
                <a:gd name="T16" fmla="*/ 2757 w 5779"/>
                <a:gd name="T17" fmla="*/ 946 h 946"/>
                <a:gd name="T18" fmla="*/ 1883 w 5779"/>
                <a:gd name="T19" fmla="*/ 946 h 946"/>
                <a:gd name="T20" fmla="*/ 1663 w 5779"/>
                <a:gd name="T21" fmla="*/ 687 h 946"/>
                <a:gd name="T22" fmla="*/ 0 w 5779"/>
                <a:gd name="T23" fmla="*/ 687 h 946"/>
                <a:gd name="T24" fmla="*/ 35 w 5779"/>
                <a:gd name="T25" fmla="*/ 48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77251" dir="4832261" algn="ctr" rotWithShape="0">
                <a:srgbClr val="000066">
                  <a:alpha val="1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>
                <a:gd name="T0" fmla="*/ 0 w 5799"/>
                <a:gd name="T1" fmla="*/ 455 h 895"/>
                <a:gd name="T2" fmla="*/ 369 w 5799"/>
                <a:gd name="T3" fmla="*/ 454 h 895"/>
                <a:gd name="T4" fmla="*/ 776 w 5799"/>
                <a:gd name="T5" fmla="*/ 0 h 895"/>
                <a:gd name="T6" fmla="*/ 2496 w 5799"/>
                <a:gd name="T7" fmla="*/ 0 h 895"/>
                <a:gd name="T8" fmla="*/ 2632 w 5799"/>
                <a:gd name="T9" fmla="*/ 136 h 895"/>
                <a:gd name="T10" fmla="*/ 5799 w 5799"/>
                <a:gd name="T11" fmla="*/ 136 h 895"/>
                <a:gd name="T12" fmla="*/ 5788 w 5799"/>
                <a:gd name="T13" fmla="*/ 727 h 895"/>
                <a:gd name="T14" fmla="*/ 2883 w 5799"/>
                <a:gd name="T15" fmla="*/ 708 h 895"/>
                <a:gd name="T16" fmla="*/ 2747 w 5799"/>
                <a:gd name="T17" fmla="*/ 895 h 895"/>
                <a:gd name="T18" fmla="*/ 1899 w 5799"/>
                <a:gd name="T19" fmla="*/ 895 h 895"/>
                <a:gd name="T20" fmla="*/ 1681 w 5799"/>
                <a:gd name="T21" fmla="*/ 635 h 895"/>
                <a:gd name="T22" fmla="*/ 7 w 5799"/>
                <a:gd name="T23" fmla="*/ 635 h 895"/>
                <a:gd name="T24" fmla="*/ 7 w 5799"/>
                <a:gd name="T25" fmla="*/ 45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990600" y="4953000"/>
            <a:ext cx="73152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latin typeface="Verdana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04800" y="228600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>
                <a:latin typeface="Verdana" pitchFamily="34" charset="0"/>
              </a:rPr>
              <a:t>LOGO</a:t>
            </a:r>
          </a:p>
        </p:txBody>
      </p:sp>
      <p:sp>
        <p:nvSpPr>
          <p:cNvPr id="3092" name="Rectangle 20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611188" y="1700213"/>
            <a:ext cx="8137525" cy="792162"/>
          </a:xfrm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noProof="0" smtClean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CD3B4-AF23-43EC-9888-DF6AC5AC60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5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900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900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187435-2646-4BA5-AD57-971912DB5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00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43025"/>
            <a:ext cx="8229600" cy="513715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CCF8FA32-C27C-45EB-9DFE-8E81D526B0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1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E8AF1-3FDC-433A-B115-6A0A382D9A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8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690BA0-C169-4FEB-92AD-A3F6EC90F1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7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BED719-6C98-461A-9DCF-817197235E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1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6D689-89D1-4428-B0B2-AB393B3C1A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321D88-3D4C-407D-834E-DADE9AD661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1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D0B189-BA68-448E-A20F-F726F901ED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0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85B5E9-99B2-4AF4-B613-FBAF50BAFD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2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F6F19C-5AB3-4675-90E4-95B12D44B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Freeform 16"/>
          <p:cNvSpPr>
            <a:spLocks/>
          </p:cNvSpPr>
          <p:nvPr/>
        </p:nvSpPr>
        <p:spPr bwMode="gray">
          <a:xfrm>
            <a:off x="0" y="360363"/>
            <a:ext cx="9148763" cy="900112"/>
          </a:xfrm>
          <a:custGeom>
            <a:avLst/>
            <a:gdLst>
              <a:gd name="T0" fmla="*/ 0 w 5763"/>
              <a:gd name="T1" fmla="*/ 368 h 567"/>
              <a:gd name="T2" fmla="*/ 440 w 5763"/>
              <a:gd name="T3" fmla="*/ 368 h 567"/>
              <a:gd name="T4" fmla="*/ 777 w 5763"/>
              <a:gd name="T5" fmla="*/ 0 h 567"/>
              <a:gd name="T6" fmla="*/ 2162 w 5763"/>
              <a:gd name="T7" fmla="*/ 0 h 567"/>
              <a:gd name="T8" fmla="*/ 2265 w 5763"/>
              <a:gd name="T9" fmla="*/ 116 h 567"/>
              <a:gd name="T10" fmla="*/ 5756 w 5763"/>
              <a:gd name="T11" fmla="*/ 112 h 567"/>
              <a:gd name="T12" fmla="*/ 5763 w 5763"/>
              <a:gd name="T13" fmla="*/ 567 h 567"/>
              <a:gd name="T14" fmla="*/ 6 w 5763"/>
              <a:gd name="T15" fmla="*/ 556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7251" dir="4832261" algn="ctr" rotWithShape="0">
                    <a:srgbClr val="000066">
                      <a:alpha val="19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" name="Freeform 15" descr="01b_img(Global Digtal Desigm(imageState)"/>
          <p:cNvSpPr>
            <a:spLocks/>
          </p:cNvSpPr>
          <p:nvPr/>
        </p:nvSpPr>
        <p:spPr bwMode="gray">
          <a:xfrm>
            <a:off x="-9525" y="336550"/>
            <a:ext cx="9182100" cy="838200"/>
          </a:xfrm>
          <a:custGeom>
            <a:avLst/>
            <a:gdLst>
              <a:gd name="T0" fmla="*/ 449 w 5784"/>
              <a:gd name="T1" fmla="*/ 370 h 528"/>
              <a:gd name="T2" fmla="*/ 768 w 5784"/>
              <a:gd name="T3" fmla="*/ 1 h 528"/>
              <a:gd name="T4" fmla="*/ 2158 w 5784"/>
              <a:gd name="T5" fmla="*/ 0 h 528"/>
              <a:gd name="T6" fmla="*/ 2258 w 5784"/>
              <a:gd name="T7" fmla="*/ 115 h 528"/>
              <a:gd name="T8" fmla="*/ 5784 w 5784"/>
              <a:gd name="T9" fmla="*/ 115 h 528"/>
              <a:gd name="T10" fmla="*/ 5779 w 5784"/>
              <a:gd name="T11" fmla="*/ 528 h 528"/>
              <a:gd name="T12" fmla="*/ 0 w 5784"/>
              <a:gd name="T13" fmla="*/ 519 h 528"/>
              <a:gd name="T14" fmla="*/ 0 w 5784"/>
              <a:gd name="T15" fmla="*/ 371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7251" dir="16767739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3025"/>
            <a:ext cx="8229600" cy="513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2889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5373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1888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j-lt"/>
              </a:defRPr>
            </a:lvl1pPr>
          </a:lstStyle>
          <a:p>
            <a:fld id="{34963A73-4D36-4BFD-A20A-D30D188F269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579438"/>
            <a:ext cx="7848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597025"/>
            <a:ext cx="7239000" cy="1012825"/>
          </a:xfrm>
        </p:spPr>
        <p:txBody>
          <a:bodyPr/>
          <a:lstStyle/>
          <a:p>
            <a:r>
              <a:rPr lang="en-US" sz="4000" dirty="0" smtClean="0"/>
              <a:t>THỰC TẬP TỐT NGHIỆP</a:t>
            </a: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953000"/>
            <a:ext cx="7315200" cy="1676400"/>
          </a:xfrm>
        </p:spPr>
        <p:txBody>
          <a:bodyPr/>
          <a:lstStyle/>
          <a:p>
            <a:pPr lvl="5"/>
            <a:r>
              <a:rPr lang="en-US" b="1" dirty="0" smtClean="0"/>
              <a:t>GVHD</a:t>
            </a:r>
            <a:r>
              <a:rPr lang="en-US" dirty="0" smtClean="0"/>
              <a:t>: TS Nguyễn Văn Hiệp</a:t>
            </a:r>
          </a:p>
          <a:p>
            <a:pPr lvl="5"/>
            <a:r>
              <a:rPr lang="en-US" b="1" dirty="0" smtClean="0"/>
              <a:t>SVTH</a:t>
            </a:r>
            <a:r>
              <a:rPr lang="en-US" dirty="0" smtClean="0"/>
              <a:t>:</a:t>
            </a:r>
          </a:p>
          <a:p>
            <a:pPr marL="2800350" lvl="5">
              <a:buFont typeface="Arial" pitchFamily="34" charset="0"/>
              <a:buChar char="•"/>
            </a:pPr>
            <a:r>
              <a:rPr lang="en-US" dirty="0" smtClean="0"/>
              <a:t>Cao Trọng Đại 		50900500</a:t>
            </a:r>
          </a:p>
          <a:p>
            <a:pPr marL="2800350" lvl="5">
              <a:buFont typeface="Arial" pitchFamily="34" charset="0"/>
              <a:buChar char="•"/>
            </a:pPr>
            <a:r>
              <a:rPr lang="en-US" dirty="0" smtClean="0"/>
              <a:t>Phạm Công Cương 	50900286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0"/>
            <a:ext cx="1578429" cy="16104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0200" y="528204"/>
            <a:ext cx="4648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TRƯỜNG ĐẠI HỌC BÁCH KHOA TP. HCM</a:t>
            </a:r>
          </a:p>
          <a:p>
            <a:pPr algn="ctr"/>
            <a:r>
              <a:rPr lang="en-US" sz="1400" b="1" dirty="0" smtClean="0"/>
              <a:t>KHOA KHOA HỌC &amp; KỸ THUẬT MÁY TÍNH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,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 smtClean="0"/>
              <a:t>mềm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57400"/>
            <a:ext cx="5486400" cy="416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0"/>
            <a:ext cx="4463289" cy="3386197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/>
              <a:t> </a:t>
            </a:r>
            <a:r>
              <a:rPr lang="en-US" dirty="0" smtClean="0"/>
              <a:t>(AST).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,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 smtClean="0"/>
              <a:t>mềm</a:t>
            </a:r>
            <a:endParaRPr lang="vi-V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8" y="2209800"/>
            <a:ext cx="2637363" cy="20574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438400"/>
            <a:ext cx="1981200" cy="304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117" y="4038600"/>
            <a:ext cx="2844483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7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D719-6C98-461A-9DCF-817197235EF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class.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24050"/>
            <a:ext cx="5208814" cy="45577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905000"/>
            <a:ext cx="2008414" cy="166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4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ANTLR: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vựng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AST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/>
              <a:t>Eclipse </a:t>
            </a:r>
            <a:r>
              <a:rPr lang="en-US" i="1" dirty="0"/>
              <a:t>Java Development Tools</a:t>
            </a:r>
            <a:r>
              <a:rPr lang="en-US" dirty="0"/>
              <a:t> (JDT)</a:t>
            </a:r>
            <a:r>
              <a:rPr lang="en-US" dirty="0" smtClean="0"/>
              <a:t> :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API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4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24490"/>
            <a:ext cx="7620000" cy="412391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vi-VN" dirty="0"/>
          </a:p>
        </p:txBody>
      </p:sp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454129"/>
            <a:ext cx="1453399" cy="15301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10" y="3352800"/>
            <a:ext cx="1716490" cy="17481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53990" y="22815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77812" y="28956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417621" y="2895600"/>
            <a:ext cx="1371600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4417621" y="2667000"/>
            <a:ext cx="1371600" cy="45719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9409113">
            <a:off x="4083829" y="4162286"/>
            <a:ext cx="2006894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Arrow 22"/>
          <p:cNvSpPr/>
          <p:nvPr/>
        </p:nvSpPr>
        <p:spPr>
          <a:xfrm rot="19409113">
            <a:off x="4388629" y="4326395"/>
            <a:ext cx="2006894" cy="4571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4000" y="42627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25412" y="38100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4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Left Arrow 25"/>
          <p:cNvSpPr/>
          <p:nvPr/>
        </p:nvSpPr>
        <p:spPr>
          <a:xfrm>
            <a:off x="2478490" y="4262735"/>
            <a:ext cx="340910" cy="45719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1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 animBg="1"/>
      <p:bldP spid="18" grpId="0" animBg="1"/>
      <p:bldP spid="21" grpId="0" animBg="1"/>
      <p:bldP spid="23" grpId="0" animBg="1"/>
      <p:bldP spid="24" grpId="0"/>
      <p:bldP spid="25" grpId="0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if-else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981198"/>
            <a:ext cx="2057400" cy="19981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556674"/>
            <a:ext cx="2133600" cy="19965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5293" y="279632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AST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95293" y="5080660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INode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96200" y="3974068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Graph</a:t>
            </a:r>
            <a:endParaRPr lang="en-US" sz="2400" b="1" dirty="0"/>
          </a:p>
        </p:txBody>
      </p:sp>
      <p:sp>
        <p:nvSpPr>
          <p:cNvPr id="12" name="Down Arrow 11"/>
          <p:cNvSpPr/>
          <p:nvPr/>
        </p:nvSpPr>
        <p:spPr>
          <a:xfrm>
            <a:off x="3345180" y="4092293"/>
            <a:ext cx="45719" cy="441874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3" name="Right Arrow 12"/>
          <p:cNvSpPr/>
          <p:nvPr/>
        </p:nvSpPr>
        <p:spPr>
          <a:xfrm rot="20271877">
            <a:off x="4084100" y="5048781"/>
            <a:ext cx="1066800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440622"/>
            <a:ext cx="2438400" cy="330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2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for-while: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397" y="2057401"/>
            <a:ext cx="2304803" cy="16855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191000"/>
            <a:ext cx="2133599" cy="2094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98" y="2489414"/>
            <a:ext cx="2159609" cy="35722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73064" y="268377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AST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19318" y="5007511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INode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596526" y="4045164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Graph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5223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: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6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3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Đề 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tx1"/>
                </a:solidFill>
              </a:rPr>
              <a:t>“</a:t>
            </a:r>
            <a:r>
              <a:rPr lang="vi-VN" i="1" dirty="0" smtClean="0">
                <a:solidFill>
                  <a:schemeClr val="tx1"/>
                </a:solidFill>
              </a:rPr>
              <a:t>Chương </a:t>
            </a:r>
            <a:r>
              <a:rPr lang="vi-VN" i="1" dirty="0">
                <a:solidFill>
                  <a:schemeClr val="tx1"/>
                </a:solidFill>
              </a:rPr>
              <a:t>tr</a:t>
            </a:r>
            <a:r>
              <a:rPr lang="en-US" i="1" dirty="0">
                <a:solidFill>
                  <a:schemeClr val="tx1"/>
                </a:solidFill>
              </a:rPr>
              <a:t>ình tự </a:t>
            </a:r>
            <a:r>
              <a:rPr lang="vi-VN" i="1" dirty="0">
                <a:solidFill>
                  <a:schemeClr val="tx1"/>
                </a:solidFill>
              </a:rPr>
              <a:t>động tạo </a:t>
            </a:r>
            <a:r>
              <a:rPr lang="vi-VN" i="1" dirty="0" smtClean="0">
                <a:solidFill>
                  <a:schemeClr val="tx1"/>
                </a:solidFill>
              </a:rPr>
              <a:t>testcase</a:t>
            </a:r>
            <a:endParaRPr lang="en-US" i="1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vi-VN" i="1" dirty="0" smtClean="0">
                <a:solidFill>
                  <a:schemeClr val="tx1"/>
                </a:solidFill>
              </a:rPr>
              <a:t>kiểm </a:t>
            </a:r>
            <a:r>
              <a:rPr lang="vi-VN" i="1" dirty="0">
                <a:solidFill>
                  <a:schemeClr val="tx1"/>
                </a:solidFill>
              </a:rPr>
              <a:t>thử d</a:t>
            </a:r>
            <a:r>
              <a:rPr lang="en-US" i="1" dirty="0">
                <a:solidFill>
                  <a:schemeClr val="tx1"/>
                </a:solidFill>
              </a:rPr>
              <a:t>òng </a:t>
            </a:r>
            <a:r>
              <a:rPr lang="vi-VN" i="1" dirty="0">
                <a:solidFill>
                  <a:schemeClr val="tx1"/>
                </a:solidFill>
              </a:rPr>
              <a:t>điều </a:t>
            </a:r>
            <a:r>
              <a:rPr lang="vi-VN" i="1" dirty="0" smtClean="0">
                <a:solidFill>
                  <a:schemeClr val="tx1"/>
                </a:solidFill>
              </a:rPr>
              <a:t>khiển</a:t>
            </a:r>
            <a:endParaRPr lang="en-US" i="1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vi-VN" i="1" dirty="0" smtClean="0">
                <a:solidFill>
                  <a:schemeClr val="tx1"/>
                </a:solidFill>
              </a:rPr>
              <a:t>của </a:t>
            </a:r>
            <a:r>
              <a:rPr lang="vi-VN" i="1" dirty="0">
                <a:solidFill>
                  <a:schemeClr val="tx1"/>
                </a:solidFill>
              </a:rPr>
              <a:t>1 </a:t>
            </a:r>
            <a:r>
              <a:rPr lang="vi-VN" i="1" dirty="0" smtClean="0">
                <a:solidFill>
                  <a:schemeClr val="tx1"/>
                </a:solidFill>
              </a:rPr>
              <a:t>hàm </a:t>
            </a:r>
            <a:r>
              <a:rPr lang="vi-VN" i="1" dirty="0">
                <a:solidFill>
                  <a:schemeClr val="tx1"/>
                </a:solidFill>
              </a:rPr>
              <a:t>chức </a:t>
            </a:r>
            <a:r>
              <a:rPr lang="vi-VN" i="1" dirty="0" smtClean="0">
                <a:solidFill>
                  <a:schemeClr val="tx1"/>
                </a:solidFill>
              </a:rPr>
              <a:t>năng</a:t>
            </a:r>
            <a:r>
              <a:rPr lang="en-US" i="1" dirty="0" smtClean="0">
                <a:solidFill>
                  <a:schemeClr val="tx1"/>
                </a:solidFill>
              </a:rPr>
              <a:t>”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6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33" y="1630044"/>
            <a:ext cx="7133333" cy="4563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365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5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Thanks.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00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Đồ thị dòng điều khiển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Các loại nút:</a:t>
            </a:r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Cấu trúc điều khiển: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35" y="4191000"/>
            <a:ext cx="6934200" cy="2133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93" y="2514600"/>
            <a:ext cx="6741683" cy="11104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Đồ thị dòng điều khiển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Ví dụ: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905618"/>
            <a:ext cx="4421162" cy="464758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1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Đồ thị dòng điều khiển</a:t>
            </a:r>
            <a:endParaRPr lang="en-US" dirty="0"/>
          </a:p>
        </p:txBody>
      </p:sp>
      <p:grpSp>
        <p:nvGrpSpPr>
          <p:cNvPr id="79875" name="Group 3"/>
          <p:cNvGrpSpPr>
            <a:grpSpLocks/>
          </p:cNvGrpSpPr>
          <p:nvPr/>
        </p:nvGrpSpPr>
        <p:grpSpPr bwMode="auto">
          <a:xfrm>
            <a:off x="1143000" y="2971800"/>
            <a:ext cx="6858000" cy="2659224"/>
            <a:chOff x="528" y="1728"/>
            <a:chExt cx="4752" cy="1824"/>
          </a:xfrm>
        </p:grpSpPr>
        <p:sp>
          <p:nvSpPr>
            <p:cNvPr id="79876" name="AutoShape 4"/>
            <p:cNvSpPr>
              <a:spLocks noChangeArrowheads="1"/>
            </p:cNvSpPr>
            <p:nvPr/>
          </p:nvSpPr>
          <p:spPr bwMode="gray">
            <a:xfrm>
              <a:off x="3504" y="1728"/>
              <a:ext cx="1776" cy="1824"/>
            </a:xfrm>
            <a:prstGeom prst="chevron">
              <a:avLst>
                <a:gd name="adj" fmla="val 16468"/>
              </a:avLst>
            </a:prstGeom>
            <a:solidFill>
              <a:schemeClr val="accent2"/>
            </a:solidFill>
            <a:ln w="38100">
              <a:solidFill>
                <a:srgbClr val="EAEAEA"/>
              </a:solidFill>
              <a:miter lim="800000"/>
              <a:headEnd/>
              <a:tailEnd/>
            </a:ln>
            <a:effectLst>
              <a:outerShdw dist="109250" dir="3267739" algn="ctr" rotWithShape="0">
                <a:srgbClr val="333333">
                  <a:alpha val="50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877" name="AutoShape 5"/>
            <p:cNvSpPr>
              <a:spLocks noChangeArrowheads="1"/>
            </p:cNvSpPr>
            <p:nvPr/>
          </p:nvSpPr>
          <p:spPr bwMode="gray">
            <a:xfrm>
              <a:off x="2016" y="1728"/>
              <a:ext cx="1872" cy="1824"/>
            </a:xfrm>
            <a:prstGeom prst="chevron">
              <a:avLst>
                <a:gd name="adj" fmla="val 17842"/>
              </a:avLst>
            </a:prstGeom>
            <a:solidFill>
              <a:schemeClr val="hlink"/>
            </a:solidFill>
            <a:ln w="38100">
              <a:solidFill>
                <a:srgbClr val="EAEAEA"/>
              </a:solidFill>
              <a:miter lim="800000"/>
              <a:headEnd/>
              <a:tailEnd/>
            </a:ln>
            <a:effectLst>
              <a:outerShdw dist="109250" dir="3267739" algn="ctr" rotWithShape="0">
                <a:srgbClr val="333333">
                  <a:alpha val="50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878" name="AutoShape 6"/>
            <p:cNvSpPr>
              <a:spLocks noChangeArrowheads="1"/>
            </p:cNvSpPr>
            <p:nvPr/>
          </p:nvSpPr>
          <p:spPr bwMode="gray">
            <a:xfrm>
              <a:off x="528" y="1728"/>
              <a:ext cx="1872" cy="1824"/>
            </a:xfrm>
            <a:prstGeom prst="chevron">
              <a:avLst>
                <a:gd name="adj" fmla="val 17842"/>
              </a:avLst>
            </a:prstGeom>
            <a:solidFill>
              <a:schemeClr val="accent1"/>
            </a:solidFill>
            <a:ln w="38100">
              <a:solidFill>
                <a:srgbClr val="EAEAEA"/>
              </a:solidFill>
              <a:miter lim="800000"/>
              <a:headEnd/>
              <a:tailEnd/>
            </a:ln>
            <a:effectLst>
              <a:outerShdw dist="109250" dir="3267739" algn="ctr" rotWithShape="0">
                <a:srgbClr val="333333">
                  <a:alpha val="50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00200" y="3878716"/>
            <a:ext cx="19396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</a:rPr>
              <a:t>Đồ thị dòng điều khiển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7293" y="3747414"/>
            <a:ext cx="19465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Đồ thị dòng điều khiển nhị phân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92089" y="3709438"/>
            <a:ext cx="19327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Đồ thị dòng điều khiển cơ bản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665982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>
              <a:buFont typeface="Wingdings" pitchFamily="2" charset="2"/>
              <a:buChar char="v"/>
            </a:pPr>
            <a:r>
              <a:rPr lang="en-US" sz="3200" dirty="0" smtClean="0">
                <a:latin typeface="+mn-lt"/>
              </a:rPr>
              <a:t>Quy </a:t>
            </a:r>
            <a:r>
              <a:rPr lang="en-US" sz="3200" dirty="0">
                <a:latin typeface="+mn-lt"/>
              </a:rPr>
              <a:t>trình xây dựng đồ thị dòng điều khiển cơ bản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1D88-3D4C-407D-834E-DADE9AD6614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Đồ thị dòng điều khiển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Đường </a:t>
            </a:r>
            <a:r>
              <a:rPr lang="en-US" dirty="0"/>
              <a:t>thi hành tuyến tính độc lập: là một đường thi hành không thể sinh ra từ  phép toán tuyến tính giữa các đường khác trong tập.</a:t>
            </a:r>
          </a:p>
          <a:p>
            <a:r>
              <a:rPr lang="en-US" dirty="0" smtClean="0"/>
              <a:t>Độ phức tạp Cyclomatic:</a:t>
            </a:r>
          </a:p>
          <a:p>
            <a:pPr lvl="1"/>
            <a:r>
              <a:rPr lang="en-US" dirty="0" smtClean="0"/>
              <a:t>V(G) = E – N + 2 (E là số cung, N là số nút)</a:t>
            </a:r>
          </a:p>
          <a:p>
            <a:pPr lvl="1"/>
            <a:r>
              <a:rPr lang="en-US" dirty="0" smtClean="0"/>
              <a:t>V(G) = P + 1 (P là nút quyết định)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3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Đồ thị dòng điều khiển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Quy trình xác định đường tuyến tính độc lập:</a:t>
            </a:r>
          </a:p>
          <a:p>
            <a:pPr lvl="1"/>
            <a:r>
              <a:rPr lang="en-US" dirty="0" smtClean="0"/>
              <a:t>Chọn đường bên trái nhất làm pilot đầu tiên.</a:t>
            </a:r>
          </a:p>
          <a:p>
            <a:pPr lvl="1"/>
            <a:r>
              <a:rPr lang="en-US" dirty="0" smtClean="0"/>
              <a:t>Dựa vào pilot, thay đổi nhánh nút quyết định đầu tiên, cố gắng giữ tối đa phần còn lại.</a:t>
            </a:r>
          </a:p>
          <a:p>
            <a:pPr lvl="1"/>
            <a:r>
              <a:rPr lang="en-US" dirty="0" smtClean="0"/>
              <a:t>Tương tự cho các nút quyết định khác.</a:t>
            </a:r>
          </a:p>
          <a:p>
            <a:pPr lvl="1"/>
            <a:r>
              <a:rPr lang="en-US" dirty="0" smtClean="0"/>
              <a:t>Trường hợp thay đổi hết đường pilot mà chưa đủ C đường thì chọn một đường khác làm pilot và xác định cho khi đủ C đường tuyến tính.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Đồ thị dòng điều khiển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Quy trình xác định đường tuyến tính độc lập: </a:t>
            </a:r>
          </a:p>
          <a:p>
            <a:r>
              <a:rPr lang="en-US" sz="2800" dirty="0" smtClean="0"/>
              <a:t>C = E - N + 2 = 3.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174" y="2950345"/>
            <a:ext cx="2570851" cy="35050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949" y="2950345"/>
            <a:ext cx="2570851" cy="350502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6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Đồ thị dòng điều khiển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Quy trình xác định đường tuyến tính độc lập: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/>
              <a:t>C = E - N + 2 = 3.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949" y="2950345"/>
            <a:ext cx="2570851" cy="35050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174" y="2950345"/>
            <a:ext cx="2570851" cy="350502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9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86121" name="Group 105"/>
          <p:cNvGrpSpPr>
            <a:grpSpLocks/>
          </p:cNvGrpSpPr>
          <p:nvPr/>
        </p:nvGrpSpPr>
        <p:grpSpPr bwMode="auto">
          <a:xfrm>
            <a:off x="2012950" y="2057400"/>
            <a:ext cx="5410200" cy="665163"/>
            <a:chOff x="1268" y="1296"/>
            <a:chExt cx="3408" cy="419"/>
          </a:xfrm>
        </p:grpSpPr>
        <p:grpSp>
          <p:nvGrpSpPr>
            <p:cNvPr id="86091" name="Group 75"/>
            <p:cNvGrpSpPr>
              <a:grpSpLocks/>
            </p:cNvGrpSpPr>
            <p:nvPr/>
          </p:nvGrpSpPr>
          <p:grpSpPr bwMode="auto">
            <a:xfrm>
              <a:off x="1268" y="1296"/>
              <a:ext cx="480" cy="419"/>
              <a:chOff x="1110" y="2656"/>
              <a:chExt cx="1549" cy="1351"/>
            </a:xfrm>
          </p:grpSpPr>
          <p:sp>
            <p:nvSpPr>
              <p:cNvPr id="86092" name="AutoShape 7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3" name="AutoShape 7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4" name="AutoShape 7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99" name="Line 83"/>
            <p:cNvSpPr>
              <a:spLocks noChangeShapeType="1"/>
            </p:cNvSpPr>
            <p:nvPr/>
          </p:nvSpPr>
          <p:spPr bwMode="auto">
            <a:xfrm>
              <a:off x="1652" y="1680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0" name="Text Box 84"/>
            <p:cNvSpPr txBox="1">
              <a:spLocks noChangeArrowheads="1"/>
            </p:cNvSpPr>
            <p:nvPr/>
          </p:nvSpPr>
          <p:spPr bwMode="auto">
            <a:xfrm>
              <a:off x="1968" y="1344"/>
              <a:ext cx="16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Khái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niệm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cơ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bản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1" name="Text Box 85"/>
            <p:cNvSpPr txBox="1">
              <a:spLocks noChangeArrowheads="1"/>
            </p:cNvSpPr>
            <p:nvPr/>
          </p:nvSpPr>
          <p:spPr bwMode="gray">
            <a:xfrm>
              <a:off x="1392" y="13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86122" name="Group 106"/>
          <p:cNvGrpSpPr>
            <a:grpSpLocks/>
          </p:cNvGrpSpPr>
          <p:nvPr/>
        </p:nvGrpSpPr>
        <p:grpSpPr bwMode="auto">
          <a:xfrm>
            <a:off x="2012950" y="2971800"/>
            <a:ext cx="5410202" cy="665163"/>
            <a:chOff x="1268" y="1872"/>
            <a:chExt cx="3408" cy="419"/>
          </a:xfrm>
        </p:grpSpPr>
        <p:grpSp>
          <p:nvGrpSpPr>
            <p:cNvPr id="86095" name="Group 79"/>
            <p:cNvGrpSpPr>
              <a:grpSpLocks/>
            </p:cNvGrpSpPr>
            <p:nvPr/>
          </p:nvGrpSpPr>
          <p:grpSpPr bwMode="auto">
            <a:xfrm>
              <a:off x="1268" y="1872"/>
              <a:ext cx="480" cy="419"/>
              <a:chOff x="3174" y="2656"/>
              <a:chExt cx="1549" cy="1351"/>
            </a:xfrm>
          </p:grpSpPr>
          <p:sp>
            <p:nvSpPr>
              <p:cNvPr id="86096" name="AutoShape 8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7" name="AutoShape 8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8" name="AutoShape 8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02" name="Line 86"/>
            <p:cNvSpPr>
              <a:spLocks noChangeShapeType="1"/>
            </p:cNvSpPr>
            <p:nvPr/>
          </p:nvSpPr>
          <p:spPr bwMode="auto">
            <a:xfrm>
              <a:off x="1652" y="2256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3" name="Text Box 87"/>
            <p:cNvSpPr txBox="1">
              <a:spLocks noChangeArrowheads="1"/>
            </p:cNvSpPr>
            <p:nvPr/>
          </p:nvSpPr>
          <p:spPr bwMode="auto">
            <a:xfrm>
              <a:off x="1968" y="1920"/>
              <a:ext cx="263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Phân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tích</a:t>
              </a:r>
              <a:r>
                <a:rPr lang="en-US" sz="2400" dirty="0" smtClean="0">
                  <a:solidFill>
                    <a:srgbClr val="000000"/>
                  </a:solidFill>
                </a:rPr>
                <a:t>,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thiết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kế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phần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mềm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4" name="Text Box 88"/>
            <p:cNvSpPr txBox="1">
              <a:spLocks noChangeArrowheads="1"/>
            </p:cNvSpPr>
            <p:nvPr/>
          </p:nvSpPr>
          <p:spPr bwMode="gray">
            <a:xfrm>
              <a:off x="1392" y="193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86123" name="Group 107"/>
          <p:cNvGrpSpPr>
            <a:grpSpLocks/>
          </p:cNvGrpSpPr>
          <p:nvPr/>
        </p:nvGrpSpPr>
        <p:grpSpPr bwMode="auto">
          <a:xfrm>
            <a:off x="2012950" y="3860800"/>
            <a:ext cx="5410200" cy="665163"/>
            <a:chOff x="1268" y="2432"/>
            <a:chExt cx="3408" cy="419"/>
          </a:xfrm>
        </p:grpSpPr>
        <p:sp>
          <p:nvSpPr>
            <p:cNvPr id="86105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6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196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Thực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hiện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phần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mềm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7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86111" name="Group 95"/>
            <p:cNvGrpSpPr>
              <a:grpSpLocks/>
            </p:cNvGrpSpPr>
            <p:nvPr/>
          </p:nvGrpSpPr>
          <p:grpSpPr bwMode="auto">
            <a:xfrm>
              <a:off x="1268" y="2432"/>
              <a:ext cx="480" cy="419"/>
              <a:chOff x="1110" y="2656"/>
              <a:chExt cx="1549" cy="1351"/>
            </a:xfrm>
          </p:grpSpPr>
          <p:sp>
            <p:nvSpPr>
              <p:cNvPr id="86112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3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4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15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86124" name="Group 108"/>
          <p:cNvGrpSpPr>
            <a:grpSpLocks/>
          </p:cNvGrpSpPr>
          <p:nvPr/>
        </p:nvGrpSpPr>
        <p:grpSpPr bwMode="auto">
          <a:xfrm>
            <a:off x="2012950" y="4775200"/>
            <a:ext cx="5410200" cy="665163"/>
            <a:chOff x="1268" y="3008"/>
            <a:chExt cx="3408" cy="419"/>
          </a:xfrm>
        </p:grpSpPr>
        <p:sp>
          <p:nvSpPr>
            <p:cNvPr id="86108" name="Line 92"/>
            <p:cNvSpPr>
              <a:spLocks noChangeShapeType="1"/>
            </p:cNvSpPr>
            <p:nvPr/>
          </p:nvSpPr>
          <p:spPr bwMode="auto">
            <a:xfrm>
              <a:off x="1652" y="3394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9" name="Text Box 93"/>
            <p:cNvSpPr txBox="1">
              <a:spLocks noChangeArrowheads="1"/>
            </p:cNvSpPr>
            <p:nvPr/>
          </p:nvSpPr>
          <p:spPr bwMode="auto">
            <a:xfrm>
              <a:off x="1968" y="3058"/>
              <a:ext cx="8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Tổng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kết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10" name="Text Box 94"/>
            <p:cNvSpPr txBox="1">
              <a:spLocks noChangeArrowheads="1"/>
            </p:cNvSpPr>
            <p:nvPr/>
          </p:nvSpPr>
          <p:spPr bwMode="gray">
            <a:xfrm>
              <a:off x="1392" y="307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  <p:grpSp>
          <p:nvGrpSpPr>
            <p:cNvPr id="86116" name="Group 100"/>
            <p:cNvGrpSpPr>
              <a:grpSpLocks/>
            </p:cNvGrpSpPr>
            <p:nvPr/>
          </p:nvGrpSpPr>
          <p:grpSpPr bwMode="auto">
            <a:xfrm>
              <a:off x="1268" y="3008"/>
              <a:ext cx="480" cy="419"/>
              <a:chOff x="3174" y="2656"/>
              <a:chExt cx="1549" cy="1351"/>
            </a:xfrm>
          </p:grpSpPr>
          <p:sp>
            <p:nvSpPr>
              <p:cNvPr id="86117" name="AutoShape 101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8" name="AutoShape 102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9" name="AutoShape 103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20" name="Text Box 104"/>
            <p:cNvSpPr txBox="1">
              <a:spLocks noChangeArrowheads="1"/>
            </p:cNvSpPr>
            <p:nvPr/>
          </p:nvSpPr>
          <p:spPr bwMode="gray">
            <a:xfrm>
              <a:off x="1392" y="307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0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Đồ thị dòng điều khiển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Quy trình xác định đường tuyến tính độc lập:</a:t>
            </a:r>
          </a:p>
          <a:p>
            <a:r>
              <a:rPr lang="en-US" sz="2800" dirty="0" smtClean="0"/>
              <a:t>C = E - N + 2 = 3.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174" y="2950345"/>
            <a:ext cx="2570851" cy="35050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675" y="2951334"/>
            <a:ext cx="2570125" cy="350403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0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công cụ ANTLR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Là công cụ sinh ra bộ phân tích từ vựng và ngữ pháp của một ngôn ngữ một cách tự động.</a:t>
            </a:r>
          </a:p>
          <a:p>
            <a:r>
              <a:rPr lang="en-US" dirty="0" smtClean="0"/>
              <a:t>Được Terance Parr cùng cộng sự phát triển năm 1989.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8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công cụ ANTLR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Cơ chế hoạt động ANTLR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09799"/>
            <a:ext cx="7086600" cy="426825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công cụ ANTLR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900"/>
            <a:ext cx="8229600" cy="5137150"/>
          </a:xfrm>
        </p:spPr>
        <p:txBody>
          <a:bodyPr/>
          <a:lstStyle/>
          <a:p>
            <a:r>
              <a:rPr lang="en-US" dirty="0" smtClean="0"/>
              <a:t>Cơ chế hoạt động ANTLR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2209799"/>
            <a:ext cx="7086599" cy="426825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1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công cụ ANTLR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900"/>
            <a:ext cx="8229600" cy="5137150"/>
          </a:xfrm>
        </p:spPr>
        <p:txBody>
          <a:bodyPr/>
          <a:lstStyle/>
          <a:p>
            <a:r>
              <a:rPr lang="en-US" dirty="0" smtClean="0"/>
              <a:t>Cơ chế hoạt động ANTLR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09800"/>
            <a:ext cx="7086599" cy="426825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2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công cụ ANTLR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900"/>
            <a:ext cx="8229600" cy="5137150"/>
          </a:xfrm>
        </p:spPr>
        <p:txBody>
          <a:bodyPr/>
          <a:lstStyle/>
          <a:p>
            <a:r>
              <a:rPr lang="en-US" dirty="0" smtClean="0"/>
              <a:t>Cơ chế hoạt động ANTLR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09800"/>
            <a:ext cx="7086600" cy="426825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8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công cụ ANTLR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900"/>
            <a:ext cx="8229600" cy="5137150"/>
          </a:xfrm>
        </p:spPr>
        <p:txBody>
          <a:bodyPr/>
          <a:lstStyle/>
          <a:p>
            <a:r>
              <a:rPr lang="en-US" dirty="0" smtClean="0"/>
              <a:t>Cơ chế hoạt động ANTLR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09800"/>
            <a:ext cx="7086600" cy="426825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1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Hiểu được cơ chế tạo testcase theo dòng điều khiển.</a:t>
            </a:r>
          </a:p>
          <a:p>
            <a:r>
              <a:rPr lang="en-US" dirty="0" smtClean="0"/>
              <a:t>Hiểu cách hoạt động của công cụ hỗ trợ ANTLR.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4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WordArt 5"/>
          <p:cNvSpPr>
            <a:spLocks noChangeArrowheads="1" noChangeShapeType="1" noTextEdit="1"/>
          </p:cNvSpPr>
          <p:nvPr/>
        </p:nvSpPr>
        <p:spPr bwMode="gray">
          <a:xfrm>
            <a:off x="1828800" y="3054350"/>
            <a:ext cx="5562599" cy="633413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chemeClr val="tx2">
                      <a:alpha val="50000"/>
                    </a:schemeClr>
                  </a:outerShdw>
                </a:effectLst>
                <a:latin typeface="Arial"/>
                <a:cs typeface="Arial"/>
              </a:rPr>
              <a:t>Cảm ơn thầy đã lắng nghe!</a:t>
            </a:r>
            <a:endParaRPr lang="en-US" sz="36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chemeClr val="tx2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0"/>
            <a:ext cx="1578429" cy="16104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0200" y="528204"/>
            <a:ext cx="4648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TRƯỜNG ĐẠI HỌC BÁCH KHOA TP. HCM</a:t>
            </a:r>
          </a:p>
          <a:p>
            <a:pPr algn="ctr"/>
            <a:r>
              <a:rPr lang="en-US" sz="1400" b="1" dirty="0" smtClean="0"/>
              <a:t>KHOA KHOA HỌC &amp; KỸ THUẬT MÁY TÍNH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686675" cy="45196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 smtClean="0"/>
              <a:t>Khái niệm: </a:t>
            </a:r>
          </a:p>
          <a:p>
            <a:pPr lvl="1">
              <a:lnSpc>
                <a:spcPct val="80000"/>
              </a:lnSpc>
            </a:pPr>
            <a:r>
              <a:rPr lang="en-US" b="1" dirty="0" smtClean="0"/>
              <a:t>Kiểm thử phần mềm là qui trình thi hành phần mềm với ý định tìm kiếm các lỗi của nó</a:t>
            </a:r>
            <a:r>
              <a:rPr lang="en-US" sz="2900" dirty="0" smtClean="0">
                <a:solidFill>
                  <a:schemeClr val="tx2"/>
                </a:solidFill>
              </a:rPr>
              <a:t/>
            </a:r>
            <a:br>
              <a:rPr lang="en-US" sz="2900" dirty="0" smtClean="0">
                <a:solidFill>
                  <a:schemeClr val="tx2"/>
                </a:solidFill>
              </a:rPr>
            </a:br>
            <a:endParaRPr lang="en-US" sz="2900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endParaRPr lang="en-US" sz="33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0" y="4182070"/>
            <a:ext cx="1736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Chi phí sửa lỗi </a:t>
            </a:r>
          </a:p>
          <a:p>
            <a:pPr algn="ctr"/>
            <a:r>
              <a:rPr lang="en-US" dirty="0" smtClean="0"/>
              <a:t>theo thời gian</a:t>
            </a:r>
          </a:p>
          <a:p>
            <a:pPr algn="ctr"/>
            <a:r>
              <a:rPr lang="en-US" dirty="0" smtClean="0"/>
              <a:t>phát hiện lỗi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063" y="3391022"/>
            <a:ext cx="4673646" cy="293357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68611" name="AutoShape 3"/>
          <p:cNvSpPr>
            <a:spLocks noChangeArrowheads="1"/>
          </p:cNvSpPr>
          <p:nvPr/>
        </p:nvSpPr>
        <p:spPr bwMode="auto">
          <a:xfrm>
            <a:off x="5562600" y="33528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99CCFF">
                        <a:gamma/>
                        <a:tint val="27451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68613" name="AutoShape 5"/>
          <p:cNvSpPr>
            <a:spLocks noChangeArrowheads="1"/>
          </p:cNvSpPr>
          <p:nvPr/>
        </p:nvSpPr>
        <p:spPr bwMode="auto">
          <a:xfrm>
            <a:off x="1295400" y="33528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99CCFF">
                        <a:gamma/>
                        <a:tint val="27451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1447800" y="4089737"/>
            <a:ext cx="20383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 b="1" dirty="0" smtClean="0">
                <a:solidFill>
                  <a:srgbClr val="000000"/>
                </a:solidFill>
              </a:rPr>
              <a:t>Kiểm thử hộp đen (Black-box testing)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8615" name="Freeform 7"/>
          <p:cNvSpPr>
            <a:spLocks/>
          </p:cNvSpPr>
          <p:nvPr/>
        </p:nvSpPr>
        <p:spPr bwMode="gray">
          <a:xfrm>
            <a:off x="3222625" y="3255963"/>
            <a:ext cx="903288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6" name="AutoShape 8"/>
          <p:cNvSpPr>
            <a:spLocks noChangeAspect="1" noChangeArrowheads="1" noTextEdit="1"/>
          </p:cNvSpPr>
          <p:nvPr/>
        </p:nvSpPr>
        <p:spPr bwMode="gray">
          <a:xfrm flipH="1">
            <a:off x="4868863" y="3252788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7" name="Freeform 9"/>
          <p:cNvSpPr>
            <a:spLocks/>
          </p:cNvSpPr>
          <p:nvPr/>
        </p:nvSpPr>
        <p:spPr bwMode="gray">
          <a:xfrm flipH="1">
            <a:off x="4875213" y="3255963"/>
            <a:ext cx="903287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8618" name="Group 10"/>
          <p:cNvGrpSpPr>
            <a:grpSpLocks/>
          </p:cNvGrpSpPr>
          <p:nvPr/>
        </p:nvGrpSpPr>
        <p:grpSpPr bwMode="auto">
          <a:xfrm>
            <a:off x="3048000" y="1628775"/>
            <a:ext cx="2998788" cy="1601788"/>
            <a:chOff x="1997" y="1314"/>
            <a:chExt cx="1889" cy="1009"/>
          </a:xfrm>
        </p:grpSpPr>
        <p:grpSp>
          <p:nvGrpSpPr>
            <p:cNvPr id="68619" name="Group 11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68620" name="Oval 12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21" name="Oval 13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622" name="Oval 14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8623" name="Oval 15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8624" name="Oval 16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8625" name="Oval 17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8626" name="Text Box 18"/>
          <p:cNvSpPr txBox="1">
            <a:spLocks noChangeArrowheads="1"/>
          </p:cNvSpPr>
          <p:nvPr/>
        </p:nvSpPr>
        <p:spPr bwMode="auto">
          <a:xfrm>
            <a:off x="3484905" y="1686384"/>
            <a:ext cx="20313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000000"/>
                </a:solidFill>
              </a:rPr>
              <a:t>Kỹ thuật </a:t>
            </a:r>
          </a:p>
          <a:p>
            <a:pPr algn="ctr" eaLnBrk="0" hangingPunct="0"/>
            <a:r>
              <a:rPr lang="en-US" sz="2400" b="1" dirty="0" smtClean="0">
                <a:solidFill>
                  <a:srgbClr val="000000"/>
                </a:solidFill>
              </a:rPr>
              <a:t>kiểm thử PM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8627" name="Text Box 19"/>
          <p:cNvSpPr txBox="1">
            <a:spLocks noChangeArrowheads="1"/>
          </p:cNvSpPr>
          <p:nvPr/>
        </p:nvSpPr>
        <p:spPr bwMode="auto">
          <a:xfrm>
            <a:off x="5715000" y="4089737"/>
            <a:ext cx="20383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 b="1" dirty="0" smtClean="0">
                <a:solidFill>
                  <a:srgbClr val="000000"/>
                </a:solidFill>
              </a:rPr>
              <a:t>Kiểm thử hộp trắng (White-box testing)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spcAft>
                <a:spcPts val="1800"/>
              </a:spcAft>
            </a:pP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: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.</a:t>
            </a:r>
          </a:p>
          <a:p>
            <a:pPr>
              <a:spcAft>
                <a:spcPts val="1800"/>
              </a:spcAft>
            </a:pPr>
            <a:endParaRPr lang="en-US" dirty="0" smtClean="0"/>
          </a:p>
          <a:p>
            <a:pPr>
              <a:spcAft>
                <a:spcPts val="1800"/>
              </a:spcAft>
            </a:pPr>
            <a:endParaRPr lang="en-US" dirty="0"/>
          </a:p>
          <a:p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76600"/>
            <a:ext cx="6019800" cy="1853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90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72590" y="2425243"/>
            <a:ext cx="32351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chemeClr val="bg1"/>
                </a:solidFill>
                <a:latin typeface="+mn-lt"/>
              </a:rPr>
              <a:t>Đồ</a:t>
            </a:r>
            <a:r>
              <a:rPr lang="en-US" sz="22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+mn-lt"/>
              </a:rPr>
              <a:t>thị</a:t>
            </a:r>
            <a:r>
              <a:rPr lang="en-US" sz="22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+mn-lt"/>
              </a:rPr>
              <a:t>dòng</a:t>
            </a:r>
            <a:r>
              <a:rPr lang="en-US" sz="22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+mn-lt"/>
              </a:rPr>
              <a:t>điều</a:t>
            </a:r>
            <a:r>
              <a:rPr lang="en-US" sz="22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+mn-lt"/>
              </a:rPr>
              <a:t>khiển</a:t>
            </a:r>
            <a:endParaRPr lang="en-US" sz="2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2646" y="3581400"/>
            <a:ext cx="2565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ĐT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dòng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điều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khiển</a:t>
            </a:r>
            <a:endParaRPr lang="en-US" sz="2000" b="1" dirty="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nhị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phân</a:t>
            </a:r>
            <a:endParaRPr lang="en-US" sz="20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66768"/>
            <a:ext cx="5338832" cy="5338832"/>
          </a:xfrm>
        </p:spPr>
      </p:pic>
      <p:sp>
        <p:nvSpPr>
          <p:cNvPr id="11" name="TextBox 10"/>
          <p:cNvSpPr txBox="1"/>
          <p:nvPr/>
        </p:nvSpPr>
        <p:spPr>
          <a:xfrm>
            <a:off x="1676400" y="2301446"/>
            <a:ext cx="2948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Đồ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thị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dòng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điều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khiển</a:t>
            </a:r>
            <a:endParaRPr lang="en-US" sz="2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67000" y="5007114"/>
            <a:ext cx="2207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Đồ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thị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dòng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điều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khiển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cơ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bản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62200" y="3505200"/>
            <a:ext cx="2207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Đồ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thị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dòng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điều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khiển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nhị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phân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800600" y="5440681"/>
            <a:ext cx="1371600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96000" y="5029200"/>
            <a:ext cx="2619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tx2"/>
                </a:solidFill>
              </a:rPr>
              <a:t>Tập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đường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thi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hành</a:t>
            </a:r>
            <a:endParaRPr lang="en-US" sz="2000" b="1" dirty="0">
              <a:solidFill>
                <a:schemeClr val="tx2"/>
              </a:solidFill>
            </a:endParaRPr>
          </a:p>
          <a:p>
            <a:pPr algn="ctr"/>
            <a:r>
              <a:rPr lang="en-US" sz="2000" b="1" dirty="0" err="1" smtClean="0">
                <a:solidFill>
                  <a:schemeClr val="tx2"/>
                </a:solidFill>
              </a:rPr>
              <a:t>độc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lập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cơ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bản</a:t>
            </a:r>
            <a:endParaRPr 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63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9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sz="1800" dirty="0"/>
          </a:p>
        </p:txBody>
      </p:sp>
      <p:sp>
        <p:nvSpPr>
          <p:cNvPr id="70678" name="AutoShape 22"/>
          <p:cNvSpPr>
            <a:spLocks noChangeArrowheads="1"/>
          </p:cNvSpPr>
          <p:nvPr/>
        </p:nvSpPr>
        <p:spPr bwMode="gray">
          <a:xfrm>
            <a:off x="692058" y="2248642"/>
            <a:ext cx="3631148" cy="3631148"/>
          </a:xfrm>
          <a:custGeom>
            <a:avLst/>
            <a:gdLst>
              <a:gd name="G0" fmla="+- 1914 0 0"/>
              <a:gd name="G1" fmla="+- 21600 0 1914"/>
              <a:gd name="G2" fmla="+- 21600 0 1914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14" y="10800"/>
                </a:moveTo>
                <a:cubicBezTo>
                  <a:pt x="1914" y="15708"/>
                  <a:pt x="5892" y="19686"/>
                  <a:pt x="10800" y="19686"/>
                </a:cubicBezTo>
                <a:cubicBezTo>
                  <a:pt x="15708" y="19686"/>
                  <a:pt x="19686" y="15708"/>
                  <a:pt x="19686" y="10800"/>
                </a:cubicBezTo>
                <a:cubicBezTo>
                  <a:pt x="19686" y="5892"/>
                  <a:pt x="15708" y="1914"/>
                  <a:pt x="10800" y="1914"/>
                </a:cubicBezTo>
                <a:cubicBezTo>
                  <a:pt x="5892" y="1914"/>
                  <a:pt x="1914" y="5892"/>
                  <a:pt x="1914" y="10800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66667"/>
                  <a:invGamma/>
                  <a:alpha val="12000"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66667"/>
                  <a:invGamma/>
                  <a:alpha val="12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9" name="Oval 23"/>
          <p:cNvSpPr>
            <a:spLocks noChangeArrowheads="1"/>
          </p:cNvSpPr>
          <p:nvPr/>
        </p:nvSpPr>
        <p:spPr bwMode="gray">
          <a:xfrm>
            <a:off x="946211" y="2531381"/>
            <a:ext cx="3031219" cy="3031219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3529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0" name="AutoShape 24"/>
          <p:cNvSpPr>
            <a:spLocks noChangeArrowheads="1"/>
          </p:cNvSpPr>
          <p:nvPr/>
        </p:nvSpPr>
        <p:spPr bwMode="gray">
          <a:xfrm>
            <a:off x="3581400" y="2444626"/>
            <a:ext cx="3995737" cy="500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5882"/>
                  <a:invGamma/>
                </a:srgbClr>
              </a:gs>
            </a:gsLst>
            <a:lin ang="0" scaled="1"/>
          </a:gra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Tạo đồ thị dòng điều khiển cơ bản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0681" name="AutoShape 25"/>
          <p:cNvSpPr>
            <a:spLocks noChangeArrowheads="1"/>
          </p:cNvSpPr>
          <p:nvPr/>
        </p:nvSpPr>
        <p:spPr bwMode="gray">
          <a:xfrm>
            <a:off x="4129366" y="3352800"/>
            <a:ext cx="4046537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CBFEAE">
                  <a:gamma/>
                  <a:tint val="5882"/>
                  <a:invGamma/>
                </a:srgbClr>
              </a:gs>
            </a:gsLst>
            <a:lin ang="0" scaled="1"/>
          </a:gra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Tính độ phức tạp Cyclomatic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0682" name="AutoShape 26"/>
          <p:cNvSpPr>
            <a:spLocks noChangeArrowheads="1"/>
          </p:cNvSpPr>
          <p:nvPr/>
        </p:nvSpPr>
        <p:spPr bwMode="gray">
          <a:xfrm>
            <a:off x="3581400" y="5138738"/>
            <a:ext cx="4008437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5882"/>
                  <a:invGamma/>
                </a:srgbClr>
              </a:gs>
            </a:gsLst>
            <a:lin ang="0" scaled="1"/>
          </a:gra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Tạo testcase cho từng đường TH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0683" name="AutoShape 27"/>
          <p:cNvSpPr>
            <a:spLocks noChangeArrowheads="1"/>
          </p:cNvSpPr>
          <p:nvPr/>
        </p:nvSpPr>
        <p:spPr bwMode="gray">
          <a:xfrm>
            <a:off x="4129366" y="4267200"/>
            <a:ext cx="4046537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CBFEAE">
                  <a:gamma/>
                  <a:tint val="5882"/>
                  <a:invGamma/>
                </a:srgbClr>
              </a:gs>
            </a:gsLst>
            <a:lin ang="0" scaled="1"/>
          </a:gra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Tìm C đường TH tuyến tính độc lập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0685" name="Text Box 29"/>
          <p:cNvSpPr txBox="1">
            <a:spLocks noChangeArrowheads="1"/>
          </p:cNvSpPr>
          <p:nvPr/>
        </p:nvSpPr>
        <p:spPr bwMode="gray">
          <a:xfrm>
            <a:off x="1095099" y="3525607"/>
            <a:ext cx="2733441" cy="107721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Quy trình tạo</a:t>
            </a:r>
          </a:p>
          <a:p>
            <a:pPr algn="ctr" eaLnBrk="0" hangingPunct="0"/>
            <a:r>
              <a:rPr 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testcase</a:t>
            </a:r>
            <a:endParaRPr lang="en-US" sz="32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8" grpId="0" animBg="1"/>
      <p:bldP spid="70679" grpId="0" animBg="1"/>
      <p:bldP spid="70680" grpId="0" animBg="1"/>
      <p:bldP spid="70681" grpId="0" animBg="1"/>
      <p:bldP spid="70682" grpId="0" animBg="1"/>
      <p:bldP spid="70683" grpId="0" animBg="1"/>
      <p:bldP spid="706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,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 smtClean="0"/>
              <a:t>mềm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use-case: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7" y="1990725"/>
            <a:ext cx="55721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0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38l">
  <a:themeElements>
    <a:clrScheme name="sample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25B1B1"/>
      </a:accent1>
      <a:accent2>
        <a:srgbClr val="5BACE9"/>
      </a:accent2>
      <a:accent3>
        <a:srgbClr val="FFFFFF"/>
      </a:accent3>
      <a:accent4>
        <a:srgbClr val="174578"/>
      </a:accent4>
      <a:accent5>
        <a:srgbClr val="ACD5D5"/>
      </a:accent5>
      <a:accent6>
        <a:srgbClr val="529BD3"/>
      </a:accent6>
      <a:hlink>
        <a:srgbClr val="6E71F0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cdb2004138l</Template>
  <TotalTime>1249</TotalTime>
  <Words>1224</Words>
  <Application>Microsoft Office PowerPoint</Application>
  <PresentationFormat>On-screen Show (4:3)</PresentationFormat>
  <Paragraphs>220</Paragraphs>
  <Slides>38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cdb2004138l</vt:lpstr>
      <vt:lpstr>THỰC TẬP TỐT NGHIỆP</vt:lpstr>
      <vt:lpstr>Đề tài</vt:lpstr>
      <vt:lpstr>Nội dung</vt:lpstr>
      <vt:lpstr>Khái niệm cơ bản</vt:lpstr>
      <vt:lpstr>Khái niệm cơ bản</vt:lpstr>
      <vt:lpstr>Khái niệm cơ bản</vt:lpstr>
      <vt:lpstr>Khái niệm cơ bản</vt:lpstr>
      <vt:lpstr>Khái niệm cơ bản</vt:lpstr>
      <vt:lpstr>Phân tích, thiết kế phần mềm</vt:lpstr>
      <vt:lpstr>Phân tích, thiết kế phần mềm</vt:lpstr>
      <vt:lpstr>Phân tích, thiết kế phần mềm</vt:lpstr>
      <vt:lpstr>Phân tích, thiết kế phần mềm</vt:lpstr>
      <vt:lpstr>Thực hiện phần mềm</vt:lpstr>
      <vt:lpstr>Thực hiện phần mềm</vt:lpstr>
      <vt:lpstr>Thực hiện phần mềm</vt:lpstr>
      <vt:lpstr>Thực hiện phần mềm</vt:lpstr>
      <vt:lpstr>Thực hiện phần mềm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Đồ thị dòng điều khiển</vt:lpstr>
      <vt:lpstr>Đồ thị dòng điều khiển</vt:lpstr>
      <vt:lpstr>Đồ thị dòng điều khiển</vt:lpstr>
      <vt:lpstr>Đồ thị dòng điều khiển</vt:lpstr>
      <vt:lpstr>Đồ thị dòng điều khiển</vt:lpstr>
      <vt:lpstr>Đồ thị dòng điều khiển</vt:lpstr>
      <vt:lpstr>Đồ thị dòng điều khiển</vt:lpstr>
      <vt:lpstr>Đồ thị dòng điều khiển</vt:lpstr>
      <vt:lpstr>Giới thiệu công cụ ANTLR</vt:lpstr>
      <vt:lpstr>Giới thiệu công cụ ANTLR</vt:lpstr>
      <vt:lpstr>Giới thiệu công cụ ANTLR</vt:lpstr>
      <vt:lpstr>Giới thiệu công cụ ANTLR</vt:lpstr>
      <vt:lpstr>Giới thiệu công cụ ANTLR</vt:lpstr>
      <vt:lpstr>Giới thiệu công cụ ANTLR</vt:lpstr>
      <vt:lpstr>Kết quả đạt được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TẬP TỐT NGHIỆP</dc:title>
  <dc:creator>WIN7</dc:creator>
  <cp:lastModifiedBy>TD</cp:lastModifiedBy>
  <cp:revision>63</cp:revision>
  <dcterms:created xsi:type="dcterms:W3CDTF">2013-06-07T23:31:22Z</dcterms:created>
  <dcterms:modified xsi:type="dcterms:W3CDTF">2013-12-27T10:43:20Z</dcterms:modified>
</cp:coreProperties>
</file>