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1" r:id="rId3"/>
    <p:sldId id="293" r:id="rId4"/>
    <p:sldId id="259" r:id="rId5"/>
    <p:sldId id="260" r:id="rId6"/>
    <p:sldId id="294" r:id="rId7"/>
    <p:sldId id="296" r:id="rId8"/>
    <p:sldId id="262" r:id="rId9"/>
    <p:sldId id="311" r:id="rId10"/>
    <p:sldId id="312" r:id="rId11"/>
    <p:sldId id="313" r:id="rId12"/>
    <p:sldId id="314" r:id="rId13"/>
    <p:sldId id="315" r:id="rId14"/>
    <p:sldId id="316" r:id="rId15"/>
    <p:sldId id="319" r:id="rId16"/>
    <p:sldId id="320" r:id="rId17"/>
    <p:sldId id="337" r:id="rId18"/>
    <p:sldId id="321" r:id="rId19"/>
    <p:sldId id="326" r:id="rId20"/>
    <p:sldId id="327" r:id="rId21"/>
    <p:sldId id="328" r:id="rId22"/>
    <p:sldId id="317" r:id="rId23"/>
    <p:sldId id="329" r:id="rId24"/>
    <p:sldId id="330" r:id="rId25"/>
    <p:sldId id="331" r:id="rId26"/>
    <p:sldId id="322" r:id="rId27"/>
    <p:sldId id="332" r:id="rId28"/>
    <p:sldId id="333" r:id="rId29"/>
    <p:sldId id="334" r:id="rId30"/>
    <p:sldId id="335" r:id="rId31"/>
    <p:sldId id="338" r:id="rId32"/>
    <p:sldId id="324" r:id="rId33"/>
    <p:sldId id="27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6EE"/>
    <a:srgbClr val="6F9AEF"/>
    <a:srgbClr val="6DCEF1"/>
    <a:srgbClr val="99CC00"/>
    <a:srgbClr val="93DADF"/>
    <a:srgbClr val="3BCBDF"/>
    <a:srgbClr val="4976D1"/>
    <a:srgbClr val="BE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5" autoAdjust="0"/>
    <p:restoredTop sz="95630" autoAdjust="0"/>
  </p:normalViewPr>
  <p:slideViewPr>
    <p:cSldViewPr>
      <p:cViewPr>
        <p:scale>
          <a:sx n="80" d="100"/>
          <a:sy n="80" d="100"/>
        </p:scale>
        <p:origin x="-8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59616-FE6E-4EBF-908D-BFE218AA9A04}" type="datetimeFigureOut">
              <a:rPr lang="vi-VN" smtClean="0"/>
              <a:t>28/12/2013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A04CE-5BE8-42FA-82A3-78F601CE85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606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thử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đen</a:t>
            </a:r>
            <a:r>
              <a:rPr lang="en-US" dirty="0" smtClean="0"/>
              <a:t>: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thử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trắng</a:t>
            </a:r>
            <a:r>
              <a:rPr lang="en-US" dirty="0" smtClean="0"/>
              <a:t>: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941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node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node update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0147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switch.</a:t>
            </a:r>
          </a:p>
          <a:p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con.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965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= V(G)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V(G) = E – N + 2,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V(G) = P + 1,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338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</a:t>
            </a:r>
            <a:r>
              <a:rPr lang="en-US" sz="1200" dirty="0" err="1" smtClean="0"/>
              <a:t>một</a:t>
            </a:r>
            <a:r>
              <a:rPr lang="en-US" sz="1200" dirty="0" smtClean="0"/>
              <a:t> node </a:t>
            </a:r>
            <a:r>
              <a:rPr lang="en-US" sz="1200" dirty="0" err="1" smtClean="0"/>
              <a:t>gồm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nút</a:t>
            </a:r>
            <a:r>
              <a:rPr lang="en-US" sz="1200" dirty="0" smtClean="0"/>
              <a:t> </a:t>
            </a:r>
            <a:r>
              <a:rPr lang="en-US" sz="1200" dirty="0" err="1" smtClean="0"/>
              <a:t>đã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</a:t>
            </a:r>
            <a:r>
              <a:rPr lang="en-US" sz="1200" dirty="0" err="1" smtClean="0"/>
              <a:t>nút</a:t>
            </a:r>
            <a:r>
              <a:rPr lang="en-US" sz="1200" dirty="0" smtClean="0"/>
              <a:t> START </a:t>
            </a:r>
            <a:r>
              <a:rPr lang="en-US" sz="1200" dirty="0" err="1" smtClean="0"/>
              <a:t>đến</a:t>
            </a:r>
            <a:r>
              <a:rPr lang="en-US" sz="1200" dirty="0" smtClean="0"/>
              <a:t> </a:t>
            </a:r>
            <a:r>
              <a:rPr lang="en-US" sz="1200" dirty="0" err="1" smtClean="0"/>
              <a:t>nút</a:t>
            </a:r>
            <a:r>
              <a:rPr lang="en-US" sz="1200" dirty="0" smtClean="0"/>
              <a:t> </a:t>
            </a:r>
            <a:r>
              <a:rPr lang="en-US" sz="1200" dirty="0" err="1" smtClean="0"/>
              <a:t>đó</a:t>
            </a:r>
            <a:r>
              <a:rPr lang="en-US" sz="1200" dirty="0" smtClean="0"/>
              <a:t> </a:t>
            </a:r>
            <a:r>
              <a:rPr lang="en-US" sz="1200" dirty="0" err="1" smtClean="0"/>
              <a:t>và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node </a:t>
            </a:r>
            <a:r>
              <a:rPr lang="en-US" sz="1200" dirty="0" err="1" smtClean="0"/>
              <a:t>tiếp</a:t>
            </a:r>
            <a:r>
              <a:rPr lang="en-US" sz="1200" dirty="0" smtClean="0"/>
              <a:t>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bằng</a:t>
            </a:r>
            <a:r>
              <a:rPr lang="en-US" sz="1200" dirty="0" smtClean="0"/>
              <a:t> </a:t>
            </a:r>
            <a:r>
              <a:rPr lang="en-US" sz="1200" dirty="0" err="1" smtClean="0"/>
              <a:t>cách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</a:t>
            </a:r>
            <a:r>
              <a:rPr lang="en-US" sz="1200" dirty="0" err="1" smtClean="0"/>
              <a:t>nút</a:t>
            </a:r>
            <a:r>
              <a:rPr lang="en-US" sz="1200" dirty="0" smtClean="0"/>
              <a:t> </a:t>
            </a:r>
            <a:r>
              <a:rPr lang="en-US" sz="1200" dirty="0" err="1" smtClean="0"/>
              <a:t>đó</a:t>
            </a:r>
            <a:r>
              <a:rPr lang="en-US" sz="1200" dirty="0" smtClean="0"/>
              <a:t> </a:t>
            </a:r>
            <a:r>
              <a:rPr lang="en-US" sz="1200" dirty="0" err="1" smtClean="0"/>
              <a:t>tới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nút</a:t>
            </a:r>
            <a:r>
              <a:rPr lang="en-US" sz="1200" dirty="0" smtClean="0"/>
              <a:t> con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:</a:t>
            </a:r>
            <a:endParaRPr lang="vi-VN" sz="12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đúng</a:t>
            </a:r>
            <a:r>
              <a:rPr lang="en-US" sz="1200" dirty="0" smtClean="0"/>
              <a:t> </a:t>
            </a:r>
            <a:r>
              <a:rPr lang="en-US" sz="1200" dirty="0" err="1" smtClean="0"/>
              <a:t>khi</a:t>
            </a:r>
            <a:r>
              <a:rPr lang="en-US" sz="1200" dirty="0" smtClean="0"/>
              <a:t> </a:t>
            </a:r>
            <a:r>
              <a:rPr lang="en-US" sz="1200" dirty="0" err="1" smtClean="0"/>
              <a:t>gặp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node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</a:t>
            </a:r>
            <a:r>
              <a:rPr lang="en-US" sz="1200" dirty="0" err="1" smtClean="0"/>
              <a:t>câu</a:t>
            </a:r>
            <a:r>
              <a:rPr lang="en-US" sz="1200" dirty="0" smtClean="0"/>
              <a:t> </a:t>
            </a:r>
            <a:r>
              <a:rPr lang="en-US" sz="1200" dirty="0" err="1" smtClean="0"/>
              <a:t>lệnh</a:t>
            </a:r>
            <a:r>
              <a:rPr lang="en-US" sz="1200" dirty="0" smtClean="0"/>
              <a:t> if.</a:t>
            </a:r>
            <a:endParaRPr lang="vi-VN" sz="12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dirty="0" err="1" smtClean="0"/>
              <a:t>Thoát</a:t>
            </a:r>
            <a:r>
              <a:rPr lang="en-US" sz="1200" dirty="0" smtClean="0"/>
              <a:t> </a:t>
            </a:r>
            <a:r>
              <a:rPr lang="en-US" sz="1200" dirty="0" err="1" smtClean="0"/>
              <a:t>khỏi</a:t>
            </a:r>
            <a:r>
              <a:rPr lang="en-US" sz="1200" dirty="0" smtClean="0"/>
              <a:t> </a:t>
            </a:r>
            <a:r>
              <a:rPr lang="en-US" sz="1200" dirty="0" err="1" smtClean="0"/>
              <a:t>vòng</a:t>
            </a:r>
            <a:r>
              <a:rPr lang="en-US" sz="1200" dirty="0" smtClean="0"/>
              <a:t> </a:t>
            </a:r>
            <a:r>
              <a:rPr lang="en-US" sz="1200" dirty="0" err="1" smtClean="0"/>
              <a:t>lặp</a:t>
            </a:r>
            <a:r>
              <a:rPr lang="en-US" sz="1200" dirty="0" smtClean="0"/>
              <a:t> </a:t>
            </a:r>
            <a:r>
              <a:rPr lang="en-US" sz="1200" dirty="0" err="1" smtClean="0"/>
              <a:t>khi</a:t>
            </a:r>
            <a:r>
              <a:rPr lang="en-US" sz="1200" dirty="0" smtClean="0"/>
              <a:t> </a:t>
            </a:r>
            <a:r>
              <a:rPr lang="en-US" sz="1200" dirty="0" err="1" smtClean="0"/>
              <a:t>gặp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node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</a:t>
            </a:r>
            <a:r>
              <a:rPr lang="en-US" sz="1200" dirty="0" err="1" smtClean="0"/>
              <a:t>câu</a:t>
            </a:r>
            <a:r>
              <a:rPr lang="en-US" sz="1200" dirty="0" smtClean="0"/>
              <a:t> </a:t>
            </a:r>
            <a:r>
              <a:rPr lang="en-US" sz="1200" dirty="0" err="1" smtClean="0"/>
              <a:t>lệnh</a:t>
            </a:r>
            <a:r>
              <a:rPr lang="en-US" sz="1200" dirty="0" smtClean="0"/>
              <a:t> </a:t>
            </a:r>
            <a:r>
              <a:rPr lang="en-US" sz="1200" dirty="0" err="1" smtClean="0"/>
              <a:t>lặp</a:t>
            </a:r>
            <a:r>
              <a:rPr lang="en-US" sz="1200" dirty="0" smtClean="0"/>
              <a:t> (for, while, do-while).</a:t>
            </a:r>
            <a:endParaRPr lang="vi-VN" sz="12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dirty="0" err="1" smtClean="0"/>
              <a:t>Không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tới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node </a:t>
            </a:r>
            <a:r>
              <a:rPr lang="en-US" sz="1200" dirty="0" err="1" smtClean="0"/>
              <a:t>đã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trước</a:t>
            </a:r>
            <a:r>
              <a:rPr lang="en-US" sz="1200" dirty="0" smtClean="0"/>
              <a:t> </a:t>
            </a:r>
            <a:r>
              <a:rPr lang="en-US" sz="1200" dirty="0" err="1" smtClean="0"/>
              <a:t>đó</a:t>
            </a:r>
            <a:r>
              <a:rPr lang="en-US" sz="1200" dirty="0" smtClean="0"/>
              <a:t>.</a:t>
            </a:r>
            <a:endParaRPr lang="vi-VN" sz="12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khi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tới</a:t>
            </a:r>
            <a:r>
              <a:rPr lang="en-US" sz="1200" dirty="0" smtClean="0"/>
              <a:t> node END.</a:t>
            </a:r>
            <a:endParaRPr lang="vi-VN" sz="1200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338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đầu</a:t>
            </a:r>
            <a:r>
              <a:rPr lang="en-US" sz="1200" dirty="0" smtClean="0"/>
              <a:t> </a:t>
            </a:r>
            <a:r>
              <a:rPr lang="en-US" sz="1200" dirty="0" err="1" smtClean="0"/>
              <a:t>tiên</a:t>
            </a:r>
            <a:r>
              <a:rPr lang="en-US" sz="1200" dirty="0" smtClean="0"/>
              <a:t> :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node START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Ở </a:t>
            </a:r>
            <a:r>
              <a:rPr lang="en-US" sz="1200" dirty="0" err="1" smtClean="0"/>
              <a:t>mỗi</a:t>
            </a:r>
            <a:r>
              <a:rPr lang="en-US" sz="1200" dirty="0" smtClean="0"/>
              <a:t> node </a:t>
            </a:r>
            <a:r>
              <a:rPr lang="en-US" sz="1200" dirty="0" err="1" smtClean="0"/>
              <a:t>nhị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: </a:t>
            </a:r>
            <a:r>
              <a:rPr lang="en-US" sz="1200" dirty="0" err="1" smtClean="0"/>
              <a:t>dựa</a:t>
            </a:r>
            <a:r>
              <a:rPr lang="en-US" sz="1200" dirty="0" smtClean="0"/>
              <a:t> </a:t>
            </a:r>
            <a:r>
              <a:rPr lang="en-US" sz="1200" dirty="0" err="1" smtClean="0"/>
              <a:t>vào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 ta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một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node con </a:t>
            </a:r>
            <a:r>
              <a:rPr lang="en-US" sz="1200" dirty="0" err="1" smtClean="0"/>
              <a:t>chưa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bằng</a:t>
            </a:r>
            <a:r>
              <a:rPr lang="en-US" sz="1200" dirty="0" smtClean="0"/>
              <a:t> </a:t>
            </a:r>
            <a:r>
              <a:rPr lang="en-US" sz="1200" dirty="0" err="1" smtClean="0"/>
              <a:t>tổng</a:t>
            </a:r>
            <a:r>
              <a:rPr lang="en-US" sz="1200" dirty="0" smtClean="0"/>
              <a:t> </a:t>
            </a: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node </a:t>
            </a:r>
            <a:r>
              <a:rPr lang="en-US" sz="1200" dirty="0" err="1" smtClean="0"/>
              <a:t>nhị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 + 1 (C = P+1)</a:t>
            </a:r>
            <a:endParaRPr lang="vi-VN" sz="1200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338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đầu</a:t>
            </a:r>
            <a:r>
              <a:rPr lang="en-US" sz="1200" dirty="0" smtClean="0"/>
              <a:t> </a:t>
            </a:r>
            <a:r>
              <a:rPr lang="en-US" sz="1200" dirty="0" err="1" smtClean="0"/>
              <a:t>tiên</a:t>
            </a:r>
            <a:r>
              <a:rPr lang="en-US" sz="1200" dirty="0" smtClean="0"/>
              <a:t> :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node START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Ở </a:t>
            </a:r>
            <a:r>
              <a:rPr lang="en-US" sz="1200" dirty="0" err="1" smtClean="0"/>
              <a:t>mỗi</a:t>
            </a:r>
            <a:r>
              <a:rPr lang="en-US" sz="1200" dirty="0" smtClean="0"/>
              <a:t> node </a:t>
            </a:r>
            <a:r>
              <a:rPr lang="en-US" sz="1200" dirty="0" err="1" smtClean="0"/>
              <a:t>nhị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: </a:t>
            </a:r>
            <a:r>
              <a:rPr lang="en-US" sz="1200" dirty="0" err="1" smtClean="0"/>
              <a:t>dựa</a:t>
            </a:r>
            <a:r>
              <a:rPr lang="en-US" sz="1200" dirty="0" smtClean="0"/>
              <a:t> </a:t>
            </a:r>
            <a:r>
              <a:rPr lang="en-US" sz="1200" dirty="0" err="1" smtClean="0"/>
              <a:t>vào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 ta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một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node con </a:t>
            </a:r>
            <a:r>
              <a:rPr lang="en-US" sz="1200" dirty="0" err="1" smtClean="0"/>
              <a:t>chưa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bằng</a:t>
            </a:r>
            <a:r>
              <a:rPr lang="en-US" sz="1200" dirty="0" smtClean="0"/>
              <a:t> </a:t>
            </a:r>
            <a:r>
              <a:rPr lang="en-US" sz="1200" dirty="0" err="1" smtClean="0"/>
              <a:t>tổng</a:t>
            </a:r>
            <a:r>
              <a:rPr lang="en-US" sz="1200" dirty="0" smtClean="0"/>
              <a:t> </a:t>
            </a: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node </a:t>
            </a:r>
            <a:r>
              <a:rPr lang="en-US" sz="1200" dirty="0" err="1" smtClean="0"/>
              <a:t>nhị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 </a:t>
            </a:r>
            <a:r>
              <a:rPr lang="en-US" sz="1200" smtClean="0"/>
              <a:t>+ 1 </a:t>
            </a:r>
            <a:r>
              <a:rPr lang="en-US" sz="1200" dirty="0" smtClean="0"/>
              <a:t>(C = P+1)</a:t>
            </a:r>
            <a:endParaRPr lang="vi-VN" sz="1200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33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499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Interpreter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BeanShell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[START, !(d == 0), d=d + 1, return d, END]</a:t>
            </a: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Interpeter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Interpreter();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in.set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d”,input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);//input: parameter input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(“_con = !(d==0)”);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 (Boolean)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(“_con”) == false ){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return;//This input not right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(“d=d+1”);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(“return _result = d”);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outputExpected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(“_result”);</a:t>
            </a:r>
            <a:endParaRPr lang="vi-V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[START, i=0, WHILE, !(a &lt; 8), return a + i, END]</a:t>
            </a: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Interpeter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Interpreter();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in.set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a”,input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);//input: parameter input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TestcaseNode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[WHILE,!(a&lt;8)];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TestcaseGenerator.runLoop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in, 2,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outputExpected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== false){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return;//This input not right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(“return _result =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outputExpected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(“_result”);</a:t>
            </a:r>
            <a:endParaRPr lang="vi-V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file: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TypeSignature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&gt;_Test.java.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org.junit.Test;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static org.junit.Assert.*;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org.junit.Before;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org.junit.After;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TypeSignature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&gt;_Test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@Before public void initialize()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@After public void clean()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test: 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 public void test&lt;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numberOfTest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</a:t>
            </a:r>
            <a:endParaRPr lang="vi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895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656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ta chia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38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07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TestcaseController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class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612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AST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ASTParser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2138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con,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INode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Class </a:t>
            </a:r>
            <a:r>
              <a:rPr lang="en-US" baseline="0" dirty="0" err="1" smtClean="0"/>
              <a:t>TestcaseController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ASTNodeMainVisitor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duyệt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TestcaseGraphBuilder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1941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if-else, for-while.</a:t>
            </a:r>
          </a:p>
          <a:p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else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node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623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Verdana" pitchFamily="34" charset="0"/>
              </a:rPr>
              <a:t>LOGO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CD3B4-AF23-43EC-9888-DF6AC5AC60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87435-2646-4BA5-AD57-971912DB5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CF8FA32-C27C-45EB-9DFE-8E81D526B0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1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8AF1-3FDC-433A-B115-6A0A382D9A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90BA0-C169-4FEB-92AD-A3F6EC90F1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ED719-6C98-461A-9DCF-817197235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6D689-89D1-4428-B0B2-AB393B3C1A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21D88-3D4C-407D-834E-DADE9AD66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0B189-BA68-448E-A20F-F726F901ED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5B5E9-99B2-4AF4-B613-FBAF50BAF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2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6F19C-5AB3-4675-90E4-95B12D44B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368 h 567"/>
              <a:gd name="T2" fmla="*/ 440 w 5763"/>
              <a:gd name="T3" fmla="*/ 368 h 567"/>
              <a:gd name="T4" fmla="*/ 777 w 5763"/>
              <a:gd name="T5" fmla="*/ 0 h 567"/>
              <a:gd name="T6" fmla="*/ 2162 w 5763"/>
              <a:gd name="T7" fmla="*/ 0 h 567"/>
              <a:gd name="T8" fmla="*/ 2265 w 5763"/>
              <a:gd name="T9" fmla="*/ 116 h 567"/>
              <a:gd name="T10" fmla="*/ 5756 w 5763"/>
              <a:gd name="T11" fmla="*/ 112 h 567"/>
              <a:gd name="T12" fmla="*/ 5763 w 5763"/>
              <a:gd name="T13" fmla="*/ 567 h 567"/>
              <a:gd name="T14" fmla="*/ 6 w 5763"/>
              <a:gd name="T15" fmla="*/ 55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4832261" algn="ctr" rotWithShape="0">
                    <a:srgbClr val="000066">
                      <a:alpha val="19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449 w 5784"/>
              <a:gd name="T1" fmla="*/ 370 h 528"/>
              <a:gd name="T2" fmla="*/ 768 w 5784"/>
              <a:gd name="T3" fmla="*/ 1 h 528"/>
              <a:gd name="T4" fmla="*/ 2158 w 5784"/>
              <a:gd name="T5" fmla="*/ 0 h 528"/>
              <a:gd name="T6" fmla="*/ 2258 w 5784"/>
              <a:gd name="T7" fmla="*/ 115 h 528"/>
              <a:gd name="T8" fmla="*/ 5784 w 5784"/>
              <a:gd name="T9" fmla="*/ 115 h 528"/>
              <a:gd name="T10" fmla="*/ 5779 w 5784"/>
              <a:gd name="T11" fmla="*/ 528 h 528"/>
              <a:gd name="T12" fmla="*/ 0 w 5784"/>
              <a:gd name="T13" fmla="*/ 519 h 528"/>
              <a:gd name="T14" fmla="*/ 0 w 5784"/>
              <a:gd name="T15" fmla="*/ 3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16767739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2889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34963A73-4D36-4BFD-A20A-D30D188F26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en-US" sz="4000" dirty="0" smtClean="0"/>
              <a:t>LUẬN VĂN TỐT NGHIỆP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724400"/>
            <a:ext cx="7315200" cy="1676400"/>
          </a:xfrm>
        </p:spPr>
        <p:txBody>
          <a:bodyPr/>
          <a:lstStyle/>
          <a:p>
            <a:pPr lvl="5"/>
            <a:r>
              <a:rPr lang="en-US" b="1" dirty="0" smtClean="0"/>
              <a:t>GVHD</a:t>
            </a:r>
            <a:r>
              <a:rPr lang="en-US" dirty="0" smtClean="0"/>
              <a:t>: TS Nguyễn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Hiệp</a:t>
            </a:r>
            <a:endParaRPr lang="en-US" dirty="0" smtClean="0"/>
          </a:p>
          <a:p>
            <a:pPr lvl="5"/>
            <a:r>
              <a:rPr lang="en-US" b="1" dirty="0" smtClean="0"/>
              <a:t>GVPB</a:t>
            </a:r>
            <a:r>
              <a:rPr lang="en-US" dirty="0" smtClean="0"/>
              <a:t>: PGS. TS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Thơ</a:t>
            </a:r>
            <a:endParaRPr lang="en-US" dirty="0" smtClean="0"/>
          </a:p>
          <a:p>
            <a:pPr lvl="5"/>
            <a:r>
              <a:rPr lang="en-US" b="1" dirty="0" smtClean="0"/>
              <a:t>SVTH</a:t>
            </a:r>
            <a:r>
              <a:rPr lang="en-US" dirty="0" smtClean="0"/>
              <a:t>:</a:t>
            </a:r>
          </a:p>
          <a:p>
            <a:pPr marL="2800350" lvl="5">
              <a:buFont typeface="Arial" pitchFamily="34" charset="0"/>
              <a:buChar char="•"/>
            </a:pPr>
            <a:r>
              <a:rPr lang="en-US" dirty="0" smtClean="0"/>
              <a:t>Cao Trọng Đại 		50900500</a:t>
            </a:r>
          </a:p>
          <a:p>
            <a:pPr marL="2800350" lvl="5">
              <a:buFont typeface="Arial" pitchFamily="34" charset="0"/>
              <a:buChar char="•"/>
            </a:pPr>
            <a:r>
              <a:rPr lang="en-US" dirty="0" smtClean="0"/>
              <a:t>Phạm Công Cương 	50900286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5486400" cy="416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4463289" cy="338619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smtClean="0"/>
              <a:t>(AST).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" y="2209800"/>
            <a:ext cx="2637363" cy="20574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38400"/>
            <a:ext cx="1981200" cy="304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17" y="4038600"/>
            <a:ext cx="284448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7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D719-6C98-461A-9DCF-817197235EF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24050"/>
            <a:ext cx="5208814" cy="4557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05000"/>
            <a:ext cx="2008414" cy="16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ANTLR: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Eclipse </a:t>
            </a:r>
            <a:r>
              <a:rPr lang="en-US" i="1" dirty="0"/>
              <a:t>Java Development Tools</a:t>
            </a:r>
            <a:r>
              <a:rPr lang="en-US" dirty="0"/>
              <a:t> (JDT)</a:t>
            </a:r>
            <a:r>
              <a:rPr lang="en-US" dirty="0" smtClean="0"/>
              <a:t> 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API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24490"/>
            <a:ext cx="7620000" cy="41239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54129"/>
            <a:ext cx="1453399" cy="15301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0" y="3352800"/>
            <a:ext cx="1716490" cy="17481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53990" y="22815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7812" y="2895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417621" y="2895600"/>
            <a:ext cx="13716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4417621" y="2667000"/>
            <a:ext cx="1371600" cy="45719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409113">
            <a:off x="4083829" y="4162286"/>
            <a:ext cx="200689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19409113">
            <a:off x="4388629" y="4326395"/>
            <a:ext cx="2006894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42627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5412" y="38100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>
            <a:off x="2478490" y="4262735"/>
            <a:ext cx="340910" cy="45719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8" grpId="0" animBg="1"/>
      <p:bldP spid="21" grpId="0" animBg="1"/>
      <p:bldP spid="23" grpId="0" animBg="1"/>
      <p:bldP spid="24" grpId="0"/>
      <p:bldP spid="25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if-else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81198"/>
            <a:ext cx="2057400" cy="199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56674"/>
            <a:ext cx="2133600" cy="19965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5293" y="27963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95293" y="508066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INode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974068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Graph</a:t>
            </a:r>
            <a:endParaRPr lang="en-US" sz="2400" b="1" dirty="0"/>
          </a:p>
        </p:txBody>
      </p:sp>
      <p:sp>
        <p:nvSpPr>
          <p:cNvPr id="12" name="Down Arrow 11"/>
          <p:cNvSpPr/>
          <p:nvPr/>
        </p:nvSpPr>
        <p:spPr>
          <a:xfrm>
            <a:off x="3345180" y="4092293"/>
            <a:ext cx="45719" cy="441874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Right Arrow 12"/>
          <p:cNvSpPr/>
          <p:nvPr/>
        </p:nvSpPr>
        <p:spPr>
          <a:xfrm rot="20271877">
            <a:off x="4084100" y="5048781"/>
            <a:ext cx="10668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440622"/>
            <a:ext cx="2438400" cy="33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for-while: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97" y="2057401"/>
            <a:ext cx="2304803" cy="1685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91000"/>
            <a:ext cx="2133599" cy="2094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8" y="2489414"/>
            <a:ext cx="2159609" cy="35722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3064" y="26837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19318" y="5007511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INode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96526" y="4045164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Graph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22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2138967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05791"/>
            <a:ext cx="3429000" cy="3628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138967"/>
            <a:ext cx="3438574" cy="396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3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điều</a:t>
            </a:r>
            <a:r>
              <a:rPr lang="en-US" i="1" dirty="0" smtClean="0"/>
              <a:t> </a:t>
            </a:r>
            <a:r>
              <a:rPr lang="en-US" i="1" dirty="0" err="1" smtClean="0"/>
              <a:t>kiện</a:t>
            </a:r>
            <a:r>
              <a:rPr lang="en-US" i="1" dirty="0" smtClean="0"/>
              <a:t> </a:t>
            </a:r>
            <a:r>
              <a:rPr lang="en-US" i="1" dirty="0" err="1" smtClean="0"/>
              <a:t>phức</a:t>
            </a:r>
            <a:r>
              <a:rPr lang="en-US" i="1" dirty="0" smtClean="0"/>
              <a:t> </a:t>
            </a:r>
            <a:r>
              <a:rPr lang="en-US" i="1" dirty="0" err="1" smtClean="0"/>
              <a:t>tạp</a:t>
            </a:r>
            <a:r>
              <a:rPr lang="en-US" i="1" dirty="0" smtClean="0"/>
              <a:t> </a:t>
            </a:r>
            <a:r>
              <a:rPr lang="en-US" i="1" dirty="0" err="1" smtClean="0"/>
              <a:t>thường</a:t>
            </a:r>
            <a:r>
              <a:rPr lang="en-US" i="1" dirty="0" smtClean="0"/>
              <a:t> </a:t>
            </a:r>
            <a:r>
              <a:rPr lang="en-US" i="1" dirty="0" err="1" smtClean="0"/>
              <a:t>chứa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</a:t>
            </a:r>
            <a:r>
              <a:rPr lang="en-US" i="1" dirty="0" err="1" smtClean="0"/>
              <a:t>như</a:t>
            </a:r>
            <a:r>
              <a:rPr lang="en-US" i="1" dirty="0" smtClean="0"/>
              <a:t> AND, OR, NOT. </a:t>
            </a:r>
          </a:p>
          <a:p>
            <a:pPr lvl="1"/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lưu</a:t>
            </a:r>
            <a:r>
              <a:rPr lang="en-US" i="1" dirty="0" smtClean="0"/>
              <a:t> </a:t>
            </a:r>
            <a:r>
              <a:rPr lang="en-US" i="1" dirty="0" err="1" smtClean="0"/>
              <a:t>trữ</a:t>
            </a:r>
            <a:r>
              <a:rPr lang="en-US" i="1" dirty="0" smtClean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cấu</a:t>
            </a:r>
            <a:r>
              <a:rPr lang="en-US" i="1" dirty="0" smtClean="0"/>
              <a:t> </a:t>
            </a:r>
            <a:r>
              <a:rPr lang="en-US" i="1" dirty="0" err="1" smtClean="0"/>
              <a:t>trúc</a:t>
            </a:r>
            <a:r>
              <a:rPr lang="en-US" i="1" dirty="0" smtClean="0"/>
              <a:t> </a:t>
            </a:r>
            <a:r>
              <a:rPr lang="en-US" i="1" dirty="0" err="1" smtClean="0"/>
              <a:t>Lnode</a:t>
            </a:r>
            <a:r>
              <a:rPr lang="en-US" i="1" dirty="0" smtClean="0"/>
              <a:t>.</a:t>
            </a:r>
          </a:p>
          <a:p>
            <a:pPr lvl="1"/>
            <a:endParaRPr lang="en-US" sz="2400" i="1" dirty="0"/>
          </a:p>
          <a:p>
            <a:pPr lvl="1"/>
            <a:endParaRPr lang="en-US" sz="2400" i="1" dirty="0" smtClean="0"/>
          </a:p>
          <a:p>
            <a:pPr lvl="1"/>
            <a:endParaRPr lang="en-US" sz="2400" dirty="0"/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: </a:t>
            </a:r>
            <a:r>
              <a:rPr lang="en-US" dirty="0" err="1"/>
              <a:t>d</a:t>
            </a:r>
            <a:r>
              <a:rPr lang="en-US" dirty="0" err="1" smtClean="0"/>
              <a:t>uyệt</a:t>
            </a:r>
            <a:r>
              <a:rPr lang="en-US" dirty="0" smtClean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LNode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 smtClean="0"/>
              <a:t>:</a:t>
            </a:r>
          </a:p>
          <a:p>
            <a:pPr lvl="1"/>
            <a:r>
              <a:rPr lang="en-US" i="1" dirty="0"/>
              <a:t>Root -&gt; Left -&gt; Right </a:t>
            </a:r>
            <a:r>
              <a:rPr lang="en-US" i="1" dirty="0" err="1"/>
              <a:t>với</a:t>
            </a:r>
            <a:r>
              <a:rPr lang="en-US" i="1" dirty="0"/>
              <a:t> Node </a:t>
            </a:r>
            <a:r>
              <a:rPr lang="en-US" i="1" dirty="0" err="1"/>
              <a:t>có</a:t>
            </a:r>
            <a:r>
              <a:rPr lang="en-US" i="1" dirty="0"/>
              <a:t> 2 </a:t>
            </a:r>
            <a:r>
              <a:rPr lang="en-US" i="1" dirty="0" smtClean="0"/>
              <a:t>con.</a:t>
            </a:r>
            <a:endParaRPr lang="en-US" i="1" dirty="0"/>
          </a:p>
          <a:p>
            <a:pPr lvl="1"/>
            <a:r>
              <a:rPr lang="en-US" i="1" dirty="0"/>
              <a:t>Root -&gt; Child </a:t>
            </a:r>
            <a:r>
              <a:rPr lang="en-US" i="1" dirty="0" err="1"/>
              <a:t>với</a:t>
            </a:r>
            <a:r>
              <a:rPr lang="en-US" i="1" dirty="0"/>
              <a:t> Node </a:t>
            </a:r>
            <a:r>
              <a:rPr lang="en-US" i="1" dirty="0" err="1"/>
              <a:t>có</a:t>
            </a:r>
            <a:r>
              <a:rPr lang="en-US" i="1" dirty="0"/>
              <a:t> 1 </a:t>
            </a:r>
            <a:r>
              <a:rPr lang="en-US" i="1" dirty="0" smtClean="0"/>
              <a:t>con.</a:t>
            </a:r>
            <a:endParaRPr lang="vi-V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397333"/>
            <a:ext cx="5029200" cy="1340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5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 smtClean="0"/>
              <a:t>LNode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NOT (!): </a:t>
            </a:r>
            <a:r>
              <a:rPr lang="en-US" i="1" dirty="0" err="1" smtClean="0"/>
              <a:t>hoán</a:t>
            </a:r>
            <a:r>
              <a:rPr lang="en-US" i="1" dirty="0" smtClean="0"/>
              <a:t> </a:t>
            </a:r>
            <a:r>
              <a:rPr lang="en-US" i="1" dirty="0" err="1" smtClean="0"/>
              <a:t>đổi</a:t>
            </a:r>
            <a:r>
              <a:rPr lang="en-US" i="1" dirty="0" smtClean="0"/>
              <a:t> </a:t>
            </a:r>
            <a:r>
              <a:rPr lang="en-US" i="1" dirty="0" err="1" smtClean="0"/>
              <a:t>hai</a:t>
            </a:r>
            <a:r>
              <a:rPr lang="en-US" i="1" dirty="0" smtClean="0"/>
              <a:t> Node “True” </a:t>
            </a:r>
            <a:r>
              <a:rPr lang="en-US" i="1" dirty="0" err="1" smtClean="0"/>
              <a:t>và</a:t>
            </a:r>
            <a:r>
              <a:rPr lang="en-US" i="1" dirty="0" smtClean="0"/>
              <a:t> “False</a:t>
            </a:r>
            <a:r>
              <a:rPr lang="en-US" i="1" dirty="0" smtClean="0"/>
              <a:t>”.</a:t>
            </a:r>
            <a:endParaRPr lang="en-US" i="1" dirty="0" smtClean="0"/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 smtClean="0"/>
          </a:p>
          <a:p>
            <a:pPr marL="800100" lvl="2" indent="0">
              <a:buNone/>
            </a:pPr>
            <a:r>
              <a:rPr lang="en-US" sz="2000" i="1" dirty="0" smtClean="0"/>
              <a:t>if( !v1 )	return true;</a:t>
            </a:r>
            <a:endParaRPr lang="vi-VN" sz="2000" i="1" dirty="0" smtClean="0"/>
          </a:p>
          <a:p>
            <a:pPr marL="800100" lvl="2" indent="0">
              <a:buNone/>
            </a:pPr>
            <a:r>
              <a:rPr lang="en-US" sz="2000" i="1" dirty="0" smtClean="0"/>
              <a:t>else</a:t>
            </a:r>
            <a:r>
              <a:rPr lang="en-US" sz="2000" i="1" dirty="0" smtClean="0"/>
              <a:t>	</a:t>
            </a:r>
            <a:r>
              <a:rPr lang="en-US" sz="2000" i="1" dirty="0" smtClean="0"/>
              <a:t>return false;</a:t>
            </a:r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953000" y="3124200"/>
            <a:ext cx="2895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9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tx1"/>
                </a:solidFill>
              </a:rPr>
              <a:t>“</a:t>
            </a:r>
            <a:r>
              <a:rPr lang="vi-VN" i="1" dirty="0" smtClean="0">
                <a:solidFill>
                  <a:schemeClr val="tx1"/>
                </a:solidFill>
              </a:rPr>
              <a:t>Chương </a:t>
            </a:r>
            <a:r>
              <a:rPr lang="vi-VN" i="1" dirty="0">
                <a:solidFill>
                  <a:schemeClr val="tx1"/>
                </a:solidFill>
              </a:rPr>
              <a:t>tr</a:t>
            </a:r>
            <a:r>
              <a:rPr lang="en-US" i="1" dirty="0">
                <a:solidFill>
                  <a:schemeClr val="tx1"/>
                </a:solidFill>
              </a:rPr>
              <a:t>ình tự </a:t>
            </a:r>
            <a:r>
              <a:rPr lang="vi-VN" i="1" dirty="0">
                <a:solidFill>
                  <a:schemeClr val="tx1"/>
                </a:solidFill>
              </a:rPr>
              <a:t>động tạo </a:t>
            </a:r>
            <a:r>
              <a:rPr lang="vi-VN" i="1" dirty="0" smtClean="0">
                <a:solidFill>
                  <a:schemeClr val="tx1"/>
                </a:solidFill>
              </a:rPr>
              <a:t>testcase</a:t>
            </a:r>
            <a:endParaRPr lang="en-US" i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vi-VN" i="1" dirty="0" smtClean="0">
                <a:solidFill>
                  <a:schemeClr val="tx1"/>
                </a:solidFill>
              </a:rPr>
              <a:t>kiểm </a:t>
            </a:r>
            <a:r>
              <a:rPr lang="vi-VN" i="1" dirty="0">
                <a:solidFill>
                  <a:schemeClr val="tx1"/>
                </a:solidFill>
              </a:rPr>
              <a:t>thử d</a:t>
            </a:r>
            <a:r>
              <a:rPr lang="en-US" i="1" dirty="0">
                <a:solidFill>
                  <a:schemeClr val="tx1"/>
                </a:solidFill>
              </a:rPr>
              <a:t>òng </a:t>
            </a:r>
            <a:r>
              <a:rPr lang="vi-VN" i="1" dirty="0">
                <a:solidFill>
                  <a:schemeClr val="tx1"/>
                </a:solidFill>
              </a:rPr>
              <a:t>điều </a:t>
            </a:r>
            <a:r>
              <a:rPr lang="vi-VN" i="1" dirty="0" smtClean="0">
                <a:solidFill>
                  <a:schemeClr val="tx1"/>
                </a:solidFill>
              </a:rPr>
              <a:t>khiển</a:t>
            </a:r>
            <a:endParaRPr lang="en-US" i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vi-VN" i="1" dirty="0" smtClean="0">
                <a:solidFill>
                  <a:schemeClr val="tx1"/>
                </a:solidFill>
              </a:rPr>
              <a:t>của </a:t>
            </a:r>
            <a:r>
              <a:rPr lang="vi-VN" i="1" dirty="0">
                <a:solidFill>
                  <a:schemeClr val="tx1"/>
                </a:solidFill>
              </a:rPr>
              <a:t>1 </a:t>
            </a:r>
            <a:r>
              <a:rPr lang="vi-VN" i="1" dirty="0" smtClean="0">
                <a:solidFill>
                  <a:schemeClr val="tx1"/>
                </a:solidFill>
              </a:rPr>
              <a:t>hàm </a:t>
            </a:r>
            <a:r>
              <a:rPr lang="vi-VN" i="1" dirty="0">
                <a:solidFill>
                  <a:schemeClr val="tx1"/>
                </a:solidFill>
              </a:rPr>
              <a:t>chức </a:t>
            </a:r>
            <a:r>
              <a:rPr lang="vi-VN" i="1" dirty="0" smtClean="0">
                <a:solidFill>
                  <a:schemeClr val="tx1"/>
                </a:solidFill>
              </a:rPr>
              <a:t>năng</a:t>
            </a:r>
            <a:r>
              <a:rPr lang="en-US" i="1" dirty="0" smtClean="0">
                <a:solidFill>
                  <a:schemeClr val="tx1"/>
                </a:solidFill>
              </a:rPr>
              <a:t>”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6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LNode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AND(&amp;&amp;, &amp;): </a:t>
            </a:r>
            <a:r>
              <a:rPr lang="en-US" i="1" dirty="0" err="1" smtClean="0"/>
              <a:t>Nếu</a:t>
            </a:r>
            <a:r>
              <a:rPr lang="en-US" i="1" dirty="0" smtClean="0"/>
              <a:t> </a:t>
            </a:r>
            <a:r>
              <a:rPr lang="en-US" i="1" dirty="0" err="1" smtClean="0"/>
              <a:t>hai</a:t>
            </a:r>
            <a:r>
              <a:rPr lang="en-US" i="1" dirty="0" smtClean="0"/>
              <a:t> </a:t>
            </a:r>
            <a:r>
              <a:rPr lang="en-US" i="1" dirty="0" err="1" smtClean="0"/>
              <a:t>vế</a:t>
            </a:r>
            <a:r>
              <a:rPr lang="en-US" i="1" dirty="0" smtClean="0"/>
              <a:t> </a:t>
            </a:r>
            <a:r>
              <a:rPr lang="en-US" i="1" dirty="0" err="1" smtClean="0"/>
              <a:t>biểu</a:t>
            </a:r>
            <a:r>
              <a:rPr lang="en-US" i="1" dirty="0" smtClean="0"/>
              <a:t> </a:t>
            </a:r>
            <a:r>
              <a:rPr lang="en-US" i="1" dirty="0" err="1" smtClean="0"/>
              <a:t>thức</a:t>
            </a:r>
            <a:r>
              <a:rPr lang="en-US" i="1" dirty="0" smtClean="0"/>
              <a:t> </a:t>
            </a:r>
            <a:r>
              <a:rPr lang="en-US" i="1" dirty="0" err="1" smtClean="0"/>
              <a:t>đúng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“True</a:t>
            </a:r>
            <a:r>
              <a:rPr lang="en-US" i="1" dirty="0" smtClean="0"/>
              <a:t>”, </a:t>
            </a:r>
            <a:r>
              <a:rPr lang="en-US" i="1" dirty="0" err="1" smtClean="0"/>
              <a:t>trường</a:t>
            </a:r>
            <a:r>
              <a:rPr lang="en-US" i="1" dirty="0" smtClean="0"/>
              <a:t> </a:t>
            </a:r>
            <a:r>
              <a:rPr lang="en-US" i="1" dirty="0" err="1" smtClean="0"/>
              <a:t>hợp</a:t>
            </a:r>
            <a:r>
              <a:rPr lang="en-US" i="1" dirty="0" smtClean="0"/>
              <a:t> </a:t>
            </a:r>
            <a:r>
              <a:rPr lang="en-US" i="1" dirty="0" err="1" smtClean="0"/>
              <a:t>còn</a:t>
            </a:r>
            <a:r>
              <a:rPr lang="en-US" i="1" dirty="0" smtClean="0"/>
              <a:t> </a:t>
            </a:r>
            <a:r>
              <a:rPr lang="en-US" i="1" dirty="0" err="1" smtClean="0"/>
              <a:t>lại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“False”.</a:t>
            </a:r>
          </a:p>
          <a:p>
            <a:pPr marL="0" indent="0">
              <a:buNone/>
            </a:pPr>
            <a:endParaRPr lang="en-US" i="1" dirty="0" smtClean="0"/>
          </a:p>
          <a:p>
            <a:pPr marL="800100" lvl="2" indent="0">
              <a:buNone/>
            </a:pPr>
            <a:r>
              <a:rPr lang="en-US" sz="2000" dirty="0"/>
              <a:t>if( v1 &amp;&amp; v2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  <a:r>
              <a:rPr lang="en-US" sz="2000" dirty="0" smtClean="0"/>
              <a:t>return </a:t>
            </a:r>
            <a:r>
              <a:rPr lang="en-US" sz="2000" dirty="0"/>
              <a:t>true;</a:t>
            </a:r>
            <a:endParaRPr lang="vi-VN" sz="2000" dirty="0"/>
          </a:p>
          <a:p>
            <a:pPr marL="800100" lvl="2" indent="0">
              <a:buNone/>
            </a:pPr>
            <a:r>
              <a:rPr lang="en-US" sz="2000" dirty="0" smtClean="0"/>
              <a:t>else</a:t>
            </a:r>
            <a:r>
              <a:rPr lang="en-US" sz="2000" dirty="0"/>
              <a:t>	</a:t>
            </a:r>
            <a:r>
              <a:rPr lang="en-US" sz="2000" dirty="0" smtClean="0"/>
              <a:t>	return </a:t>
            </a:r>
            <a:r>
              <a:rPr lang="en-US" sz="2000" dirty="0"/>
              <a:t>false;</a:t>
            </a:r>
            <a:endParaRPr lang="vi-VN" sz="2000" dirty="0"/>
          </a:p>
          <a:p>
            <a:pPr marL="800100" lvl="2" indent="0">
              <a:buNone/>
            </a:pPr>
            <a:endParaRPr lang="en-US" sz="2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257800" y="3124200"/>
            <a:ext cx="2590800" cy="32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LNode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OR(||, |): </a:t>
            </a:r>
            <a:r>
              <a:rPr lang="en-US" i="1" dirty="0" err="1" smtClean="0"/>
              <a:t>Nếu</a:t>
            </a:r>
            <a:r>
              <a:rPr lang="en-US" i="1" dirty="0" smtClean="0"/>
              <a:t> </a:t>
            </a:r>
            <a:r>
              <a:rPr lang="en-US" i="1" dirty="0" err="1" smtClean="0"/>
              <a:t>hai</a:t>
            </a:r>
            <a:r>
              <a:rPr lang="en-US" i="1" dirty="0" smtClean="0"/>
              <a:t> </a:t>
            </a:r>
            <a:r>
              <a:rPr lang="en-US" i="1" dirty="0" err="1" smtClean="0"/>
              <a:t>vế</a:t>
            </a:r>
            <a:r>
              <a:rPr lang="en-US" i="1" dirty="0" smtClean="0"/>
              <a:t> </a:t>
            </a:r>
            <a:r>
              <a:rPr lang="en-US" i="1" dirty="0" err="1" smtClean="0"/>
              <a:t>biểu</a:t>
            </a:r>
            <a:r>
              <a:rPr lang="en-US" i="1" dirty="0" smtClean="0"/>
              <a:t> </a:t>
            </a:r>
            <a:r>
              <a:rPr lang="en-US" i="1" dirty="0" err="1" smtClean="0"/>
              <a:t>thức</a:t>
            </a:r>
            <a:r>
              <a:rPr lang="en-US" i="1" dirty="0" smtClean="0"/>
              <a:t> </a:t>
            </a:r>
            <a:r>
              <a:rPr lang="en-US" i="1" dirty="0" err="1" smtClean="0"/>
              <a:t>sai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“False”. </a:t>
            </a:r>
            <a:r>
              <a:rPr lang="en-US" i="1" dirty="0" err="1" smtClean="0"/>
              <a:t>Trường</a:t>
            </a:r>
            <a:r>
              <a:rPr lang="en-US" i="1" dirty="0" smtClean="0"/>
              <a:t> </a:t>
            </a:r>
            <a:r>
              <a:rPr lang="en-US" i="1" dirty="0" err="1" smtClean="0"/>
              <a:t>hợp</a:t>
            </a:r>
            <a:r>
              <a:rPr lang="en-US" i="1" dirty="0" smtClean="0"/>
              <a:t> </a:t>
            </a:r>
            <a:r>
              <a:rPr lang="en-US" i="1" dirty="0" err="1" smtClean="0"/>
              <a:t>còn</a:t>
            </a:r>
            <a:r>
              <a:rPr lang="en-US" i="1" dirty="0" smtClean="0"/>
              <a:t> </a:t>
            </a:r>
            <a:r>
              <a:rPr lang="en-US" i="1" dirty="0" err="1" smtClean="0"/>
              <a:t>lại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“True”.</a:t>
            </a:r>
          </a:p>
          <a:p>
            <a:pPr marL="0" indent="0">
              <a:buNone/>
            </a:pPr>
            <a:endParaRPr lang="en-US" i="1" dirty="0" smtClean="0"/>
          </a:p>
          <a:p>
            <a:pPr marL="800100" lvl="2" indent="0">
              <a:buNone/>
            </a:pPr>
            <a:r>
              <a:rPr lang="en-US" sz="2000" dirty="0"/>
              <a:t>if( v1 </a:t>
            </a:r>
            <a:r>
              <a:rPr lang="en-US" sz="2000" dirty="0" smtClean="0"/>
              <a:t>||</a:t>
            </a:r>
            <a:r>
              <a:rPr lang="en-US" sz="2000" dirty="0" smtClean="0"/>
              <a:t> </a:t>
            </a:r>
            <a:r>
              <a:rPr lang="en-US" sz="2000" dirty="0"/>
              <a:t>v2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  <a:r>
              <a:rPr lang="en-US" sz="2000" dirty="0" smtClean="0"/>
              <a:t>return </a:t>
            </a:r>
            <a:r>
              <a:rPr lang="en-US" sz="2000" dirty="0"/>
              <a:t>true;</a:t>
            </a:r>
            <a:endParaRPr lang="vi-VN" sz="2000" dirty="0"/>
          </a:p>
          <a:p>
            <a:pPr marL="800100" lvl="2" indent="0">
              <a:buNone/>
            </a:pPr>
            <a:r>
              <a:rPr lang="en-US" sz="2000" dirty="0" smtClean="0"/>
              <a:t>else	</a:t>
            </a:r>
            <a:r>
              <a:rPr lang="en-US" sz="2000" dirty="0"/>
              <a:t>	</a:t>
            </a:r>
            <a:r>
              <a:rPr lang="en-US" sz="2000" dirty="0" smtClean="0"/>
              <a:t>return </a:t>
            </a:r>
            <a:r>
              <a:rPr lang="en-US" sz="2000" dirty="0" smtClean="0"/>
              <a:t>false;</a:t>
            </a:r>
            <a:endParaRPr lang="vi-VN" sz="2000" b="1" dirty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3124200"/>
            <a:ext cx="256782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dirty="0" err="1"/>
              <a:t>X</a:t>
            </a:r>
            <a:r>
              <a:rPr lang="en-US" sz="2400" dirty="0" err="1" smtClean="0"/>
              <a:t>ác</a:t>
            </a:r>
            <a:r>
              <a:rPr lang="en-US" sz="2400" dirty="0" smtClean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chí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  <a:endParaRPr lang="vi-VN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node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nhánh</a:t>
            </a:r>
            <a:r>
              <a:rPr lang="en-US" sz="2400" dirty="0" smtClean="0"/>
              <a:t> </a:t>
            </a:r>
            <a:r>
              <a:rPr lang="en-US" sz="2400" dirty="0" err="1" smtClean="0"/>
              <a:t>đều</a:t>
            </a:r>
            <a:r>
              <a:rPr lang="en-US" sz="2400" dirty="0" smtClean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</a:t>
            </a:r>
            <a:r>
              <a:rPr lang="en-US" sz="2400" dirty="0" smtClean="0"/>
              <a:t>qua.</a:t>
            </a:r>
            <a:endParaRPr lang="vi-VN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START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 ở </a:t>
            </a:r>
            <a:r>
              <a:rPr lang="en-US" sz="2400" dirty="0" smtClean="0"/>
              <a:t>END.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thi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/>
              <a:t> Tom McCabe </a:t>
            </a:r>
            <a:r>
              <a:rPr lang="en-US" sz="2400" dirty="0" smtClean="0"/>
              <a:t>(C = P+1, C = E+N -2).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câu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if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endParaRPr lang="vi-VN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1" y="3048000"/>
            <a:ext cx="3276600" cy="35528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029200" y="3048000"/>
            <a:ext cx="3276600" cy="354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7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57800" y="2209800"/>
            <a:ext cx="3514725" cy="4010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2438400"/>
            <a:ext cx="4800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vi-VN" sz="2000" dirty="0"/>
              <a:t>Các đường thi hành xác định được từ đồ thị bên cạnh: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vi-VN" dirty="0"/>
              <a:t>[START, d == 0, c == 0, d=c * d, </a:t>
            </a:r>
            <a:r>
              <a:rPr lang="vi-VN" dirty="0" smtClean="0"/>
              <a:t>d&gt;=10</a:t>
            </a:r>
            <a:r>
              <a:rPr lang="vi-VN" dirty="0"/>
              <a:t>, d=d + 2, return 4, END]</a:t>
            </a:r>
          </a:p>
          <a:p>
            <a:pPr marL="457200" lvl="0" indent="-457200">
              <a:buFont typeface="+mj-lt"/>
              <a:buAutoNum type="arabicPeriod"/>
            </a:pPr>
            <a:r>
              <a:rPr lang="vi-VN" dirty="0"/>
              <a:t>[START, !(</a:t>
            </a:r>
            <a:r>
              <a:rPr lang="vi-VN" dirty="0" smtClean="0"/>
              <a:t>d==0</a:t>
            </a:r>
            <a:r>
              <a:rPr lang="vi-VN" dirty="0"/>
              <a:t>), </a:t>
            </a:r>
            <a:r>
              <a:rPr lang="vi-VN" dirty="0" smtClean="0"/>
              <a:t>d=d+1</a:t>
            </a:r>
            <a:r>
              <a:rPr lang="vi-VN" dirty="0"/>
              <a:t>, return d, END]</a:t>
            </a:r>
          </a:p>
          <a:p>
            <a:pPr marL="457200" lvl="0" indent="-457200">
              <a:buFont typeface="+mj-lt"/>
              <a:buAutoNum type="arabicPeriod"/>
            </a:pPr>
            <a:r>
              <a:rPr lang="vi-VN" dirty="0"/>
              <a:t>[START, </a:t>
            </a:r>
            <a:r>
              <a:rPr lang="vi-VN" dirty="0" smtClean="0"/>
              <a:t>d==0</a:t>
            </a:r>
            <a:r>
              <a:rPr lang="vi-VN" dirty="0"/>
              <a:t>, </a:t>
            </a:r>
            <a:r>
              <a:rPr lang="vi-VN" dirty="0" smtClean="0"/>
              <a:t>c==0</a:t>
            </a:r>
            <a:r>
              <a:rPr lang="vi-VN" dirty="0"/>
              <a:t>, </a:t>
            </a:r>
            <a:r>
              <a:rPr lang="vi-VN" dirty="0" smtClean="0"/>
              <a:t>d=c*d</a:t>
            </a:r>
            <a:r>
              <a:rPr lang="vi-VN" dirty="0"/>
              <a:t>, </a:t>
            </a:r>
            <a:r>
              <a:rPr lang="vi-VN" dirty="0" smtClean="0"/>
              <a:t>d&gt;=10</a:t>
            </a:r>
            <a:r>
              <a:rPr lang="vi-VN" dirty="0"/>
              <a:t>, </a:t>
            </a:r>
            <a:r>
              <a:rPr lang="vi-VN" dirty="0" smtClean="0"/>
              <a:t>d=d+2</a:t>
            </a:r>
            <a:r>
              <a:rPr lang="vi-VN" dirty="0"/>
              <a:t>, return 4, END]</a:t>
            </a:r>
          </a:p>
          <a:p>
            <a:pPr marL="457200" lvl="0" indent="-457200">
              <a:buFont typeface="+mj-lt"/>
              <a:buAutoNum type="arabicPeriod"/>
            </a:pPr>
            <a:r>
              <a:rPr lang="vi-VN" dirty="0"/>
              <a:t>[START, </a:t>
            </a:r>
            <a:r>
              <a:rPr lang="vi-VN" dirty="0" smtClean="0"/>
              <a:t>d==0</a:t>
            </a:r>
            <a:r>
              <a:rPr lang="vi-VN" dirty="0"/>
              <a:t>, </a:t>
            </a:r>
            <a:r>
              <a:rPr lang="vi-VN" dirty="0" smtClean="0"/>
              <a:t>c==0</a:t>
            </a:r>
            <a:r>
              <a:rPr lang="vi-VN" dirty="0"/>
              <a:t>, </a:t>
            </a:r>
            <a:r>
              <a:rPr lang="vi-VN" dirty="0" smtClean="0"/>
              <a:t>d=c*d</a:t>
            </a:r>
            <a:r>
              <a:rPr lang="vi-VN" dirty="0"/>
              <a:t>, !(</a:t>
            </a:r>
            <a:r>
              <a:rPr lang="vi-VN" dirty="0" smtClean="0"/>
              <a:t>d&gt;=10</a:t>
            </a:r>
            <a:r>
              <a:rPr lang="vi-VN" dirty="0"/>
              <a:t>), return c, END]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373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2438400"/>
            <a:ext cx="4800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vi-VN" sz="2000" dirty="0"/>
              <a:t>Các đường thi hành xác định được từ đồ thị bên cạnh:</a:t>
            </a:r>
            <a:endParaRPr lang="en-US" sz="2000" dirty="0"/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!(</a:t>
            </a:r>
            <a:r>
              <a:rPr lang="vi-VN" dirty="0" smtClean="0"/>
              <a:t>a&gt;0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</a:t>
            </a:r>
            <a:r>
              <a:rPr lang="vi-VN" dirty="0" smtClean="0"/>
              <a:t>a&gt;0</a:t>
            </a:r>
            <a:r>
              <a:rPr lang="vi-VN" dirty="0"/>
              <a:t>, </a:t>
            </a:r>
            <a:r>
              <a:rPr lang="vi-VN" dirty="0" smtClean="0"/>
              <a:t>a&lt;5</a:t>
            </a:r>
            <a:r>
              <a:rPr lang="vi-VN" dirty="0"/>
              <a:t>, a+=2, i++,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</a:t>
            </a:r>
            <a:r>
              <a:rPr lang="vi-VN" dirty="0" smtClean="0"/>
              <a:t>a&gt;0</a:t>
            </a:r>
            <a:r>
              <a:rPr lang="vi-VN" dirty="0"/>
              <a:t>, !(</a:t>
            </a:r>
            <a:r>
              <a:rPr lang="vi-VN" dirty="0" smtClean="0"/>
              <a:t>a&lt;5</a:t>
            </a:r>
            <a:r>
              <a:rPr lang="vi-VN" dirty="0"/>
              <a:t>), a+=1, i++,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endParaRPr lang="vi-VN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2228849"/>
            <a:ext cx="36576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testcase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:</a:t>
            </a:r>
            <a:endParaRPr lang="vi-VN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/>
              <a:t>input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sinh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r>
              <a:rPr lang="en-US" sz="2400" dirty="0" smtClean="0"/>
              <a:t>.</a:t>
            </a:r>
            <a:endParaRPr lang="vi-VN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input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ở </a:t>
            </a:r>
            <a:r>
              <a:rPr lang="en-US" sz="2400" dirty="0" err="1"/>
              <a:t>trên</a:t>
            </a:r>
            <a:r>
              <a:rPr lang="en-US" sz="2400" dirty="0"/>
              <a:t>.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.</a:t>
            </a:r>
            <a:endParaRPr lang="vi-VN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testcase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JUnit</a:t>
            </a:r>
            <a:r>
              <a:rPr lang="en-US" sz="2400" dirty="0"/>
              <a:t>.</a:t>
            </a:r>
            <a:endParaRPr lang="vi-VN" sz="2400" dirty="0"/>
          </a:p>
          <a:p>
            <a:pPr marL="0" indent="0">
              <a:buNone/>
            </a:pPr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0" lvl="0" indent="0">
              <a:buNone/>
            </a:pPr>
            <a:r>
              <a:rPr lang="en-US" sz="2400" dirty="0" smtClean="0"/>
              <a:t>1.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input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:</a:t>
            </a:r>
            <a:endParaRPr lang="vi-V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X</a:t>
            </a:r>
            <a:r>
              <a:rPr lang="en-US" sz="2400" dirty="0" err="1" smtClean="0"/>
              <a:t>ác</a:t>
            </a:r>
            <a:r>
              <a:rPr lang="en-US" sz="2400" dirty="0" smtClean="0"/>
              <a:t> </a:t>
            </a:r>
            <a:r>
              <a:rPr lang="en-US" sz="2400" dirty="0" err="1"/>
              <a:t>đ</a:t>
            </a:r>
            <a:r>
              <a:rPr lang="en-US" sz="2400" dirty="0" err="1" smtClean="0"/>
              <a:t>ịnh</a:t>
            </a:r>
            <a:r>
              <a:rPr lang="en-US" sz="2400" dirty="0" smtClean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smtClean="0"/>
              <a:t>con.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C</a:t>
            </a:r>
            <a:r>
              <a:rPr lang="en-US" sz="2400" dirty="0" err="1" smtClean="0"/>
              <a:t>hỉ</a:t>
            </a:r>
            <a:r>
              <a:rPr lang="en-US" sz="2400" dirty="0" smtClean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mãn</a:t>
            </a:r>
            <a:r>
              <a:rPr lang="en-US" sz="2400" dirty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smtClean="0"/>
              <a:t>con. Chi </a:t>
            </a:r>
            <a:r>
              <a:rPr lang="en-US" sz="2400" dirty="0" err="1" smtClean="0"/>
              <a:t>phí</a:t>
            </a:r>
            <a:r>
              <a:rPr lang="en-US" sz="2400" dirty="0" smtClean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.</a:t>
            </a:r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0" lvl="0" indent="0"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Interpreter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 smtClean="0"/>
              <a:t>BeanShell</a:t>
            </a:r>
            <a:r>
              <a:rPr lang="en-US" sz="2400" dirty="0"/>
              <a:t>.</a:t>
            </a:r>
            <a:endParaRPr lang="vi-VN" sz="2400" dirty="0"/>
          </a:p>
          <a:p>
            <a:pPr marL="0" indent="0">
              <a:buNone/>
            </a:pPr>
            <a:r>
              <a:rPr lang="vi-VN" sz="2400" dirty="0" smtClean="0"/>
              <a:t>Ví dụ : [START</a:t>
            </a:r>
            <a:r>
              <a:rPr lang="vi-VN" sz="2400" dirty="0"/>
              <a:t>, !(d == 0), d=d + 1, return d, END]</a:t>
            </a:r>
          </a:p>
          <a:p>
            <a:pPr marL="0" indent="0">
              <a:buNone/>
            </a:pPr>
            <a:r>
              <a:rPr lang="vi-VN" sz="1800" dirty="0">
                <a:latin typeface="Consolas" panose="020B0609020204030204" pitchFamily="49" charset="0"/>
                <a:cs typeface="Consolas" panose="020B0609020204030204" pitchFamily="49" charset="0"/>
              </a:rPr>
              <a:t>Interpeter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vi-VN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Interpreter();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in.set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d”,input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);//input: parameter input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(“_con = !(d==0)”);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if( (Boolean)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(“_con”) == false ){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return;//This input not right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(“d=d+1”);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(“return _result = d”);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outputExpected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(“_result”);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0" lvl="0" indent="0"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:</a:t>
            </a:r>
          </a:p>
          <a:p>
            <a:pPr marL="0" lvl="0" indent="0">
              <a:buNone/>
            </a:pPr>
            <a:r>
              <a:rPr lang="en-US" sz="2400" kern="1200" dirty="0" err="1" smtClean="0"/>
              <a:t>Thực</a:t>
            </a:r>
            <a:r>
              <a:rPr lang="en-US" sz="2400" kern="1200" dirty="0" smtClean="0"/>
              <a:t> </a:t>
            </a:r>
            <a:r>
              <a:rPr lang="en-US" sz="2400" kern="1200" dirty="0" err="1"/>
              <a:t>hiện</a:t>
            </a:r>
            <a:r>
              <a:rPr lang="en-US" sz="2400" kern="1200" dirty="0"/>
              <a:t> </a:t>
            </a:r>
            <a:r>
              <a:rPr lang="en-US" sz="2400" kern="1200" dirty="0" err="1"/>
              <a:t>các</a:t>
            </a:r>
            <a:r>
              <a:rPr lang="en-US" sz="2400" kern="1200" dirty="0"/>
              <a:t> </a:t>
            </a:r>
            <a:r>
              <a:rPr lang="en-US" sz="2400" kern="1200" dirty="0" err="1"/>
              <a:t>lệnh</a:t>
            </a:r>
            <a:r>
              <a:rPr lang="en-US" sz="2400" kern="1200" dirty="0"/>
              <a:t> </a:t>
            </a:r>
            <a:r>
              <a:rPr lang="en-US" sz="2400" kern="1200" dirty="0" err="1"/>
              <a:t>trong</a:t>
            </a:r>
            <a:r>
              <a:rPr lang="en-US" sz="2400" kern="1200" dirty="0"/>
              <a:t> </a:t>
            </a:r>
            <a:r>
              <a:rPr lang="en-US" sz="2400" kern="1200" dirty="0" err="1"/>
              <a:t>vòng</a:t>
            </a:r>
            <a:r>
              <a:rPr lang="en-US" sz="2400" kern="1200" dirty="0"/>
              <a:t> </a:t>
            </a:r>
            <a:r>
              <a:rPr lang="en-US" sz="2400" kern="1200" dirty="0" err="1"/>
              <a:t>lặp</a:t>
            </a:r>
            <a:r>
              <a:rPr lang="en-US" sz="2400" kern="1200" dirty="0"/>
              <a:t> </a:t>
            </a:r>
            <a:r>
              <a:rPr lang="en-US" sz="2400" kern="1200" dirty="0" err="1"/>
              <a:t>nếu</a:t>
            </a:r>
            <a:r>
              <a:rPr lang="en-US" sz="2400" kern="1200" dirty="0"/>
              <a:t> </a:t>
            </a:r>
            <a:r>
              <a:rPr lang="en-US" sz="2400" kern="1200" dirty="0" err="1"/>
              <a:t>điều</a:t>
            </a:r>
            <a:r>
              <a:rPr lang="en-US" sz="2400" kern="1200" dirty="0"/>
              <a:t> </a:t>
            </a:r>
            <a:r>
              <a:rPr lang="en-US" sz="2400" kern="1200" dirty="0" err="1"/>
              <a:t>kiện</a:t>
            </a:r>
            <a:r>
              <a:rPr lang="en-US" sz="2400" kern="1200" dirty="0"/>
              <a:t> </a:t>
            </a:r>
            <a:r>
              <a:rPr lang="en-US" sz="2400" kern="1200" dirty="0" err="1"/>
              <a:t>lặp</a:t>
            </a:r>
            <a:r>
              <a:rPr lang="en-US" sz="2400" kern="1200" dirty="0"/>
              <a:t> </a:t>
            </a:r>
            <a:r>
              <a:rPr lang="en-US" sz="2400" kern="1200" dirty="0" err="1"/>
              <a:t>đúng</a:t>
            </a:r>
            <a:r>
              <a:rPr lang="en-US" sz="2400" kern="1200" dirty="0"/>
              <a:t> </a:t>
            </a:r>
            <a:r>
              <a:rPr lang="en-US" sz="2400" kern="1200" dirty="0" err="1"/>
              <a:t>cho</a:t>
            </a:r>
            <a:r>
              <a:rPr lang="en-US" sz="2400" kern="1200" dirty="0"/>
              <a:t> </a:t>
            </a:r>
            <a:r>
              <a:rPr lang="en-US" sz="2400" kern="1200" dirty="0" err="1"/>
              <a:t>đến</a:t>
            </a:r>
            <a:r>
              <a:rPr lang="en-US" sz="2400" kern="1200" dirty="0"/>
              <a:t> </a:t>
            </a:r>
            <a:r>
              <a:rPr lang="en-US" sz="2400" kern="1200" dirty="0" err="1"/>
              <a:t>khi</a:t>
            </a:r>
            <a:r>
              <a:rPr lang="en-US" sz="2400" kern="1200" dirty="0"/>
              <a:t> </a:t>
            </a:r>
            <a:r>
              <a:rPr lang="en-US" sz="2400" kern="1200" dirty="0" err="1"/>
              <a:t>câu</a:t>
            </a:r>
            <a:r>
              <a:rPr lang="en-US" sz="2400" kern="1200" dirty="0"/>
              <a:t> </a:t>
            </a:r>
            <a:r>
              <a:rPr lang="en-US" sz="2400" kern="1200" dirty="0" err="1"/>
              <a:t>lệnh</a:t>
            </a:r>
            <a:r>
              <a:rPr lang="en-US" sz="2400" kern="1200" dirty="0"/>
              <a:t> </a:t>
            </a:r>
            <a:r>
              <a:rPr lang="en-US" sz="2400" kern="1200" dirty="0" err="1"/>
              <a:t>thoát</a:t>
            </a:r>
            <a:r>
              <a:rPr lang="en-US" sz="2400" kern="1200" dirty="0"/>
              <a:t> </a:t>
            </a:r>
            <a:r>
              <a:rPr lang="en-US" sz="2400" kern="1200" dirty="0" err="1"/>
              <a:t>vòng</a:t>
            </a:r>
            <a:r>
              <a:rPr lang="en-US" sz="2400" kern="1200" dirty="0"/>
              <a:t> </a:t>
            </a:r>
            <a:r>
              <a:rPr lang="en-US" sz="2400" kern="1200" dirty="0" err="1"/>
              <a:t>lặp</a:t>
            </a:r>
            <a:r>
              <a:rPr lang="en-US" sz="2400" kern="1200" dirty="0"/>
              <a:t> </a:t>
            </a:r>
            <a:r>
              <a:rPr lang="en-US" sz="2400" kern="1200" dirty="0" err="1"/>
              <a:t>sau</a:t>
            </a:r>
            <a:r>
              <a:rPr lang="en-US" sz="2400" kern="1200" dirty="0"/>
              <a:t> </a:t>
            </a:r>
            <a:r>
              <a:rPr lang="en-US" sz="2400" kern="1200" dirty="0" err="1"/>
              <a:t>đó</a:t>
            </a:r>
            <a:r>
              <a:rPr lang="en-US" sz="2400" kern="1200" dirty="0"/>
              <a:t> </a:t>
            </a:r>
            <a:r>
              <a:rPr lang="en-US" sz="2400" kern="1200" dirty="0" err="1"/>
              <a:t>được</a:t>
            </a:r>
            <a:r>
              <a:rPr lang="en-US" sz="2400" kern="1200" dirty="0"/>
              <a:t> </a:t>
            </a:r>
            <a:r>
              <a:rPr lang="en-US" sz="2400" kern="1200" dirty="0" err="1"/>
              <a:t>thực</a:t>
            </a:r>
            <a:r>
              <a:rPr lang="en-US" sz="2400" kern="1200" dirty="0"/>
              <a:t> </a:t>
            </a:r>
            <a:r>
              <a:rPr lang="en-US" sz="2400" kern="1200" dirty="0" err="1"/>
              <a:t>hiện</a:t>
            </a:r>
            <a:endParaRPr lang="en-US" sz="2400" dirty="0"/>
          </a:p>
          <a:p>
            <a:pPr marL="0" indent="0">
              <a:buNone/>
            </a:pPr>
            <a:r>
              <a:rPr lang="vi-VN" sz="2400" dirty="0" smtClean="0"/>
              <a:t>Ví dụ: [START</a:t>
            </a:r>
            <a:r>
              <a:rPr lang="vi-VN" sz="2400" dirty="0"/>
              <a:t>, i=0, WHILE, !(a &lt; 8), return a + i, END]</a:t>
            </a:r>
          </a:p>
          <a:p>
            <a:pPr marL="0" indent="0">
              <a:buNone/>
            </a:pPr>
            <a:r>
              <a:rPr lang="vi-VN" sz="1800" dirty="0">
                <a:latin typeface="Consolas" panose="020B0609020204030204" pitchFamily="49" charset="0"/>
                <a:cs typeface="Consolas" panose="020B0609020204030204" pitchFamily="49" charset="0"/>
              </a:rPr>
              <a:t>Interpeter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vi-VN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Interpreter();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in.set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a”,input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);//input: parameter input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TestcaseNode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newPath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[WHILE,!(a&lt;8)];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TestcaseGenerator.runLoop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newPath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in, 2,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outputExpected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== false){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return;//This input not right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(“return _result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a+i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outputExpected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(“_result”);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20574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Khái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niệm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971800"/>
            <a:ext cx="5621340" cy="665163"/>
            <a:chOff x="1268" y="1872"/>
            <a:chExt cx="3541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28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Phân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tích</a:t>
              </a:r>
              <a:r>
                <a:rPr lang="en-US" sz="2400" dirty="0" smtClean="0">
                  <a:solidFill>
                    <a:srgbClr val="000000"/>
                  </a:solidFill>
                </a:rPr>
                <a:t>,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thiết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chương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8608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chương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775200"/>
            <a:ext cx="5410200" cy="665163"/>
            <a:chOff x="1268" y="3008"/>
            <a:chExt cx="3408" cy="419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94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3008"/>
              <a:ext cx="480" cy="419"/>
              <a:chOff x="3174" y="2656"/>
              <a:chExt cx="1549" cy="1351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0" lvl="0" indent="0">
              <a:buNone/>
            </a:pPr>
            <a:r>
              <a:rPr lang="en-US" sz="2400" dirty="0" smtClean="0"/>
              <a:t>3. </a:t>
            </a:r>
            <a:r>
              <a:rPr lang="en-US" sz="2400" kern="1200" dirty="0" err="1"/>
              <a:t>Sinh</a:t>
            </a:r>
            <a:r>
              <a:rPr lang="en-US" sz="2400" kern="1200" dirty="0"/>
              <a:t> </a:t>
            </a:r>
            <a:r>
              <a:rPr lang="en-US" sz="2400" kern="1200" dirty="0" err="1"/>
              <a:t>ra</a:t>
            </a:r>
            <a:r>
              <a:rPr lang="en-US" sz="2400" kern="1200" dirty="0"/>
              <a:t> </a:t>
            </a:r>
            <a:r>
              <a:rPr lang="en-US" sz="2400" kern="1200" dirty="0" err="1"/>
              <a:t>testcase</a:t>
            </a:r>
            <a:r>
              <a:rPr lang="en-US" sz="2400" kern="1200" dirty="0"/>
              <a:t> </a:t>
            </a:r>
            <a:r>
              <a:rPr lang="en-US" sz="2400" kern="1200" dirty="0" err="1"/>
              <a:t>theo</a:t>
            </a:r>
            <a:r>
              <a:rPr lang="en-US" sz="2400" kern="1200" dirty="0"/>
              <a:t> </a:t>
            </a:r>
            <a:r>
              <a:rPr lang="en-US" sz="2400" kern="1200" dirty="0" err="1"/>
              <a:t>cấu</a:t>
            </a:r>
            <a:r>
              <a:rPr lang="en-US" sz="2400" kern="1200" dirty="0"/>
              <a:t> </a:t>
            </a:r>
            <a:r>
              <a:rPr lang="en-US" sz="2400" kern="1200" dirty="0" err="1"/>
              <a:t>trúc</a:t>
            </a:r>
            <a:r>
              <a:rPr lang="en-US" sz="2400" kern="1200" dirty="0"/>
              <a:t> </a:t>
            </a:r>
            <a:r>
              <a:rPr lang="en-US" sz="2400" kern="1200" dirty="0" err="1"/>
              <a:t>JUnit</a:t>
            </a:r>
            <a:r>
              <a:rPr lang="en-US" sz="2400" kern="1200" dirty="0" smtClean="0"/>
              <a:t>:</a:t>
            </a:r>
          </a:p>
          <a:p>
            <a:pPr marL="0" lvl="0" indent="0">
              <a:buNone/>
            </a:pPr>
            <a:r>
              <a:rPr lang="en-US" sz="2400" kern="1200" dirty="0" smtClean="0"/>
              <a:t>File </a:t>
            </a:r>
            <a:r>
              <a:rPr lang="en-US" sz="2400" kern="1200" dirty="0" err="1" smtClean="0"/>
              <a:t>testcase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sinh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ra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trong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cùng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thư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mục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với</a:t>
            </a:r>
            <a:r>
              <a:rPr lang="en-US" sz="2400" kern="1200" dirty="0" smtClean="0"/>
              <a:t> class </a:t>
            </a:r>
            <a:r>
              <a:rPr lang="en-US" sz="2400" kern="1200" dirty="0" err="1" smtClean="0"/>
              <a:t>chứa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hàm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chức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năng</a:t>
            </a:r>
            <a:r>
              <a:rPr lang="en-US" sz="2400" kern="1200" dirty="0" smtClean="0"/>
              <a:t>. </a:t>
            </a:r>
            <a:r>
              <a:rPr lang="en-US" sz="2400" kern="1200" dirty="0" err="1" smtClean="0"/>
              <a:t>Có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tên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dạng</a:t>
            </a:r>
            <a:r>
              <a:rPr lang="en-US" sz="2400" kern="1200" dirty="0" smtClean="0"/>
              <a:t> </a:t>
            </a:r>
            <a:r>
              <a:rPr lang="en-US" sz="2000" b="1" kern="1200" dirty="0"/>
              <a:t>&lt;</a:t>
            </a:r>
            <a:r>
              <a:rPr lang="en-US" sz="2000" b="1" kern="1200" dirty="0" err="1"/>
              <a:t>ClassName</a:t>
            </a:r>
            <a:r>
              <a:rPr lang="en-US" sz="2000" b="1" kern="1200" dirty="0"/>
              <a:t>&gt;_&lt;</a:t>
            </a:r>
            <a:r>
              <a:rPr lang="en-US" sz="2000" b="1" kern="1200" dirty="0" err="1"/>
              <a:t>MethodName</a:t>
            </a:r>
            <a:r>
              <a:rPr lang="en-US" sz="2000" b="1" kern="1200" dirty="0"/>
              <a:t>&gt;_&lt;</a:t>
            </a:r>
            <a:r>
              <a:rPr lang="en-US" sz="2000" b="1" kern="1200" dirty="0" err="1"/>
              <a:t>TypeSignature</a:t>
            </a:r>
            <a:r>
              <a:rPr lang="en-US" sz="2000" b="1" kern="1200" dirty="0"/>
              <a:t>&gt;_</a:t>
            </a:r>
            <a:r>
              <a:rPr lang="en-US" sz="2000" b="1" kern="1200" dirty="0" smtClean="0"/>
              <a:t>Test.java</a:t>
            </a:r>
          </a:p>
          <a:p>
            <a:pPr marL="0" lvl="0" indent="0">
              <a:buNone/>
            </a:pPr>
            <a:endParaRPr lang="en-US" sz="2000" b="1" kern="1200" dirty="0" smtClean="0"/>
          </a:p>
          <a:p>
            <a:pPr marL="0" lvl="0" indent="0">
              <a:buNone/>
            </a:pPr>
            <a:r>
              <a:rPr lang="en-US" sz="2400" kern="1200" dirty="0" smtClean="0"/>
              <a:t>Ta </a:t>
            </a:r>
            <a:r>
              <a:rPr lang="en-US" sz="2400" kern="1200" dirty="0" err="1" smtClean="0"/>
              <a:t>chỉ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cần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chọn</a:t>
            </a:r>
            <a:r>
              <a:rPr lang="en-US" sz="2400" kern="1200" dirty="0" smtClean="0"/>
              <a:t> file </a:t>
            </a:r>
            <a:r>
              <a:rPr lang="en-US" sz="2400" kern="1200" dirty="0" err="1" smtClean="0"/>
              <a:t>này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và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chạy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JUnit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để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tiến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hành</a:t>
            </a:r>
            <a:r>
              <a:rPr lang="en-US" sz="2400" kern="1200" dirty="0" smtClean="0"/>
              <a:t> test </a:t>
            </a:r>
            <a:r>
              <a:rPr lang="en-US" sz="2400" kern="1200" dirty="0" err="1" smtClean="0"/>
              <a:t>hàm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đã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được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chọn</a:t>
            </a:r>
            <a:r>
              <a:rPr lang="en-US" sz="2400" kern="1200" dirty="0" smtClean="0"/>
              <a:t>.</a:t>
            </a:r>
            <a:endParaRPr lang="vi-VN" sz="2400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629400" cy="4240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2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WordArt 5"/>
          <p:cNvSpPr>
            <a:spLocks noChangeArrowheads="1" noChangeShapeType="1" noTextEdit="1"/>
          </p:cNvSpPr>
          <p:nvPr/>
        </p:nvSpPr>
        <p:spPr bwMode="gray">
          <a:xfrm>
            <a:off x="1828800" y="3054350"/>
            <a:ext cx="5562599" cy="6334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Cảm ơn thầy đã lắng nghe!</a:t>
            </a:r>
            <a:endParaRPr lang="en-US" sz="36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chemeClr val="tx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86675" cy="45196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smtClean="0"/>
              <a:t>Khái niệm: </a:t>
            </a:r>
          </a:p>
          <a:p>
            <a:pPr lvl="1">
              <a:lnSpc>
                <a:spcPct val="80000"/>
              </a:lnSpc>
            </a:pPr>
            <a:r>
              <a:rPr lang="en-US" b="1" dirty="0" smtClean="0"/>
              <a:t>Kiểm thử phần mềm là qui trình thi hành phần mềm với ý định tìm kiếm các lỗi của nó</a:t>
            </a:r>
            <a:r>
              <a:rPr lang="en-US" sz="2900" dirty="0" smtClean="0">
                <a:solidFill>
                  <a:schemeClr val="tx2"/>
                </a:solidFill>
              </a:rPr>
              <a:t/>
            </a:r>
            <a:br>
              <a:rPr lang="en-US" sz="2900" dirty="0" smtClean="0">
                <a:solidFill>
                  <a:schemeClr val="tx2"/>
                </a:solidFill>
              </a:rPr>
            </a:br>
            <a:endParaRPr lang="en-US" sz="29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0" y="4182070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Chi phí sửa lỗi </a:t>
            </a:r>
          </a:p>
          <a:p>
            <a:pPr algn="ctr"/>
            <a:r>
              <a:rPr lang="en-US" dirty="0" smtClean="0"/>
              <a:t>theo thời gian</a:t>
            </a:r>
          </a:p>
          <a:p>
            <a:pPr algn="ctr"/>
            <a:r>
              <a:rPr lang="en-US" dirty="0" smtClean="0"/>
              <a:t>phát hiện lỗi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63" y="3391022"/>
            <a:ext cx="4673646" cy="29335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68611" name="AutoShape 3"/>
          <p:cNvSpPr>
            <a:spLocks noChangeArrowheads="1"/>
          </p:cNvSpPr>
          <p:nvPr/>
        </p:nvSpPr>
        <p:spPr bwMode="auto">
          <a:xfrm>
            <a:off x="55626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12954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447800" y="4089737"/>
            <a:ext cx="2038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00"/>
                </a:solidFill>
              </a:rPr>
              <a:t>Kiểm thử hộp đen (Black-box testing)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615" name="Freeform 7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Freeform 9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618" name="Group 10"/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97" y="1314"/>
            <a:chExt cx="1889" cy="1009"/>
          </a:xfrm>
        </p:grpSpPr>
        <p:grpSp>
          <p:nvGrpSpPr>
            <p:cNvPr id="68619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68620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1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22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3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4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5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3484905" y="1686384"/>
            <a:ext cx="2031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</a:rPr>
              <a:t>Kỹ thuật </a:t>
            </a:r>
          </a:p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</a:rPr>
              <a:t>kiểm thử PM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5715000" y="4089737"/>
            <a:ext cx="2038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00"/>
                </a:solidFill>
              </a:rPr>
              <a:t>Kiểm thử hộp trắng (White-box testing)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spcAft>
                <a:spcPts val="1800"/>
              </a:spcAft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: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</a:p>
          <a:p>
            <a:pPr>
              <a:spcAft>
                <a:spcPts val="1800"/>
              </a:spcAft>
            </a:pPr>
            <a:endParaRPr lang="en-US" dirty="0" smtClean="0"/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6019800" cy="185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90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2590" y="2425243"/>
            <a:ext cx="3235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Đồ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thị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2646" y="3581400"/>
            <a:ext cx="2565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ĐT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nhị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phân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66768"/>
            <a:ext cx="5338832" cy="5338832"/>
          </a:xfrm>
        </p:spPr>
      </p:pic>
      <p:sp>
        <p:nvSpPr>
          <p:cNvPr id="11" name="TextBox 10"/>
          <p:cNvSpPr txBox="1"/>
          <p:nvPr/>
        </p:nvSpPr>
        <p:spPr>
          <a:xfrm>
            <a:off x="1676400" y="2301446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0" y="5007114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cơ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bản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2200" y="3505200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nhị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phân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00600" y="5440681"/>
            <a:ext cx="13716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5029200"/>
            <a:ext cx="2619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Tập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đường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thi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hành</a:t>
            </a:r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độc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lập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cơ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bản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sz="1800" dirty="0"/>
          </a:p>
        </p:txBody>
      </p:sp>
      <p:sp>
        <p:nvSpPr>
          <p:cNvPr id="70678" name="AutoShape 22"/>
          <p:cNvSpPr>
            <a:spLocks noChangeArrowheads="1"/>
          </p:cNvSpPr>
          <p:nvPr/>
        </p:nvSpPr>
        <p:spPr bwMode="gray">
          <a:xfrm>
            <a:off x="692058" y="2248642"/>
            <a:ext cx="3631148" cy="3631148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6667"/>
                  <a:invGamma/>
                  <a:alpha val="12000"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66667"/>
                  <a:invGamma/>
                  <a:alpha val="12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Oval 23"/>
          <p:cNvSpPr>
            <a:spLocks noChangeArrowheads="1"/>
          </p:cNvSpPr>
          <p:nvPr/>
        </p:nvSpPr>
        <p:spPr bwMode="gray">
          <a:xfrm>
            <a:off x="946211" y="2531381"/>
            <a:ext cx="3031219" cy="3031219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AutoShape 24"/>
          <p:cNvSpPr>
            <a:spLocks noChangeArrowheads="1"/>
          </p:cNvSpPr>
          <p:nvPr/>
        </p:nvSpPr>
        <p:spPr bwMode="gray">
          <a:xfrm>
            <a:off x="3581400" y="2444626"/>
            <a:ext cx="3995737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đồ thị dòng điều khiển cơ bản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1" name="AutoShape 25"/>
          <p:cNvSpPr>
            <a:spLocks noChangeArrowheads="1"/>
          </p:cNvSpPr>
          <p:nvPr/>
        </p:nvSpPr>
        <p:spPr bwMode="gray">
          <a:xfrm>
            <a:off x="4129366" y="3352800"/>
            <a:ext cx="4046537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Tính độ phức tạp Cyclomatic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2" name="AutoShape 26"/>
          <p:cNvSpPr>
            <a:spLocks noChangeArrowheads="1"/>
          </p:cNvSpPr>
          <p:nvPr/>
        </p:nvSpPr>
        <p:spPr bwMode="gray">
          <a:xfrm>
            <a:off x="3581400" y="5138738"/>
            <a:ext cx="40084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testcase cho từng đường TH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3" name="AutoShape 27"/>
          <p:cNvSpPr>
            <a:spLocks noChangeArrowheads="1"/>
          </p:cNvSpPr>
          <p:nvPr/>
        </p:nvSpPr>
        <p:spPr bwMode="gray">
          <a:xfrm>
            <a:off x="4129366" y="4267200"/>
            <a:ext cx="40465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Tìm C đường TH tuyến tính độc lập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gray">
          <a:xfrm>
            <a:off x="1095099" y="3525607"/>
            <a:ext cx="2733441" cy="107721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Quy trình tạo</a:t>
            </a:r>
          </a:p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testcase</a:t>
            </a:r>
            <a:endParaRPr 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8" grpId="0" animBg="1"/>
      <p:bldP spid="70679" grpId="0" animBg="1"/>
      <p:bldP spid="70680" grpId="0" animBg="1"/>
      <p:bldP spid="70681" grpId="0" animBg="1"/>
      <p:bldP spid="70682" grpId="0" animBg="1"/>
      <p:bldP spid="70683" grpId="0" animBg="1"/>
      <p:bldP spid="706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use-case: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990725"/>
            <a:ext cx="55721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cdb2004138l</Template>
  <TotalTime>1421</TotalTime>
  <Words>2863</Words>
  <Application>Microsoft Office PowerPoint</Application>
  <PresentationFormat>On-screen Show (4:3)</PresentationFormat>
  <Paragraphs>341</Paragraphs>
  <Slides>33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cdb2004138l</vt:lpstr>
      <vt:lpstr>LUẬN VĂN TỐT NGHIỆP</vt:lpstr>
      <vt:lpstr>Đề tài</vt:lpstr>
      <vt:lpstr>Nội dung</vt:lpstr>
      <vt:lpstr>Khái niệm cơ bản</vt:lpstr>
      <vt:lpstr>Khái niệm cơ bản</vt:lpstr>
      <vt:lpstr>Khái niệm cơ bản</vt:lpstr>
      <vt:lpstr>Khái niệm cơ bản</vt:lpstr>
      <vt:lpstr>Khái niệm cơ bản</vt:lpstr>
      <vt:lpstr>Phân tích, thiết kế chương trình</vt:lpstr>
      <vt:lpstr>Phân tích, thiết kế chương trình</vt:lpstr>
      <vt:lpstr>Phân tích, thiết kế chương trình</vt:lpstr>
      <vt:lpstr>Phân tích, thiết kế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Tổng kết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TỐT NGHIỆP</dc:title>
  <dc:creator>WIN7</dc:creator>
  <cp:lastModifiedBy>TD</cp:lastModifiedBy>
  <cp:revision>87</cp:revision>
  <dcterms:created xsi:type="dcterms:W3CDTF">2013-06-07T23:31:22Z</dcterms:created>
  <dcterms:modified xsi:type="dcterms:W3CDTF">2013-12-27T18:19:59Z</dcterms:modified>
</cp:coreProperties>
</file>