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1" r:id="rId3"/>
    <p:sldId id="293" r:id="rId4"/>
    <p:sldId id="259" r:id="rId5"/>
    <p:sldId id="260" r:id="rId6"/>
    <p:sldId id="294" r:id="rId7"/>
    <p:sldId id="296" r:id="rId8"/>
    <p:sldId id="262" r:id="rId9"/>
    <p:sldId id="311" r:id="rId10"/>
    <p:sldId id="312" r:id="rId11"/>
    <p:sldId id="313" r:id="rId12"/>
    <p:sldId id="314" r:id="rId13"/>
    <p:sldId id="315" r:id="rId14"/>
    <p:sldId id="316" r:id="rId15"/>
    <p:sldId id="319" r:id="rId16"/>
    <p:sldId id="320" r:id="rId17"/>
    <p:sldId id="321" r:id="rId18"/>
    <p:sldId id="317" r:id="rId19"/>
    <p:sldId id="322" r:id="rId20"/>
    <p:sldId id="323" r:id="rId21"/>
    <p:sldId id="324" r:id="rId22"/>
    <p:sldId id="325" r:id="rId23"/>
    <p:sldId id="297" r:id="rId24"/>
    <p:sldId id="298" r:id="rId25"/>
    <p:sldId id="271" r:id="rId26"/>
    <p:sldId id="299" r:id="rId27"/>
    <p:sldId id="303" r:id="rId28"/>
    <p:sldId id="300" r:id="rId29"/>
    <p:sldId id="301" r:id="rId30"/>
    <p:sldId id="302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27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6EE"/>
    <a:srgbClr val="6F9AEF"/>
    <a:srgbClr val="6DCEF1"/>
    <a:srgbClr val="99CC00"/>
    <a:srgbClr val="93DADF"/>
    <a:srgbClr val="3BCBDF"/>
    <a:srgbClr val="4976D1"/>
    <a:srgbClr val="BE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5" autoAdjust="0"/>
    <p:restoredTop sz="79664" autoAdjust="0"/>
  </p:normalViewPr>
  <p:slideViewPr>
    <p:cSldViewPr>
      <p:cViewPr>
        <p:scale>
          <a:sx n="80" d="100"/>
          <a:sy n="80" d="100"/>
        </p:scale>
        <p:origin x="-606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59616-FE6E-4EBF-908D-BFE218AA9A04}" type="datetimeFigureOut">
              <a:rPr lang="vi-VN" smtClean="0"/>
              <a:t>26/12/2013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04CE-5BE8-42FA-82A3-78F601CE85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606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đen</a:t>
            </a:r>
            <a:r>
              <a:rPr lang="en-US" dirty="0" smtClean="0"/>
              <a:t>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trắng</a:t>
            </a:r>
            <a:r>
              <a:rPr lang="en-US" dirty="0" smtClean="0"/>
              <a:t>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941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49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ta chia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8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077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class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612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AST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ASTParser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213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con,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INode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ASTNodeMainVisitor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TestcaseGraphBuilder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94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Verdana" pitchFamily="34" charset="0"/>
              </a:rPr>
              <a:t>LOGO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CD3B4-AF23-43EC-9888-DF6AC5AC60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87435-2646-4BA5-AD57-971912DB5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CF8FA32-C27C-45EB-9DFE-8E81D526B0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AF1-3FDC-433A-B115-6A0A382D9A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90BA0-C169-4FEB-92AD-A3F6EC90F1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ED719-6C98-461A-9DCF-817197235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6D689-89D1-4428-B0B2-AB393B3C1A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21D88-3D4C-407D-834E-DADE9AD66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0B189-BA68-448E-A20F-F726F901ED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5B5E9-99B2-4AF4-B613-FBAF50BAF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6F19C-5AB3-4675-90E4-95B12D44B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2889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34963A73-4D36-4BFD-A20A-D30D188F26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en-US" sz="4000" dirty="0" smtClean="0"/>
              <a:t>THỰC TẬP TỐT NGHIỆP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953000"/>
            <a:ext cx="7315200" cy="1676400"/>
          </a:xfrm>
        </p:spPr>
        <p:txBody>
          <a:bodyPr/>
          <a:lstStyle/>
          <a:p>
            <a:pPr lvl="5"/>
            <a:r>
              <a:rPr lang="en-US" b="1" dirty="0" smtClean="0"/>
              <a:t>GVHD</a:t>
            </a:r>
            <a:r>
              <a:rPr lang="en-US" dirty="0" smtClean="0"/>
              <a:t>: TS Nguyễn Văn Hiệp</a:t>
            </a:r>
          </a:p>
          <a:p>
            <a:pPr lvl="5"/>
            <a:r>
              <a:rPr lang="en-US" b="1" dirty="0" smtClean="0"/>
              <a:t>SVTH</a:t>
            </a:r>
            <a:r>
              <a:rPr lang="en-US" dirty="0" smtClean="0"/>
              <a:t>:</a:t>
            </a:r>
          </a:p>
          <a:p>
            <a:pPr marL="2800350" lvl="5">
              <a:buFont typeface="Arial" pitchFamily="34" charset="0"/>
              <a:buChar char="•"/>
            </a:pPr>
            <a:r>
              <a:rPr lang="en-US" dirty="0" smtClean="0"/>
              <a:t>Cao Trọng Đại 		50900500</a:t>
            </a:r>
          </a:p>
          <a:p>
            <a:pPr marL="2800350" lvl="5">
              <a:buFont typeface="Arial" pitchFamily="34" charset="0"/>
              <a:buChar char="•"/>
            </a:pPr>
            <a:r>
              <a:rPr lang="en-US" dirty="0" smtClean="0"/>
              <a:t>Phạm Công Cương 	50900286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5486400" cy="41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4463289" cy="338619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smtClean="0"/>
              <a:t>(AST).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" y="2209800"/>
            <a:ext cx="2637363" cy="20574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38400"/>
            <a:ext cx="1981200" cy="30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17" y="4038600"/>
            <a:ext cx="284448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7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D719-6C98-461A-9DCF-817197235EF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24050"/>
            <a:ext cx="5208814" cy="4557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05000"/>
            <a:ext cx="2008414" cy="16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ANTLR</a:t>
            </a:r>
            <a:r>
              <a:rPr lang="en-US" dirty="0" smtClean="0"/>
              <a:t>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AST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Eclipse </a:t>
            </a:r>
            <a:r>
              <a:rPr lang="en-US" i="1" dirty="0"/>
              <a:t>Java Development Tools</a:t>
            </a:r>
            <a:r>
              <a:rPr lang="en-US" dirty="0"/>
              <a:t> (JDT)</a:t>
            </a:r>
            <a:r>
              <a:rPr lang="en-US" dirty="0" smtClean="0"/>
              <a:t> 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24490"/>
            <a:ext cx="7620000" cy="41239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54129"/>
            <a:ext cx="1453399" cy="15301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0" y="3352800"/>
            <a:ext cx="1716490" cy="17481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3990" y="22815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7812" y="2895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417621" y="2895600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4417621" y="2667000"/>
            <a:ext cx="137160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409113">
            <a:off x="4083829" y="4162286"/>
            <a:ext cx="200689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19409113">
            <a:off x="4388629" y="4326395"/>
            <a:ext cx="2006894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4262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5412" y="38100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>
            <a:off x="2478490" y="4262735"/>
            <a:ext cx="34091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8" grpId="0" animBg="1"/>
      <p:bldP spid="21" grpId="0" animBg="1"/>
      <p:bldP spid="23" grpId="0" animBg="1"/>
      <p:bldP spid="24" grpId="0"/>
      <p:bldP spid="25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r>
              <a:rPr lang="en-US" dirty="0" smtClean="0"/>
              <a:t>Switch: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con:</a:t>
            </a:r>
          </a:p>
          <a:p>
            <a:r>
              <a:rPr lang="en-US" dirty="0" smtClean="0"/>
              <a:t>If:</a:t>
            </a:r>
          </a:p>
          <a:p>
            <a:r>
              <a:rPr lang="en-US" dirty="0" err="1" smtClean="0"/>
              <a:t>Lặp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r>
              <a:rPr lang="en-US" dirty="0" smtClean="0"/>
              <a:t>Switch: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con:</a:t>
            </a:r>
          </a:p>
          <a:p>
            <a:r>
              <a:rPr lang="en-US" dirty="0" smtClean="0"/>
              <a:t>If:</a:t>
            </a:r>
          </a:p>
          <a:p>
            <a:r>
              <a:rPr lang="en-US" dirty="0" err="1" smtClean="0"/>
              <a:t>Lặp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r>
              <a:rPr lang="en-US" dirty="0" smtClean="0"/>
              <a:t>Switch: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con:</a:t>
            </a:r>
          </a:p>
          <a:p>
            <a:r>
              <a:rPr lang="en-US" dirty="0" smtClean="0"/>
              <a:t>If:</a:t>
            </a:r>
          </a:p>
          <a:p>
            <a:r>
              <a:rPr lang="en-US" dirty="0" err="1" smtClean="0"/>
              <a:t>Lặp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tx1"/>
                </a:solidFill>
              </a:rPr>
              <a:t>“</a:t>
            </a:r>
            <a:r>
              <a:rPr lang="vi-VN" i="1" dirty="0" smtClean="0">
                <a:solidFill>
                  <a:schemeClr val="tx1"/>
                </a:solidFill>
              </a:rPr>
              <a:t>Chương </a:t>
            </a:r>
            <a:r>
              <a:rPr lang="vi-VN" i="1" dirty="0">
                <a:solidFill>
                  <a:schemeClr val="tx1"/>
                </a:solidFill>
              </a:rPr>
              <a:t>tr</a:t>
            </a:r>
            <a:r>
              <a:rPr lang="en-US" i="1" dirty="0">
                <a:solidFill>
                  <a:schemeClr val="tx1"/>
                </a:solidFill>
              </a:rPr>
              <a:t>ình tự </a:t>
            </a:r>
            <a:r>
              <a:rPr lang="vi-VN" i="1" dirty="0">
                <a:solidFill>
                  <a:schemeClr val="tx1"/>
                </a:solidFill>
              </a:rPr>
              <a:t>động tạo </a:t>
            </a:r>
            <a:r>
              <a:rPr lang="vi-VN" i="1" dirty="0" smtClean="0">
                <a:solidFill>
                  <a:schemeClr val="tx1"/>
                </a:solidFill>
              </a:rPr>
              <a:t>testcase</a:t>
            </a: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vi-VN" i="1" dirty="0" smtClean="0">
                <a:solidFill>
                  <a:schemeClr val="tx1"/>
                </a:solidFill>
              </a:rPr>
              <a:t>kiểm </a:t>
            </a:r>
            <a:r>
              <a:rPr lang="vi-VN" i="1" dirty="0">
                <a:solidFill>
                  <a:schemeClr val="tx1"/>
                </a:solidFill>
              </a:rPr>
              <a:t>thử d</a:t>
            </a:r>
            <a:r>
              <a:rPr lang="en-US" i="1" dirty="0">
                <a:solidFill>
                  <a:schemeClr val="tx1"/>
                </a:solidFill>
              </a:rPr>
              <a:t>òng </a:t>
            </a:r>
            <a:r>
              <a:rPr lang="vi-VN" i="1" dirty="0">
                <a:solidFill>
                  <a:schemeClr val="tx1"/>
                </a:solidFill>
              </a:rPr>
              <a:t>điều </a:t>
            </a:r>
            <a:r>
              <a:rPr lang="vi-VN" i="1" dirty="0" smtClean="0">
                <a:solidFill>
                  <a:schemeClr val="tx1"/>
                </a:solidFill>
              </a:rPr>
              <a:t>khiển</a:t>
            </a: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vi-VN" i="1" dirty="0" smtClean="0">
                <a:solidFill>
                  <a:schemeClr val="tx1"/>
                </a:solidFill>
              </a:rPr>
              <a:t>của </a:t>
            </a:r>
            <a:r>
              <a:rPr lang="vi-VN" i="1" dirty="0">
                <a:solidFill>
                  <a:schemeClr val="tx1"/>
                </a:solidFill>
              </a:rPr>
              <a:t>1 </a:t>
            </a:r>
            <a:r>
              <a:rPr lang="vi-VN" i="1" dirty="0" smtClean="0">
                <a:solidFill>
                  <a:schemeClr val="tx1"/>
                </a:solidFill>
              </a:rPr>
              <a:t>hàm </a:t>
            </a:r>
            <a:r>
              <a:rPr lang="vi-VN" i="1" dirty="0">
                <a:solidFill>
                  <a:schemeClr val="tx1"/>
                </a:solidFill>
              </a:rPr>
              <a:t>chức </a:t>
            </a:r>
            <a:r>
              <a:rPr lang="vi-VN" i="1" dirty="0" smtClean="0">
                <a:solidFill>
                  <a:schemeClr val="tx1"/>
                </a:solidFill>
              </a:rPr>
              <a:t>năng</a:t>
            </a:r>
            <a:r>
              <a:rPr lang="en-US" i="1" dirty="0" smtClean="0">
                <a:solidFill>
                  <a:schemeClr val="tx1"/>
                </a:solidFill>
              </a:rPr>
              <a:t>”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6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3" y="1630044"/>
            <a:ext cx="7133333" cy="4563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6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Thanks.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0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Các loại nút: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Cấu trúc điều khiển: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5" y="4191000"/>
            <a:ext cx="6934200" cy="213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93" y="2514600"/>
            <a:ext cx="6741683" cy="11104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Ví dụ: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05618"/>
            <a:ext cx="4421162" cy="46475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1143000" y="2971800"/>
            <a:ext cx="6858000" cy="2659224"/>
            <a:chOff x="528" y="1728"/>
            <a:chExt cx="4752" cy="1824"/>
          </a:xfrm>
        </p:grpSpPr>
        <p:sp>
          <p:nvSpPr>
            <p:cNvPr id="79876" name="AutoShape 4"/>
            <p:cNvSpPr>
              <a:spLocks noChangeArrowheads="1"/>
            </p:cNvSpPr>
            <p:nvPr/>
          </p:nvSpPr>
          <p:spPr bwMode="gray">
            <a:xfrm>
              <a:off x="3504" y="1728"/>
              <a:ext cx="1776" cy="1824"/>
            </a:xfrm>
            <a:prstGeom prst="chevron">
              <a:avLst>
                <a:gd name="adj" fmla="val 16468"/>
              </a:avLst>
            </a:prstGeom>
            <a:solidFill>
              <a:schemeClr val="accent2"/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877" name="AutoShape 5"/>
            <p:cNvSpPr>
              <a:spLocks noChangeArrowheads="1"/>
            </p:cNvSpPr>
            <p:nvPr/>
          </p:nvSpPr>
          <p:spPr bwMode="gray">
            <a:xfrm>
              <a:off x="2016" y="1728"/>
              <a:ext cx="1872" cy="1824"/>
            </a:xfrm>
            <a:prstGeom prst="chevron">
              <a:avLst>
                <a:gd name="adj" fmla="val 17842"/>
              </a:avLst>
            </a:prstGeom>
            <a:solidFill>
              <a:schemeClr val="hlink"/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878" name="AutoShape 6"/>
            <p:cNvSpPr>
              <a:spLocks noChangeArrowheads="1"/>
            </p:cNvSpPr>
            <p:nvPr/>
          </p:nvSpPr>
          <p:spPr bwMode="gray">
            <a:xfrm>
              <a:off x="528" y="1728"/>
              <a:ext cx="1872" cy="1824"/>
            </a:xfrm>
            <a:prstGeom prst="chevron">
              <a:avLst>
                <a:gd name="adj" fmla="val 17842"/>
              </a:avLst>
            </a:prstGeom>
            <a:solidFill>
              <a:schemeClr val="accent1"/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00200" y="3878716"/>
            <a:ext cx="1939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Đồ thị dòng điều khiển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7293" y="3747414"/>
            <a:ext cx="19465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Đồ thị dòng điều khiển nhị phân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2089" y="3709438"/>
            <a:ext cx="1932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Đồ thị dòng điều khiển cơ bản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65982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Quy </a:t>
            </a:r>
            <a:r>
              <a:rPr lang="en-US" sz="3200" dirty="0">
                <a:latin typeface="+mn-lt"/>
              </a:rPr>
              <a:t>trình xây dựng đồ thị dòng điều khiển cơ bản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1D88-3D4C-407D-834E-DADE9AD6614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Đường </a:t>
            </a:r>
            <a:r>
              <a:rPr lang="en-US" dirty="0"/>
              <a:t>thi hành tuyến tính độc lập: là một đường thi hành không thể sinh ra từ  phép toán tuyến tính giữa các đường khác trong tập.</a:t>
            </a:r>
          </a:p>
          <a:p>
            <a:r>
              <a:rPr lang="en-US" dirty="0" smtClean="0"/>
              <a:t>Độ phức tạp Cyclomatic:</a:t>
            </a:r>
          </a:p>
          <a:p>
            <a:pPr lvl="1"/>
            <a:r>
              <a:rPr lang="en-US" dirty="0" smtClean="0"/>
              <a:t>V(G) = E – N + 2 (E là số cung, N là số nút)</a:t>
            </a:r>
          </a:p>
          <a:p>
            <a:pPr lvl="1"/>
            <a:r>
              <a:rPr lang="en-US" dirty="0" smtClean="0"/>
              <a:t>V(G) = P + 1 (P là nút quyết định)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</a:t>
            </a:r>
          </a:p>
          <a:p>
            <a:pPr lvl="1"/>
            <a:r>
              <a:rPr lang="en-US" dirty="0" smtClean="0"/>
              <a:t>Chọn đường bên trái nhất làm pilot đầu tiên.</a:t>
            </a:r>
          </a:p>
          <a:p>
            <a:pPr lvl="1"/>
            <a:r>
              <a:rPr lang="en-US" dirty="0" smtClean="0"/>
              <a:t>Dựa vào pilot, thay đổi nhánh nút quyết định đầu tiên, cố gắng giữ tối đa phần còn lại.</a:t>
            </a:r>
          </a:p>
          <a:p>
            <a:pPr lvl="1"/>
            <a:r>
              <a:rPr lang="en-US" dirty="0" smtClean="0"/>
              <a:t>Tương tự cho các nút quyết định khác.</a:t>
            </a:r>
          </a:p>
          <a:p>
            <a:pPr lvl="1"/>
            <a:r>
              <a:rPr lang="en-US" dirty="0" smtClean="0"/>
              <a:t>Trường hợp thay đổi hết đường pilot mà chưa đủ C đường thì chọn một đường khác làm pilot và xác định cho khi đủ C đường tuyến tính.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 </a:t>
            </a:r>
          </a:p>
          <a:p>
            <a:r>
              <a:rPr lang="en-US" sz="2800" dirty="0" smtClean="0"/>
              <a:t>C = E - N + 2 = 3.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74" y="2950345"/>
            <a:ext cx="2570851" cy="3505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49" y="2950345"/>
            <a:ext cx="2570851" cy="35050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/>
              <a:t>C = E - N + 2 = 3.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49" y="2950345"/>
            <a:ext cx="2570851" cy="3505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74" y="2950345"/>
            <a:ext cx="2570851" cy="35050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9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20574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Khái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niệm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9718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26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Phân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tích</a:t>
              </a:r>
              <a:r>
                <a:rPr lang="en-US" sz="2400" dirty="0" smtClean="0">
                  <a:solidFill>
                    <a:srgbClr val="000000"/>
                  </a:solidFill>
                </a:rPr>
                <a:t>,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thiết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phần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mềm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8608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19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phần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mềm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775200"/>
            <a:ext cx="5410200" cy="665163"/>
            <a:chOff x="1268" y="3008"/>
            <a:chExt cx="3408" cy="419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94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3008"/>
              <a:ext cx="480" cy="419"/>
              <a:chOff x="3174" y="2656"/>
              <a:chExt cx="1549" cy="1351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</a:t>
            </a:r>
          </a:p>
          <a:p>
            <a:r>
              <a:rPr lang="en-US" sz="2800" dirty="0" smtClean="0"/>
              <a:t>C = E - N + 2 = 3.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74" y="2950345"/>
            <a:ext cx="2570851" cy="3505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75" y="2951334"/>
            <a:ext cx="2570125" cy="35040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Là công cụ sinh ra bộ phân tích từ vựng và ngữ pháp của một ngôn ngữ một cách tự động.</a:t>
            </a:r>
          </a:p>
          <a:p>
            <a:r>
              <a:rPr lang="en-US" dirty="0" smtClean="0"/>
              <a:t>Được Terance Parr cùng cộng sự phát triển năm 1989.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799"/>
            <a:ext cx="7086600" cy="42682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209799"/>
            <a:ext cx="7086599" cy="42682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1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7086599" cy="42682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2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7086600" cy="42682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7086600" cy="42682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Hiểu được cơ chế tạo testcase theo dòng điều khiển.</a:t>
            </a:r>
          </a:p>
          <a:p>
            <a:r>
              <a:rPr lang="en-US" dirty="0" smtClean="0"/>
              <a:t>Hiểu cách hoạt động của công cụ hỗ trợ ANTLR.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WordArt 5"/>
          <p:cNvSpPr>
            <a:spLocks noChangeArrowheads="1" noChangeShapeType="1" noTextEdit="1"/>
          </p:cNvSpPr>
          <p:nvPr/>
        </p:nvSpPr>
        <p:spPr bwMode="gray">
          <a:xfrm>
            <a:off x="1828800" y="3054350"/>
            <a:ext cx="5562599" cy="6334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Cảm ơn thầy đã lắng nghe!</a:t>
            </a:r>
            <a:endParaRPr lang="en-US" sz="36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86675" cy="4519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smtClean="0"/>
              <a:t>Khái niệm: 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Kiểm thử phần mềm là qui trình thi hành phần mềm với ý định tìm kiếm các lỗi của nó</a:t>
            </a:r>
            <a:r>
              <a:rPr lang="en-US" sz="2900" dirty="0" smtClean="0">
                <a:solidFill>
                  <a:schemeClr val="tx2"/>
                </a:solidFill>
              </a:rPr>
              <a:t/>
            </a:r>
            <a:br>
              <a:rPr lang="en-US" sz="2900" dirty="0" smtClean="0">
                <a:solidFill>
                  <a:schemeClr val="tx2"/>
                </a:solidFill>
              </a:rPr>
            </a:br>
            <a:endParaRPr lang="en-US" sz="29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0" y="4182070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Chi phí sửa lỗi </a:t>
            </a:r>
          </a:p>
          <a:p>
            <a:pPr algn="ctr"/>
            <a:r>
              <a:rPr lang="en-US" dirty="0" smtClean="0"/>
              <a:t>theo thời gian</a:t>
            </a:r>
          </a:p>
          <a:p>
            <a:pPr algn="ctr"/>
            <a:r>
              <a:rPr lang="en-US" dirty="0" smtClean="0"/>
              <a:t>phát hiện lỗi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63" y="3391022"/>
            <a:ext cx="4673646" cy="29335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68611" name="AutoShape 3"/>
          <p:cNvSpPr>
            <a:spLocks noChangeArrowheads="1"/>
          </p:cNvSpPr>
          <p:nvPr/>
        </p:nvSpPr>
        <p:spPr bwMode="auto"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12954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447800" y="4089737"/>
            <a:ext cx="2038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Kiểm thử hộp đen (Black-box testing)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615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618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68619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68620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1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22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3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4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5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3484905" y="1686384"/>
            <a:ext cx="2031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Kỹ thuật </a:t>
            </a:r>
          </a:p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kiểm thử PM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5715000" y="4089737"/>
            <a:ext cx="2038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Kiểm thử hộp trắng (White-box testing)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</a:p>
          <a:p>
            <a:pPr>
              <a:spcAft>
                <a:spcPts val="1800"/>
              </a:spcAft>
            </a:pPr>
            <a:endParaRPr lang="en-US" dirty="0" smtClean="0"/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6019800" cy="185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90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2590" y="2425243"/>
            <a:ext cx="3235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2646" y="3581400"/>
            <a:ext cx="2565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ĐT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nhị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phân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66768"/>
            <a:ext cx="5338832" cy="5338832"/>
          </a:xfrm>
        </p:spPr>
      </p:pic>
      <p:sp>
        <p:nvSpPr>
          <p:cNvPr id="11" name="TextBox 10"/>
          <p:cNvSpPr txBox="1"/>
          <p:nvPr/>
        </p:nvSpPr>
        <p:spPr>
          <a:xfrm>
            <a:off x="1676400" y="2301446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5007114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cơ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bản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200" y="3505200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nhị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phân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00600" y="5440681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5029200"/>
            <a:ext cx="2619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Tập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đường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thi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hành</a:t>
            </a:r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độc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lập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cơ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bản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sz="1800" dirty="0"/>
          </a:p>
        </p:txBody>
      </p:sp>
      <p:sp>
        <p:nvSpPr>
          <p:cNvPr id="70678" name="AutoShape 22"/>
          <p:cNvSpPr>
            <a:spLocks noChangeArrowheads="1"/>
          </p:cNvSpPr>
          <p:nvPr/>
        </p:nvSpPr>
        <p:spPr bwMode="gray">
          <a:xfrm>
            <a:off x="692058" y="2248642"/>
            <a:ext cx="3631148" cy="3631148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6667"/>
                  <a:invGamma/>
                  <a:alpha val="12000"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6667"/>
                  <a:invGamma/>
                  <a:alpha val="12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gray">
          <a:xfrm>
            <a:off x="946211" y="2531381"/>
            <a:ext cx="3031219" cy="3031219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AutoShape 24"/>
          <p:cNvSpPr>
            <a:spLocks noChangeArrowheads="1"/>
          </p:cNvSpPr>
          <p:nvPr/>
        </p:nvSpPr>
        <p:spPr bwMode="gray">
          <a:xfrm>
            <a:off x="3581400" y="2444626"/>
            <a:ext cx="399573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đồ thị dòng điều khiển cơ bản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1" name="AutoShape 25"/>
          <p:cNvSpPr>
            <a:spLocks noChangeArrowheads="1"/>
          </p:cNvSpPr>
          <p:nvPr/>
        </p:nvSpPr>
        <p:spPr bwMode="gray">
          <a:xfrm>
            <a:off x="4129366" y="3352800"/>
            <a:ext cx="4046537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Tính độ phức tạp Cyclomatic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2" name="AutoShape 26"/>
          <p:cNvSpPr>
            <a:spLocks noChangeArrowheads="1"/>
          </p:cNvSpPr>
          <p:nvPr/>
        </p:nvSpPr>
        <p:spPr bwMode="gray">
          <a:xfrm>
            <a:off x="3581400" y="5138738"/>
            <a:ext cx="40084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testcase cho từng đường TH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3" name="AutoShape 27"/>
          <p:cNvSpPr>
            <a:spLocks noChangeArrowheads="1"/>
          </p:cNvSpPr>
          <p:nvPr/>
        </p:nvSpPr>
        <p:spPr bwMode="gray">
          <a:xfrm>
            <a:off x="4129366" y="4267200"/>
            <a:ext cx="40465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Tìm C đường TH tuyến tính độc lập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gray">
          <a:xfrm>
            <a:off x="1095099" y="3525607"/>
            <a:ext cx="2733441" cy="10772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Quy trình tạo</a:t>
            </a:r>
          </a:p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testcase</a:t>
            </a:r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8" grpId="0" animBg="1"/>
      <p:bldP spid="70679" grpId="0" animBg="1"/>
      <p:bldP spid="70680" grpId="0" animBg="1"/>
      <p:bldP spid="70681" grpId="0" animBg="1"/>
      <p:bldP spid="70682" grpId="0" animBg="1"/>
      <p:bldP spid="70683" grpId="0" animBg="1"/>
      <p:bldP spid="706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use-case: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990725"/>
            <a:ext cx="55721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767</TotalTime>
  <Words>1123</Words>
  <Application>Microsoft Office PowerPoint</Application>
  <PresentationFormat>On-screen Show (4:3)</PresentationFormat>
  <Paragraphs>213</Paragraphs>
  <Slides>38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cdb2004138l</vt:lpstr>
      <vt:lpstr>THỰC TẬP TỐT NGHIỆP</vt:lpstr>
      <vt:lpstr>Đề tài</vt:lpstr>
      <vt:lpstr>Nội dung</vt:lpstr>
      <vt:lpstr>Khái niệm cơ bản</vt:lpstr>
      <vt:lpstr>Khái niệm cơ bản</vt:lpstr>
      <vt:lpstr>Khái niệm cơ bản</vt:lpstr>
      <vt:lpstr>Khái niệm cơ bản</vt:lpstr>
      <vt:lpstr>Khái niệm cơ bản</vt:lpstr>
      <vt:lpstr>Phân tích, thiết kế phần mềm</vt:lpstr>
      <vt:lpstr>Phân tích, thiết kế phần mềm</vt:lpstr>
      <vt:lpstr>Phân tích, thiết kế phần mềm</vt:lpstr>
      <vt:lpstr>Phân tích, thiết kế phần mềm</vt:lpstr>
      <vt:lpstr>Thực hiện phần mềm</vt:lpstr>
      <vt:lpstr>Thực hiện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Giới thiệu công cụ ANTLR</vt:lpstr>
      <vt:lpstr>Giới thiệu công cụ ANTLR</vt:lpstr>
      <vt:lpstr>Giới thiệu công cụ ANTLR</vt:lpstr>
      <vt:lpstr>Giới thiệu công cụ ANTLR</vt:lpstr>
      <vt:lpstr>Giới thiệu công cụ ANTLR</vt:lpstr>
      <vt:lpstr>Giới thiệu công cụ ANTLR</vt:lpstr>
      <vt:lpstr>Kết quả đạt được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TỐT NGHIỆP</dc:title>
  <dc:creator>WIN7</dc:creator>
  <cp:lastModifiedBy>TD</cp:lastModifiedBy>
  <cp:revision>52</cp:revision>
  <dcterms:created xsi:type="dcterms:W3CDTF">2013-06-07T23:31:22Z</dcterms:created>
  <dcterms:modified xsi:type="dcterms:W3CDTF">2013-12-26T17:03:01Z</dcterms:modified>
</cp:coreProperties>
</file>