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59" r:id="rId4"/>
    <p:sldId id="343" r:id="rId5"/>
    <p:sldId id="339" r:id="rId6"/>
    <p:sldId id="345" r:id="rId7"/>
    <p:sldId id="294" r:id="rId8"/>
    <p:sldId id="296" r:id="rId9"/>
    <p:sldId id="262" r:id="rId10"/>
    <p:sldId id="340" r:id="rId11"/>
    <p:sldId id="312" r:id="rId12"/>
    <p:sldId id="313" r:id="rId13"/>
    <p:sldId id="314" r:id="rId14"/>
    <p:sldId id="315" r:id="rId15"/>
    <p:sldId id="316" r:id="rId16"/>
    <p:sldId id="319" r:id="rId17"/>
    <p:sldId id="337" r:id="rId18"/>
    <p:sldId id="321" r:id="rId19"/>
    <p:sldId id="326" r:id="rId20"/>
    <p:sldId id="327" r:id="rId21"/>
    <p:sldId id="328" r:id="rId22"/>
    <p:sldId id="317" r:id="rId23"/>
    <p:sldId id="331" r:id="rId24"/>
    <p:sldId id="322" r:id="rId25"/>
    <p:sldId id="332" r:id="rId26"/>
    <p:sldId id="333" r:id="rId27"/>
    <p:sldId id="335" r:id="rId28"/>
    <p:sldId id="338" r:id="rId29"/>
    <p:sldId id="341" r:id="rId30"/>
    <p:sldId id="344" r:id="rId31"/>
    <p:sldId id="342" r:id="rId32"/>
    <p:sldId id="324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039"/>
    <a:srgbClr val="067555"/>
    <a:srgbClr val="5BACE9"/>
    <a:srgbClr val="6E71F0"/>
    <a:srgbClr val="1D528D"/>
    <a:srgbClr val="0F4127"/>
    <a:srgbClr val="092617"/>
    <a:srgbClr val="D7E6EE"/>
    <a:srgbClr val="6F9AEF"/>
    <a:srgbClr val="6DC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95294" autoAdjust="0"/>
  </p:normalViewPr>
  <p:slideViewPr>
    <p:cSldViewPr>
      <p:cViewPr>
        <p:scale>
          <a:sx n="90" d="100"/>
          <a:sy n="90" d="100"/>
        </p:scale>
        <p:origin x="-78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 sự  phát  triển  như  vũ  bão  của </a:t>
            </a:r>
            <a:r>
              <a:rPr lang="en-US" dirty="0" err="1" smtClean="0"/>
              <a:t>ngành</a:t>
            </a:r>
            <a:r>
              <a:rPr lang="vi-VN" dirty="0" smtClean="0"/>
              <a:t>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r>
              <a:rPr lang="vi-VN" dirty="0" smtClean="0"/>
              <a:t>,  việc  phát  triển  phần  mềm  ngày  càng  được  hỗ  trợ  bởi </a:t>
            </a:r>
          </a:p>
          <a:p>
            <a:r>
              <a:rPr lang="vi-VN" dirty="0" smtClean="0"/>
              <a:t>nhiều công cụ tiên tiến, giúp cho việc xây dựng phần mềm đỡ mệt nhọc và hiệu quả </a:t>
            </a:r>
          </a:p>
          <a:p>
            <a:r>
              <a:rPr lang="en-US" dirty="0" smtClean="0"/>
              <a:t>h</a:t>
            </a:r>
            <a:r>
              <a:rPr lang="vi-VN" dirty="0" smtClean="0"/>
              <a:t>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73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30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hàm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sao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tất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khởi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ở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quả</a:t>
            </a:r>
            <a:r>
              <a:rPr lang="en-US" sz="1200" dirty="0" smtClean="0"/>
              <a:t> </a:t>
            </a:r>
            <a:r>
              <a:rPr lang="en-US" sz="1200" dirty="0" err="1" smtClean="0"/>
              <a:t>trả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testcase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</a:t>
            </a:r>
            <a:r>
              <a:rPr lang="en-US" sz="1200" dirty="0" err="1" smtClean="0"/>
              <a:t>JUnit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38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KTHT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KT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2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ĐTDĐK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đtđk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C = P + 1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30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5558"/>
            <a:ext cx="9144000" cy="7855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7917"/>
            <a:ext cx="9144000" cy="15145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9000"/>
                  <a:alpha val="40000"/>
                </a:schemeClr>
              </a:gs>
              <a:gs pos="25000">
                <a:srgbClr val="067555">
                  <a:alpha val="60000"/>
                </a:srgbClr>
              </a:gs>
              <a:gs pos="49000">
                <a:srgbClr val="166039">
                  <a:alpha val="60000"/>
                </a:srgbClr>
              </a:gs>
              <a:gs pos="74000">
                <a:srgbClr val="1D528D">
                  <a:alpha val="60000"/>
                </a:srgbClr>
              </a:gs>
              <a:gs pos="100000">
                <a:srgbClr val="067555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3200" dirty="0" smtClean="0"/>
              <a:t>LUẬN VĂN TỐT NGHIỆP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6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6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6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Cao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	50900500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Phạm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905035"/>
            <a:ext cx="86868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Chương tr</a:t>
            </a:r>
            <a:r>
              <a:rPr lang="en-US" sz="2400" b="1" dirty="0" err="1">
                <a:solidFill>
                  <a:schemeClr val="bg1"/>
                </a:solidFill>
              </a:rPr>
              <a:t>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tự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động tạo testcase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kiểm thử d</a:t>
            </a:r>
            <a:r>
              <a:rPr lang="en-US" sz="2400" b="1" dirty="0" err="1">
                <a:solidFill>
                  <a:schemeClr val="bg1"/>
                </a:solidFill>
              </a:rPr>
              <a:t>òng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điều </a:t>
            </a:r>
            <a:r>
              <a:rPr lang="vi-VN" sz="2400" b="1" dirty="0" smtClean="0">
                <a:solidFill>
                  <a:schemeClr val="bg1"/>
                </a:solidFill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của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một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hàm chức năng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chương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trình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8107" y="619168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LNode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72000" y="4495800"/>
            <a:ext cx="609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	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18660" y="2667000"/>
            <a:ext cx="33299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934730"/>
            <a:ext cx="2743200" cy="3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2943302"/>
            <a:ext cx="2971800" cy="35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qua.</a:t>
            </a:r>
            <a:endParaRPr lang="vi-VN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ở END.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Tom McCabe 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065" y="2654675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vi-VN" dirty="0" smtClean="0"/>
              <a:t>[</a:t>
            </a:r>
            <a:r>
              <a:rPr lang="vi-VN" dirty="0"/>
              <a:t>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  <a:endParaRPr lang="vi-V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Interpreter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BeanShell</a:t>
            </a:r>
            <a:r>
              <a:rPr lang="en-US" dirty="0"/>
              <a:t>.</a:t>
            </a:r>
            <a:endParaRPr lang="vi-VN" dirty="0"/>
          </a:p>
          <a:p>
            <a:pPr marL="800100" lvl="2" indent="0">
              <a:buNone/>
            </a:pPr>
            <a:r>
              <a:rPr lang="vi-VN" dirty="0" smtClean="0"/>
              <a:t>Ví dụ : [START</a:t>
            </a:r>
            <a:r>
              <a:rPr lang="vi-VN" dirty="0"/>
              <a:t>, !(d == 0), d=d + 1, return d, END]</a:t>
            </a:r>
          </a:p>
          <a:p>
            <a:pPr marL="800100" lvl="2" indent="0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/>
              <a:t>ra</a:t>
            </a:r>
            <a:r>
              <a:rPr lang="en-US" kern="1200" dirty="0"/>
              <a:t> </a:t>
            </a:r>
            <a:r>
              <a:rPr lang="en-US" kern="1200" dirty="0" err="1"/>
              <a:t>testcase</a:t>
            </a:r>
            <a:r>
              <a:rPr lang="en-US" kern="1200" dirty="0"/>
              <a:t> </a:t>
            </a:r>
            <a:r>
              <a:rPr lang="en-US" kern="1200" dirty="0" err="1"/>
              <a:t>theo</a:t>
            </a:r>
            <a:r>
              <a:rPr lang="en-US" kern="1200" dirty="0"/>
              <a:t> </a:t>
            </a:r>
            <a:r>
              <a:rPr lang="en-US" kern="1200" dirty="0" err="1"/>
              <a:t>cấu</a:t>
            </a:r>
            <a:r>
              <a:rPr lang="en-US" kern="1200" dirty="0"/>
              <a:t> </a:t>
            </a:r>
            <a:r>
              <a:rPr lang="en-US" kern="1200" dirty="0" err="1"/>
              <a:t>trúc</a:t>
            </a:r>
            <a:r>
              <a:rPr lang="en-US" kern="1200" dirty="0"/>
              <a:t> </a:t>
            </a:r>
            <a:r>
              <a:rPr lang="en-US" kern="1200" dirty="0" err="1"/>
              <a:t>JUnit</a:t>
            </a:r>
            <a:r>
              <a:rPr lang="en-US" kern="1200" dirty="0" smtClean="0"/>
              <a:t>:</a:t>
            </a:r>
          </a:p>
          <a:p>
            <a:pPr marL="800100" lvl="2" indent="0">
              <a:buNone/>
            </a:pPr>
            <a:r>
              <a:rPr lang="en-US" kern="1200" dirty="0" smtClean="0"/>
              <a:t>File </a:t>
            </a:r>
            <a:r>
              <a:rPr lang="en-US" kern="1200" dirty="0" err="1" smtClean="0"/>
              <a:t>testcase</a:t>
            </a:r>
            <a:r>
              <a:rPr lang="en-US" kern="1200" dirty="0" smtClean="0"/>
              <a:t> </a:t>
            </a: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 smtClean="0"/>
              <a:t>ra</a:t>
            </a:r>
            <a:r>
              <a:rPr lang="en-US" kern="1200" dirty="0" smtClean="0"/>
              <a:t> </a:t>
            </a:r>
            <a:r>
              <a:rPr lang="en-US" kern="1200" dirty="0" err="1" smtClean="0"/>
              <a:t>trong</a:t>
            </a:r>
            <a:r>
              <a:rPr lang="en-US" kern="1200" dirty="0" smtClean="0"/>
              <a:t> </a:t>
            </a:r>
            <a:r>
              <a:rPr lang="en-US" kern="1200" dirty="0" err="1" smtClean="0"/>
              <a:t>cùng</a:t>
            </a:r>
            <a:r>
              <a:rPr lang="en-US" kern="1200" dirty="0" smtClean="0"/>
              <a:t> </a:t>
            </a:r>
            <a:r>
              <a:rPr lang="en-US" kern="1200" dirty="0" err="1" smtClean="0"/>
              <a:t>thư</a:t>
            </a:r>
            <a:r>
              <a:rPr lang="en-US" kern="1200" dirty="0" smtClean="0"/>
              <a:t> </a:t>
            </a:r>
            <a:r>
              <a:rPr lang="en-US" kern="1200" dirty="0" err="1" smtClean="0"/>
              <a:t>mục</a:t>
            </a:r>
            <a:r>
              <a:rPr lang="en-US" kern="1200" dirty="0" smtClean="0"/>
              <a:t> </a:t>
            </a:r>
            <a:r>
              <a:rPr lang="en-US" kern="1200" dirty="0" err="1" smtClean="0"/>
              <a:t>với</a:t>
            </a:r>
            <a:r>
              <a:rPr lang="en-US" kern="1200" dirty="0" smtClean="0"/>
              <a:t> class </a:t>
            </a:r>
            <a:r>
              <a:rPr lang="en-US" kern="1200" dirty="0" err="1" smtClean="0"/>
              <a:t>chứa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chức</a:t>
            </a:r>
            <a:r>
              <a:rPr lang="en-US" kern="1200" dirty="0" smtClean="0"/>
              <a:t> </a:t>
            </a:r>
            <a:r>
              <a:rPr lang="en-US" kern="1200" dirty="0" err="1" smtClean="0"/>
              <a:t>năng</a:t>
            </a:r>
            <a:r>
              <a:rPr lang="en-US" kern="1200" dirty="0" smtClean="0"/>
              <a:t>. </a:t>
            </a:r>
            <a:r>
              <a:rPr lang="en-US" kern="1200" dirty="0" err="1" smtClean="0"/>
              <a:t>Có</a:t>
            </a:r>
            <a:r>
              <a:rPr lang="en-US" kern="1200" dirty="0" smtClean="0"/>
              <a:t> </a:t>
            </a:r>
            <a:r>
              <a:rPr lang="en-US" kern="1200" dirty="0" err="1" smtClean="0"/>
              <a:t>tên</a:t>
            </a:r>
            <a:r>
              <a:rPr lang="en-US" kern="1200" dirty="0" smtClean="0"/>
              <a:t> </a:t>
            </a:r>
            <a:r>
              <a:rPr lang="en-US" kern="1200" dirty="0" err="1" smtClean="0"/>
              <a:t>dạng</a:t>
            </a:r>
            <a:r>
              <a:rPr lang="en-US" kern="1200" dirty="0" smtClean="0"/>
              <a:t> </a:t>
            </a:r>
            <a:r>
              <a:rPr lang="en-US" b="1" kern="1200" dirty="0"/>
              <a:t>&lt;</a:t>
            </a:r>
            <a:r>
              <a:rPr lang="en-US" b="1" kern="1200" dirty="0" err="1"/>
              <a:t>ClassName</a:t>
            </a:r>
            <a:r>
              <a:rPr lang="en-US" b="1" kern="1200" dirty="0"/>
              <a:t>&gt;_&lt;</a:t>
            </a:r>
            <a:r>
              <a:rPr lang="en-US" b="1" kern="1200" dirty="0" err="1"/>
              <a:t>MethodName</a:t>
            </a:r>
            <a:r>
              <a:rPr lang="en-US" b="1" kern="1200" dirty="0"/>
              <a:t>&gt;_&lt;</a:t>
            </a:r>
            <a:r>
              <a:rPr lang="en-US" b="1" kern="1200" dirty="0" err="1"/>
              <a:t>TypeSignature</a:t>
            </a:r>
            <a:r>
              <a:rPr lang="en-US" b="1" kern="1200" dirty="0"/>
              <a:t>&gt;_</a:t>
            </a:r>
            <a:r>
              <a:rPr lang="en-US" b="1" kern="1200" dirty="0" smtClean="0"/>
              <a:t>Test.java</a:t>
            </a:r>
          </a:p>
          <a:p>
            <a:pPr marL="800100" lvl="2" indent="0">
              <a:buNone/>
            </a:pPr>
            <a:r>
              <a:rPr lang="en-US" kern="1200" dirty="0" smtClean="0"/>
              <a:t>Ta </a:t>
            </a:r>
            <a:r>
              <a:rPr lang="en-US" kern="1200" dirty="0" err="1" smtClean="0"/>
              <a:t>chỉ</a:t>
            </a:r>
            <a:r>
              <a:rPr lang="en-US" kern="1200" dirty="0" smtClean="0"/>
              <a:t> </a:t>
            </a:r>
            <a:r>
              <a:rPr lang="en-US" kern="1200" dirty="0" err="1" smtClean="0"/>
              <a:t>cần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 file </a:t>
            </a:r>
            <a:r>
              <a:rPr lang="en-US" kern="1200" dirty="0" err="1" smtClean="0"/>
              <a:t>này</a:t>
            </a:r>
            <a:r>
              <a:rPr lang="en-US" kern="1200" dirty="0" smtClean="0"/>
              <a:t> </a:t>
            </a:r>
            <a:r>
              <a:rPr lang="en-US" kern="1200" dirty="0" err="1" smtClean="0"/>
              <a:t>và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chạy</a:t>
            </a:r>
            <a:r>
              <a:rPr lang="en-US" kern="1200" dirty="0" smtClean="0"/>
              <a:t> </a:t>
            </a:r>
            <a:r>
              <a:rPr lang="en-US" kern="1200" dirty="0" err="1" smtClean="0"/>
              <a:t>JUnit</a:t>
            </a:r>
            <a:r>
              <a:rPr lang="en-US" kern="1200" dirty="0" smtClean="0"/>
              <a:t> </a:t>
            </a:r>
            <a:r>
              <a:rPr lang="en-US" kern="1200" dirty="0" err="1" smtClean="0"/>
              <a:t>để</a:t>
            </a:r>
            <a:r>
              <a:rPr lang="en-US" kern="1200" dirty="0" smtClean="0"/>
              <a:t> </a:t>
            </a:r>
            <a:r>
              <a:rPr lang="en-US" kern="1200" dirty="0" err="1" smtClean="0"/>
              <a:t>tiến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hành</a:t>
            </a:r>
            <a:r>
              <a:rPr lang="en-US" kern="1200" dirty="0" smtClean="0"/>
              <a:t> test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đã</a:t>
            </a:r>
            <a:r>
              <a:rPr lang="en-US" kern="1200" dirty="0" smtClean="0"/>
              <a:t> </a:t>
            </a:r>
            <a:r>
              <a:rPr lang="en-US" kern="1200" dirty="0" err="1" smtClean="0"/>
              <a:t>được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.</a:t>
            </a:r>
            <a:endParaRPr lang="vi-VN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FF0000"/>
                  </a:solidFill>
                </a:rPr>
                <a:t>Thực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nghiệm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và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đánh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giá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 smtClean="0"/>
              <a:t>khắt</a:t>
            </a:r>
            <a:r>
              <a:rPr lang="en-US" dirty="0" smtClean="0"/>
              <a:t> </a:t>
            </a:r>
            <a:r>
              <a:rPr lang="en-US" dirty="0" err="1" smtClean="0"/>
              <a:t>khe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961" y="350564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1" y="2971800"/>
            <a:ext cx="3657600" cy="2295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kết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Khái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niệm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cơ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bản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6122580" y="3962400"/>
            <a:ext cx="2819400" cy="20574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67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1295400"/>
            <a:ext cx="5029200" cy="5029200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0409" y="1905000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404" y="5086738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Tập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đường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thi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hành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cơ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bản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2667000"/>
            <a:ext cx="3522591" cy="3522591"/>
          </a:xfrm>
          <a:prstGeom prst="ellipse">
            <a:avLst/>
          </a:prstGeom>
          <a:solidFill>
            <a:srgbClr val="6E71F0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3810000"/>
            <a:ext cx="2286000" cy="2286000"/>
          </a:xfrm>
          <a:prstGeom prst="ellipse">
            <a:avLst/>
          </a:prstGeom>
          <a:solidFill>
            <a:srgbClr val="5BACE9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3757" y="30259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2372" y="4599057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48814" y="405747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Độc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lập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+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7523596" y="3025914"/>
            <a:ext cx="45719" cy="79928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0121" y="1905000"/>
            <a:ext cx="291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Tập</a:t>
            </a:r>
            <a:r>
              <a:rPr lang="en-US" sz="2000" dirty="0" smtClean="0">
                <a:solidFill>
                  <a:srgbClr val="FF0000"/>
                </a:solidFill>
              </a:rPr>
              <a:t> C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tuyến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tính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đ</a:t>
            </a:r>
            <a:r>
              <a:rPr lang="en-US" sz="2000" dirty="0" err="1" smtClean="0">
                <a:solidFill>
                  <a:srgbClr val="FF0000"/>
                </a:solidFill>
              </a:rPr>
              <a:t>ộc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lập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bản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6034" y="4611469"/>
            <a:ext cx="1155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 = P + 1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9" grpId="0" animBg="1"/>
      <p:bldP spid="14" grpId="0" animBg="1"/>
      <p:bldP spid="13" grpId="0"/>
      <p:bldP spid="12" grpId="0"/>
      <p:bldP spid="19" grpId="0" animBg="1"/>
      <p:bldP spid="22" grpId="0"/>
      <p:bldP spid="23" grpId="0" animBg="1"/>
      <p:bldP spid="2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gray">
          <a:xfrm>
            <a:off x="4114800" y="3462338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Tính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độ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phức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tạp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Cyclomatic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1882</TotalTime>
  <Words>2721</Words>
  <Application>Microsoft Office PowerPoint</Application>
  <PresentationFormat>On-screen Show (4:3)</PresentationFormat>
  <Paragraphs>361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cdb2004138l</vt:lpstr>
      <vt:lpstr>LUẬN VĂN TỐT NGHIỆP</vt:lpstr>
      <vt:lpstr>Nội dung</vt:lpstr>
      <vt:lpstr>Giới thiệu đề tài</vt:lpstr>
      <vt:lpstr>Giới thiệu đề tài</vt:lpstr>
      <vt:lpstr>Nội dung</vt:lpstr>
      <vt:lpstr>Khái niệm cơ bản</vt:lpstr>
      <vt:lpstr>Khái niệm cơ bản</vt:lpstr>
      <vt:lpstr>Khái niệm cơ bản</vt:lpstr>
      <vt:lpstr>Khái niệm cơ bản</vt:lpstr>
      <vt:lpstr>Nội dung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Nội dung</vt:lpstr>
      <vt:lpstr>Thực nghiệm và đánh giá</vt:lpstr>
      <vt:lpstr>Nội dung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130</cp:revision>
  <dcterms:created xsi:type="dcterms:W3CDTF">2013-06-07T23:31:22Z</dcterms:created>
  <dcterms:modified xsi:type="dcterms:W3CDTF">2014-01-07T22:47:10Z</dcterms:modified>
</cp:coreProperties>
</file>