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8" r:id="rId3"/>
    <p:sldId id="258" r:id="rId4"/>
    <p:sldId id="260" r:id="rId5"/>
    <p:sldId id="262" r:id="rId6"/>
    <p:sldId id="280" r:id="rId7"/>
    <p:sldId id="281" r:id="rId8"/>
    <p:sldId id="284" r:id="rId9"/>
    <p:sldId id="285" r:id="rId10"/>
    <p:sldId id="286" r:id="rId11"/>
    <p:sldId id="27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uli Bold Bold" panose="020B0604020202020204" charset="0"/>
      <p:regular r:id="rId17"/>
    </p:embeddedFont>
    <p:embeddedFont>
      <p:font typeface="Muli Regular" panose="020B0604020202020204" charset="0"/>
      <p:regular r:id="rId18"/>
    </p:embeddedFont>
    <p:embeddedFont>
      <p:font typeface="Noto Sans" panose="020B060402020202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78EE0B-E58F-C528-3DBA-ADF857A2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139" y="1097733"/>
            <a:ext cx="9305506" cy="863119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545" y="346861"/>
            <a:ext cx="4250426" cy="136367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599308">
            <a:off x="732710" y="8231691"/>
            <a:ext cx="1684907" cy="17103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348533" y="8039863"/>
            <a:ext cx="2254225" cy="173161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-368137" y="4574458"/>
            <a:ext cx="7991507" cy="204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04"/>
              </a:lnSpc>
            </a:pPr>
            <a:r>
              <a:rPr lang="en-US" sz="8000" b="1" dirty="0" err="1">
                <a:solidFill>
                  <a:srgbClr val="2874B9"/>
                </a:solidFill>
                <a:latin typeface="MTD Geraldyne" pitchFamily="50" charset="0"/>
              </a:rPr>
              <a:t>Phần</a:t>
            </a:r>
            <a:r>
              <a:rPr lang="en-US" sz="8000" b="1" dirty="0">
                <a:solidFill>
                  <a:srgbClr val="2874B9"/>
                </a:solidFill>
                <a:latin typeface="MTD Geraldyne" pitchFamily="50" charset="0"/>
              </a:rPr>
              <a:t> </a:t>
            </a:r>
            <a:r>
              <a:rPr lang="en-US" sz="8000" b="1" dirty="0" err="1">
                <a:solidFill>
                  <a:srgbClr val="2874B9"/>
                </a:solidFill>
                <a:latin typeface="MTD Geraldyne" pitchFamily="50" charset="0"/>
              </a:rPr>
              <a:t>mềm</a:t>
            </a:r>
            <a:r>
              <a:rPr lang="en-US" sz="8000" b="1" dirty="0">
                <a:solidFill>
                  <a:srgbClr val="2874B9"/>
                </a:solidFill>
                <a:latin typeface="MTD Geraldyne" pitchFamily="50" charset="0"/>
              </a:rPr>
              <a:t> </a:t>
            </a:r>
          </a:p>
          <a:p>
            <a:pPr algn="ctr">
              <a:lnSpc>
                <a:spcPts val="7904"/>
              </a:lnSpc>
            </a:pPr>
            <a:r>
              <a:rPr lang="en-US" sz="8000" b="1" dirty="0" err="1">
                <a:solidFill>
                  <a:srgbClr val="2874B9"/>
                </a:solidFill>
                <a:latin typeface="MTD Geraldyne" pitchFamily="50" charset="0"/>
              </a:rPr>
              <a:t>Quản</a:t>
            </a:r>
            <a:r>
              <a:rPr lang="en-US" sz="8000" b="1" dirty="0">
                <a:solidFill>
                  <a:srgbClr val="2874B9"/>
                </a:solidFill>
                <a:latin typeface="MTD Geraldyne" pitchFamily="50" charset="0"/>
              </a:rPr>
              <a:t> </a:t>
            </a:r>
            <a:r>
              <a:rPr lang="en-US" sz="8000" b="1" dirty="0" err="1">
                <a:solidFill>
                  <a:srgbClr val="2874B9"/>
                </a:solidFill>
                <a:latin typeface="MTD Geraldyne" pitchFamily="50" charset="0"/>
              </a:rPr>
              <a:t>lý</a:t>
            </a:r>
            <a:r>
              <a:rPr lang="en-US" sz="8000" b="1" dirty="0">
                <a:solidFill>
                  <a:srgbClr val="2874B9"/>
                </a:solidFill>
                <a:latin typeface="MTD Geraldyne" pitchFamily="50" charset="0"/>
              </a:rPr>
              <a:t> </a:t>
            </a:r>
            <a:r>
              <a:rPr lang="en-US" sz="8000" b="1" dirty="0" err="1">
                <a:solidFill>
                  <a:srgbClr val="2874B9"/>
                </a:solidFill>
                <a:latin typeface="MTD Geraldyne" pitchFamily="50" charset="0"/>
              </a:rPr>
              <a:t>nhân</a:t>
            </a:r>
            <a:r>
              <a:rPr lang="en-US" sz="8000" b="1" dirty="0">
                <a:solidFill>
                  <a:srgbClr val="2874B9"/>
                </a:solidFill>
                <a:latin typeface="MTD Geraldyne" pitchFamily="50" charset="0"/>
              </a:rPr>
              <a:t> </a:t>
            </a:r>
            <a:r>
              <a:rPr lang="en-US" sz="8000" b="1" dirty="0" err="1">
                <a:solidFill>
                  <a:srgbClr val="2874B9"/>
                </a:solidFill>
                <a:latin typeface="MTD Geraldyne" pitchFamily="50" charset="0"/>
              </a:rPr>
              <a:t>sự</a:t>
            </a:r>
            <a:r>
              <a:rPr lang="en-US" sz="8000" b="1" dirty="0">
                <a:solidFill>
                  <a:srgbClr val="2874B9"/>
                </a:solidFill>
                <a:latin typeface="MTD Geraldyne" pitchFamily="50" charset="0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29400" y="688569"/>
            <a:ext cx="5458301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Noto Sans"/>
              </a:rPr>
              <a:t>Khoa</a:t>
            </a:r>
            <a:r>
              <a:rPr lang="en-US" sz="33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</a:rPr>
              <a:t>Công</a:t>
            </a:r>
            <a:r>
              <a:rPr lang="en-US" sz="33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</a:rPr>
              <a:t>nghệ</a:t>
            </a:r>
            <a:r>
              <a:rPr lang="en-US" sz="33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</a:rPr>
              <a:t>thông</a:t>
            </a:r>
            <a:r>
              <a:rPr lang="en-US" sz="3399" dirty="0">
                <a:solidFill>
                  <a:srgbClr val="000000"/>
                </a:solidFill>
                <a:latin typeface="Noto Sans"/>
              </a:rPr>
              <a:t> tin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346788" y="582319"/>
            <a:ext cx="3890530" cy="892761"/>
            <a:chOff x="0" y="0"/>
            <a:chExt cx="5187373" cy="1190348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90348" cy="1190348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1164948" y="430074"/>
              <a:ext cx="4022425" cy="437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203850"/>
                  </a:solidFill>
                  <a:latin typeface="Muli Regular"/>
                </a:rPr>
                <a:t>DOMINATORS</a:t>
              </a:r>
            </a:p>
          </p:txBody>
        </p: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CAD65629-8FED-7AE2-7168-A66463C98421}"/>
              </a:ext>
            </a:extLst>
          </p:cNvPr>
          <p:cNvSpPr txBox="1"/>
          <p:nvPr/>
        </p:nvSpPr>
        <p:spPr>
          <a:xfrm>
            <a:off x="8116" y="2932029"/>
            <a:ext cx="7239000" cy="1030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04"/>
              </a:lnSpc>
            </a:pPr>
            <a:r>
              <a:rPr lang="en-US" sz="8000" b="1" dirty="0" err="1">
                <a:solidFill>
                  <a:srgbClr val="2874B9"/>
                </a:solidFill>
                <a:latin typeface="MTD Geraldyne" pitchFamily="50" charset="0"/>
              </a:rPr>
              <a:t>Thuyết</a:t>
            </a:r>
            <a:r>
              <a:rPr lang="en-US" sz="8000" b="1" dirty="0">
                <a:solidFill>
                  <a:srgbClr val="2874B9"/>
                </a:solidFill>
                <a:latin typeface="MTD Geraldyne" pitchFamily="50" charset="0"/>
              </a:rPr>
              <a:t> </a:t>
            </a:r>
            <a:r>
              <a:rPr lang="en-US" sz="8000" b="1" dirty="0" err="1">
                <a:solidFill>
                  <a:srgbClr val="2874B9"/>
                </a:solidFill>
                <a:latin typeface="MTD Geraldyne" pitchFamily="50" charset="0"/>
              </a:rPr>
              <a:t>trình</a:t>
            </a:r>
            <a:endParaRPr lang="en-US" sz="8000" b="1" dirty="0">
              <a:solidFill>
                <a:srgbClr val="2874B9"/>
              </a:solidFill>
              <a:latin typeface="MTD Geraldyne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FF4590F7-4A14-DC10-D0B5-698DAF1F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36" y="1169207"/>
            <a:ext cx="13987950" cy="862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4"/>
          <p:cNvSpPr/>
          <p:nvPr/>
        </p:nvSpPr>
        <p:spPr>
          <a:xfrm>
            <a:off x="13369446" y="1185899"/>
            <a:ext cx="4824530" cy="1025684"/>
          </a:xfrm>
          <a:custGeom>
            <a:avLst/>
            <a:gdLst/>
            <a:ahLst/>
            <a:cxnLst/>
            <a:rect l="l" t="t" r="r" b="b"/>
            <a:pathLst>
              <a:path w="733269" h="340529">
                <a:moveTo>
                  <a:pt x="0" y="0"/>
                </a:moveTo>
                <a:lnTo>
                  <a:pt x="733269" y="0"/>
                </a:lnTo>
                <a:lnTo>
                  <a:pt x="733269" y="340529"/>
                </a:lnTo>
                <a:lnTo>
                  <a:pt x="0" y="340529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Các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chức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năng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thêm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–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xóa</a:t>
            </a:r>
            <a:endParaRPr lang="vi-VN" sz="2400" dirty="0">
              <a:latin typeface="Muli Bold Bold" panose="020B0604020202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757391" y="2710835"/>
            <a:ext cx="3071928" cy="3179927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ctr">
              <a:lnSpc>
                <a:spcPts val="2100"/>
              </a:lnSpc>
            </a:pPr>
            <a:endParaRPr lang="en-US" sz="2400" dirty="0">
              <a:solidFill>
                <a:srgbClr val="F3F6F6"/>
              </a:solidFill>
              <a:latin typeface="Muli Regular"/>
            </a:endParaRPr>
          </a:p>
        </p:txBody>
      </p:sp>
      <p:sp>
        <p:nvSpPr>
          <p:cNvPr id="6" name="AutoShape 6"/>
          <p:cNvSpPr/>
          <p:nvPr/>
        </p:nvSpPr>
        <p:spPr>
          <a:xfrm flipH="1">
            <a:off x="7240544" y="7415379"/>
            <a:ext cx="1751056" cy="1166519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AutoShape 10"/>
          <p:cNvSpPr/>
          <p:nvPr/>
        </p:nvSpPr>
        <p:spPr>
          <a:xfrm rot="5399999" flipH="1" flipV="1">
            <a:off x="15256403" y="2005858"/>
            <a:ext cx="717101" cy="1350329"/>
          </a:xfrm>
          <a:prstGeom prst="line">
            <a:avLst/>
          </a:prstGeom>
          <a:ln w="38100">
            <a:headEnd type="none" w="sm" len="sm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grpSp>
        <p:nvGrpSpPr>
          <p:cNvPr id="12" name="Group 12"/>
          <p:cNvGrpSpPr/>
          <p:nvPr/>
        </p:nvGrpSpPr>
        <p:grpSpPr>
          <a:xfrm>
            <a:off x="-37959" y="3194370"/>
            <a:ext cx="2382006" cy="2913005"/>
            <a:chOff x="34465" y="-179440"/>
            <a:chExt cx="692968" cy="841375"/>
          </a:xfrm>
        </p:grpSpPr>
        <p:sp>
          <p:nvSpPr>
            <p:cNvPr id="13" name="Freeform 13"/>
            <p:cNvSpPr/>
            <p:nvPr/>
          </p:nvSpPr>
          <p:spPr>
            <a:xfrm>
              <a:off x="81824" y="48729"/>
              <a:ext cx="609595" cy="351860"/>
            </a:xfrm>
            <a:custGeom>
              <a:avLst/>
              <a:gdLst/>
              <a:ahLst/>
              <a:cxnLst/>
              <a:rect l="l" t="t" r="r" b="b"/>
              <a:pathLst>
                <a:path w="609595" h="351860">
                  <a:moveTo>
                    <a:pt x="0" y="0"/>
                  </a:moveTo>
                  <a:lnTo>
                    <a:pt x="609595" y="0"/>
                  </a:lnTo>
                  <a:lnTo>
                    <a:pt x="609595" y="351860"/>
                  </a:lnTo>
                  <a:lnTo>
                    <a:pt x="0" y="351860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34465" y="-179440"/>
              <a:ext cx="692968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Khu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vực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nhập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liệu</a:t>
              </a:r>
              <a:endParaRPr lang="en-US" sz="2400" dirty="0">
                <a:solidFill>
                  <a:srgbClr val="F3F6F6"/>
                </a:solidFill>
                <a:latin typeface="Muli Bold Bold" panose="020B060402020202020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953000" y="8630387"/>
            <a:ext cx="2775834" cy="1166520"/>
            <a:chOff x="-21283" y="-278429"/>
            <a:chExt cx="532291" cy="8413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8937" cy="290378"/>
            </a:xfrm>
            <a:custGeom>
              <a:avLst/>
              <a:gdLst/>
              <a:ahLst/>
              <a:cxnLst/>
              <a:rect l="l" t="t" r="r" b="b"/>
              <a:pathLst>
                <a:path w="429567" h="273097">
                  <a:moveTo>
                    <a:pt x="0" y="0"/>
                  </a:moveTo>
                  <a:lnTo>
                    <a:pt x="429567" y="0"/>
                  </a:lnTo>
                  <a:lnTo>
                    <a:pt x="429567" y="273097"/>
                  </a:lnTo>
                  <a:lnTo>
                    <a:pt x="0" y="273097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7" name="TextBox 17"/>
            <p:cNvSpPr txBox="1"/>
            <p:nvPr/>
          </p:nvSpPr>
          <p:spPr>
            <a:xfrm>
              <a:off x="-21283" y="-278429"/>
              <a:ext cx="532291" cy="8413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Bảng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hiển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thị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thông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tin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rot="5399999" flipV="1">
            <a:off x="14951309" y="8940158"/>
            <a:ext cx="319239" cy="1184581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9"/>
          <p:cNvGrpSpPr/>
          <p:nvPr/>
        </p:nvGrpSpPr>
        <p:grpSpPr>
          <a:xfrm>
            <a:off x="15323880" y="8092057"/>
            <a:ext cx="2939671" cy="3200022"/>
            <a:chOff x="-74391" y="-280868"/>
            <a:chExt cx="576490" cy="76826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29567" cy="206534"/>
            </a:xfrm>
            <a:custGeom>
              <a:avLst/>
              <a:gdLst/>
              <a:ahLst/>
              <a:cxnLst/>
              <a:rect l="l" t="t" r="r" b="b"/>
              <a:pathLst>
                <a:path w="429567" h="206534">
                  <a:moveTo>
                    <a:pt x="0" y="0"/>
                  </a:moveTo>
                  <a:lnTo>
                    <a:pt x="429567" y="0"/>
                  </a:lnTo>
                  <a:lnTo>
                    <a:pt x="429567" y="206534"/>
                  </a:lnTo>
                  <a:lnTo>
                    <a:pt x="0" y="206534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-74391" y="-280868"/>
              <a:ext cx="576490" cy="76826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Xuất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Excel 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rot="-10800000" flipV="1">
            <a:off x="1231595" y="2937112"/>
            <a:ext cx="875256" cy="721226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F8C93-DDE1-C549-6FD5-6C23FF0350CA}"/>
              </a:ext>
            </a:extLst>
          </p:cNvPr>
          <p:cNvSpPr txBox="1"/>
          <p:nvPr/>
        </p:nvSpPr>
        <p:spPr>
          <a:xfrm>
            <a:off x="4572000" y="124077"/>
            <a:ext cx="1195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Giao </a:t>
            </a:r>
            <a:r>
              <a:rPr lang="en-US" sz="6000" dirty="0" err="1"/>
              <a:t>diện</a:t>
            </a:r>
            <a:r>
              <a:rPr lang="en-US" sz="6000" dirty="0"/>
              <a:t> </a:t>
            </a:r>
            <a:r>
              <a:rPr lang="en-US" sz="6000" dirty="0" err="1"/>
              <a:t>quản</a:t>
            </a:r>
            <a:r>
              <a:rPr lang="en-US" sz="6000" dirty="0"/>
              <a:t> </a:t>
            </a:r>
            <a:r>
              <a:rPr lang="en-US" sz="6000" dirty="0" err="1"/>
              <a:t>lý</a:t>
            </a:r>
            <a:r>
              <a:rPr lang="en-US" sz="6000" dirty="0"/>
              <a:t> </a:t>
            </a:r>
            <a:r>
              <a:rPr lang="en-US" sz="6000" dirty="0" err="1"/>
              <a:t>chức</a:t>
            </a:r>
            <a:r>
              <a:rPr lang="en-US" sz="6000" dirty="0"/>
              <a:t> </a:t>
            </a:r>
            <a:r>
              <a:rPr lang="en-US" sz="6000" dirty="0" err="1"/>
              <a:t>vụ</a:t>
            </a:r>
            <a:endParaRPr lang="vi-VN" sz="6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1841EC-5D1D-DA38-3D5B-F0E196B8D112}"/>
              </a:ext>
            </a:extLst>
          </p:cNvPr>
          <p:cNvSpPr/>
          <p:nvPr/>
        </p:nvSpPr>
        <p:spPr>
          <a:xfrm rot="5400000">
            <a:off x="4709985" y="-400351"/>
            <a:ext cx="1480963" cy="6320266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4E1867-D937-B4E5-CA22-AF7EC25567DE}"/>
              </a:ext>
            </a:extLst>
          </p:cNvPr>
          <p:cNvSpPr/>
          <p:nvPr/>
        </p:nvSpPr>
        <p:spPr>
          <a:xfrm>
            <a:off x="10134600" y="2560222"/>
            <a:ext cx="4805188" cy="743105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D8C29E-F0BC-FA86-5E84-E77F06CD9213}"/>
              </a:ext>
            </a:extLst>
          </p:cNvPr>
          <p:cNvSpPr/>
          <p:nvPr/>
        </p:nvSpPr>
        <p:spPr>
          <a:xfrm rot="5400000">
            <a:off x="7025097" y="-603446"/>
            <a:ext cx="3179927" cy="12649456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414DA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54" y="1866900"/>
            <a:ext cx="7848600" cy="5886450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545" y="346861"/>
            <a:ext cx="4250426" cy="1363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9C5C24-FED8-B9B7-A03D-CD427078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9" t="18594" r="16093" b="13867"/>
          <a:stretch>
            <a:fillRect/>
          </a:stretch>
        </p:blipFill>
        <p:spPr bwMode="auto">
          <a:xfrm>
            <a:off x="5638800" y="219663"/>
            <a:ext cx="11734800" cy="984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545" y="346861"/>
            <a:ext cx="4250426" cy="1363678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7E96E7F5-0F60-865B-80CD-8FD84AA7982C}"/>
              </a:ext>
            </a:extLst>
          </p:cNvPr>
          <p:cNvSpPr txBox="1"/>
          <p:nvPr/>
        </p:nvSpPr>
        <p:spPr>
          <a:xfrm>
            <a:off x="30172" y="5372100"/>
            <a:ext cx="7239000" cy="204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04"/>
              </a:lnSpc>
            </a:pPr>
            <a:r>
              <a:rPr lang="en-US" sz="8000" b="1" dirty="0">
                <a:solidFill>
                  <a:srgbClr val="2874B9"/>
                </a:solidFill>
                <a:latin typeface="MTD Geraldyne" pitchFamily="50" charset="0"/>
              </a:rPr>
              <a:t>Database Diagrams</a:t>
            </a:r>
          </a:p>
        </p:txBody>
      </p:sp>
    </p:spTree>
    <p:extLst>
      <p:ext uri="{BB962C8B-B14F-4D97-AF65-F5344CB8AC3E}">
        <p14:creationId xmlns:p14="http://schemas.microsoft.com/office/powerpoint/2010/main" val="308316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10800000">
            <a:off x="-2209800" y="-6368180"/>
            <a:ext cx="16192971" cy="15075656"/>
            <a:chOff x="0" y="0"/>
            <a:chExt cx="6350000" cy="5911850"/>
          </a:xfrm>
        </p:grpSpPr>
        <p:sp>
          <p:nvSpPr>
            <p:cNvPr id="3" name="Freeform 3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788817" y="-643176"/>
            <a:ext cx="8542161" cy="7952752"/>
            <a:chOff x="0" y="0"/>
            <a:chExt cx="6350000" cy="5911850"/>
          </a:xfrm>
        </p:grpSpPr>
        <p:sp>
          <p:nvSpPr>
            <p:cNvPr id="5" name="Freeform 5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601353" y="-408846"/>
            <a:ext cx="8542161" cy="7952752"/>
            <a:chOff x="0" y="0"/>
            <a:chExt cx="6350000" cy="5911850"/>
          </a:xfrm>
        </p:grpSpPr>
        <p:sp>
          <p:nvSpPr>
            <p:cNvPr id="7" name="Freeform 7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2">
                <a:alphaModFix amt="80000"/>
              </a:blip>
              <a:stretch>
                <a:fillRect l="-24514" r="-24514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10800000">
            <a:off x="-1538091" y="7949168"/>
            <a:ext cx="5133582" cy="4779365"/>
            <a:chOff x="0" y="0"/>
            <a:chExt cx="6350000" cy="5911850"/>
          </a:xfrm>
        </p:grpSpPr>
        <p:sp>
          <p:nvSpPr>
            <p:cNvPr id="9" name="Freeform 9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993633" y="2705100"/>
            <a:ext cx="7480658" cy="4876406"/>
            <a:chOff x="0" y="-536"/>
            <a:chExt cx="9974210" cy="650187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36"/>
              <a:ext cx="9127422" cy="17748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990"/>
                </a:lnSpc>
              </a:pPr>
              <a:endParaRPr lang="en-US" sz="9600" spc="-179" dirty="0">
                <a:solidFill>
                  <a:srgbClr val="3DB6D6"/>
                </a:solidFill>
                <a:latin typeface="MTD Geraldyne" pitchFamily="50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861259"/>
              <a:ext cx="9974210" cy="640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39"/>
                </a:lnSpc>
              </a:pPr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14400" y="3896064"/>
            <a:ext cx="9954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Phần</a:t>
            </a:r>
            <a:r>
              <a:rPr lang="en-US" sz="6000" dirty="0"/>
              <a:t> </a:t>
            </a:r>
            <a:r>
              <a:rPr lang="en-US" sz="6000" dirty="0" err="1"/>
              <a:t>mềm</a:t>
            </a:r>
            <a:r>
              <a:rPr lang="en-US" sz="6000" dirty="0"/>
              <a:t> </a:t>
            </a:r>
            <a:r>
              <a:rPr lang="en-US" sz="6000" dirty="0" err="1"/>
              <a:t>Quản</a:t>
            </a:r>
            <a:r>
              <a:rPr lang="en-US" sz="6000" dirty="0"/>
              <a:t> </a:t>
            </a:r>
            <a:r>
              <a:rPr lang="en-US" sz="6000" dirty="0" err="1"/>
              <a:t>lý</a:t>
            </a:r>
            <a:r>
              <a:rPr lang="en-US" sz="6000" dirty="0"/>
              <a:t> </a:t>
            </a:r>
            <a:r>
              <a:rPr lang="en-US" sz="6000" dirty="0" err="1"/>
              <a:t>nhân</a:t>
            </a:r>
            <a:r>
              <a:rPr lang="en-US" sz="6000" dirty="0"/>
              <a:t> </a:t>
            </a:r>
            <a:r>
              <a:rPr lang="en-US" sz="6000" dirty="0" err="1"/>
              <a:t>sự</a:t>
            </a:r>
            <a:r>
              <a:rPr lang="en-US" sz="6000" dirty="0"/>
              <a:t> </a:t>
            </a:r>
            <a:endParaRPr lang="vi-VN" sz="6000" dirty="0"/>
          </a:p>
        </p:txBody>
      </p:sp>
      <p:pic>
        <p:nvPicPr>
          <p:cNvPr id="2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545" y="346861"/>
            <a:ext cx="4250426" cy="1363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FF12B5DA-E887-917A-F16B-A62BD6B6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76" y="1335440"/>
            <a:ext cx="12222723" cy="876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14919028" y="2573173"/>
            <a:ext cx="3216572" cy="3179927"/>
            <a:chOff x="-586939" y="-494898"/>
            <a:chExt cx="851072" cy="841375"/>
          </a:xfrm>
        </p:grpSpPr>
        <p:sp>
          <p:nvSpPr>
            <p:cNvPr id="4" name="Freeform 4"/>
            <p:cNvSpPr/>
            <p:nvPr/>
          </p:nvSpPr>
          <p:spPr>
            <a:xfrm>
              <a:off x="-586939" y="-250423"/>
              <a:ext cx="851072" cy="340529"/>
            </a:xfrm>
            <a:custGeom>
              <a:avLst/>
              <a:gdLst/>
              <a:ahLst/>
              <a:cxnLst/>
              <a:rect l="l" t="t" r="r" b="b"/>
              <a:pathLst>
                <a:path w="851072" h="340529">
                  <a:moveTo>
                    <a:pt x="0" y="0"/>
                  </a:moveTo>
                  <a:lnTo>
                    <a:pt x="851072" y="0"/>
                  </a:lnTo>
                  <a:lnTo>
                    <a:pt x="851072" y="340529"/>
                  </a:lnTo>
                  <a:lnTo>
                    <a:pt x="0" y="340529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-565118" y="-494898"/>
              <a:ext cx="812800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Nhập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tài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khoản</a:t>
              </a:r>
              <a:endParaRPr lang="en-US" sz="2400" dirty="0">
                <a:solidFill>
                  <a:srgbClr val="F3F6F6"/>
                </a:solidFill>
                <a:latin typeface="Muli Bold Bold" panose="020B0604020202020204" charset="0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10515386" y="4060074"/>
            <a:ext cx="4038814" cy="1007226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7" name="Group 7"/>
          <p:cNvGrpSpPr/>
          <p:nvPr/>
        </p:nvGrpSpPr>
        <p:grpSpPr>
          <a:xfrm>
            <a:off x="14401799" y="6089306"/>
            <a:ext cx="3429215" cy="2940394"/>
            <a:chOff x="1532212" y="-194996"/>
            <a:chExt cx="969651" cy="841375"/>
          </a:xfrm>
        </p:grpSpPr>
        <p:sp>
          <p:nvSpPr>
            <p:cNvPr id="8" name="Freeform 8"/>
            <p:cNvSpPr/>
            <p:nvPr/>
          </p:nvSpPr>
          <p:spPr>
            <a:xfrm>
              <a:off x="1532212" y="46827"/>
              <a:ext cx="969651" cy="351860"/>
            </a:xfrm>
            <a:custGeom>
              <a:avLst/>
              <a:gdLst/>
              <a:ahLst/>
              <a:cxnLst/>
              <a:rect l="l" t="t" r="r" b="b"/>
              <a:pathLst>
                <a:path w="969651" h="351860">
                  <a:moveTo>
                    <a:pt x="0" y="0"/>
                  </a:moveTo>
                  <a:lnTo>
                    <a:pt x="969651" y="0"/>
                  </a:lnTo>
                  <a:lnTo>
                    <a:pt x="969651" y="351860"/>
                  </a:lnTo>
                  <a:lnTo>
                    <a:pt x="0" y="351860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610638" y="-194996"/>
              <a:ext cx="812800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Nhập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mật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khẩu</a:t>
              </a:r>
              <a:endParaRPr lang="en-US" sz="2400" dirty="0">
                <a:solidFill>
                  <a:srgbClr val="F3F6F6"/>
                </a:solidFill>
                <a:latin typeface="Muli Bold Bold" panose="020B0604020202020204" charset="0"/>
              </a:endParaRPr>
            </a:p>
          </p:txBody>
        </p:sp>
      </p:grpSp>
      <p:sp>
        <p:nvSpPr>
          <p:cNvPr id="10" name="AutoShape 10"/>
          <p:cNvSpPr/>
          <p:nvPr/>
        </p:nvSpPr>
        <p:spPr>
          <a:xfrm rot="5400000" flipV="1">
            <a:off x="11527193" y="4943673"/>
            <a:ext cx="1542438" cy="3429216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1" name="Group 11"/>
          <p:cNvGrpSpPr/>
          <p:nvPr/>
        </p:nvGrpSpPr>
        <p:grpSpPr>
          <a:xfrm>
            <a:off x="747931" y="6540261"/>
            <a:ext cx="3443069" cy="3403839"/>
            <a:chOff x="-87694" y="491746"/>
            <a:chExt cx="851072" cy="841375"/>
          </a:xfrm>
        </p:grpSpPr>
        <p:sp>
          <p:nvSpPr>
            <p:cNvPr id="12" name="Freeform 12"/>
            <p:cNvSpPr/>
            <p:nvPr/>
          </p:nvSpPr>
          <p:spPr>
            <a:xfrm>
              <a:off x="-87694" y="719533"/>
              <a:ext cx="851072" cy="339873"/>
            </a:xfrm>
            <a:custGeom>
              <a:avLst/>
              <a:gdLst/>
              <a:ahLst/>
              <a:cxnLst/>
              <a:rect l="l" t="t" r="r" b="b"/>
              <a:pathLst>
                <a:path w="851072" h="339873">
                  <a:moveTo>
                    <a:pt x="0" y="0"/>
                  </a:moveTo>
                  <a:lnTo>
                    <a:pt x="851072" y="0"/>
                  </a:lnTo>
                  <a:lnTo>
                    <a:pt x="851072" y="339873"/>
                  </a:lnTo>
                  <a:lnTo>
                    <a:pt x="0" y="339873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-68558" y="491746"/>
              <a:ext cx="812800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Nút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đăng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nhập</a:t>
              </a:r>
              <a:endParaRPr lang="en-US" sz="2400" dirty="0">
                <a:solidFill>
                  <a:srgbClr val="F3F6F6"/>
                </a:solidFill>
                <a:latin typeface="Muli Bold Bold" panose="020B0604020202020204" charset="0"/>
              </a:endParaRPr>
            </a:p>
          </p:txBody>
        </p:sp>
      </p:grpSp>
      <p:sp>
        <p:nvSpPr>
          <p:cNvPr id="14" name="AutoShape 14"/>
          <p:cNvSpPr/>
          <p:nvPr/>
        </p:nvSpPr>
        <p:spPr>
          <a:xfrm rot="-10764795" flipV="1">
            <a:off x="4391319" y="7039577"/>
            <a:ext cx="3874965" cy="779845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5"/>
          <p:cNvGrpSpPr/>
          <p:nvPr/>
        </p:nvGrpSpPr>
        <p:grpSpPr>
          <a:xfrm>
            <a:off x="9411775" y="1341976"/>
            <a:ext cx="2399225" cy="1896524"/>
            <a:chOff x="3094784" y="-275423"/>
            <a:chExt cx="1476026" cy="841375"/>
          </a:xfrm>
        </p:grpSpPr>
        <p:sp>
          <p:nvSpPr>
            <p:cNvPr id="16" name="Freeform 16"/>
            <p:cNvSpPr/>
            <p:nvPr/>
          </p:nvSpPr>
          <p:spPr>
            <a:xfrm>
              <a:off x="3094784" y="-87454"/>
              <a:ext cx="1476026" cy="462511"/>
            </a:xfrm>
            <a:custGeom>
              <a:avLst/>
              <a:gdLst/>
              <a:ahLst/>
              <a:cxnLst/>
              <a:rect l="l" t="t" r="r" b="b"/>
              <a:pathLst>
                <a:path w="1476026" h="462511">
                  <a:moveTo>
                    <a:pt x="0" y="0"/>
                  </a:moveTo>
                  <a:lnTo>
                    <a:pt x="1476026" y="0"/>
                  </a:lnTo>
                  <a:lnTo>
                    <a:pt x="1476026" y="462511"/>
                  </a:lnTo>
                  <a:lnTo>
                    <a:pt x="0" y="462511"/>
                  </a:lnTo>
                  <a:close/>
                </a:path>
              </a:pathLst>
            </a:custGeom>
            <a:solidFill>
              <a:srgbClr val="3DB6D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3156696" y="-275423"/>
              <a:ext cx="1320224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203850"/>
                  </a:solidFill>
                  <a:latin typeface="Muli Bold Bold" panose="020B0604020202020204" charset="0"/>
                </a:rPr>
                <a:t>Thoát</a:t>
              </a:r>
              <a:r>
                <a:rPr lang="en-US" sz="2400" dirty="0">
                  <a:solidFill>
                    <a:srgbClr val="203850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203850"/>
                  </a:solidFill>
                  <a:latin typeface="Muli Bold Bold" panose="020B0604020202020204" charset="0"/>
                </a:rPr>
                <a:t>phần</a:t>
              </a:r>
              <a:r>
                <a:rPr lang="en-US" sz="2400" dirty="0">
                  <a:solidFill>
                    <a:srgbClr val="203850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203850"/>
                  </a:solidFill>
                  <a:latin typeface="Muli Bold Bold" panose="020B0604020202020204" charset="0"/>
                </a:rPr>
                <a:t>mềm</a:t>
              </a:r>
              <a:r>
                <a:rPr lang="en-US" sz="2400" dirty="0">
                  <a:solidFill>
                    <a:srgbClr val="203850"/>
                  </a:solidFill>
                  <a:latin typeface="Muli Bold Bold" panose="020B0604020202020204" charset="0"/>
                </a:rPr>
                <a:t> 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rot="-5400000" flipV="1">
            <a:off x="13336597" y="819755"/>
            <a:ext cx="128101" cy="2874502"/>
          </a:xfrm>
          <a:prstGeom prst="line">
            <a:avLst/>
          </a:prstGeom>
          <a:ln w="2857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AFCB3-5EB1-AF0A-D38A-B785D6A9720A}"/>
              </a:ext>
            </a:extLst>
          </p:cNvPr>
          <p:cNvSpPr txBox="1"/>
          <p:nvPr/>
        </p:nvSpPr>
        <p:spPr>
          <a:xfrm>
            <a:off x="5873037" y="124077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Giao </a:t>
            </a:r>
            <a:r>
              <a:rPr lang="en-US" sz="6000" dirty="0" err="1"/>
              <a:t>diện</a:t>
            </a:r>
            <a:r>
              <a:rPr lang="en-US" sz="6000" dirty="0"/>
              <a:t> </a:t>
            </a:r>
            <a:r>
              <a:rPr lang="en-US" sz="6000" dirty="0" err="1"/>
              <a:t>đăng</a:t>
            </a:r>
            <a:r>
              <a:rPr lang="en-US" sz="6000" dirty="0"/>
              <a:t> </a:t>
            </a:r>
            <a:r>
              <a:rPr lang="en-US" sz="6000" dirty="0" err="1"/>
              <a:t>nhập</a:t>
            </a:r>
            <a:r>
              <a:rPr lang="en-US" sz="6000" dirty="0"/>
              <a:t> </a:t>
            </a:r>
            <a:endParaRPr lang="vi-VN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19A5780B-EA5A-3E8C-F0A2-CA3F51C0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4" y="1139740"/>
            <a:ext cx="16850008" cy="891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4"/>
          <p:cNvSpPr/>
          <p:nvPr/>
        </p:nvSpPr>
        <p:spPr>
          <a:xfrm>
            <a:off x="12872317" y="3695700"/>
            <a:ext cx="2133599" cy="827306"/>
          </a:xfrm>
          <a:custGeom>
            <a:avLst/>
            <a:gdLst/>
            <a:ahLst/>
            <a:cxnLst/>
            <a:rect l="l" t="t" r="r" b="b"/>
            <a:pathLst>
              <a:path w="733269" h="340529">
                <a:moveTo>
                  <a:pt x="0" y="0"/>
                </a:moveTo>
                <a:lnTo>
                  <a:pt x="733269" y="0"/>
                </a:lnTo>
                <a:lnTo>
                  <a:pt x="733269" y="340529"/>
                </a:lnTo>
                <a:lnTo>
                  <a:pt x="0" y="340529"/>
                </a:lnTo>
                <a:close/>
              </a:path>
            </a:pathLst>
          </a:custGeom>
          <a:solidFill>
            <a:srgbClr val="203850"/>
          </a:solidFill>
        </p:spPr>
        <p:txBody>
          <a:bodyPr/>
          <a:lstStyle/>
          <a:p>
            <a:pPr algn="ctr"/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Thu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nhỏ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phần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mềm</a:t>
            </a:r>
            <a:endParaRPr lang="vi-VN" sz="2400" dirty="0">
              <a:latin typeface="Muli Bold Bold" panose="020B0604020202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757391" y="2710835"/>
            <a:ext cx="3071928" cy="3179927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ctr">
              <a:lnSpc>
                <a:spcPts val="2100"/>
              </a:lnSpc>
            </a:pPr>
            <a:endParaRPr lang="en-US" sz="2400" dirty="0">
              <a:solidFill>
                <a:srgbClr val="F3F6F6"/>
              </a:solidFill>
              <a:latin typeface="Muli Regular"/>
            </a:endParaRPr>
          </a:p>
        </p:txBody>
      </p:sp>
      <p:sp>
        <p:nvSpPr>
          <p:cNvPr id="6" name="AutoShape 6"/>
          <p:cNvSpPr/>
          <p:nvPr/>
        </p:nvSpPr>
        <p:spPr>
          <a:xfrm flipH="1">
            <a:off x="14032597" y="2087967"/>
            <a:ext cx="1677880" cy="1433582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0" name="AutoShape 10"/>
          <p:cNvSpPr/>
          <p:nvPr/>
        </p:nvSpPr>
        <p:spPr>
          <a:xfrm rot="5399999">
            <a:off x="13968335" y="3420544"/>
            <a:ext cx="3504513" cy="1429355"/>
          </a:xfrm>
          <a:prstGeom prst="line">
            <a:avLst/>
          </a:prstGeom>
          <a:ln w="2857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2" name="Group 12"/>
          <p:cNvGrpSpPr/>
          <p:nvPr/>
        </p:nvGrpSpPr>
        <p:grpSpPr>
          <a:xfrm>
            <a:off x="4348883" y="2956767"/>
            <a:ext cx="3615370" cy="3504514"/>
            <a:chOff x="34465" y="-179440"/>
            <a:chExt cx="692968" cy="841375"/>
          </a:xfrm>
        </p:grpSpPr>
        <p:sp>
          <p:nvSpPr>
            <p:cNvPr id="13" name="Freeform 13"/>
            <p:cNvSpPr/>
            <p:nvPr/>
          </p:nvSpPr>
          <p:spPr>
            <a:xfrm>
              <a:off x="81824" y="48729"/>
              <a:ext cx="609595" cy="351860"/>
            </a:xfrm>
            <a:custGeom>
              <a:avLst/>
              <a:gdLst/>
              <a:ahLst/>
              <a:cxnLst/>
              <a:rect l="l" t="t" r="r" b="b"/>
              <a:pathLst>
                <a:path w="609595" h="351860">
                  <a:moveTo>
                    <a:pt x="0" y="0"/>
                  </a:moveTo>
                  <a:lnTo>
                    <a:pt x="609595" y="0"/>
                  </a:lnTo>
                  <a:lnTo>
                    <a:pt x="609595" y="351860"/>
                  </a:lnTo>
                  <a:lnTo>
                    <a:pt x="0" y="351860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34465" y="-179440"/>
              <a:ext cx="692968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Danh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sách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các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chức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năng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của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phần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mềm</a:t>
              </a:r>
              <a:endParaRPr lang="en-US" sz="2400" dirty="0">
                <a:solidFill>
                  <a:srgbClr val="F3F6F6"/>
                </a:solidFill>
                <a:latin typeface="Muli Bold Bold" panose="020B060402020202020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432584" y="4915586"/>
            <a:ext cx="2874216" cy="3504514"/>
            <a:chOff x="-21283" y="-278429"/>
            <a:chExt cx="532291" cy="8413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8937" cy="290378"/>
            </a:xfrm>
            <a:custGeom>
              <a:avLst/>
              <a:gdLst/>
              <a:ahLst/>
              <a:cxnLst/>
              <a:rect l="l" t="t" r="r" b="b"/>
              <a:pathLst>
                <a:path w="429567" h="273097">
                  <a:moveTo>
                    <a:pt x="0" y="0"/>
                  </a:moveTo>
                  <a:lnTo>
                    <a:pt x="429567" y="0"/>
                  </a:lnTo>
                  <a:lnTo>
                    <a:pt x="429567" y="273097"/>
                  </a:lnTo>
                  <a:lnTo>
                    <a:pt x="0" y="273097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21283" y="-278429"/>
              <a:ext cx="532291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Phóng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to </a:t>
              </a:r>
            </a:p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phần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mềm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rot="5399999">
            <a:off x="16083791" y="3490036"/>
            <a:ext cx="2230361" cy="0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9"/>
          <p:cNvGrpSpPr/>
          <p:nvPr/>
        </p:nvGrpSpPr>
        <p:grpSpPr>
          <a:xfrm>
            <a:off x="15468600" y="3619878"/>
            <a:ext cx="2939671" cy="3200022"/>
            <a:chOff x="-74391" y="-280868"/>
            <a:chExt cx="576490" cy="76826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29567" cy="206534"/>
            </a:xfrm>
            <a:custGeom>
              <a:avLst/>
              <a:gdLst/>
              <a:ahLst/>
              <a:cxnLst/>
              <a:rect l="l" t="t" r="r" b="b"/>
              <a:pathLst>
                <a:path w="429567" h="206534">
                  <a:moveTo>
                    <a:pt x="0" y="0"/>
                  </a:moveTo>
                  <a:lnTo>
                    <a:pt x="429567" y="0"/>
                  </a:lnTo>
                  <a:lnTo>
                    <a:pt x="429567" y="206534"/>
                  </a:lnTo>
                  <a:lnTo>
                    <a:pt x="0" y="206534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-74391" y="-280868"/>
              <a:ext cx="576490" cy="76826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Thoát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rot="-10800000" flipH="1">
            <a:off x="3619754" y="5592561"/>
            <a:ext cx="1778951" cy="1465573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F8C93-DDE1-C549-6FD5-6C23FF0350CA}"/>
              </a:ext>
            </a:extLst>
          </p:cNvPr>
          <p:cNvSpPr txBox="1"/>
          <p:nvPr/>
        </p:nvSpPr>
        <p:spPr>
          <a:xfrm>
            <a:off x="4572000" y="124077"/>
            <a:ext cx="1195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Giao </a:t>
            </a:r>
            <a:r>
              <a:rPr lang="en-US" sz="6000" dirty="0" err="1"/>
              <a:t>diện</a:t>
            </a:r>
            <a:r>
              <a:rPr lang="en-US" sz="6000" dirty="0"/>
              <a:t> </a:t>
            </a:r>
            <a:r>
              <a:rPr lang="en-US" sz="6000" dirty="0" err="1"/>
              <a:t>chính</a:t>
            </a:r>
            <a:r>
              <a:rPr lang="en-US" sz="6000" dirty="0"/>
              <a:t> </a:t>
            </a:r>
            <a:r>
              <a:rPr lang="en-US" sz="6000" dirty="0" err="1"/>
              <a:t>của</a:t>
            </a:r>
            <a:r>
              <a:rPr lang="en-US" sz="6000" dirty="0"/>
              <a:t> </a:t>
            </a:r>
            <a:r>
              <a:rPr lang="en-US" sz="6000" dirty="0" err="1"/>
              <a:t>phần</a:t>
            </a:r>
            <a:r>
              <a:rPr lang="en-US" sz="6000" dirty="0"/>
              <a:t> </a:t>
            </a:r>
            <a:r>
              <a:rPr lang="en-US" sz="6000" dirty="0" err="1"/>
              <a:t>mềm</a:t>
            </a:r>
            <a:endParaRPr lang="vi-VN" sz="6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1841EC-5D1D-DA38-3D5B-F0E196B8D112}"/>
              </a:ext>
            </a:extLst>
          </p:cNvPr>
          <p:cNvSpPr/>
          <p:nvPr/>
        </p:nvSpPr>
        <p:spPr>
          <a:xfrm>
            <a:off x="680974" y="4508378"/>
            <a:ext cx="2874220" cy="5338502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CFC3CDED-A21F-8093-63E3-F852E2BF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257885"/>
            <a:ext cx="14877681" cy="808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/>
          <p:nvPr/>
        </p:nvSpPr>
        <p:spPr>
          <a:xfrm>
            <a:off x="14757391" y="2710835"/>
            <a:ext cx="3071928" cy="3179927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ctr">
              <a:lnSpc>
                <a:spcPts val="2100"/>
              </a:lnSpc>
            </a:pPr>
            <a:endParaRPr lang="en-US" sz="2400" dirty="0">
              <a:solidFill>
                <a:srgbClr val="F3F6F6"/>
              </a:solidFill>
              <a:latin typeface="Muli Regular"/>
            </a:endParaRPr>
          </a:p>
        </p:txBody>
      </p:sp>
      <p:sp>
        <p:nvSpPr>
          <p:cNvPr id="10" name="AutoShape 10"/>
          <p:cNvSpPr/>
          <p:nvPr/>
        </p:nvSpPr>
        <p:spPr>
          <a:xfrm rot="5399999">
            <a:off x="9534267" y="6821150"/>
            <a:ext cx="1295543" cy="607769"/>
          </a:xfrm>
          <a:prstGeom prst="line">
            <a:avLst/>
          </a:prstGeom>
          <a:ln w="2857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2" name="Group 12"/>
          <p:cNvGrpSpPr/>
          <p:nvPr/>
        </p:nvGrpSpPr>
        <p:grpSpPr>
          <a:xfrm>
            <a:off x="42028" y="2710834"/>
            <a:ext cx="2601940" cy="2971800"/>
            <a:chOff x="34465" y="-179440"/>
            <a:chExt cx="692968" cy="841375"/>
          </a:xfrm>
        </p:grpSpPr>
        <p:sp>
          <p:nvSpPr>
            <p:cNvPr id="13" name="Freeform 13"/>
            <p:cNvSpPr/>
            <p:nvPr/>
          </p:nvSpPr>
          <p:spPr>
            <a:xfrm>
              <a:off x="81824" y="48729"/>
              <a:ext cx="609595" cy="351860"/>
            </a:xfrm>
            <a:custGeom>
              <a:avLst/>
              <a:gdLst/>
              <a:ahLst/>
              <a:cxnLst/>
              <a:rect l="l" t="t" r="r" b="b"/>
              <a:pathLst>
                <a:path w="609595" h="351860">
                  <a:moveTo>
                    <a:pt x="0" y="0"/>
                  </a:moveTo>
                  <a:lnTo>
                    <a:pt x="609595" y="0"/>
                  </a:lnTo>
                  <a:lnTo>
                    <a:pt x="609595" y="351860"/>
                  </a:lnTo>
                  <a:lnTo>
                    <a:pt x="0" y="351860"/>
                  </a:lnTo>
                  <a:close/>
                </a:path>
              </a:pathLst>
            </a:custGeom>
            <a:solidFill>
              <a:srgbClr val="20385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4465" y="-179440"/>
              <a:ext cx="692968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Nút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thoát</a:t>
              </a:r>
              <a:endParaRPr lang="en-US" sz="2400" dirty="0">
                <a:solidFill>
                  <a:srgbClr val="F3F6F6"/>
                </a:solidFill>
                <a:latin typeface="Muli Bold Bold" panose="020B060402020202020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924800" y="6658409"/>
            <a:ext cx="3560016" cy="3504514"/>
            <a:chOff x="-21283" y="-278429"/>
            <a:chExt cx="532291" cy="8413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8937" cy="290378"/>
            </a:xfrm>
            <a:custGeom>
              <a:avLst/>
              <a:gdLst/>
              <a:ahLst/>
              <a:cxnLst/>
              <a:rect l="l" t="t" r="r" b="b"/>
              <a:pathLst>
                <a:path w="429567" h="273097">
                  <a:moveTo>
                    <a:pt x="0" y="0"/>
                  </a:moveTo>
                  <a:lnTo>
                    <a:pt x="429567" y="0"/>
                  </a:lnTo>
                  <a:lnTo>
                    <a:pt x="429567" y="273097"/>
                  </a:lnTo>
                  <a:lnTo>
                    <a:pt x="0" y="273097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21283" y="-278429"/>
              <a:ext cx="532291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Bảng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hiển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thị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thông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tin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nhân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viên</a:t>
              </a:r>
              <a:endParaRPr lang="en-US" sz="2400" dirty="0">
                <a:solidFill>
                  <a:srgbClr val="F3F6F6"/>
                </a:solidFill>
                <a:latin typeface="Muli Bold Bold" panose="020B0604020202020204" charset="0"/>
              </a:endParaRPr>
            </a:p>
          </p:txBody>
        </p:sp>
      </p:grpSp>
      <p:sp>
        <p:nvSpPr>
          <p:cNvPr id="18" name="AutoShape 18"/>
          <p:cNvSpPr/>
          <p:nvPr/>
        </p:nvSpPr>
        <p:spPr>
          <a:xfrm rot="5399999" flipV="1">
            <a:off x="15152020" y="4975752"/>
            <a:ext cx="4173026" cy="117731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9"/>
          <p:cNvGrpSpPr/>
          <p:nvPr/>
        </p:nvGrpSpPr>
        <p:grpSpPr>
          <a:xfrm>
            <a:off x="15500729" y="5905500"/>
            <a:ext cx="3320671" cy="3504514"/>
            <a:chOff x="-74391" y="-280868"/>
            <a:chExt cx="576490" cy="76826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29567" cy="206534"/>
            </a:xfrm>
            <a:custGeom>
              <a:avLst/>
              <a:gdLst/>
              <a:ahLst/>
              <a:cxnLst/>
              <a:rect l="l" t="t" r="r" b="b"/>
              <a:pathLst>
                <a:path w="429567" h="206534">
                  <a:moveTo>
                    <a:pt x="0" y="0"/>
                  </a:moveTo>
                  <a:lnTo>
                    <a:pt x="429567" y="0"/>
                  </a:lnTo>
                  <a:lnTo>
                    <a:pt x="429567" y="206534"/>
                  </a:lnTo>
                  <a:lnTo>
                    <a:pt x="0" y="206534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-74391" y="-280868"/>
              <a:ext cx="576490" cy="76826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Xuất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file Excel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rot="-10800000" flipV="1">
            <a:off x="1984498" y="2710835"/>
            <a:ext cx="907963" cy="605161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F8C93-DDE1-C549-6FD5-6C23FF0350CA}"/>
              </a:ext>
            </a:extLst>
          </p:cNvPr>
          <p:cNvSpPr txBox="1"/>
          <p:nvPr/>
        </p:nvSpPr>
        <p:spPr>
          <a:xfrm>
            <a:off x="4572000" y="124077"/>
            <a:ext cx="1195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Giao </a:t>
            </a:r>
            <a:r>
              <a:rPr lang="en-US" sz="6000" dirty="0" err="1"/>
              <a:t>diện</a:t>
            </a:r>
            <a:r>
              <a:rPr lang="en-US" sz="6000" dirty="0"/>
              <a:t> </a:t>
            </a:r>
            <a:r>
              <a:rPr lang="en-US" sz="6000" dirty="0" err="1"/>
              <a:t>danh</a:t>
            </a:r>
            <a:r>
              <a:rPr lang="en-US" sz="6000" dirty="0"/>
              <a:t> </a:t>
            </a:r>
            <a:r>
              <a:rPr lang="en-US" sz="6000" dirty="0" err="1"/>
              <a:t>sách</a:t>
            </a:r>
            <a:r>
              <a:rPr lang="en-US" sz="6000" dirty="0"/>
              <a:t> </a:t>
            </a:r>
            <a:r>
              <a:rPr lang="en-US" sz="6000" dirty="0" err="1"/>
              <a:t>nhân</a:t>
            </a:r>
            <a:r>
              <a:rPr lang="en-US" sz="6000" dirty="0"/>
              <a:t> </a:t>
            </a:r>
            <a:r>
              <a:rPr lang="en-US" sz="6000" dirty="0" err="1"/>
              <a:t>viên</a:t>
            </a:r>
            <a:r>
              <a:rPr lang="en-US" sz="6000" dirty="0"/>
              <a:t> </a:t>
            </a:r>
            <a:endParaRPr lang="vi-VN" sz="6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5E95B6-CE1D-0B6F-F322-394E26384269}"/>
              </a:ext>
            </a:extLst>
          </p:cNvPr>
          <p:cNvSpPr/>
          <p:nvPr/>
        </p:nvSpPr>
        <p:spPr>
          <a:xfrm>
            <a:off x="2663359" y="2933700"/>
            <a:ext cx="15165960" cy="3425418"/>
          </a:xfrm>
          <a:prstGeom prst="roundRect">
            <a:avLst>
              <a:gd name="adj" fmla="val 3103"/>
            </a:avLst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3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>
            <a:extLst>
              <a:ext uri="{FF2B5EF4-FFF2-40B4-BE49-F238E27FC236}">
                <a16:creationId xmlns:a16="http://schemas.microsoft.com/office/drawing/2014/main" id="{B972D9B4-C945-0CAA-94C9-81FE5134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539" y="1656613"/>
            <a:ext cx="13686921" cy="743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4"/>
          <p:cNvSpPr/>
          <p:nvPr/>
        </p:nvSpPr>
        <p:spPr>
          <a:xfrm>
            <a:off x="13487400" y="7277100"/>
            <a:ext cx="4824530" cy="1025684"/>
          </a:xfrm>
          <a:custGeom>
            <a:avLst/>
            <a:gdLst/>
            <a:ahLst/>
            <a:cxnLst/>
            <a:rect l="l" t="t" r="r" b="b"/>
            <a:pathLst>
              <a:path w="733269" h="340529">
                <a:moveTo>
                  <a:pt x="0" y="0"/>
                </a:moveTo>
                <a:lnTo>
                  <a:pt x="733269" y="0"/>
                </a:lnTo>
                <a:lnTo>
                  <a:pt x="733269" y="340529"/>
                </a:lnTo>
                <a:lnTo>
                  <a:pt x="0" y="340529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Các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chức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năng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thêm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–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xóa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–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sửa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–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xuất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file </a:t>
            </a:r>
            <a:endParaRPr lang="vi-VN" sz="2400" dirty="0">
              <a:latin typeface="Muli Bold Bold" panose="020B0604020202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757391" y="2710835"/>
            <a:ext cx="3071928" cy="3179927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ctr">
              <a:lnSpc>
                <a:spcPts val="2100"/>
              </a:lnSpc>
            </a:pPr>
            <a:endParaRPr lang="en-US" sz="2400" dirty="0">
              <a:solidFill>
                <a:srgbClr val="F3F6F6"/>
              </a:solidFill>
              <a:latin typeface="Muli Regular"/>
            </a:endParaRPr>
          </a:p>
        </p:txBody>
      </p:sp>
      <p:sp>
        <p:nvSpPr>
          <p:cNvPr id="6" name="AutoShape 6"/>
          <p:cNvSpPr/>
          <p:nvPr/>
        </p:nvSpPr>
        <p:spPr>
          <a:xfrm flipH="1">
            <a:off x="7240545" y="7148317"/>
            <a:ext cx="1677880" cy="1433582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sp>
      <p:sp>
        <p:nvSpPr>
          <p:cNvPr id="10" name="AutoShape 10"/>
          <p:cNvSpPr/>
          <p:nvPr/>
        </p:nvSpPr>
        <p:spPr>
          <a:xfrm rot="5399999" flipV="1">
            <a:off x="15009416" y="5379171"/>
            <a:ext cx="2382651" cy="1126516"/>
          </a:xfrm>
          <a:prstGeom prst="line">
            <a:avLst/>
          </a:prstGeom>
          <a:ln w="38100">
            <a:headEnd type="none" w="sm" len="sm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grpSp>
        <p:nvGrpSpPr>
          <p:cNvPr id="12" name="Group 12"/>
          <p:cNvGrpSpPr/>
          <p:nvPr/>
        </p:nvGrpSpPr>
        <p:grpSpPr>
          <a:xfrm>
            <a:off x="345978" y="2974474"/>
            <a:ext cx="2382006" cy="2913005"/>
            <a:chOff x="34465" y="-179440"/>
            <a:chExt cx="692968" cy="841375"/>
          </a:xfrm>
        </p:grpSpPr>
        <p:sp>
          <p:nvSpPr>
            <p:cNvPr id="13" name="Freeform 13"/>
            <p:cNvSpPr/>
            <p:nvPr/>
          </p:nvSpPr>
          <p:spPr>
            <a:xfrm>
              <a:off x="81824" y="48729"/>
              <a:ext cx="609595" cy="351860"/>
            </a:xfrm>
            <a:custGeom>
              <a:avLst/>
              <a:gdLst/>
              <a:ahLst/>
              <a:cxnLst/>
              <a:rect l="l" t="t" r="r" b="b"/>
              <a:pathLst>
                <a:path w="609595" h="351860">
                  <a:moveTo>
                    <a:pt x="0" y="0"/>
                  </a:moveTo>
                  <a:lnTo>
                    <a:pt x="609595" y="0"/>
                  </a:lnTo>
                  <a:lnTo>
                    <a:pt x="609595" y="351860"/>
                  </a:lnTo>
                  <a:lnTo>
                    <a:pt x="0" y="351860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34465" y="-179440"/>
              <a:ext cx="692968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Khu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vực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nhập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liệu</a:t>
              </a:r>
              <a:endParaRPr lang="en-US" sz="2400" dirty="0">
                <a:solidFill>
                  <a:srgbClr val="F3F6F6"/>
                </a:solidFill>
                <a:latin typeface="Muli Bold Bold" panose="020B060402020202020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953000" y="8630387"/>
            <a:ext cx="2775834" cy="1166520"/>
            <a:chOff x="-21283" y="-278429"/>
            <a:chExt cx="532291" cy="8413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8937" cy="290378"/>
            </a:xfrm>
            <a:custGeom>
              <a:avLst/>
              <a:gdLst/>
              <a:ahLst/>
              <a:cxnLst/>
              <a:rect l="l" t="t" r="r" b="b"/>
              <a:pathLst>
                <a:path w="429567" h="273097">
                  <a:moveTo>
                    <a:pt x="0" y="0"/>
                  </a:moveTo>
                  <a:lnTo>
                    <a:pt x="429567" y="0"/>
                  </a:lnTo>
                  <a:lnTo>
                    <a:pt x="429567" y="273097"/>
                  </a:lnTo>
                  <a:lnTo>
                    <a:pt x="0" y="273097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7" name="TextBox 17"/>
            <p:cNvSpPr txBox="1"/>
            <p:nvPr/>
          </p:nvSpPr>
          <p:spPr>
            <a:xfrm>
              <a:off x="-21283" y="-278429"/>
              <a:ext cx="532291" cy="8413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Bảng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hiển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thị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thông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tin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rot="5399999" flipV="1">
            <a:off x="14242336" y="8653114"/>
            <a:ext cx="592300" cy="934855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9"/>
          <p:cNvGrpSpPr/>
          <p:nvPr/>
        </p:nvGrpSpPr>
        <p:grpSpPr>
          <a:xfrm>
            <a:off x="14709764" y="8019676"/>
            <a:ext cx="2939671" cy="3200022"/>
            <a:chOff x="-74391" y="-280868"/>
            <a:chExt cx="576490" cy="76826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29567" cy="206534"/>
            </a:xfrm>
            <a:custGeom>
              <a:avLst/>
              <a:gdLst/>
              <a:ahLst/>
              <a:cxnLst/>
              <a:rect l="l" t="t" r="r" b="b"/>
              <a:pathLst>
                <a:path w="429567" h="206534">
                  <a:moveTo>
                    <a:pt x="0" y="0"/>
                  </a:moveTo>
                  <a:lnTo>
                    <a:pt x="429567" y="0"/>
                  </a:lnTo>
                  <a:lnTo>
                    <a:pt x="429567" y="206534"/>
                  </a:lnTo>
                  <a:lnTo>
                    <a:pt x="0" y="206534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-74391" y="-280868"/>
              <a:ext cx="576490" cy="76826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Thoát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rot="-10800000" flipV="1">
            <a:off x="1852728" y="2974474"/>
            <a:ext cx="875256" cy="721226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F8C93-DDE1-C549-6FD5-6C23FF0350CA}"/>
              </a:ext>
            </a:extLst>
          </p:cNvPr>
          <p:cNvSpPr txBox="1"/>
          <p:nvPr/>
        </p:nvSpPr>
        <p:spPr>
          <a:xfrm>
            <a:off x="4572000" y="124077"/>
            <a:ext cx="1195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Giao </a:t>
            </a:r>
            <a:r>
              <a:rPr lang="en-US" sz="6000" dirty="0" err="1"/>
              <a:t>diện</a:t>
            </a:r>
            <a:r>
              <a:rPr lang="en-US" sz="6000" dirty="0"/>
              <a:t> </a:t>
            </a:r>
            <a:r>
              <a:rPr lang="en-US" sz="6000" dirty="0" err="1"/>
              <a:t>lương</a:t>
            </a:r>
            <a:r>
              <a:rPr lang="en-US" sz="6000" dirty="0"/>
              <a:t> </a:t>
            </a:r>
            <a:r>
              <a:rPr lang="en-US" sz="6000" dirty="0" err="1"/>
              <a:t>nhân</a:t>
            </a:r>
            <a:r>
              <a:rPr lang="en-US" sz="6000" dirty="0"/>
              <a:t> </a:t>
            </a:r>
            <a:r>
              <a:rPr lang="en-US" sz="6000" dirty="0" err="1"/>
              <a:t>viên</a:t>
            </a:r>
            <a:r>
              <a:rPr lang="en-US" sz="6000" dirty="0"/>
              <a:t> </a:t>
            </a:r>
            <a:endParaRPr lang="vi-VN" sz="6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1841EC-5D1D-DA38-3D5B-F0E196B8D112}"/>
              </a:ext>
            </a:extLst>
          </p:cNvPr>
          <p:cNvSpPr/>
          <p:nvPr/>
        </p:nvSpPr>
        <p:spPr>
          <a:xfrm rot="5400000">
            <a:off x="8127522" y="-3111977"/>
            <a:ext cx="2041623" cy="12640536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4E1867-D937-B4E5-CA22-AF7EC25567DE}"/>
              </a:ext>
            </a:extLst>
          </p:cNvPr>
          <p:cNvSpPr/>
          <p:nvPr/>
        </p:nvSpPr>
        <p:spPr>
          <a:xfrm>
            <a:off x="7010400" y="4305300"/>
            <a:ext cx="8467680" cy="741062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D8C29E-F0BC-FA86-5E84-E77F06CD9213}"/>
              </a:ext>
            </a:extLst>
          </p:cNvPr>
          <p:cNvSpPr/>
          <p:nvPr/>
        </p:nvSpPr>
        <p:spPr>
          <a:xfrm rot="5400000">
            <a:off x="8405548" y="547954"/>
            <a:ext cx="1928618" cy="11272114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169A2E4D-4667-1027-BC1C-5C7DA19A9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045" y="1154728"/>
            <a:ext cx="13297729" cy="880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4"/>
          <p:cNvSpPr/>
          <p:nvPr/>
        </p:nvSpPr>
        <p:spPr>
          <a:xfrm>
            <a:off x="13369446" y="1185899"/>
            <a:ext cx="4824530" cy="1025684"/>
          </a:xfrm>
          <a:custGeom>
            <a:avLst/>
            <a:gdLst/>
            <a:ahLst/>
            <a:cxnLst/>
            <a:rect l="l" t="t" r="r" b="b"/>
            <a:pathLst>
              <a:path w="733269" h="340529">
                <a:moveTo>
                  <a:pt x="0" y="0"/>
                </a:moveTo>
                <a:lnTo>
                  <a:pt x="733269" y="0"/>
                </a:lnTo>
                <a:lnTo>
                  <a:pt x="733269" y="340529"/>
                </a:lnTo>
                <a:lnTo>
                  <a:pt x="0" y="340529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Các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chức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năng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thêm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–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xóa</a:t>
            </a:r>
            <a:endParaRPr lang="vi-VN" sz="2400" dirty="0">
              <a:latin typeface="Muli Bold Bold" panose="020B0604020202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757391" y="2710835"/>
            <a:ext cx="3071928" cy="3179927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ctr">
              <a:lnSpc>
                <a:spcPts val="2100"/>
              </a:lnSpc>
            </a:pPr>
            <a:endParaRPr lang="en-US" sz="2400" dirty="0">
              <a:solidFill>
                <a:srgbClr val="F3F6F6"/>
              </a:solidFill>
              <a:latin typeface="Muli Regular"/>
            </a:endParaRPr>
          </a:p>
        </p:txBody>
      </p:sp>
      <p:sp>
        <p:nvSpPr>
          <p:cNvPr id="6" name="AutoShape 6"/>
          <p:cNvSpPr/>
          <p:nvPr/>
        </p:nvSpPr>
        <p:spPr>
          <a:xfrm flipH="1">
            <a:off x="7240544" y="7886699"/>
            <a:ext cx="1903455" cy="695199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AutoShape 10"/>
          <p:cNvSpPr/>
          <p:nvPr/>
        </p:nvSpPr>
        <p:spPr>
          <a:xfrm rot="5399999" flipH="1" flipV="1">
            <a:off x="15495928" y="1847702"/>
            <a:ext cx="635732" cy="1748011"/>
          </a:xfrm>
          <a:prstGeom prst="line">
            <a:avLst/>
          </a:prstGeom>
          <a:ln w="38100">
            <a:headEnd type="none" w="sm" len="sm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grpSp>
        <p:nvGrpSpPr>
          <p:cNvPr id="12" name="Group 12"/>
          <p:cNvGrpSpPr/>
          <p:nvPr/>
        </p:nvGrpSpPr>
        <p:grpSpPr>
          <a:xfrm>
            <a:off x="345978" y="2974474"/>
            <a:ext cx="2382006" cy="2913005"/>
            <a:chOff x="34465" y="-179440"/>
            <a:chExt cx="692968" cy="841375"/>
          </a:xfrm>
        </p:grpSpPr>
        <p:sp>
          <p:nvSpPr>
            <p:cNvPr id="13" name="Freeform 13"/>
            <p:cNvSpPr/>
            <p:nvPr/>
          </p:nvSpPr>
          <p:spPr>
            <a:xfrm>
              <a:off x="81824" y="48729"/>
              <a:ext cx="609595" cy="351860"/>
            </a:xfrm>
            <a:custGeom>
              <a:avLst/>
              <a:gdLst/>
              <a:ahLst/>
              <a:cxnLst/>
              <a:rect l="l" t="t" r="r" b="b"/>
              <a:pathLst>
                <a:path w="609595" h="351860">
                  <a:moveTo>
                    <a:pt x="0" y="0"/>
                  </a:moveTo>
                  <a:lnTo>
                    <a:pt x="609595" y="0"/>
                  </a:lnTo>
                  <a:lnTo>
                    <a:pt x="609595" y="351860"/>
                  </a:lnTo>
                  <a:lnTo>
                    <a:pt x="0" y="351860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34465" y="-179440"/>
              <a:ext cx="692968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Khu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vực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nhập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liệu</a:t>
              </a:r>
              <a:endParaRPr lang="en-US" sz="2400" dirty="0">
                <a:solidFill>
                  <a:srgbClr val="F3F6F6"/>
                </a:solidFill>
                <a:latin typeface="Muli Bold Bold" panose="020B060402020202020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953000" y="8630387"/>
            <a:ext cx="2775834" cy="1166520"/>
            <a:chOff x="-21283" y="-278429"/>
            <a:chExt cx="532291" cy="8413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8937" cy="290378"/>
            </a:xfrm>
            <a:custGeom>
              <a:avLst/>
              <a:gdLst/>
              <a:ahLst/>
              <a:cxnLst/>
              <a:rect l="l" t="t" r="r" b="b"/>
              <a:pathLst>
                <a:path w="429567" h="273097">
                  <a:moveTo>
                    <a:pt x="0" y="0"/>
                  </a:moveTo>
                  <a:lnTo>
                    <a:pt x="429567" y="0"/>
                  </a:lnTo>
                  <a:lnTo>
                    <a:pt x="429567" y="273097"/>
                  </a:lnTo>
                  <a:lnTo>
                    <a:pt x="0" y="273097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7" name="TextBox 17"/>
            <p:cNvSpPr txBox="1"/>
            <p:nvPr/>
          </p:nvSpPr>
          <p:spPr>
            <a:xfrm>
              <a:off x="-21283" y="-278429"/>
              <a:ext cx="532291" cy="8413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Bảng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hiển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thị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thông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tin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rot="5399999" flipV="1">
            <a:off x="14951309" y="8940158"/>
            <a:ext cx="319239" cy="1184581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9"/>
          <p:cNvGrpSpPr/>
          <p:nvPr/>
        </p:nvGrpSpPr>
        <p:grpSpPr>
          <a:xfrm>
            <a:off x="15323880" y="8092057"/>
            <a:ext cx="2939671" cy="3200022"/>
            <a:chOff x="-74391" y="-280868"/>
            <a:chExt cx="576490" cy="76826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29567" cy="206534"/>
            </a:xfrm>
            <a:custGeom>
              <a:avLst/>
              <a:gdLst/>
              <a:ahLst/>
              <a:cxnLst/>
              <a:rect l="l" t="t" r="r" b="b"/>
              <a:pathLst>
                <a:path w="429567" h="206534">
                  <a:moveTo>
                    <a:pt x="0" y="0"/>
                  </a:moveTo>
                  <a:lnTo>
                    <a:pt x="429567" y="0"/>
                  </a:lnTo>
                  <a:lnTo>
                    <a:pt x="429567" y="206534"/>
                  </a:lnTo>
                  <a:lnTo>
                    <a:pt x="0" y="206534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-74391" y="-280868"/>
              <a:ext cx="576490" cy="76826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Xuất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Excel 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rot="-10800000" flipV="1">
            <a:off x="1852728" y="2974474"/>
            <a:ext cx="875256" cy="721226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F8C93-DDE1-C549-6FD5-6C23FF0350CA}"/>
              </a:ext>
            </a:extLst>
          </p:cNvPr>
          <p:cNvSpPr txBox="1"/>
          <p:nvPr/>
        </p:nvSpPr>
        <p:spPr>
          <a:xfrm>
            <a:off x="4572000" y="124077"/>
            <a:ext cx="1195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Giao </a:t>
            </a:r>
            <a:r>
              <a:rPr lang="en-US" sz="6000" dirty="0" err="1"/>
              <a:t>diện</a:t>
            </a:r>
            <a:r>
              <a:rPr lang="en-US" sz="6000" dirty="0"/>
              <a:t> </a:t>
            </a:r>
            <a:r>
              <a:rPr lang="en-US" sz="6000" dirty="0" err="1"/>
              <a:t>quản</a:t>
            </a:r>
            <a:r>
              <a:rPr lang="en-US" sz="6000" dirty="0"/>
              <a:t> </a:t>
            </a:r>
            <a:r>
              <a:rPr lang="en-US" sz="6000" dirty="0" err="1"/>
              <a:t>lý</a:t>
            </a:r>
            <a:r>
              <a:rPr lang="en-US" sz="6000" dirty="0"/>
              <a:t> </a:t>
            </a:r>
            <a:r>
              <a:rPr lang="en-US" sz="6000" dirty="0" err="1"/>
              <a:t>phòng</a:t>
            </a:r>
            <a:r>
              <a:rPr lang="en-US" sz="6000" dirty="0"/>
              <a:t> ban</a:t>
            </a:r>
            <a:endParaRPr lang="vi-VN" sz="6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1841EC-5D1D-DA38-3D5B-F0E196B8D112}"/>
              </a:ext>
            </a:extLst>
          </p:cNvPr>
          <p:cNvSpPr/>
          <p:nvPr/>
        </p:nvSpPr>
        <p:spPr>
          <a:xfrm rot="5400000">
            <a:off x="5112875" y="-490847"/>
            <a:ext cx="1516408" cy="6094692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4E1867-D937-B4E5-CA22-AF7EC25567DE}"/>
              </a:ext>
            </a:extLst>
          </p:cNvPr>
          <p:cNvSpPr/>
          <p:nvPr/>
        </p:nvSpPr>
        <p:spPr>
          <a:xfrm>
            <a:off x="10299906" y="2502920"/>
            <a:ext cx="4470391" cy="776338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D8C29E-F0BC-FA86-5E84-E77F06CD9213}"/>
              </a:ext>
            </a:extLst>
          </p:cNvPr>
          <p:cNvSpPr/>
          <p:nvPr/>
        </p:nvSpPr>
        <p:spPr>
          <a:xfrm rot="5400000">
            <a:off x="7305574" y="352526"/>
            <a:ext cx="3451416" cy="11356964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>
            <a:extLst>
              <a:ext uri="{FF2B5EF4-FFF2-40B4-BE49-F238E27FC236}">
                <a16:creationId xmlns:a16="http://schemas.microsoft.com/office/drawing/2014/main" id="{8C7FF96B-E6AE-9694-77BD-18DD6A2D5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77" y="1137565"/>
            <a:ext cx="12610933" cy="878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4"/>
          <p:cNvSpPr/>
          <p:nvPr/>
        </p:nvSpPr>
        <p:spPr>
          <a:xfrm>
            <a:off x="13369446" y="1185899"/>
            <a:ext cx="4824530" cy="1025684"/>
          </a:xfrm>
          <a:custGeom>
            <a:avLst/>
            <a:gdLst/>
            <a:ahLst/>
            <a:cxnLst/>
            <a:rect l="l" t="t" r="r" b="b"/>
            <a:pathLst>
              <a:path w="733269" h="340529">
                <a:moveTo>
                  <a:pt x="0" y="0"/>
                </a:moveTo>
                <a:lnTo>
                  <a:pt x="733269" y="0"/>
                </a:lnTo>
                <a:lnTo>
                  <a:pt x="733269" y="340529"/>
                </a:lnTo>
                <a:lnTo>
                  <a:pt x="0" y="340529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Các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chức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năng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thêm</a:t>
            </a:r>
            <a:r>
              <a:rPr lang="en-US" sz="2400" dirty="0">
                <a:solidFill>
                  <a:srgbClr val="F3F6F6"/>
                </a:solidFill>
                <a:latin typeface="Muli Bold Bold" panose="020B0604020202020204" charset="0"/>
              </a:rPr>
              <a:t> – </a:t>
            </a:r>
            <a:r>
              <a:rPr lang="en-US" sz="2400" dirty="0" err="1">
                <a:solidFill>
                  <a:srgbClr val="F3F6F6"/>
                </a:solidFill>
                <a:latin typeface="Muli Bold Bold" panose="020B0604020202020204" charset="0"/>
              </a:rPr>
              <a:t>xóa</a:t>
            </a:r>
            <a:endParaRPr lang="vi-VN" sz="2400" dirty="0">
              <a:latin typeface="Muli Bold Bold" panose="020B0604020202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757391" y="2710835"/>
            <a:ext cx="3071928" cy="3179927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ctr">
              <a:lnSpc>
                <a:spcPts val="2100"/>
              </a:lnSpc>
            </a:pPr>
            <a:endParaRPr lang="en-US" sz="2400" dirty="0">
              <a:solidFill>
                <a:srgbClr val="F3F6F6"/>
              </a:solidFill>
              <a:latin typeface="Muli Regular"/>
            </a:endParaRPr>
          </a:p>
        </p:txBody>
      </p:sp>
      <p:sp>
        <p:nvSpPr>
          <p:cNvPr id="6" name="AutoShape 6"/>
          <p:cNvSpPr/>
          <p:nvPr/>
        </p:nvSpPr>
        <p:spPr>
          <a:xfrm flipH="1">
            <a:off x="7240544" y="7415379"/>
            <a:ext cx="1751056" cy="1166519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AutoShape 10"/>
          <p:cNvSpPr/>
          <p:nvPr/>
        </p:nvSpPr>
        <p:spPr>
          <a:xfrm rot="5399999" flipH="1" flipV="1">
            <a:off x="15256403" y="2005858"/>
            <a:ext cx="717101" cy="1350329"/>
          </a:xfrm>
          <a:prstGeom prst="line">
            <a:avLst/>
          </a:prstGeom>
          <a:ln w="38100">
            <a:headEnd type="none" w="sm" len="sm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grpSp>
        <p:nvGrpSpPr>
          <p:cNvPr id="12" name="Group 12"/>
          <p:cNvGrpSpPr/>
          <p:nvPr/>
        </p:nvGrpSpPr>
        <p:grpSpPr>
          <a:xfrm>
            <a:off x="345978" y="2974474"/>
            <a:ext cx="2382006" cy="2913005"/>
            <a:chOff x="34465" y="-179440"/>
            <a:chExt cx="692968" cy="841375"/>
          </a:xfrm>
        </p:grpSpPr>
        <p:sp>
          <p:nvSpPr>
            <p:cNvPr id="13" name="Freeform 13"/>
            <p:cNvSpPr/>
            <p:nvPr/>
          </p:nvSpPr>
          <p:spPr>
            <a:xfrm>
              <a:off x="81824" y="48729"/>
              <a:ext cx="609595" cy="351860"/>
            </a:xfrm>
            <a:custGeom>
              <a:avLst/>
              <a:gdLst/>
              <a:ahLst/>
              <a:cxnLst/>
              <a:rect l="l" t="t" r="r" b="b"/>
              <a:pathLst>
                <a:path w="609595" h="351860">
                  <a:moveTo>
                    <a:pt x="0" y="0"/>
                  </a:moveTo>
                  <a:lnTo>
                    <a:pt x="609595" y="0"/>
                  </a:lnTo>
                  <a:lnTo>
                    <a:pt x="609595" y="351860"/>
                  </a:lnTo>
                  <a:lnTo>
                    <a:pt x="0" y="351860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34465" y="-179440"/>
              <a:ext cx="692968" cy="8413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Khu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vực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nhập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liệu</a:t>
              </a:r>
              <a:endParaRPr lang="en-US" sz="2400" dirty="0">
                <a:solidFill>
                  <a:srgbClr val="F3F6F6"/>
                </a:solidFill>
                <a:latin typeface="Muli Bold Bold" panose="020B060402020202020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953000" y="8630387"/>
            <a:ext cx="2775834" cy="1166520"/>
            <a:chOff x="-21283" y="-278429"/>
            <a:chExt cx="532291" cy="8413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8937" cy="290378"/>
            </a:xfrm>
            <a:custGeom>
              <a:avLst/>
              <a:gdLst/>
              <a:ahLst/>
              <a:cxnLst/>
              <a:rect l="l" t="t" r="r" b="b"/>
              <a:pathLst>
                <a:path w="429567" h="273097">
                  <a:moveTo>
                    <a:pt x="0" y="0"/>
                  </a:moveTo>
                  <a:lnTo>
                    <a:pt x="429567" y="0"/>
                  </a:lnTo>
                  <a:lnTo>
                    <a:pt x="429567" y="273097"/>
                  </a:lnTo>
                  <a:lnTo>
                    <a:pt x="0" y="273097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7" name="TextBox 17"/>
            <p:cNvSpPr txBox="1"/>
            <p:nvPr/>
          </p:nvSpPr>
          <p:spPr>
            <a:xfrm>
              <a:off x="-21283" y="-278429"/>
              <a:ext cx="532291" cy="8413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Bảng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hiển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thị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</a:t>
              </a: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thông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tin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rot="5399999" flipV="1">
            <a:off x="14951309" y="8940158"/>
            <a:ext cx="319239" cy="1184581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9"/>
          <p:cNvGrpSpPr/>
          <p:nvPr/>
        </p:nvGrpSpPr>
        <p:grpSpPr>
          <a:xfrm>
            <a:off x="15323880" y="8092057"/>
            <a:ext cx="2939671" cy="3200022"/>
            <a:chOff x="-74391" y="-280868"/>
            <a:chExt cx="576490" cy="76826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29567" cy="206534"/>
            </a:xfrm>
            <a:custGeom>
              <a:avLst/>
              <a:gdLst/>
              <a:ahLst/>
              <a:cxnLst/>
              <a:rect l="l" t="t" r="r" b="b"/>
              <a:pathLst>
                <a:path w="429567" h="206534">
                  <a:moveTo>
                    <a:pt x="0" y="0"/>
                  </a:moveTo>
                  <a:lnTo>
                    <a:pt x="429567" y="0"/>
                  </a:lnTo>
                  <a:lnTo>
                    <a:pt x="429567" y="206534"/>
                  </a:lnTo>
                  <a:lnTo>
                    <a:pt x="0" y="206534"/>
                  </a:lnTo>
                  <a:close/>
                </a:path>
              </a:pathLst>
            </a:custGeom>
            <a:solidFill>
              <a:srgbClr val="20385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-74391" y="-280868"/>
              <a:ext cx="576490" cy="76826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 err="1">
                  <a:solidFill>
                    <a:srgbClr val="F3F6F6"/>
                  </a:solidFill>
                  <a:latin typeface="Muli Bold Bold" panose="020B0604020202020204" charset="0"/>
                </a:rPr>
                <a:t>Xuất</a:t>
              </a:r>
              <a:r>
                <a:rPr lang="en-US" sz="2400" dirty="0">
                  <a:solidFill>
                    <a:srgbClr val="F3F6F6"/>
                  </a:solidFill>
                  <a:latin typeface="Muli Bold Bold" panose="020B0604020202020204" charset="0"/>
                </a:rPr>
                <a:t> Excel 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rot="-10800000" flipV="1">
            <a:off x="1852728" y="2974474"/>
            <a:ext cx="875256" cy="721226"/>
          </a:xfrm>
          <a:prstGeom prst="line">
            <a:avLst/>
          </a:prstGeom>
          <a:ln w="47625" cap="rnd">
            <a:solidFill>
              <a:srgbClr val="20385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F8C93-DDE1-C549-6FD5-6C23FF0350CA}"/>
              </a:ext>
            </a:extLst>
          </p:cNvPr>
          <p:cNvSpPr txBox="1"/>
          <p:nvPr/>
        </p:nvSpPr>
        <p:spPr>
          <a:xfrm>
            <a:off x="4572000" y="124077"/>
            <a:ext cx="1195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Giao </a:t>
            </a:r>
            <a:r>
              <a:rPr lang="en-US" sz="6000" dirty="0" err="1"/>
              <a:t>diện</a:t>
            </a:r>
            <a:r>
              <a:rPr lang="en-US" sz="6000" dirty="0"/>
              <a:t> </a:t>
            </a:r>
            <a:r>
              <a:rPr lang="en-US" sz="6000" dirty="0" err="1"/>
              <a:t>quản</a:t>
            </a:r>
            <a:r>
              <a:rPr lang="en-US" sz="6000" dirty="0"/>
              <a:t> </a:t>
            </a:r>
            <a:r>
              <a:rPr lang="en-US" sz="6000" dirty="0" err="1"/>
              <a:t>lý</a:t>
            </a:r>
            <a:r>
              <a:rPr lang="en-US" sz="6000" dirty="0"/>
              <a:t> </a:t>
            </a:r>
            <a:r>
              <a:rPr lang="en-US" sz="6000" dirty="0" err="1"/>
              <a:t>chức</a:t>
            </a:r>
            <a:r>
              <a:rPr lang="en-US" sz="6000" dirty="0"/>
              <a:t> </a:t>
            </a:r>
            <a:r>
              <a:rPr lang="en-US" sz="6000" dirty="0" err="1"/>
              <a:t>vụ</a:t>
            </a:r>
            <a:endParaRPr lang="vi-VN" sz="6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1841EC-5D1D-DA38-3D5B-F0E196B8D112}"/>
              </a:ext>
            </a:extLst>
          </p:cNvPr>
          <p:cNvSpPr/>
          <p:nvPr/>
        </p:nvSpPr>
        <p:spPr>
          <a:xfrm rot="5400000">
            <a:off x="5243384" y="-621356"/>
            <a:ext cx="1480963" cy="6320266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4E1867-D937-B4E5-CA22-AF7EC25567DE}"/>
              </a:ext>
            </a:extLst>
          </p:cNvPr>
          <p:cNvSpPr/>
          <p:nvPr/>
        </p:nvSpPr>
        <p:spPr>
          <a:xfrm>
            <a:off x="10299906" y="2502920"/>
            <a:ext cx="4470391" cy="776338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D8C29E-F0BC-FA86-5E84-E77F06CD9213}"/>
              </a:ext>
            </a:extLst>
          </p:cNvPr>
          <p:cNvSpPr/>
          <p:nvPr/>
        </p:nvSpPr>
        <p:spPr>
          <a:xfrm rot="5400000">
            <a:off x="7163512" y="-499176"/>
            <a:ext cx="3429000" cy="12123552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174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MTD Geraldyne</vt:lpstr>
      <vt:lpstr>Arial</vt:lpstr>
      <vt:lpstr>Calibri</vt:lpstr>
      <vt:lpstr>Muli Regular</vt:lpstr>
      <vt:lpstr>Noto Sans</vt:lpstr>
      <vt:lpstr>Muli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 trình Phát triển Phần mềm</dc:title>
  <cp:lastModifiedBy>Đạt Nguyễn</cp:lastModifiedBy>
  <cp:revision>27</cp:revision>
  <dcterms:created xsi:type="dcterms:W3CDTF">2006-08-16T00:00:00Z</dcterms:created>
  <dcterms:modified xsi:type="dcterms:W3CDTF">2022-12-25T12:49:01Z</dcterms:modified>
  <dc:identifier>DAFKmY4BoZ4</dc:identifier>
</cp:coreProperties>
</file>