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65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87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2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263762" y="1078499"/>
            <a:ext cx="3595913" cy="378769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latin typeface="Open Sans"/>
                <a:ea typeface="Open Sans"/>
                <a:cs typeface="Open Sans"/>
                <a:sym typeface="Open Sans"/>
              </a:rPr>
              <a:t>The chart illustrates the rental trends for various family movie categories.</a:t>
            </a:r>
          </a:p>
          <a:p>
            <a:pPr marL="0" lvl="0" indent="0" algn="l" rtl="0">
              <a:spcBef>
                <a:spcPts val="0"/>
              </a:spcBef>
              <a:spcAft>
                <a:spcPts val="1600"/>
              </a:spcAft>
              <a:buNone/>
            </a:pPr>
            <a:r>
              <a:rPr lang="en-US" sz="1200" dirty="0">
                <a:latin typeface="Open Sans"/>
                <a:ea typeface="Open Sans"/>
                <a:cs typeface="Open Sans"/>
                <a:sym typeface="Open Sans"/>
              </a:rPr>
              <a:t>The data clearly indicates that the 'Animation' category is the most preferred among families, closely followed by the 'Family' category. There's a similar level of interest in the 'Children,' 'Classics,' and 'Comedy' categories. In contrast, the 'Music' category records the lowest level of rental activity among families.</a:t>
            </a:r>
          </a:p>
          <a:p>
            <a:pPr marL="0" lvl="0" indent="0" algn="l" rtl="0">
              <a:spcBef>
                <a:spcPts val="0"/>
              </a:spcBef>
              <a:spcAft>
                <a:spcPts val="1600"/>
              </a:spcAft>
              <a:buNone/>
            </a:pPr>
            <a:endParaRPr lang="en-US" sz="1200" dirty="0">
              <a:latin typeface="Open Sans"/>
              <a:ea typeface="Open Sans"/>
              <a:cs typeface="Open Sans"/>
              <a:sym typeface="Open Sans"/>
            </a:endParaRPr>
          </a:p>
          <a:p>
            <a:pPr marL="0" lvl="0" indent="0" algn="l" rtl="0">
              <a:spcBef>
                <a:spcPts val="0"/>
              </a:spcBef>
              <a:spcAft>
                <a:spcPts val="1600"/>
              </a:spcAft>
              <a:buNone/>
            </a:pPr>
            <a:r>
              <a:rPr lang="en-US" sz="1200" b="1" dirty="0">
                <a:latin typeface="Open Sans"/>
                <a:ea typeface="Open Sans"/>
                <a:cs typeface="Open Sans"/>
                <a:sym typeface="Open Sans"/>
              </a:rPr>
              <a:t>Ref: </a:t>
            </a:r>
            <a:r>
              <a:rPr lang="en-US" sz="1200" dirty="0">
                <a:latin typeface="Open Sans"/>
                <a:ea typeface="Open Sans"/>
                <a:cs typeface="Open Sans"/>
                <a:sym typeface="Open Sans"/>
              </a:rPr>
              <a:t>set_01/q_01.sql</a:t>
            </a:r>
            <a:endParaRPr sz="1200"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Question 01</a:t>
            </a:r>
          </a:p>
        </p:txBody>
      </p:sp>
      <p:pic>
        <p:nvPicPr>
          <p:cNvPr id="4" name="Picture 3" descr="A graph of a rental number&#10;&#10;Description automatically generated">
            <a:extLst>
              <a:ext uri="{FF2B5EF4-FFF2-40B4-BE49-F238E27FC236}">
                <a16:creationId xmlns:a16="http://schemas.microsoft.com/office/drawing/2014/main" id="{EB97824C-8BCD-ADF4-6499-0003E8DC95E6}"/>
              </a:ext>
            </a:extLst>
          </p:cNvPr>
          <p:cNvPicPr>
            <a:picLocks noChangeAspect="1"/>
          </p:cNvPicPr>
          <p:nvPr/>
        </p:nvPicPr>
        <p:blipFill>
          <a:blip r:embed="rId3"/>
          <a:stretch>
            <a:fillRect/>
          </a:stretch>
        </p:blipFill>
        <p:spPr>
          <a:xfrm>
            <a:off x="284324" y="1078499"/>
            <a:ext cx="4653435" cy="34900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661328" y="1065475"/>
            <a:ext cx="3252084" cy="383252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latin typeface="Open Sans"/>
                <a:ea typeface="Open Sans"/>
                <a:cs typeface="Open Sans"/>
                <a:sym typeface="Open Sans"/>
              </a:rPr>
              <a:t>The chart displays how movies in each family movie category are distributed across various rental durations. </a:t>
            </a:r>
          </a:p>
          <a:p>
            <a:pPr marL="0" lvl="0" indent="0" algn="l" rtl="0">
              <a:spcBef>
                <a:spcPts val="0"/>
              </a:spcBef>
              <a:spcAft>
                <a:spcPts val="1600"/>
              </a:spcAft>
              <a:buNone/>
            </a:pPr>
            <a:r>
              <a:rPr lang="en-US" sz="1200" dirty="0">
                <a:latin typeface="Open Sans"/>
                <a:ea typeface="Open Sans"/>
                <a:cs typeface="Open Sans"/>
                <a:sym typeface="Open Sans"/>
              </a:rPr>
              <a:t>Notably, the 'Family' category has the highest number of movies rented for 6 days, while the 'Animation' category has the most movies rented for 3 days. This comparison highlights the rental duration differences between 'Family' movies and other categories.</a:t>
            </a:r>
          </a:p>
          <a:p>
            <a:pPr marL="0" lvl="0" indent="0" algn="l" rtl="0">
              <a:spcBef>
                <a:spcPts val="0"/>
              </a:spcBef>
              <a:spcAft>
                <a:spcPts val="1600"/>
              </a:spcAft>
              <a:buNone/>
            </a:pPr>
            <a:endParaRPr lang="en-US" sz="1200" dirty="0">
              <a:latin typeface="Open Sans"/>
              <a:ea typeface="Open Sans"/>
              <a:cs typeface="Open Sans"/>
              <a:sym typeface="Open Sans"/>
            </a:endParaRPr>
          </a:p>
          <a:p>
            <a:pPr marL="0" lvl="0" indent="0" algn="l" rtl="0">
              <a:spcBef>
                <a:spcPts val="0"/>
              </a:spcBef>
              <a:spcAft>
                <a:spcPts val="1600"/>
              </a:spcAft>
              <a:buNone/>
            </a:pPr>
            <a:r>
              <a:rPr lang="en-US" sz="1200" b="1" dirty="0">
                <a:latin typeface="Open Sans"/>
                <a:ea typeface="Open Sans"/>
                <a:cs typeface="Open Sans"/>
                <a:sym typeface="Open Sans"/>
              </a:rPr>
              <a:t>Ref: </a:t>
            </a:r>
            <a:r>
              <a:rPr lang="en-US" sz="1200" dirty="0">
                <a:latin typeface="Open Sans"/>
                <a:ea typeface="Open Sans"/>
                <a:cs typeface="Open Sans"/>
                <a:sym typeface="Open Sans"/>
              </a:rPr>
              <a:t>set_01/q_02.sql</a:t>
            </a:r>
            <a:endParaRPr sz="1200"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FFFF"/>
                </a:solidFill>
                <a:latin typeface="Open Sans"/>
                <a:ea typeface="Open Sans"/>
                <a:cs typeface="Open Sans"/>
                <a:sym typeface="Open Sans"/>
              </a:rPr>
              <a:t>Question 02</a:t>
            </a:r>
          </a:p>
        </p:txBody>
      </p:sp>
      <p:pic>
        <p:nvPicPr>
          <p:cNvPr id="4" name="Picture 3">
            <a:extLst>
              <a:ext uri="{FF2B5EF4-FFF2-40B4-BE49-F238E27FC236}">
                <a16:creationId xmlns:a16="http://schemas.microsoft.com/office/drawing/2014/main" id="{EB97824C-8BCD-ADF4-6499-0003E8DC95E6}"/>
              </a:ext>
            </a:extLst>
          </p:cNvPr>
          <p:cNvPicPr>
            <a:picLocks noChangeAspect="1"/>
          </p:cNvPicPr>
          <p:nvPr/>
        </p:nvPicPr>
        <p:blipFill>
          <a:blip r:embed="rId3"/>
          <a:srcRect/>
          <a:stretch/>
        </p:blipFill>
        <p:spPr>
          <a:xfrm>
            <a:off x="230588" y="1407382"/>
            <a:ext cx="5159040" cy="2579520"/>
          </a:xfrm>
          <a:prstGeom prst="rect">
            <a:avLst/>
          </a:prstGeom>
        </p:spPr>
      </p:pic>
    </p:spTree>
    <p:extLst>
      <p:ext uri="{BB962C8B-B14F-4D97-AF65-F5344CB8AC3E}">
        <p14:creationId xmlns:p14="http://schemas.microsoft.com/office/powerpoint/2010/main" val="366301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661328" y="1065475"/>
            <a:ext cx="3252084" cy="393589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latin typeface="Open Sans"/>
                <a:ea typeface="Open Sans"/>
                <a:cs typeface="Open Sans"/>
                <a:sym typeface="Open Sans"/>
              </a:rPr>
              <a:t>This plot illustrates the distribution of movies within each quartile for each family movie category when all movies in the database are sorted by rental duration in ascending order. </a:t>
            </a:r>
          </a:p>
          <a:p>
            <a:pPr marL="0" lvl="0" indent="0" algn="l" rtl="0">
              <a:spcBef>
                <a:spcPts val="0"/>
              </a:spcBef>
              <a:spcAft>
                <a:spcPts val="1600"/>
              </a:spcAft>
              <a:buNone/>
            </a:pPr>
            <a:r>
              <a:rPr lang="en-US" sz="1200" dirty="0">
                <a:latin typeface="Open Sans"/>
                <a:ea typeface="Open Sans"/>
                <a:cs typeface="Open Sans"/>
                <a:sym typeface="Open Sans"/>
              </a:rPr>
              <a:t>For example, if we focus on the 'Animation' category, it's evident that it has the highest number of movies in the first quartile within its own category and compared to other categories. Within the 'Animation' category, there are 17 movies in the fourth quartile, ranking second, followed by the number of movies in the third and fourth quartiles. Similarly, we can make comparisons for other categories.</a:t>
            </a:r>
          </a:p>
          <a:p>
            <a:pPr marL="0" lvl="0" indent="0" algn="l" rtl="0">
              <a:spcBef>
                <a:spcPts val="0"/>
              </a:spcBef>
              <a:spcAft>
                <a:spcPts val="1600"/>
              </a:spcAft>
              <a:buNone/>
            </a:pPr>
            <a:r>
              <a:rPr lang="en-US" sz="1200" b="1" dirty="0">
                <a:latin typeface="Open Sans"/>
                <a:ea typeface="Open Sans"/>
                <a:cs typeface="Open Sans"/>
                <a:sym typeface="Open Sans"/>
              </a:rPr>
              <a:t>Ref: </a:t>
            </a:r>
            <a:r>
              <a:rPr lang="en-US" sz="1200" dirty="0">
                <a:latin typeface="Open Sans"/>
                <a:ea typeface="Open Sans"/>
                <a:cs typeface="Open Sans"/>
                <a:sym typeface="Open Sans"/>
              </a:rPr>
              <a:t>set_01/q_03.sql</a:t>
            </a:r>
            <a:endParaRPr sz="1200"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Question 03</a:t>
            </a:r>
            <a:endParaRPr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EB97824C-8BCD-ADF4-6499-0003E8DC95E6}"/>
              </a:ext>
            </a:extLst>
          </p:cNvPr>
          <p:cNvPicPr>
            <a:picLocks noChangeAspect="1"/>
          </p:cNvPicPr>
          <p:nvPr/>
        </p:nvPicPr>
        <p:blipFill>
          <a:blip r:embed="rId3"/>
          <a:srcRect/>
          <a:stretch/>
        </p:blipFill>
        <p:spPr>
          <a:xfrm>
            <a:off x="230588" y="1407382"/>
            <a:ext cx="5159040" cy="2579520"/>
          </a:xfrm>
          <a:prstGeom prst="rect">
            <a:avLst/>
          </a:prstGeom>
        </p:spPr>
      </p:pic>
    </p:spTree>
    <p:extLst>
      <p:ext uri="{BB962C8B-B14F-4D97-AF65-F5344CB8AC3E}">
        <p14:creationId xmlns:p14="http://schemas.microsoft.com/office/powerpoint/2010/main" val="71501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661328" y="1065475"/>
            <a:ext cx="3252084" cy="383252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latin typeface="Open Sans"/>
                <a:ea typeface="Open Sans"/>
                <a:cs typeface="Open Sans"/>
                <a:sym typeface="Open Sans"/>
              </a:rPr>
              <a:t>The chart illustrates the top 10 paying customers of 2007, arranged alphabetically by their names. </a:t>
            </a:r>
          </a:p>
          <a:p>
            <a:pPr marL="0" lvl="0" indent="0" algn="l" rtl="0">
              <a:spcBef>
                <a:spcPts val="0"/>
              </a:spcBef>
              <a:spcAft>
                <a:spcPts val="1600"/>
              </a:spcAft>
              <a:buNone/>
            </a:pPr>
            <a:r>
              <a:rPr lang="en-US" sz="1200" dirty="0">
                <a:latin typeface="Open Sans"/>
                <a:ea typeface="Open Sans"/>
                <a:cs typeface="Open Sans"/>
                <a:sym typeface="Open Sans"/>
              </a:rPr>
              <a:t>It also displays the respective monthly payments made by these customers in 2007. Notably, Eleanor Hunt stands out as the customer with the highest monthly payment, amounting to $100 in April 2007.</a:t>
            </a:r>
          </a:p>
          <a:p>
            <a:pPr marL="0" lvl="0" indent="0" algn="l" rtl="0">
              <a:spcBef>
                <a:spcPts val="0"/>
              </a:spcBef>
              <a:spcAft>
                <a:spcPts val="1600"/>
              </a:spcAft>
              <a:buNone/>
            </a:pPr>
            <a:endParaRPr lang="en-US" sz="1200" dirty="0">
              <a:latin typeface="Open Sans"/>
              <a:ea typeface="Open Sans"/>
              <a:cs typeface="Open Sans"/>
              <a:sym typeface="Open Sans"/>
            </a:endParaRPr>
          </a:p>
          <a:p>
            <a:pPr marL="0" lvl="0" indent="0" algn="l" rtl="0">
              <a:spcBef>
                <a:spcPts val="0"/>
              </a:spcBef>
              <a:spcAft>
                <a:spcPts val="1600"/>
              </a:spcAft>
              <a:buNone/>
            </a:pPr>
            <a:r>
              <a:rPr lang="en-US" sz="1200" b="1" dirty="0">
                <a:latin typeface="Open Sans"/>
                <a:ea typeface="Open Sans"/>
                <a:cs typeface="Open Sans"/>
                <a:sym typeface="Open Sans"/>
              </a:rPr>
              <a:t>Ref: </a:t>
            </a:r>
            <a:r>
              <a:rPr lang="en-US" sz="1200" dirty="0">
                <a:latin typeface="Open Sans"/>
                <a:ea typeface="Open Sans"/>
                <a:cs typeface="Open Sans"/>
                <a:sym typeface="Open Sans"/>
              </a:rPr>
              <a:t>set_02/q_02.sql</a:t>
            </a:r>
            <a:endParaRPr sz="1200"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Question 04</a:t>
            </a:r>
            <a:endParaRPr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EB97824C-8BCD-ADF4-6499-0003E8DC95E6}"/>
              </a:ext>
            </a:extLst>
          </p:cNvPr>
          <p:cNvPicPr>
            <a:picLocks noChangeAspect="1"/>
          </p:cNvPicPr>
          <p:nvPr/>
        </p:nvPicPr>
        <p:blipFill>
          <a:blip r:embed="rId3"/>
          <a:srcRect/>
          <a:stretch/>
        </p:blipFill>
        <p:spPr>
          <a:xfrm>
            <a:off x="230588" y="1591633"/>
            <a:ext cx="5159040" cy="2211017"/>
          </a:xfrm>
          <a:prstGeom prst="rect">
            <a:avLst/>
          </a:prstGeom>
        </p:spPr>
      </p:pic>
    </p:spTree>
    <p:extLst>
      <p:ext uri="{BB962C8B-B14F-4D97-AF65-F5344CB8AC3E}">
        <p14:creationId xmlns:p14="http://schemas.microsoft.com/office/powerpoint/2010/main" val="15399932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346</Words>
  <Application>Microsoft Macintosh PowerPoint</Application>
  <PresentationFormat>On-screen Show (16:9)</PresentationFormat>
  <Paragraphs>19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Question 01</vt:lpstr>
      <vt:lpstr>Question 02</vt:lpstr>
      <vt:lpstr>Question 03</vt:lpstr>
      <vt:lpstr>Question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01</dc:title>
  <cp:lastModifiedBy>Cong Dinh</cp:lastModifiedBy>
  <cp:revision>18</cp:revision>
  <dcterms:modified xsi:type="dcterms:W3CDTF">2023-10-01T21:47:54Z</dcterms:modified>
</cp:coreProperties>
</file>