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524" r:id="rId2"/>
    <p:sldId id="577" r:id="rId3"/>
    <p:sldId id="525" r:id="rId4"/>
    <p:sldId id="578" r:id="rId5"/>
    <p:sldId id="579" r:id="rId6"/>
    <p:sldId id="582" r:id="rId7"/>
    <p:sldId id="589" r:id="rId8"/>
    <p:sldId id="546" r:id="rId9"/>
    <p:sldId id="526" r:id="rId10"/>
    <p:sldId id="580" r:id="rId11"/>
    <p:sldId id="581" r:id="rId12"/>
    <p:sldId id="583" r:id="rId13"/>
    <p:sldId id="584" r:id="rId14"/>
    <p:sldId id="545" r:id="rId15"/>
    <p:sldId id="585" r:id="rId16"/>
    <p:sldId id="586" r:id="rId17"/>
    <p:sldId id="5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1032" y="-448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9600" y="733425"/>
            <a:ext cx="7772400" cy="1470025"/>
          </a:xfrm>
        </p:spPr>
        <p:txBody>
          <a:bodyPr/>
          <a:lstStyle>
            <a:lvl1pPr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495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-69850" y="9159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112A66"/>
        </a:buClr>
        <a:buFont typeface="Wingdings" charset="0"/>
        <a:buChar char="§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rgbClr val="112A66"/>
        </a:buClr>
        <a:buSzPct val="60000"/>
        <a:buFont typeface="Wingdings" charset="0"/>
        <a:buChar char="u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112A66"/>
        </a:buClr>
        <a:buFont typeface="Wingdings" charset="0"/>
        <a:buChar char="§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rgbClr val="112A66"/>
        </a:buClr>
        <a:buFont typeface="Arial" charset="0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12A66"/>
        </a:buClr>
        <a:buSzPct val="60000"/>
        <a:buFont typeface="Wingdings" charset="0"/>
        <a:buChar char="v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3600" b="1" dirty="0" smtClean="0"/>
              <a:t>Getting </a:t>
            </a:r>
            <a:r>
              <a:rPr lang="en-US" sz="3600" b="1" dirty="0"/>
              <a:t>Past the AI Gatekeeper- </a:t>
            </a:r>
            <a:r>
              <a:rPr lang="en-US" sz="3600" b="1" dirty="0" err="1"/>
              <a:t>Node.js</a:t>
            </a:r>
            <a:r>
              <a:rPr lang="en-US" sz="3600" b="1" dirty="0"/>
              <a:t>/</a:t>
            </a:r>
            <a:r>
              <a:rPr lang="en-US" sz="3600" b="1" dirty="0" err="1"/>
              <a:t>Javascript</a:t>
            </a:r>
            <a:r>
              <a:rPr lang="en-US" sz="3600" b="1" dirty="0"/>
              <a:t> VS 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463925"/>
            <a:ext cx="6400800" cy="1752600"/>
          </a:xfrm>
        </p:spPr>
        <p:txBody>
          <a:bodyPr/>
          <a:lstStyle/>
          <a:p>
            <a:r>
              <a:rPr lang="en-US" sz="3200" dirty="0" smtClean="0">
                <a:ea typeface="ＭＳ Ｐゴシック" charset="0"/>
                <a:cs typeface="ＭＳ Ｐゴシック" charset="0"/>
              </a:rPr>
              <a:t>Clare Bates Congdon</a:t>
            </a: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r>
              <a:rPr lang="en-US" smtClean="0">
                <a:ea typeface="ＭＳ Ｐゴシック" charset="0"/>
                <a:cs typeface="ＭＳ Ｐゴシック" charset="0"/>
              </a:rPr>
              <a:t>January 16, 2019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V="1">
            <a:off x="1067193" y="2835378"/>
            <a:ext cx="7048500" cy="9525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“Supervised”, aka classification</a:t>
            </a:r>
          </a:p>
          <a:p>
            <a:pPr lvl="1"/>
            <a:r>
              <a:rPr lang="en-US" dirty="0" smtClean="0"/>
              <a:t>E.g., are you a good credit risk?</a:t>
            </a:r>
          </a:p>
          <a:p>
            <a:pPr lvl="1"/>
            <a:endParaRPr lang="en-US" dirty="0"/>
          </a:p>
          <a:p>
            <a:r>
              <a:rPr lang="en-US" dirty="0" smtClean="0"/>
              <a:t>“Unsupervised”, aka clustering</a:t>
            </a:r>
          </a:p>
          <a:p>
            <a:pPr lvl="1"/>
            <a:r>
              <a:rPr lang="en-US" dirty="0" smtClean="0"/>
              <a:t>E.g., do individual voters have similar stances on 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“Incremental”</a:t>
            </a:r>
          </a:p>
          <a:p>
            <a:pPr lvl="1"/>
            <a:r>
              <a:rPr lang="en-US" dirty="0" smtClean="0"/>
              <a:t>New relevant data/experiences are available</a:t>
            </a:r>
          </a:p>
          <a:p>
            <a:pPr lvl="1"/>
            <a:r>
              <a:rPr lang="en-US" dirty="0" smtClean="0"/>
              <a:t>Want to continually adjust the model</a:t>
            </a:r>
          </a:p>
          <a:p>
            <a:pPr lvl="1"/>
            <a:endParaRPr lang="en-US" dirty="0"/>
          </a:p>
          <a:p>
            <a:r>
              <a:rPr lang="en-US" dirty="0" smtClean="0"/>
              <a:t>“Non-incremental”</a:t>
            </a:r>
          </a:p>
          <a:p>
            <a:pPr lvl="1"/>
            <a:r>
              <a:rPr lang="en-US" dirty="0" smtClean="0"/>
              <a:t>We have “a data set”</a:t>
            </a:r>
          </a:p>
          <a:p>
            <a:pPr lvl="1"/>
            <a:r>
              <a:rPr lang="en-US" dirty="0" smtClean="0"/>
              <a:t>How can we understand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“Symbolic”</a:t>
            </a:r>
          </a:p>
          <a:p>
            <a:pPr lvl="1"/>
            <a:r>
              <a:rPr lang="en-US" dirty="0" smtClean="0"/>
              <a:t>E.g., not just who is at risk for a heart attack</a:t>
            </a:r>
          </a:p>
          <a:p>
            <a:pPr lvl="1"/>
            <a:r>
              <a:rPr lang="en-US" dirty="0" smtClean="0"/>
              <a:t>But also, we’d like some insight as to WHY</a:t>
            </a:r>
          </a:p>
          <a:p>
            <a:endParaRPr lang="en-US" dirty="0"/>
          </a:p>
          <a:p>
            <a:r>
              <a:rPr lang="en-US" dirty="0" smtClean="0"/>
              <a:t>“Sub-symbolic”</a:t>
            </a:r>
          </a:p>
          <a:p>
            <a:pPr lvl="1"/>
            <a:r>
              <a:rPr lang="en-US" dirty="0" smtClean="0"/>
              <a:t>We don’t need to know “why”</a:t>
            </a:r>
          </a:p>
          <a:p>
            <a:pPr lvl="1"/>
            <a:r>
              <a:rPr lang="en-US" dirty="0" smtClean="0"/>
              <a:t>Just make good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mining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upervised</a:t>
            </a:r>
          </a:p>
          <a:p>
            <a:r>
              <a:rPr lang="en-US" dirty="0"/>
              <a:t>I</a:t>
            </a:r>
            <a:r>
              <a:rPr lang="en-US" dirty="0" smtClean="0"/>
              <a:t>ncremental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ubsymbolic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20100" cy="5027613"/>
          </a:xfrm>
        </p:spPr>
        <p:txBody>
          <a:bodyPr/>
          <a:lstStyle/>
          <a:p>
            <a:r>
              <a:rPr lang="en-US" dirty="0" smtClean="0"/>
              <a:t>Doesn’t mean “I have a LOT of data”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Typically refers to “the four V’s”:</a:t>
            </a:r>
          </a:p>
          <a:p>
            <a:pPr lvl="1"/>
            <a:r>
              <a:rPr lang="en-US" dirty="0" smtClean="0"/>
              <a:t>Volume – yes, lots of data</a:t>
            </a:r>
          </a:p>
          <a:p>
            <a:pPr lvl="1"/>
            <a:r>
              <a:rPr lang="en-US" dirty="0" smtClean="0"/>
              <a:t>Variability – </a:t>
            </a:r>
            <a:r>
              <a:rPr lang="en-US" dirty="0" err="1" smtClean="0"/>
              <a:t>heterogenous</a:t>
            </a:r>
            <a:r>
              <a:rPr lang="en-US" dirty="0" smtClean="0"/>
              <a:t> types/sources</a:t>
            </a:r>
          </a:p>
          <a:p>
            <a:pPr lvl="1"/>
            <a:r>
              <a:rPr lang="en-US" dirty="0" smtClean="0"/>
              <a:t>Velocity – often, the data is coming in “real time”</a:t>
            </a:r>
          </a:p>
          <a:p>
            <a:pPr lvl="1"/>
            <a:r>
              <a:rPr lang="en-US" dirty="0" smtClean="0"/>
              <a:t>Veracity – often, there are errors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/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600" b="1" dirty="0" smtClean="0"/>
              <a:t>     CS &gt;&gt; AI &gt;&gt; ML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ML  &lt;&lt; Stats &lt;&lt; Math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14400"/>
            <a:ext cx="82296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3200">
                <a:solidFill>
                  <a:srgbClr val="00004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u"/>
              <a:defRPr sz="2800">
                <a:solidFill>
                  <a:srgbClr val="000042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Arial" charset="0"/>
              <a:buChar char="•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v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5pPr>
            <a:lvl6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6pPr>
            <a:lvl7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7pPr>
            <a:lvl8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8pPr>
            <a:lvl9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Electronic computers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 the 1940’s</a:t>
            </a:r>
          </a:p>
          <a:p>
            <a:r>
              <a:rPr lang="en-US" dirty="0" smtClean="0"/>
              <a:t>What is a “computer”?</a:t>
            </a:r>
          </a:p>
          <a:p>
            <a:r>
              <a:rPr lang="en-US" dirty="0" smtClean="0"/>
              <a:t>Alan Turing’s genius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called “Machine Learning”?</a:t>
            </a:r>
            <a:endParaRPr lang="en-US" dirty="0"/>
          </a:p>
        </p:txBody>
      </p:sp>
      <p:pic>
        <p:nvPicPr>
          <p:cNvPr id="6" name="Content Placeholder 5" descr="Alan_Turing_Aged_16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 b="-52"/>
          <a:stretch/>
        </p:blipFill>
        <p:spPr>
          <a:xfrm>
            <a:off x="5803900" y="1409700"/>
            <a:ext cx="281093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816600" y="51308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Turing, via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has more “science” than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Studying the system that we created</a:t>
            </a:r>
          </a:p>
          <a:p>
            <a:r>
              <a:rPr lang="en-US" dirty="0" smtClean="0"/>
              <a:t>(Because it’s not a natural system, we have the ability to perturb it)</a:t>
            </a:r>
          </a:p>
          <a:p>
            <a:r>
              <a:rPr lang="en-US" dirty="0" smtClean="0"/>
              <a:t>Do ‘experiments’ to conduct our investigations</a:t>
            </a:r>
          </a:p>
          <a:p>
            <a:r>
              <a:rPr lang="en-US" dirty="0" smtClean="0"/>
              <a:t>Can also involve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5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“Building a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ML, we often talk about “building a model”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 our data, of our experience</a:t>
            </a:r>
          </a:p>
          <a:p>
            <a:r>
              <a:rPr lang="en-US" dirty="0" smtClean="0"/>
              <a:t>Goal is largely to create a model of what we’ve seen before </a:t>
            </a:r>
            <a:r>
              <a:rPr lang="mr-IN" dirty="0" smtClean="0"/>
              <a:t>–</a:t>
            </a:r>
            <a:r>
              <a:rPr lang="en-US" dirty="0" smtClean="0"/>
              <a:t> an abstraction</a:t>
            </a:r>
          </a:p>
          <a:p>
            <a:r>
              <a:rPr lang="en-US" dirty="0" smtClean="0"/>
              <a:t>And then be able to use this to make (good) predictions about what will happen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59673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characteristics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human and machine learning</a:t>
            </a:r>
          </a:p>
          <a:p>
            <a:r>
              <a:rPr lang="en-US" dirty="0" smtClean="0"/>
              <a:t>Learning can be slow</a:t>
            </a:r>
          </a:p>
          <a:p>
            <a:r>
              <a:rPr lang="en-US" dirty="0" smtClean="0"/>
              <a:t>Learning can be error prone</a:t>
            </a:r>
          </a:p>
          <a:p>
            <a:pPr lvl="1"/>
            <a:r>
              <a:rPr lang="en-US" dirty="0" smtClean="0"/>
              <a:t>E.g., we make generalizations without enough experience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NVTech_tran03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4254500"/>
            <a:ext cx="10509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Tech_vc0249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4254500"/>
            <a:ext cx="15906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2500" y="4178300"/>
            <a:ext cx="1411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/>
              <a:t>…?</a:t>
            </a:r>
            <a:endParaRPr lang="en-US" sz="6000">
              <a:solidFill>
                <a:srgbClr val="EB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31200" cy="5027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Mining: </a:t>
            </a:r>
          </a:p>
          <a:p>
            <a:pPr lvl="1"/>
            <a:r>
              <a:rPr lang="en-US" dirty="0" smtClean="0"/>
              <a:t>Find patterns/regularities in a data set</a:t>
            </a:r>
          </a:p>
          <a:p>
            <a:pPr lvl="1"/>
            <a:r>
              <a:rPr lang="en-US" dirty="0" smtClean="0"/>
              <a:t>Use this to make predictions about “new data”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Agent learning:</a:t>
            </a:r>
          </a:p>
          <a:p>
            <a:pPr lvl="1"/>
            <a:r>
              <a:rPr lang="en-US" dirty="0" smtClean="0"/>
              <a:t>Find patterns/regularities in the world</a:t>
            </a:r>
          </a:p>
          <a:p>
            <a:pPr lvl="1"/>
            <a:r>
              <a:rPr lang="en-US" dirty="0" smtClean="0"/>
              <a:t>Use this to make future decisions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In both cases, the learning builds a </a:t>
            </a:r>
            <a:r>
              <a:rPr lang="en-US" b="1" dirty="0" smtClean="0"/>
              <a:t>model</a:t>
            </a:r>
            <a:r>
              <a:rPr lang="en-US" dirty="0" smtClean="0"/>
              <a:t> that we can use to </a:t>
            </a:r>
            <a:r>
              <a:rPr lang="en-US" b="1" dirty="0" smtClean="0"/>
              <a:t>make predictions </a:t>
            </a:r>
            <a:r>
              <a:rPr lang="en-US" dirty="0" smtClean="0"/>
              <a:t>about the world or “what to do next”</a:t>
            </a:r>
            <a:endParaRPr lang="en-US" dirty="0"/>
          </a:p>
        </p:txBody>
      </p:sp>
      <p:pic>
        <p:nvPicPr>
          <p:cNvPr id="4" name="Picture 3" descr="iron_pickax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1003300"/>
            <a:ext cx="914400" cy="914400"/>
          </a:xfrm>
          <a:prstGeom prst="rect">
            <a:avLst/>
          </a:prstGeom>
        </p:spPr>
      </p:pic>
      <p:pic>
        <p:nvPicPr>
          <p:cNvPr id="5" name="Picture 6" descr="MsPacManLevel6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15" y="2844800"/>
            <a:ext cx="1286393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13810</TotalTime>
  <Words>612</Words>
  <Application>Microsoft Macintosh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Bowdoin</vt:lpstr>
      <vt:lpstr>Getting Past the AI Gatekeeper- Node.js/Javascript VS Python</vt:lpstr>
      <vt:lpstr>Terminology / positioning</vt:lpstr>
      <vt:lpstr>Why is it called “Machine Learning”?</vt:lpstr>
      <vt:lpstr>What is ‘Artificial Intelligence’?</vt:lpstr>
      <vt:lpstr>AI/ML has more “science” than CS</vt:lpstr>
      <vt:lpstr>“Building a model”</vt:lpstr>
      <vt:lpstr>Generalizations and Inference</vt:lpstr>
      <vt:lpstr>Some characteristics of learning</vt:lpstr>
      <vt:lpstr>Two Forms of Machine Learning</vt:lpstr>
      <vt:lpstr>Two Forms of Machine Learning</vt:lpstr>
      <vt:lpstr>Two Forms of Machine Learning</vt:lpstr>
      <vt:lpstr>Two Forms of Machine Learning</vt:lpstr>
      <vt:lpstr>Today</vt:lpstr>
      <vt:lpstr>An Aside: “Big Data”</vt:lpstr>
      <vt:lpstr>TensorFlow / Deep Learning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389</cp:revision>
  <cp:lastPrinted>2008-08-21T16:47:18Z</cp:lastPrinted>
  <dcterms:created xsi:type="dcterms:W3CDTF">2008-08-23T01:03:40Z</dcterms:created>
  <dcterms:modified xsi:type="dcterms:W3CDTF">2019-01-15T15:45:23Z</dcterms:modified>
</cp:coreProperties>
</file>