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9"/>
  </p:notesMasterIdLst>
  <p:handoutMasterIdLst>
    <p:handoutMasterId r:id="rId30"/>
  </p:handoutMasterIdLst>
  <p:sldIdLst>
    <p:sldId id="524" r:id="rId2"/>
    <p:sldId id="592" r:id="rId3"/>
    <p:sldId id="577" r:id="rId4"/>
    <p:sldId id="578" r:id="rId5"/>
    <p:sldId id="593" r:id="rId6"/>
    <p:sldId id="589" r:id="rId7"/>
    <p:sldId id="585" r:id="rId8"/>
    <p:sldId id="586" r:id="rId9"/>
    <p:sldId id="590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591" r:id="rId18"/>
    <p:sldId id="525" r:id="rId19"/>
    <p:sldId id="579" r:id="rId20"/>
    <p:sldId id="582" r:id="rId21"/>
    <p:sldId id="546" r:id="rId22"/>
    <p:sldId id="526" r:id="rId23"/>
    <p:sldId id="580" r:id="rId24"/>
    <p:sldId id="581" r:id="rId25"/>
    <p:sldId id="583" r:id="rId26"/>
    <p:sldId id="584" r:id="rId27"/>
    <p:sldId id="5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7356"/>
    <a:srgbClr val="DDD8DB"/>
    <a:srgbClr val="213C31"/>
    <a:srgbClr val="2E6248"/>
    <a:srgbClr val="709775"/>
    <a:srgbClr val="709700"/>
    <a:srgbClr val="AD0000"/>
    <a:srgbClr val="0000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7994" autoAdjust="0"/>
  </p:normalViewPr>
  <p:slideViewPr>
    <p:cSldViewPr snapToGrid="0" showGuides="1">
      <p:cViewPr>
        <p:scale>
          <a:sx n="100" d="100"/>
          <a:sy n="100" d="100"/>
        </p:scale>
        <p:origin x="-1032" y="-160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1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71B2F8-A645-9045-A887-CBBF31E7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AE6A63B4-4579-4247-BF8E-69ACF7CBF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headerbg-green-sla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96900" y="10763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82700" y="3514725"/>
            <a:ext cx="6400800" cy="1752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213C31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 flipV="1">
            <a:off x="895350" y="3124200"/>
            <a:ext cx="7175500" cy="2540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9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0"/>
          <p:cNvSpPr>
            <a:spLocks noChangeShapeType="1"/>
          </p:cNvSpPr>
          <p:nvPr userDrawn="1"/>
        </p:nvSpPr>
        <p:spPr bwMode="auto">
          <a:xfrm>
            <a:off x="0" y="928688"/>
            <a:ext cx="9239250" cy="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4100"/>
            <a:ext cx="8229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504825" y="512763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Roboto"/>
              <a:cs typeface="Roboto"/>
            </a:endParaRPr>
          </a:p>
        </p:txBody>
      </p:sp>
      <p:sp>
        <p:nvSpPr>
          <p:cNvPr id="1032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75405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53100" y="6358235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pic>
        <p:nvPicPr>
          <p:cNvPr id="5" name="Picture 4" descr="networkheaderbg-green-slan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7" r:id="rId3"/>
    <p:sldLayoutId id="214748371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3200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marL="8001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800">
          <a:solidFill>
            <a:srgbClr val="2E6248"/>
          </a:solidFill>
          <a:latin typeface="Roboto"/>
          <a:ea typeface="ＭＳ Ｐゴシック" charset="-128"/>
          <a:cs typeface="Roboto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3pPr>
      <a:lvl4pPr marL="13716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4pPr>
      <a:lvl5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ctrTitle"/>
          </p:nvPr>
        </p:nvSpPr>
        <p:spPr>
          <a:xfrm>
            <a:off x="501822" y="792874"/>
            <a:ext cx="8128000" cy="1908175"/>
          </a:xfrm>
          <a:ln w="76200" cmpd="sng"/>
        </p:spPr>
        <p:txBody>
          <a:bodyPr/>
          <a:lstStyle/>
          <a:p>
            <a:r>
              <a:rPr lang="en-US" sz="3600" dirty="0" smtClean="0">
                <a:latin typeface="Roboto Medium"/>
                <a:cs typeface="Roboto Medium"/>
              </a:rPr>
              <a:t>Getting </a:t>
            </a:r>
            <a:r>
              <a:rPr lang="en-US" sz="3600" dirty="0">
                <a:latin typeface="Roboto Medium"/>
                <a:cs typeface="Roboto Medium"/>
              </a:rPr>
              <a:t>Past the AI </a:t>
            </a:r>
            <a:r>
              <a:rPr lang="en-US" sz="3600" dirty="0" smtClean="0">
                <a:latin typeface="Roboto Medium"/>
                <a:cs typeface="Roboto Medium"/>
              </a:rPr>
              <a:t>Gatekeeper: </a:t>
            </a:r>
            <a:r>
              <a:rPr lang="en-US" sz="3600" dirty="0" err="1" smtClean="0">
                <a:latin typeface="Roboto Medium"/>
                <a:cs typeface="Roboto Medium"/>
              </a:rPr>
              <a:t>Node.js</a:t>
            </a:r>
            <a:r>
              <a:rPr lang="en-US" sz="3600" dirty="0" smtClean="0">
                <a:latin typeface="Roboto Medium"/>
                <a:cs typeface="Roboto Medium"/>
              </a:rPr>
              <a:t> /</a:t>
            </a:r>
            <a:r>
              <a:rPr lang="en-US" sz="3600" dirty="0" err="1" smtClean="0">
                <a:latin typeface="Roboto Medium"/>
                <a:cs typeface="Roboto Medium"/>
              </a:rPr>
              <a:t>Javascript</a:t>
            </a:r>
            <a:r>
              <a:rPr lang="en-US" sz="3600" dirty="0" smtClean="0">
                <a:latin typeface="Roboto Medium"/>
                <a:cs typeface="Roboto Medium"/>
              </a:rPr>
              <a:t> </a:t>
            </a:r>
            <a:r>
              <a:rPr lang="en-US" sz="3600" dirty="0" smtClean="0">
                <a:latin typeface="Roboto Medium"/>
                <a:cs typeface="Roboto Medium"/>
              </a:rPr>
              <a:t>vs. </a:t>
            </a:r>
            <a:r>
              <a:rPr lang="en-US" sz="3600" dirty="0">
                <a:latin typeface="Roboto Medium"/>
                <a:cs typeface="Roboto Medium"/>
              </a:rPr>
              <a:t>Python</a:t>
            </a:r>
          </a:p>
        </p:txBody>
      </p:sp>
      <p:sp>
        <p:nvSpPr>
          <p:cNvPr id="5122" name="Subtitle 4"/>
          <p:cNvSpPr>
            <a:spLocks noGrp="1"/>
          </p:cNvSpPr>
          <p:nvPr>
            <p:ph type="subTitle" idx="1"/>
          </p:nvPr>
        </p:nvSpPr>
        <p:spPr>
          <a:xfrm>
            <a:off x="1358900" y="3886199"/>
            <a:ext cx="6400800" cy="1330325"/>
          </a:xfrm>
        </p:spPr>
        <p:txBody>
          <a:bodyPr/>
          <a:lstStyle/>
          <a:p>
            <a:r>
              <a:rPr lang="en-US" sz="2800" b="0" dirty="0" smtClean="0">
                <a:ea typeface="ＭＳ Ｐゴシック" charset="0"/>
                <a:cs typeface="ＭＳ Ｐゴシック" charset="0"/>
              </a:rPr>
              <a:t>Clare Bates Congdon</a:t>
            </a:r>
            <a:endParaRPr lang="en-US" sz="2800" b="0" dirty="0"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January 16, 2019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official languages” of AI and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enormously popular right now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R, LISP,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why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language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speed, </a:t>
            </a:r>
            <a:endParaRPr lang="en-US" dirty="0" smtClean="0"/>
          </a:p>
          <a:p>
            <a:r>
              <a:rPr lang="en-US" dirty="0" smtClean="0"/>
              <a:t>Development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Speed, maintenance, environment</a:t>
            </a:r>
          </a:p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libraries..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Python has become popular in part because of the wide availability of a large variety of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one of the most popular programming languages in use today</a:t>
            </a:r>
          </a:p>
          <a:p>
            <a:r>
              <a:rPr lang="en-US" dirty="0" smtClean="0"/>
              <a:t>The backbone of most internet applications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 But it was not ideal for the “server side”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was originally developed to manage the server side of web applications</a:t>
            </a:r>
          </a:p>
          <a:p>
            <a:r>
              <a:rPr lang="en-US" dirty="0" smtClean="0"/>
              <a:t>Seamless [interface] with “front end”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9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speed:</a:t>
            </a:r>
          </a:p>
          <a:p>
            <a:pPr lvl="1"/>
            <a:r>
              <a:rPr lang="en-US" dirty="0" err="1" smtClean="0"/>
              <a:t>Node.js</a:t>
            </a:r>
            <a:r>
              <a:rPr lang="en-US" dirty="0" smtClean="0"/>
              <a:t> is implemented in C</a:t>
            </a:r>
            <a:endParaRPr lang="en-US" dirty="0"/>
          </a:p>
          <a:p>
            <a:r>
              <a:rPr lang="en-US" dirty="0"/>
              <a:t>Development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smtClean="0"/>
              <a:t>Familiar language with “C Family” syntax</a:t>
            </a:r>
            <a:endParaRPr lang="en-US" dirty="0"/>
          </a:p>
          <a:p>
            <a:r>
              <a:rPr lang="en-US" dirty="0" smtClean="0"/>
              <a:t>Large and growing community produces a wealth of libraries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0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Node.js</a:t>
            </a:r>
            <a:r>
              <a:rPr lang="en-US" dirty="0" smtClean="0"/>
              <a:t> a benefit to IS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Node/</a:t>
            </a:r>
            <a:r>
              <a:rPr lang="en-US" dirty="0" err="1" smtClean="0"/>
              <a:t>Javascript</a:t>
            </a:r>
            <a:r>
              <a:rPr lang="en-US" dirty="0" smtClean="0"/>
              <a:t> designed to connect computers and processes across the internet</a:t>
            </a:r>
          </a:p>
          <a:p>
            <a:pPr lvl="1"/>
            <a:r>
              <a:rPr lang="en-US" dirty="0" smtClean="0">
                <a:sym typeface="Wingdings"/>
              </a:rPr>
              <a:t>we need to communicate across devices</a:t>
            </a:r>
          </a:p>
          <a:p>
            <a:r>
              <a:rPr lang="en-US" dirty="0" smtClean="0">
                <a:sym typeface="Wingdings"/>
              </a:rPr>
              <a:t>Many libraries available in Node, such as:</a:t>
            </a:r>
          </a:p>
          <a:p>
            <a:pPr lvl="1"/>
            <a:r>
              <a:rPr lang="en-US" dirty="0" smtClean="0">
                <a:sym typeface="Wingdings"/>
              </a:rPr>
              <a:t>Google </a:t>
            </a:r>
            <a:r>
              <a:rPr lang="en-US" dirty="0" err="1" smtClean="0">
                <a:sym typeface="Wingdings"/>
              </a:rPr>
              <a:t>TensorFlow</a:t>
            </a:r>
            <a:endParaRPr lang="en-US" dirty="0">
              <a:sym typeface="Wingdings"/>
            </a:endParaRPr>
          </a:p>
          <a:p>
            <a:pPr lvl="1"/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. </a:t>
            </a:r>
            <a:r>
              <a:rPr lang="en-US" dirty="0" smtClean="0">
                <a:solidFill>
                  <a:srgbClr val="AD0000"/>
                </a:solidFill>
                <a:sym typeface="Wingdings"/>
              </a:rPr>
              <a:t>(other stuff goes here)</a:t>
            </a:r>
          </a:p>
        </p:txBody>
      </p:sp>
    </p:spTree>
    <p:extLst>
      <p:ext uri="{BB962C8B-B14F-4D97-AF65-F5344CB8AC3E}">
        <p14:creationId xmlns:p14="http://schemas.microsoft.com/office/powerpoint/2010/main" val="66990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processes/agents</a:t>
            </a:r>
          </a:p>
          <a:p>
            <a:r>
              <a:rPr lang="en-US" dirty="0"/>
              <a:t>Independently learning, </a:t>
            </a:r>
            <a:r>
              <a:rPr lang="en-US" dirty="0" smtClean="0"/>
              <a:t>but</a:t>
            </a:r>
          </a:p>
          <a:p>
            <a:r>
              <a:rPr lang="en-US" dirty="0" smtClean="0"/>
              <a:t>Communicating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04207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don’t think about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 language to use for Artificial Intelligence applications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But </a:t>
            </a:r>
            <a:r>
              <a:rPr lang="en-US" dirty="0"/>
              <a:t>here’s why it 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14400"/>
            <a:ext cx="82296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Wingdings" charset="0"/>
              <a:buChar char="§"/>
              <a:defRPr sz="3200">
                <a:solidFill>
                  <a:srgbClr val="00004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SzPct val="60000"/>
              <a:buFont typeface="Wingdings" charset="0"/>
              <a:buChar char="u"/>
              <a:defRPr sz="2800">
                <a:solidFill>
                  <a:srgbClr val="000042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Wingdings" charset="0"/>
              <a:buChar char="§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Font typeface="Arial" charset="0"/>
              <a:buChar char="•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12A66"/>
              </a:buClr>
              <a:buSzPct val="60000"/>
              <a:buFont typeface="Wingdings" charset="0"/>
              <a:buChar char="v"/>
              <a:defRPr sz="2400">
                <a:solidFill>
                  <a:srgbClr val="000042"/>
                </a:solidFill>
                <a:latin typeface="+mn-lt"/>
                <a:ea typeface="ＭＳ Ｐゴシック" charset="-128"/>
              </a:defRPr>
            </a:lvl5pPr>
            <a:lvl6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6pPr>
            <a:lvl7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7pPr>
            <a:lvl8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8pPr>
            <a:lvl9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" charset="0"/>
              <a:buChar char="»"/>
              <a:defRPr>
                <a:solidFill>
                  <a:srgbClr val="000042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213C31"/>
              </a:solidFill>
            </a:endParaRPr>
          </a:p>
          <a:p>
            <a:pPr>
              <a:lnSpc>
                <a:spcPct val="80000"/>
              </a:lnSpc>
              <a:buClr>
                <a:srgbClr val="213C31"/>
              </a:buClr>
            </a:pPr>
            <a:r>
              <a:rPr lang="en-US" dirty="0" smtClean="0">
                <a:solidFill>
                  <a:srgbClr val="213C31"/>
                </a:solidFill>
              </a:rPr>
              <a:t>Electronic computers </a:t>
            </a:r>
          </a:p>
          <a:p>
            <a:pPr marL="0" indent="0">
              <a:lnSpc>
                <a:spcPct val="80000"/>
              </a:lnSpc>
              <a:buClr>
                <a:srgbClr val="213C31"/>
              </a:buClr>
              <a:buNone/>
            </a:pPr>
            <a:r>
              <a:rPr lang="en-US" dirty="0">
                <a:solidFill>
                  <a:srgbClr val="213C31"/>
                </a:solidFill>
              </a:rPr>
              <a:t>	</a:t>
            </a:r>
            <a:r>
              <a:rPr lang="en-US" dirty="0" smtClean="0">
                <a:solidFill>
                  <a:srgbClr val="213C31"/>
                </a:solidFill>
              </a:rPr>
              <a:t>in the 1940’s</a:t>
            </a:r>
          </a:p>
          <a:p>
            <a:pPr>
              <a:buClr>
                <a:srgbClr val="213C31"/>
              </a:buClr>
            </a:pPr>
            <a:r>
              <a:rPr lang="en-US" dirty="0" smtClean="0">
                <a:solidFill>
                  <a:srgbClr val="213C31"/>
                </a:solidFill>
              </a:rPr>
              <a:t>What is a “computer”?</a:t>
            </a:r>
          </a:p>
          <a:p>
            <a:pPr>
              <a:buClr>
                <a:srgbClr val="213C31"/>
              </a:buClr>
            </a:pPr>
            <a:r>
              <a:rPr lang="en-US" dirty="0" smtClean="0">
                <a:solidFill>
                  <a:srgbClr val="213C31"/>
                </a:solidFill>
              </a:rPr>
              <a:t>Alan Turing’s genius</a:t>
            </a:r>
            <a:endParaRPr lang="en-US" dirty="0">
              <a:solidFill>
                <a:srgbClr val="213C3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called “Machine Learning”?</a:t>
            </a:r>
            <a:endParaRPr lang="en-US" dirty="0"/>
          </a:p>
        </p:txBody>
      </p:sp>
      <p:pic>
        <p:nvPicPr>
          <p:cNvPr id="6" name="Content Placeholder 5" descr="Alan_Turing_Aged_16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 b="-52"/>
          <a:stretch/>
        </p:blipFill>
        <p:spPr>
          <a:xfrm>
            <a:off x="5803900" y="1409700"/>
            <a:ext cx="281093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816600" y="51308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Turing, via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9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has more “science” than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Studying the system that we created</a:t>
            </a:r>
          </a:p>
          <a:p>
            <a:r>
              <a:rPr lang="en-US" dirty="0" smtClean="0"/>
              <a:t>(Because it’s not a natural system, we have the ability to perturb it)</a:t>
            </a:r>
          </a:p>
          <a:p>
            <a:r>
              <a:rPr lang="en-US" dirty="0" smtClean="0"/>
              <a:t>Do ‘experiments’ to conduct our investigations</a:t>
            </a:r>
          </a:p>
          <a:p>
            <a:r>
              <a:rPr lang="en-US" dirty="0" smtClean="0"/>
              <a:t>Can also involve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5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Artificial Intelligence (AI)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</a:t>
            </a:r>
            <a:r>
              <a:rPr lang="en-US" dirty="0"/>
              <a:t>AI </a:t>
            </a:r>
            <a:r>
              <a:rPr lang="en-US" dirty="0" smtClean="0"/>
              <a:t>application (Energy Grid)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languages often used for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 and how does it relate to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115553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“Building a 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ML, we often talk about “building a model”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 our data, of our experience</a:t>
            </a:r>
          </a:p>
          <a:p>
            <a:r>
              <a:rPr lang="en-US" dirty="0" smtClean="0"/>
              <a:t>Goal is largely to create a model of what we’ve seen before </a:t>
            </a:r>
            <a:r>
              <a:rPr lang="mr-IN" dirty="0" smtClean="0"/>
              <a:t>–</a:t>
            </a:r>
            <a:r>
              <a:rPr lang="en-US" dirty="0" smtClean="0"/>
              <a:t> an abstraction</a:t>
            </a:r>
          </a:p>
          <a:p>
            <a:r>
              <a:rPr lang="en-US" dirty="0" smtClean="0"/>
              <a:t>And then be able to use this to make (good) predictions about what will happen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59673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characteristics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both human and machine learning</a:t>
            </a:r>
          </a:p>
          <a:p>
            <a:r>
              <a:rPr lang="en-US" dirty="0" smtClean="0"/>
              <a:t>Learning can be slow</a:t>
            </a:r>
          </a:p>
          <a:p>
            <a:r>
              <a:rPr lang="en-US" dirty="0" smtClean="0"/>
              <a:t>Learning can be error prone</a:t>
            </a:r>
          </a:p>
          <a:p>
            <a:pPr lvl="1"/>
            <a:r>
              <a:rPr lang="en-US" dirty="0" smtClean="0"/>
              <a:t>E.g., we make generalizations without enough experience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NVTech_tran0328.jpg                                            0013C65E&#10;MAC_013909                     BE9E863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4254500"/>
            <a:ext cx="10509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VTech_vc024928.jpg                                            0013C65E&#10;MAC_013909                     BE9E863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4254500"/>
            <a:ext cx="159067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32500" y="4178300"/>
            <a:ext cx="1411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/>
              <a:t>…?</a:t>
            </a:r>
            <a:endParaRPr lang="en-US" sz="6000">
              <a:solidFill>
                <a:srgbClr val="EB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31200" cy="5027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Mining: </a:t>
            </a:r>
          </a:p>
          <a:p>
            <a:pPr lvl="1"/>
            <a:r>
              <a:rPr lang="en-US" dirty="0" smtClean="0"/>
              <a:t>Find patterns/regularities in a data set</a:t>
            </a:r>
          </a:p>
          <a:p>
            <a:pPr lvl="1"/>
            <a:r>
              <a:rPr lang="en-US" dirty="0" smtClean="0"/>
              <a:t>Use this to make predictions about “new data”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Agent learning:</a:t>
            </a:r>
          </a:p>
          <a:p>
            <a:pPr lvl="1"/>
            <a:r>
              <a:rPr lang="en-US" dirty="0" smtClean="0"/>
              <a:t>Find patterns/regularities in the world</a:t>
            </a:r>
          </a:p>
          <a:p>
            <a:pPr lvl="1"/>
            <a:r>
              <a:rPr lang="en-US" dirty="0" smtClean="0"/>
              <a:t>Use this to make future decisions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In both cases, the learning builds a </a:t>
            </a:r>
            <a:r>
              <a:rPr lang="en-US" b="1" dirty="0" smtClean="0"/>
              <a:t>model</a:t>
            </a:r>
            <a:r>
              <a:rPr lang="en-US" dirty="0" smtClean="0"/>
              <a:t> that we can use to </a:t>
            </a:r>
            <a:r>
              <a:rPr lang="en-US" b="1" dirty="0" smtClean="0"/>
              <a:t>make predictions </a:t>
            </a:r>
            <a:r>
              <a:rPr lang="en-US" dirty="0" smtClean="0"/>
              <a:t>about the world or “what to do next”</a:t>
            </a:r>
            <a:endParaRPr lang="en-US" dirty="0"/>
          </a:p>
        </p:txBody>
      </p:sp>
      <p:pic>
        <p:nvPicPr>
          <p:cNvPr id="4" name="Picture 3" descr="iron_pickax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1003300"/>
            <a:ext cx="914400" cy="914400"/>
          </a:xfrm>
          <a:prstGeom prst="rect">
            <a:avLst/>
          </a:prstGeom>
        </p:spPr>
      </p:pic>
      <p:pic>
        <p:nvPicPr>
          <p:cNvPr id="5" name="Picture 6" descr="MsPacManLevel6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115" y="2844800"/>
            <a:ext cx="1286393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“Supervised”, aka classification</a:t>
            </a:r>
          </a:p>
          <a:p>
            <a:pPr lvl="1"/>
            <a:r>
              <a:rPr lang="en-US" dirty="0" smtClean="0"/>
              <a:t>E.g., are you a good credit risk?</a:t>
            </a:r>
          </a:p>
          <a:p>
            <a:pPr lvl="1"/>
            <a:endParaRPr lang="en-US" dirty="0"/>
          </a:p>
          <a:p>
            <a:r>
              <a:rPr lang="en-US" dirty="0" smtClean="0"/>
              <a:t>“Unsupervised”, aka clustering</a:t>
            </a:r>
          </a:p>
          <a:p>
            <a:pPr lvl="1"/>
            <a:r>
              <a:rPr lang="en-US" dirty="0" smtClean="0"/>
              <a:t>E.g., do individual voters have similar stances on 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“Incremental”</a:t>
            </a:r>
          </a:p>
          <a:p>
            <a:pPr lvl="1"/>
            <a:r>
              <a:rPr lang="en-US" dirty="0" smtClean="0"/>
              <a:t>New relevant data/experiences are available</a:t>
            </a:r>
          </a:p>
          <a:p>
            <a:pPr lvl="1"/>
            <a:r>
              <a:rPr lang="en-US" dirty="0" smtClean="0"/>
              <a:t>Want to continually adjust the model</a:t>
            </a:r>
          </a:p>
          <a:p>
            <a:pPr lvl="1"/>
            <a:endParaRPr lang="en-US" dirty="0"/>
          </a:p>
          <a:p>
            <a:r>
              <a:rPr lang="en-US" dirty="0" smtClean="0"/>
              <a:t>“Non-incremental”</a:t>
            </a:r>
          </a:p>
          <a:p>
            <a:pPr lvl="1"/>
            <a:r>
              <a:rPr lang="en-US" dirty="0" smtClean="0"/>
              <a:t>We have “a data set”</a:t>
            </a:r>
          </a:p>
          <a:p>
            <a:pPr lvl="1"/>
            <a:r>
              <a:rPr lang="en-US" dirty="0" smtClean="0"/>
              <a:t>How can we understand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“Symbolic”</a:t>
            </a:r>
          </a:p>
          <a:p>
            <a:pPr lvl="1"/>
            <a:r>
              <a:rPr lang="en-US" dirty="0" smtClean="0"/>
              <a:t>E.g., not just who is at risk for a heart attack</a:t>
            </a:r>
          </a:p>
          <a:p>
            <a:pPr lvl="1"/>
            <a:r>
              <a:rPr lang="en-US" dirty="0" smtClean="0"/>
              <a:t>But also, we’d like some insight as to WHY</a:t>
            </a:r>
          </a:p>
          <a:p>
            <a:endParaRPr lang="en-US" dirty="0"/>
          </a:p>
          <a:p>
            <a:r>
              <a:rPr lang="en-US" dirty="0" smtClean="0"/>
              <a:t>“Sub-symbolic”</a:t>
            </a:r>
          </a:p>
          <a:p>
            <a:pPr lvl="1"/>
            <a:r>
              <a:rPr lang="en-US" dirty="0" smtClean="0"/>
              <a:t>We don’t need to know “why”</a:t>
            </a:r>
          </a:p>
          <a:p>
            <a:pPr lvl="1"/>
            <a:r>
              <a:rPr lang="en-US" dirty="0" smtClean="0"/>
              <a:t>Just make good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mining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upervised</a:t>
            </a:r>
          </a:p>
          <a:p>
            <a:r>
              <a:rPr lang="en-US" dirty="0"/>
              <a:t>I</a:t>
            </a:r>
            <a:r>
              <a:rPr lang="en-US" dirty="0" smtClean="0"/>
              <a:t>ncremental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ubsymbolic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20100" cy="5027613"/>
          </a:xfrm>
        </p:spPr>
        <p:txBody>
          <a:bodyPr/>
          <a:lstStyle/>
          <a:p>
            <a:r>
              <a:rPr lang="en-US" dirty="0" smtClean="0"/>
              <a:t>Doesn’t mean “I have a LOT of data”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Typically refers to “the four V’s”:</a:t>
            </a:r>
          </a:p>
          <a:p>
            <a:pPr lvl="1"/>
            <a:r>
              <a:rPr lang="en-US" dirty="0" smtClean="0"/>
              <a:t>Volume – yes, lots of data</a:t>
            </a:r>
          </a:p>
          <a:p>
            <a:pPr lvl="1"/>
            <a:r>
              <a:rPr lang="en-US" dirty="0" smtClean="0"/>
              <a:t>Variability – </a:t>
            </a:r>
            <a:r>
              <a:rPr lang="en-US" dirty="0" err="1" smtClean="0"/>
              <a:t>heterogenous</a:t>
            </a:r>
            <a:r>
              <a:rPr lang="en-US" dirty="0" smtClean="0"/>
              <a:t> types/sources</a:t>
            </a:r>
          </a:p>
          <a:p>
            <a:pPr lvl="1"/>
            <a:r>
              <a:rPr lang="en-US" dirty="0" smtClean="0"/>
              <a:t>Velocity – often, the data is coming in “real time”</a:t>
            </a:r>
          </a:p>
          <a:p>
            <a:pPr lvl="1"/>
            <a:r>
              <a:rPr lang="en-US" dirty="0" smtClean="0"/>
              <a:t>Veracity – often, there are errors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/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3600" b="1" dirty="0" smtClean="0"/>
              <a:t>     CS &gt;&gt; AI &gt;&gt; ML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ML  &lt;&lt; Stats &lt;&lt; Math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‘Artificial Intelligence’?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CS:</a:t>
            </a:r>
          </a:p>
          <a:p>
            <a:pPr lvl="1"/>
            <a:r>
              <a:rPr lang="en-US" dirty="0" smtClean="0"/>
              <a:t>Design and implement a solution to a problem</a:t>
            </a:r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We don’t know how to solve the problem</a:t>
            </a:r>
          </a:p>
          <a:p>
            <a:pPr lvl="1"/>
            <a:r>
              <a:rPr lang="en-US" dirty="0" smtClean="0"/>
              <a:t>But we know “what a solution looks like”</a:t>
            </a:r>
          </a:p>
          <a:p>
            <a:pPr lvl="1"/>
            <a:r>
              <a:rPr lang="en-US" b="1" u="sng" dirty="0" smtClean="0"/>
              <a:t>Search</a:t>
            </a:r>
            <a:r>
              <a:rPr lang="en-US" dirty="0" smtClean="0"/>
              <a:t> the space of possible solutions</a:t>
            </a:r>
          </a:p>
          <a:p>
            <a:pPr lvl="1"/>
            <a:r>
              <a:rPr lang="en-US" dirty="0" smtClean="0"/>
              <a:t>There are too many possibilities to consider them all</a:t>
            </a:r>
          </a:p>
          <a:p>
            <a:pPr lvl="1"/>
            <a:r>
              <a:rPr lang="en-US" dirty="0" smtClean="0"/>
              <a:t>Have to be “clever” about where we look</a:t>
            </a:r>
          </a:p>
        </p:txBody>
      </p:sp>
    </p:spTree>
    <p:extLst>
      <p:ext uri="{BB962C8B-B14F-4D97-AF65-F5344CB8AC3E}">
        <p14:creationId xmlns:p14="http://schemas.microsoft.com/office/powerpoint/2010/main" val="17158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‘Machine Learning’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AI:</a:t>
            </a:r>
            <a:endParaRPr lang="en-US" dirty="0" smtClean="0"/>
          </a:p>
          <a:p>
            <a:pPr lvl="1"/>
            <a:r>
              <a:rPr lang="en-US" dirty="0" smtClean="0"/>
              <a:t>Heuristic search for a solution to the problem</a:t>
            </a:r>
            <a:endParaRPr lang="en-US" dirty="0" smtClean="0"/>
          </a:p>
          <a:p>
            <a:r>
              <a:rPr lang="en-US" dirty="0" smtClean="0"/>
              <a:t>ML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Build a model, based on experience</a:t>
            </a:r>
            <a:endParaRPr lang="en-US" dirty="0" smtClean="0"/>
          </a:p>
          <a:p>
            <a:pPr lvl="1"/>
            <a:r>
              <a:rPr lang="en-US" dirty="0" smtClean="0"/>
              <a:t>Infer regularities in that experience</a:t>
            </a:r>
          </a:p>
          <a:p>
            <a:pPr lvl="1"/>
            <a:r>
              <a:rPr lang="en-US" dirty="0" smtClean="0">
                <a:sym typeface="Wingdings"/>
              </a:rPr>
              <a:t> Use experience in a domain to improve our 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is a generalization of our previous experience</a:t>
            </a:r>
            <a:endParaRPr lang="en-US" dirty="0"/>
          </a:p>
          <a:p>
            <a:r>
              <a:rPr lang="en-US" dirty="0" smtClean="0"/>
              <a:t>We use the model to make </a:t>
            </a:r>
            <a:r>
              <a:rPr lang="en-US" u="sng" dirty="0" smtClean="0"/>
              <a:t>inferences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we infer, we are making an informed decision</a:t>
            </a:r>
          </a:p>
          <a:p>
            <a:r>
              <a:rPr lang="en-US" dirty="0" smtClean="0"/>
              <a:t>But sometimes, if we’d seen more data / had more experience, we’d discover that our model is not quite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/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 form of “neural nets”</a:t>
            </a:r>
          </a:p>
          <a:p>
            <a:pPr lvl="1"/>
            <a:r>
              <a:rPr lang="en-US" dirty="0" smtClean="0"/>
              <a:t>An ML approach inspired by human nervous system</a:t>
            </a:r>
          </a:p>
          <a:p>
            <a:r>
              <a:rPr lang="en-US" dirty="0" smtClean="0"/>
              <a:t>“Deep learning” refers to many layers in the learned model</a:t>
            </a:r>
          </a:p>
          <a:p>
            <a:r>
              <a:rPr lang="en-US" dirty="0" smtClean="0"/>
              <a:t>(Some other forms of ML also use the phrase “deep learning”)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AI Project: Fractal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Grids of the Future:</a:t>
            </a:r>
          </a:p>
          <a:p>
            <a:pPr lvl="1"/>
            <a:r>
              <a:rPr lang="en-US" dirty="0" smtClean="0"/>
              <a:t>Consumer participation and choice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ecentralized control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wo</a:t>
            </a:r>
            <a:r>
              <a:rPr lang="en-US" dirty="0"/>
              <a:t>-way energy </a:t>
            </a:r>
            <a:r>
              <a:rPr lang="en-US" dirty="0" smtClean="0"/>
              <a:t>flows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reliability, security (cyber and physical) and </a:t>
            </a:r>
            <a:r>
              <a:rPr lang="en-US" dirty="0" smtClean="0"/>
              <a:t>resiliency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(need some illustrations in here)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AD0000"/>
                </a:solidFill>
              </a:rPr>
              <a:t>(</a:t>
            </a:r>
            <a:r>
              <a:rPr lang="en-US" dirty="0" smtClean="0">
                <a:solidFill>
                  <a:srgbClr val="AD0000"/>
                </a:solidFill>
              </a:rPr>
              <a:t>maybe another slide or two about this</a:t>
            </a:r>
            <a:r>
              <a:rPr lang="mr-IN" dirty="0" smtClean="0">
                <a:solidFill>
                  <a:srgbClr val="AD0000"/>
                </a:solidFill>
              </a:rPr>
              <a:t>…</a:t>
            </a:r>
            <a:r>
              <a:rPr lang="en-US" dirty="0" smtClean="0">
                <a:solidFill>
                  <a:srgbClr val="AD0000"/>
                </a:solidFill>
              </a:rPr>
              <a:t>)</a:t>
            </a:r>
            <a:endParaRPr lang="en-US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Facets of this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</a:p>
          <a:p>
            <a:r>
              <a:rPr lang="en-US" dirty="0" smtClean="0"/>
              <a:t>Fractal architecture</a:t>
            </a:r>
          </a:p>
          <a:p>
            <a:r>
              <a:rPr lang="en-US" dirty="0" smtClean="0"/>
              <a:t>Smart edge devices, </a:t>
            </a:r>
          </a:p>
          <a:p>
            <a:pPr lvl="1"/>
            <a:r>
              <a:rPr lang="en-US" dirty="0" smtClean="0"/>
              <a:t>e.g., battery decides to charge when price is low and to discharge when price is high</a:t>
            </a:r>
          </a:p>
          <a:p>
            <a:pPr lvl="1"/>
            <a:r>
              <a:rPr lang="en-US" dirty="0" smtClean="0"/>
              <a:t>Use AI and ML to respond well to fluctuations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(needs a bit more here</a:t>
            </a:r>
            <a:r>
              <a:rPr lang="mr-IN" dirty="0" smtClean="0">
                <a:solidFill>
                  <a:srgbClr val="AD0000"/>
                </a:solidFill>
              </a:rPr>
              <a:t>…</a:t>
            </a:r>
            <a:r>
              <a:rPr lang="en-US" dirty="0">
                <a:solidFill>
                  <a:srgbClr val="AD0000"/>
                </a:solidFill>
              </a:rPr>
              <a:t>)</a:t>
            </a: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323645"/>
      </p:ext>
    </p:extLst>
  </p:cSld>
  <p:clrMapOvr>
    <a:masterClrMapping/>
  </p:clrMapOvr>
</p:sld>
</file>

<file path=ppt/theme/theme1.xml><?xml version="1.0" encoding="utf-8"?>
<a:theme xmlns:a="http://schemas.openxmlformats.org/drawingml/2006/main" name="Bowdoin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Bowdoin.potx</Template>
  <TotalTime>13848</TotalTime>
  <Words>1020</Words>
  <Application>Microsoft Macintosh PowerPoint</Application>
  <PresentationFormat>On-screen Show (4:3)</PresentationFormat>
  <Paragraphs>167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Bowdoin</vt:lpstr>
      <vt:lpstr>Getting Past the AI Gatekeeper: Node.js /Javascript vs. Python</vt:lpstr>
      <vt:lpstr>Outline</vt:lpstr>
      <vt:lpstr>Terminology / positioning</vt:lpstr>
      <vt:lpstr>What is ‘Artificial Intelligence’?</vt:lpstr>
      <vt:lpstr>What is ‘Machine Learning’?</vt:lpstr>
      <vt:lpstr>Generalizations and Inference</vt:lpstr>
      <vt:lpstr>TensorFlow / Deep Learning</vt:lpstr>
      <vt:lpstr>Example AI Project: Fractal Energy Grid</vt:lpstr>
      <vt:lpstr>Some Important Facets of this Solution</vt:lpstr>
      <vt:lpstr>“The official languages” of AI and ML</vt:lpstr>
      <vt:lpstr>Some language considerations</vt:lpstr>
      <vt:lpstr>Node and Javascript</vt:lpstr>
      <vt:lpstr>Node.js and Javascript</vt:lpstr>
      <vt:lpstr>How is Node.js a benefit to IS projects?</vt:lpstr>
      <vt:lpstr>Back to the Energy Grid</vt:lpstr>
      <vt:lpstr>PowerPoint Presentation</vt:lpstr>
      <vt:lpstr>Take Home</vt:lpstr>
      <vt:lpstr>Why is it called “Machine Learning”?</vt:lpstr>
      <vt:lpstr>AI/ML has more “science” than CS</vt:lpstr>
      <vt:lpstr>“Building a model”</vt:lpstr>
      <vt:lpstr>Some characteristics of learning</vt:lpstr>
      <vt:lpstr>Two Forms of Machine Learning</vt:lpstr>
      <vt:lpstr>Two Forms of Machine Learning</vt:lpstr>
      <vt:lpstr>Two Forms of Machine Learning</vt:lpstr>
      <vt:lpstr>Two Forms of Machine Learning</vt:lpstr>
      <vt:lpstr>Today</vt:lpstr>
      <vt:lpstr>An Aside: “Big Data”</vt:lpstr>
    </vt:vector>
  </TitlesOfParts>
  <Company>University of Southern Maine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Ellis</dc:creator>
  <cp:lastModifiedBy>Clare Bates Congdon</cp:lastModifiedBy>
  <cp:revision>400</cp:revision>
  <cp:lastPrinted>2008-08-21T16:47:18Z</cp:lastPrinted>
  <dcterms:created xsi:type="dcterms:W3CDTF">2008-08-23T01:03:40Z</dcterms:created>
  <dcterms:modified xsi:type="dcterms:W3CDTF">2019-01-15T16:11:27Z</dcterms:modified>
</cp:coreProperties>
</file>