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28"/>
  </p:notesMasterIdLst>
  <p:handoutMasterIdLst>
    <p:handoutMasterId r:id="rId29"/>
  </p:handoutMasterIdLst>
  <p:sldIdLst>
    <p:sldId id="524" r:id="rId2"/>
    <p:sldId id="592" r:id="rId3"/>
    <p:sldId id="578" r:id="rId4"/>
    <p:sldId id="593" r:id="rId5"/>
    <p:sldId id="589" r:id="rId6"/>
    <p:sldId id="585" r:id="rId7"/>
    <p:sldId id="586" r:id="rId8"/>
    <p:sldId id="612" r:id="rId9"/>
    <p:sldId id="611" r:id="rId10"/>
    <p:sldId id="603" r:id="rId11"/>
    <p:sldId id="590" r:id="rId12"/>
    <p:sldId id="594" r:id="rId13"/>
    <p:sldId id="595" r:id="rId14"/>
    <p:sldId id="600" r:id="rId15"/>
    <p:sldId id="601" r:id="rId16"/>
    <p:sldId id="602" r:id="rId17"/>
    <p:sldId id="604" r:id="rId18"/>
    <p:sldId id="605" r:id="rId19"/>
    <p:sldId id="606" r:id="rId20"/>
    <p:sldId id="610" r:id="rId21"/>
    <p:sldId id="609" r:id="rId22"/>
    <p:sldId id="599" r:id="rId23"/>
    <p:sldId id="598" r:id="rId24"/>
    <p:sldId id="591" r:id="rId25"/>
    <p:sldId id="607" r:id="rId26"/>
    <p:sldId id="608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07356"/>
    <a:srgbClr val="DDD8DB"/>
    <a:srgbClr val="213C31"/>
    <a:srgbClr val="2E6248"/>
    <a:srgbClr val="709775"/>
    <a:srgbClr val="709700"/>
    <a:srgbClr val="AD0000"/>
    <a:srgbClr val="000000"/>
    <a:srgbClr val="000042"/>
    <a:srgbClr val="00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0" autoAdjust="0"/>
    <p:restoredTop sz="87994" autoAdjust="0"/>
  </p:normalViewPr>
  <p:slideViewPr>
    <p:cSldViewPr snapToGrid="0" showGuides="1">
      <p:cViewPr>
        <p:scale>
          <a:sx n="100" d="100"/>
          <a:sy n="100" d="100"/>
        </p:scale>
        <p:origin x="-776" y="-160"/>
      </p:cViewPr>
      <p:guideLst>
        <p:guide orient="horz" pos="1776"/>
        <p:guide pos="2880"/>
      </p:guideLst>
    </p:cSldViewPr>
  </p:slideViewPr>
  <p:outlineViewPr>
    <p:cViewPr>
      <p:scale>
        <a:sx n="33" d="100"/>
        <a:sy n="33" d="100"/>
      </p:scale>
      <p:origin x="0" y="109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197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971B2F8-A645-9045-A887-CBBF31E78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0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" charset="0"/>
              </a:defRPr>
            </a:lvl1pPr>
          </a:lstStyle>
          <a:p>
            <a:pPr>
              <a:defRPr/>
            </a:pPr>
            <a:fld id="{AE6A63B4-4579-4247-BF8E-69ACF7CBF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67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etworkheaderbg-green-sla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88900" y="5702299"/>
            <a:ext cx="9334500" cy="125778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413440" y="6292334"/>
            <a:ext cx="3547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DD8DB"/>
                </a:solidFill>
                <a:effectLst/>
                <a:uLnTx/>
                <a:uFillTx/>
                <a:latin typeface="Roboto"/>
                <a:ea typeface="ＭＳ Ｐゴシック" charset="0"/>
                <a:cs typeface="Roboto"/>
              </a:rPr>
              <a:t>INTROSPECTIVE SYSTEMS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DD8DB"/>
              </a:solidFill>
              <a:effectLst/>
              <a:uLnTx/>
              <a:uFillTx/>
              <a:latin typeface="Roboto"/>
              <a:ea typeface="ＭＳ Ｐゴシック" charset="0"/>
              <a:cs typeface="Roboto"/>
            </a:endParaRPr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596900" y="1076325"/>
            <a:ext cx="7772400" cy="1470025"/>
          </a:xfrm>
        </p:spPr>
        <p:txBody>
          <a:bodyPr/>
          <a:lstStyle>
            <a:lvl1pPr algn="ctr">
              <a:defRPr sz="4800" b="0">
                <a:solidFill>
                  <a:srgbClr val="2E6248"/>
                </a:solidFill>
                <a:latin typeface="Roboto"/>
                <a:cs typeface="Robot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415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282700" y="3514725"/>
            <a:ext cx="6400800" cy="1752600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213C31"/>
                </a:solidFill>
                <a:latin typeface="Roboto"/>
                <a:cs typeface="Roboto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 flipV="1">
            <a:off x="895350" y="3124200"/>
            <a:ext cx="7175500" cy="25400"/>
          </a:xfrm>
          <a:prstGeom prst="line">
            <a:avLst/>
          </a:prstGeom>
          <a:noFill/>
          <a:ln w="50800">
            <a:solidFill>
              <a:srgbClr val="213C3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8093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0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28700"/>
            <a:ext cx="4038600" cy="491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8700"/>
            <a:ext cx="4038600" cy="491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7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0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20"/>
          <p:cNvSpPr>
            <a:spLocks noChangeShapeType="1"/>
          </p:cNvSpPr>
          <p:nvPr userDrawn="1"/>
        </p:nvSpPr>
        <p:spPr bwMode="auto">
          <a:xfrm>
            <a:off x="0" y="928688"/>
            <a:ext cx="9239250" cy="0"/>
          </a:xfrm>
          <a:prstGeom prst="line">
            <a:avLst/>
          </a:prstGeom>
          <a:noFill/>
          <a:ln w="50800">
            <a:solidFill>
              <a:srgbClr val="213C3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Roboto"/>
              <a:cs typeface="Roboto"/>
            </a:endParaRPr>
          </a:p>
        </p:txBody>
      </p:sp>
      <p:sp>
        <p:nvSpPr>
          <p:cNvPr id="10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4100"/>
            <a:ext cx="8229600" cy="488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0626" name="Text Box 34"/>
          <p:cNvSpPr txBox="1">
            <a:spLocks noChangeArrowheads="1"/>
          </p:cNvSpPr>
          <p:nvPr/>
        </p:nvSpPr>
        <p:spPr bwMode="auto">
          <a:xfrm>
            <a:off x="504825" y="512763"/>
            <a:ext cx="817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 smtClean="0">
              <a:latin typeface="Roboto"/>
              <a:cs typeface="Roboto"/>
            </a:endParaRPr>
          </a:p>
        </p:txBody>
      </p:sp>
      <p:sp>
        <p:nvSpPr>
          <p:cNvPr id="1032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75405"/>
            <a:ext cx="822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753100" y="6358235"/>
            <a:ext cx="345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/>
                <a:ea typeface="ＭＳ Ｐゴシック" charset="0"/>
                <a:cs typeface="Roboto"/>
              </a:rPr>
              <a:t>Introspective Systems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/>
              <a:ea typeface="ＭＳ Ｐゴシック" charset="0"/>
              <a:cs typeface="Roboto"/>
            </a:endParaRPr>
          </a:p>
        </p:txBody>
      </p:sp>
      <p:pic>
        <p:nvPicPr>
          <p:cNvPr id="5" name="Picture 4" descr="networkheaderbg-green-slant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88900" y="5702299"/>
            <a:ext cx="9334500" cy="125778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413440" y="6292334"/>
            <a:ext cx="3547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DD8DB"/>
                </a:solidFill>
                <a:effectLst/>
                <a:uLnTx/>
                <a:uFillTx/>
                <a:latin typeface="Roboto"/>
                <a:ea typeface="ＭＳ Ｐゴシック" charset="0"/>
                <a:cs typeface="Roboto"/>
              </a:rPr>
              <a:t>INTROSPECTIVE SYSTEMS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DD8DB"/>
              </a:solidFill>
              <a:effectLst/>
              <a:uLnTx/>
              <a:uFillTx/>
              <a:latin typeface="Roboto"/>
              <a:ea typeface="ＭＳ Ｐゴシック" charset="0"/>
              <a:cs typeface="Robot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5" r:id="rId2"/>
    <p:sldLayoutId id="2147483717" r:id="rId3"/>
    <p:sldLayoutId id="2147483719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E6248"/>
          </a:solidFill>
          <a:latin typeface="Roboto"/>
          <a:ea typeface="ＭＳ Ｐゴシック" pitchFamily="-65" charset="-128"/>
          <a:cs typeface="Roboto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2A66"/>
          </a:solidFill>
          <a:latin typeface="Helvetica" charset="0"/>
          <a:ea typeface="ＭＳ Ｐゴシック" pitchFamily="-65" charset="-128"/>
          <a:cs typeface="ＭＳ Ｐゴシック" pitchFamily="-6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2A66"/>
          </a:solidFill>
          <a:latin typeface="Helvetica" charset="0"/>
          <a:ea typeface="ＭＳ Ｐゴシック" pitchFamily="-65" charset="-128"/>
          <a:cs typeface="ＭＳ Ｐゴシック" pitchFamily="-6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2A66"/>
          </a:solidFill>
          <a:latin typeface="Helvetica" charset="0"/>
          <a:ea typeface="ＭＳ Ｐゴシック" pitchFamily="-65" charset="-128"/>
          <a:cs typeface="ＭＳ Ｐゴシック" pitchFamily="-6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2A66"/>
          </a:solidFill>
          <a:latin typeface="Helvetica" charset="0"/>
          <a:ea typeface="ＭＳ Ｐゴシック" pitchFamily="-65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E3B78"/>
          </a:solidFill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E3B78"/>
          </a:solidFill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E3B78"/>
          </a:solidFill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E3B78"/>
          </a:solidFill>
          <a:latin typeface="Helvetica" charset="0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Clr>
          <a:srgbClr val="213C31"/>
        </a:buClr>
        <a:buFont typeface="Arial"/>
        <a:buChar char="•"/>
        <a:defRPr sz="3200">
          <a:solidFill>
            <a:srgbClr val="2E6248"/>
          </a:solidFill>
          <a:latin typeface="Roboto"/>
          <a:ea typeface="ＭＳ Ｐゴシック" pitchFamily="-65" charset="-128"/>
          <a:cs typeface="Roboto"/>
        </a:defRPr>
      </a:lvl1pPr>
      <a:lvl2pPr marL="800100" indent="-457200" algn="l" rtl="0" eaLnBrk="1" fontAlgn="base" hangingPunct="1">
        <a:spcBef>
          <a:spcPct val="20000"/>
        </a:spcBef>
        <a:spcAft>
          <a:spcPct val="0"/>
        </a:spcAft>
        <a:buClr>
          <a:srgbClr val="213C31"/>
        </a:buClr>
        <a:buSzPct val="100000"/>
        <a:buFont typeface="Arial"/>
        <a:buChar char="•"/>
        <a:defRPr sz="2800">
          <a:solidFill>
            <a:srgbClr val="2E6248"/>
          </a:solidFill>
          <a:latin typeface="Roboto"/>
          <a:ea typeface="ＭＳ Ｐゴシック" charset="-128"/>
          <a:cs typeface="Roboto"/>
        </a:defRPr>
      </a:lvl2pPr>
      <a:lvl3pPr marL="1028700" indent="-342900" algn="l" rtl="0" eaLnBrk="1" fontAlgn="base" hangingPunct="1">
        <a:spcBef>
          <a:spcPct val="20000"/>
        </a:spcBef>
        <a:spcAft>
          <a:spcPct val="0"/>
        </a:spcAft>
        <a:buClr>
          <a:srgbClr val="213C31"/>
        </a:buClr>
        <a:buFont typeface="Arial"/>
        <a:buChar char="•"/>
        <a:defRPr sz="2400">
          <a:solidFill>
            <a:srgbClr val="2E6248"/>
          </a:solidFill>
          <a:latin typeface="Roboto"/>
          <a:ea typeface="ＭＳ Ｐゴシック" charset="-128"/>
          <a:cs typeface="Roboto"/>
        </a:defRPr>
      </a:lvl3pPr>
      <a:lvl4pPr marL="1371600" indent="-342900" algn="l" rtl="0" eaLnBrk="1" fontAlgn="base" hangingPunct="1">
        <a:spcBef>
          <a:spcPct val="20000"/>
        </a:spcBef>
        <a:spcAft>
          <a:spcPct val="0"/>
        </a:spcAft>
        <a:buClr>
          <a:srgbClr val="213C31"/>
        </a:buClr>
        <a:buFont typeface="Arial"/>
        <a:buChar char="•"/>
        <a:defRPr sz="2400">
          <a:solidFill>
            <a:srgbClr val="2E6248"/>
          </a:solidFill>
          <a:latin typeface="Roboto"/>
          <a:ea typeface="ＭＳ Ｐゴシック" charset="-128"/>
          <a:cs typeface="Roboto"/>
        </a:defRPr>
      </a:lvl4pPr>
      <a:lvl5pPr marL="1714500" indent="-342900" algn="l" rtl="0" eaLnBrk="1" fontAlgn="base" hangingPunct="1">
        <a:spcBef>
          <a:spcPct val="20000"/>
        </a:spcBef>
        <a:spcAft>
          <a:spcPct val="0"/>
        </a:spcAft>
        <a:buClr>
          <a:srgbClr val="213C31"/>
        </a:buClr>
        <a:buSzPct val="100000"/>
        <a:buFont typeface="Arial"/>
        <a:buChar char="•"/>
        <a:defRPr sz="2400">
          <a:solidFill>
            <a:srgbClr val="2E6248"/>
          </a:solidFill>
          <a:latin typeface="Roboto"/>
          <a:ea typeface="ＭＳ Ｐゴシック" charset="-128"/>
          <a:cs typeface="Roboto"/>
        </a:defRPr>
      </a:lvl5pPr>
      <a:lvl6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Font typeface="Times" charset="0"/>
        <a:buChar char="»"/>
        <a:defRPr>
          <a:solidFill>
            <a:srgbClr val="000042"/>
          </a:solidFill>
          <a:latin typeface="+mn-lt"/>
          <a:ea typeface="ＭＳ Ｐゴシック" charset="-128"/>
        </a:defRPr>
      </a:lvl6pPr>
      <a:lvl7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Font typeface="Times" charset="0"/>
        <a:buChar char="»"/>
        <a:defRPr>
          <a:solidFill>
            <a:srgbClr val="000042"/>
          </a:solidFill>
          <a:latin typeface="+mn-lt"/>
          <a:ea typeface="ＭＳ Ｐゴシック" charset="-128"/>
        </a:defRPr>
      </a:lvl7pPr>
      <a:lvl8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Font typeface="Times" charset="0"/>
        <a:buChar char="»"/>
        <a:defRPr>
          <a:solidFill>
            <a:srgbClr val="000042"/>
          </a:solidFill>
          <a:latin typeface="+mn-lt"/>
          <a:ea typeface="ＭＳ Ｐゴシック" charset="-128"/>
        </a:defRPr>
      </a:lvl8pPr>
      <a:lvl9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Font typeface="Times" charset="0"/>
        <a:buChar char="»"/>
        <a:defRPr>
          <a:solidFill>
            <a:srgbClr val="000042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3"/>
          <p:cNvSpPr>
            <a:spLocks noGrp="1"/>
          </p:cNvSpPr>
          <p:nvPr>
            <p:ph type="ctrTitle"/>
          </p:nvPr>
        </p:nvSpPr>
        <p:spPr>
          <a:xfrm>
            <a:off x="501822" y="792874"/>
            <a:ext cx="8128000" cy="1908175"/>
          </a:xfrm>
          <a:ln w="76200" cmpd="sng"/>
        </p:spPr>
        <p:txBody>
          <a:bodyPr/>
          <a:lstStyle/>
          <a:p>
            <a:r>
              <a:rPr lang="en-US" sz="4000" dirty="0" smtClean="0">
                <a:latin typeface="Roboto Medium"/>
                <a:cs typeface="Roboto Medium"/>
              </a:rPr>
              <a:t>Getting </a:t>
            </a:r>
            <a:r>
              <a:rPr lang="en-US" sz="4000" dirty="0">
                <a:latin typeface="Roboto Medium"/>
                <a:cs typeface="Roboto Medium"/>
              </a:rPr>
              <a:t>Past the AI </a:t>
            </a:r>
            <a:r>
              <a:rPr lang="en-US" sz="4000" dirty="0" smtClean="0">
                <a:latin typeface="Roboto Medium"/>
                <a:cs typeface="Roboto Medium"/>
              </a:rPr>
              <a:t>Gatekeeper: </a:t>
            </a:r>
            <a:r>
              <a:rPr lang="en-US" sz="4000" dirty="0" err="1" smtClean="0">
                <a:latin typeface="Roboto Medium"/>
                <a:cs typeface="Roboto Medium"/>
              </a:rPr>
              <a:t>Node.js</a:t>
            </a:r>
            <a:r>
              <a:rPr lang="en-US" sz="4000" dirty="0" smtClean="0">
                <a:latin typeface="Roboto Medium"/>
                <a:cs typeface="Roboto Medium"/>
              </a:rPr>
              <a:t> /</a:t>
            </a:r>
            <a:r>
              <a:rPr lang="en-US" sz="4000" dirty="0" err="1" smtClean="0">
                <a:latin typeface="Roboto Medium"/>
                <a:cs typeface="Roboto Medium"/>
              </a:rPr>
              <a:t>Javascript</a:t>
            </a:r>
            <a:r>
              <a:rPr lang="en-US" sz="4000" dirty="0" smtClean="0">
                <a:latin typeface="Roboto Medium"/>
                <a:cs typeface="Roboto Medium"/>
              </a:rPr>
              <a:t> vs. </a:t>
            </a:r>
            <a:r>
              <a:rPr lang="en-US" sz="4000" dirty="0">
                <a:latin typeface="Roboto Medium"/>
                <a:cs typeface="Roboto Medium"/>
              </a:rPr>
              <a:t>Python</a:t>
            </a:r>
          </a:p>
        </p:txBody>
      </p:sp>
      <p:sp>
        <p:nvSpPr>
          <p:cNvPr id="5122" name="Subtitle 4"/>
          <p:cNvSpPr>
            <a:spLocks noGrp="1"/>
          </p:cNvSpPr>
          <p:nvPr>
            <p:ph type="subTitle" idx="1"/>
          </p:nvPr>
        </p:nvSpPr>
        <p:spPr>
          <a:xfrm>
            <a:off x="1358900" y="3886199"/>
            <a:ext cx="6400800" cy="1330325"/>
          </a:xfrm>
        </p:spPr>
        <p:txBody>
          <a:bodyPr/>
          <a:lstStyle/>
          <a:p>
            <a:r>
              <a:rPr lang="en-US" sz="2800" b="0" dirty="0" smtClean="0">
                <a:ea typeface="ＭＳ Ｐゴシック" charset="0"/>
                <a:cs typeface="ＭＳ Ｐゴシック" charset="0"/>
              </a:rPr>
              <a:t>Clare Bates Congdon</a:t>
            </a:r>
            <a:endParaRPr lang="en-US" sz="2800" b="0" dirty="0">
              <a:ea typeface="ＭＳ Ｐゴシック" charset="0"/>
              <a:cs typeface="ＭＳ Ｐゴシック" charset="0"/>
            </a:endParaRPr>
          </a:p>
          <a:p>
            <a:r>
              <a:rPr lang="en-US" b="0" dirty="0" smtClean="0">
                <a:ea typeface="ＭＳ Ｐゴシック" charset="0"/>
                <a:cs typeface="ＭＳ Ｐゴシック" charset="0"/>
              </a:rPr>
              <a:t>January 16, 2019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381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Fluctuating demands and prices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Supply and demand controls energy prices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AD0000"/>
                </a:solidFill>
              </a:rPr>
              <a:t>(mainly to describe that consumer prices will fluctuate in the new world, too)</a:t>
            </a:r>
            <a:endParaRPr lang="en-US" sz="2800" dirty="0">
              <a:solidFill>
                <a:srgbClr val="A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00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an </a:t>
            </a:r>
            <a:r>
              <a:rPr lang="en-US" dirty="0" err="1" smtClean="0"/>
              <a:t>xGraph</a:t>
            </a:r>
            <a:r>
              <a:rPr lang="en-US" dirty="0" smtClean="0"/>
              <a:t> solution can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100"/>
            <a:ext cx="8356600" cy="4887913"/>
          </a:xfrm>
        </p:spPr>
        <p:txBody>
          <a:bodyPr/>
          <a:lstStyle/>
          <a:p>
            <a:r>
              <a:rPr lang="en-US" dirty="0" smtClean="0"/>
              <a:t>Decentralized: </a:t>
            </a:r>
            <a:r>
              <a:rPr lang="en-US" dirty="0" smtClean="0"/>
              <a:t>Not “an AI system”, but multiple </a:t>
            </a:r>
            <a:r>
              <a:rPr lang="en-US" dirty="0" smtClean="0"/>
              <a:t>interacting systems </a:t>
            </a:r>
          </a:p>
          <a:p>
            <a:r>
              <a:rPr lang="en-US" dirty="0" smtClean="0"/>
              <a:t>Fractal architecture</a:t>
            </a:r>
          </a:p>
          <a:p>
            <a:r>
              <a:rPr lang="en-US" dirty="0" smtClean="0"/>
              <a:t>Smart </a:t>
            </a:r>
            <a:r>
              <a:rPr lang="en-US" dirty="0" smtClean="0"/>
              <a:t>devices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e.g., battery decides to charge when price is low and to discharge when price is high</a:t>
            </a:r>
          </a:p>
          <a:p>
            <a:pPr lvl="1"/>
            <a:r>
              <a:rPr lang="en-US" dirty="0" smtClean="0"/>
              <a:t>Use AI and ML to respond well to fluctuations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 smtClean="0">
                <a:solidFill>
                  <a:srgbClr val="AD0000"/>
                </a:solidFill>
              </a:rPr>
              <a:t>(needs a bit more here</a:t>
            </a:r>
            <a:r>
              <a:rPr lang="mr-IN" dirty="0" smtClean="0">
                <a:solidFill>
                  <a:srgbClr val="AD0000"/>
                </a:solidFill>
              </a:rPr>
              <a:t>…</a:t>
            </a:r>
            <a:r>
              <a:rPr lang="en-US" dirty="0">
                <a:solidFill>
                  <a:srgbClr val="AD0000"/>
                </a:solidFill>
              </a:rPr>
              <a:t>)</a:t>
            </a:r>
          </a:p>
          <a:p>
            <a:pPr marL="3429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232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“The official languages” of AI and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enormously popular right now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R, LISP, 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But why Python?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06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language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xecution </a:t>
            </a:r>
            <a:r>
              <a:rPr lang="en-US" dirty="0" smtClean="0"/>
              <a:t>speed </a:t>
            </a:r>
            <a:endParaRPr lang="en-US" dirty="0" smtClean="0"/>
          </a:p>
          <a:p>
            <a:r>
              <a:rPr lang="en-US" dirty="0" smtClean="0"/>
              <a:t>Available </a:t>
            </a:r>
            <a:r>
              <a:rPr lang="en-US" dirty="0" smtClean="0"/>
              <a:t>libraries</a:t>
            </a:r>
            <a:endParaRPr lang="en-US" dirty="0" smtClean="0"/>
          </a:p>
          <a:p>
            <a:r>
              <a:rPr lang="en-US" dirty="0"/>
              <a:t>Development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 smtClean="0"/>
              <a:t>Language features, ease of development, </a:t>
            </a:r>
            <a:r>
              <a:rPr lang="en-US" dirty="0"/>
              <a:t>maintenance, </a:t>
            </a:r>
            <a:r>
              <a:rPr lang="en-US" dirty="0" smtClean="0"/>
              <a:t>programming environment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dirty="0" smtClean="0"/>
              <a:t>Python has become popular in part because of the wide availability of a large variety of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23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Geek Slide, number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Speed: Compiled vs. interpreted languages</a:t>
            </a:r>
          </a:p>
          <a:p>
            <a:r>
              <a:rPr lang="en-US" dirty="0" smtClean="0"/>
              <a:t>Ultimately, code is running on specific hardware</a:t>
            </a:r>
          </a:p>
          <a:p>
            <a:r>
              <a:rPr lang="en-US" dirty="0" smtClean="0"/>
              <a:t>Has to be translated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In real time == interpreted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Ahead of time == compiled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Interpreted code can be faster to develop</a:t>
            </a:r>
          </a:p>
          <a:p>
            <a:pPr marL="0" indent="0">
              <a:buNone/>
            </a:pPr>
            <a:r>
              <a:rPr lang="en-US" dirty="0" smtClean="0"/>
              <a:t>Compiled code is faster to run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1" y="2603500"/>
            <a:ext cx="142875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919" y="3429000"/>
            <a:ext cx="1843481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7576818" y="2324100"/>
            <a:ext cx="1935481" cy="830997"/>
          </a:xfrm>
          <a:prstGeom prst="rect">
            <a:avLst/>
          </a:prstGeom>
          <a:noFill/>
          <a:ln>
            <a:solidFill>
              <a:srgbClr val="213C3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</a:rPr>
              <a:t>Reconsider</a:t>
            </a:r>
          </a:p>
          <a:p>
            <a:r>
              <a:rPr lang="en-US" sz="2400" dirty="0" smtClean="0">
                <a:solidFill>
                  <a:srgbClr val="800000"/>
                </a:solidFill>
              </a:rPr>
              <a:t>images</a:t>
            </a:r>
            <a:endParaRPr lang="en-US" sz="2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683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Geek Slide, number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a “library”?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Code that’s already been </a:t>
            </a:r>
            <a:endParaRPr lang="en-U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written</a:t>
            </a:r>
            <a:r>
              <a:rPr lang="en-US" dirty="0" smtClean="0"/>
              <a:t>/tested</a:t>
            </a:r>
          </a:p>
          <a:p>
            <a:pPr>
              <a:lnSpc>
                <a:spcPct val="80000"/>
              </a:lnSpc>
            </a:pPr>
            <a:r>
              <a:rPr lang="en-US" dirty="0"/>
              <a:t>t</a:t>
            </a:r>
            <a:r>
              <a:rPr lang="en-US" dirty="0" smtClean="0"/>
              <a:t>hat you can use in your </a:t>
            </a:r>
            <a:endParaRPr lang="en-US" dirty="0" smtClean="0"/>
          </a:p>
          <a:p>
            <a:pPr marL="342900" lvl="1" indent="0">
              <a:lnSpc>
                <a:spcPct val="8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p</a:t>
            </a:r>
            <a:r>
              <a:rPr lang="en-US" dirty="0" smtClean="0"/>
              <a:t>rogram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Availability of good libraries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peeds the development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357" y="1397000"/>
            <a:ext cx="1828799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29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Geek Slide, number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Development concerns, e.g.:</a:t>
            </a:r>
          </a:p>
          <a:p>
            <a:r>
              <a:rPr lang="en-US" dirty="0" smtClean="0"/>
              <a:t>Ease of learning the language</a:t>
            </a:r>
          </a:p>
          <a:p>
            <a:r>
              <a:rPr lang="en-US" dirty="0" smtClean="0"/>
              <a:t>Operations that the language simplifies</a:t>
            </a:r>
          </a:p>
          <a:p>
            <a:r>
              <a:rPr lang="en-US" dirty="0" smtClean="0"/>
              <a:t>Development and maintenance of code</a:t>
            </a:r>
          </a:p>
          <a:p>
            <a:r>
              <a:rPr lang="en-US" dirty="0" smtClean="0"/>
              <a:t>Programming environments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AD0000"/>
                </a:solidFill>
              </a:rPr>
              <a:t>(maybe more stuff goes here)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3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Favored for ML these days largely due to the availability of libraries</a:t>
            </a:r>
          </a:p>
          <a:p>
            <a:r>
              <a:rPr lang="en-US" dirty="0" smtClean="0"/>
              <a:t>Interpreted language at heart, but can be compiled (“</a:t>
            </a:r>
            <a:r>
              <a:rPr lang="en-US" dirty="0" err="1" smtClean="0"/>
              <a:t>cython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Syntactically clean language results in small programs</a:t>
            </a:r>
          </a:p>
          <a:p>
            <a:r>
              <a:rPr lang="en-US" dirty="0" smtClean="0"/>
              <a:t>Been around since 1991: plenty of tools and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81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Favored for web development these days largely due to its use within the browser (“client-side” 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Great visualization libraries, e.g., D3</a:t>
            </a:r>
            <a:endParaRPr lang="en-US" dirty="0" smtClean="0">
              <a:solidFill>
                <a:srgbClr val="800000"/>
              </a:solidFill>
            </a:endParaRPr>
          </a:p>
          <a:p>
            <a:r>
              <a:rPr lang="en-US" dirty="0" smtClean="0"/>
              <a:t>Library code has to be small and fast for browser use </a:t>
            </a:r>
            <a:r>
              <a:rPr lang="mr-IN" dirty="0" smtClean="0"/>
              <a:t>–</a:t>
            </a:r>
            <a:r>
              <a:rPr lang="en-US" dirty="0" smtClean="0"/>
              <a:t> limits utility for AI and ML</a:t>
            </a:r>
          </a:p>
          <a:p>
            <a:r>
              <a:rPr lang="en-US" dirty="0" smtClean="0"/>
              <a:t>Interpreted language</a:t>
            </a:r>
          </a:p>
          <a:p>
            <a:r>
              <a:rPr lang="en-US" dirty="0" smtClean="0"/>
              <a:t>Been around since 1995: plenty of tools and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07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Relatively new environment (2009)</a:t>
            </a:r>
          </a:p>
          <a:p>
            <a:r>
              <a:rPr lang="en-US" dirty="0" smtClean="0"/>
              <a:t>Created to be able to run </a:t>
            </a:r>
            <a:r>
              <a:rPr lang="en-US" dirty="0" err="1" smtClean="0"/>
              <a:t>Javascript</a:t>
            </a:r>
            <a:r>
              <a:rPr lang="en-US" dirty="0" smtClean="0"/>
              <a:t> “server side” (vs. client side)</a:t>
            </a:r>
          </a:p>
          <a:p>
            <a:r>
              <a:rPr lang="en-US" dirty="0" smtClean="0"/>
              <a:t>Node V8 engine compiles </a:t>
            </a:r>
            <a:r>
              <a:rPr lang="en-US" dirty="0" err="1" smtClean="0"/>
              <a:t>Javascript</a:t>
            </a:r>
            <a:r>
              <a:rPr lang="en-US" dirty="0" smtClean="0"/>
              <a:t> code</a:t>
            </a:r>
          </a:p>
          <a:p>
            <a:r>
              <a:rPr lang="en-US" dirty="0"/>
              <a:t>Large and growing community produces a wealth of </a:t>
            </a:r>
            <a:r>
              <a:rPr lang="en-US" dirty="0" smtClean="0"/>
              <a:t>open-source libraries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connects the devices on the internet: asynchronous communication is a core feature.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276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Overview of Artificial Intelligence (AI)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Example </a:t>
            </a:r>
            <a:r>
              <a:rPr lang="en-US" dirty="0"/>
              <a:t>AI </a:t>
            </a:r>
            <a:r>
              <a:rPr lang="en-US" dirty="0" smtClean="0"/>
              <a:t>application (Energy Grid)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Programming language considerations:</a:t>
            </a:r>
          </a:p>
          <a:p>
            <a:pPr lvl="1"/>
            <a:r>
              <a:rPr lang="en-US" dirty="0" smtClean="0"/>
              <a:t>Picking the right tool for the job</a:t>
            </a:r>
          </a:p>
          <a:p>
            <a:pPr lvl="1"/>
            <a:r>
              <a:rPr lang="en-US" dirty="0" smtClean="0"/>
              <a:t>A look at Python, </a:t>
            </a:r>
            <a:r>
              <a:rPr lang="en-US" dirty="0" err="1" smtClean="0"/>
              <a:t>Javascript</a:t>
            </a:r>
            <a:r>
              <a:rPr lang="en-US" dirty="0" smtClean="0"/>
              <a:t>, and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Strength of </a:t>
            </a:r>
            <a:r>
              <a:rPr lang="en-US" dirty="0" err="1" smtClean="0"/>
              <a:t>Node.js</a:t>
            </a:r>
            <a:r>
              <a:rPr lang="en-US" dirty="0" smtClean="0"/>
              <a:t> /</a:t>
            </a:r>
            <a:r>
              <a:rPr lang="en-US" dirty="0" err="1" smtClean="0"/>
              <a:t>Javascript</a:t>
            </a:r>
            <a:r>
              <a:rPr lang="en-US" dirty="0" smtClean="0"/>
              <a:t> for modern AI systems</a:t>
            </a:r>
          </a:p>
        </p:txBody>
      </p:sp>
    </p:spTree>
    <p:extLst>
      <p:ext uri="{BB962C8B-B14F-4D97-AF65-F5344CB8AC3E}">
        <p14:creationId xmlns:p14="http://schemas.microsoft.com/office/powerpoint/2010/main" val="115553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facets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Python: great libraries for ML, quick to develop, quick to run</a:t>
            </a:r>
          </a:p>
          <a:p>
            <a:r>
              <a:rPr lang="en-US" dirty="0" err="1" smtClean="0">
                <a:solidFill>
                  <a:srgbClr val="800000"/>
                </a:solidFill>
              </a:rPr>
              <a:t>Javascript</a:t>
            </a:r>
            <a:r>
              <a:rPr lang="en-US" dirty="0" smtClean="0">
                <a:solidFill>
                  <a:srgbClr val="800000"/>
                </a:solidFill>
              </a:rPr>
              <a:t>: Built for the web, asynchronous communication, lots of libraries (but not for ML)</a:t>
            </a:r>
          </a:p>
          <a:p>
            <a:r>
              <a:rPr lang="en-US" dirty="0" err="1" smtClean="0">
                <a:solidFill>
                  <a:srgbClr val="800000"/>
                </a:solidFill>
              </a:rPr>
              <a:t>Node.js</a:t>
            </a:r>
            <a:r>
              <a:rPr lang="en-US" dirty="0" smtClean="0">
                <a:solidFill>
                  <a:srgbClr val="800000"/>
                </a:solidFill>
              </a:rPr>
              <a:t>: JavaScript benefits,</a:t>
            </a:r>
            <a:r>
              <a:rPr lang="mr-IN" dirty="0" smtClean="0">
                <a:solidFill>
                  <a:srgbClr val="800000"/>
                </a:solidFill>
              </a:rPr>
              <a:t>…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512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 </a:t>
            </a:r>
            <a:r>
              <a:rPr lang="en-US" dirty="0" err="1" smtClean="0"/>
              <a:t>Node.js</a:t>
            </a:r>
            <a:r>
              <a:rPr lang="en-US" dirty="0" smtClean="0"/>
              <a:t> </a:t>
            </a:r>
            <a:r>
              <a:rPr lang="en-US" dirty="0" smtClean="0"/>
              <a:t>ML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100"/>
            <a:ext cx="8305800" cy="4887913"/>
          </a:xfrm>
        </p:spPr>
        <p:txBody>
          <a:bodyPr/>
          <a:lstStyle/>
          <a:p>
            <a:r>
              <a:rPr lang="en-US" dirty="0" smtClean="0"/>
              <a:t>Multiple neural net libraries</a:t>
            </a:r>
          </a:p>
          <a:p>
            <a:pPr lvl="1"/>
            <a:r>
              <a:rPr lang="en-US" dirty="0" smtClean="0"/>
              <a:t>Including </a:t>
            </a:r>
            <a:r>
              <a:rPr lang="en-US" dirty="0" err="1" smtClean="0"/>
              <a:t>TensorFlow</a:t>
            </a:r>
            <a:endParaRPr lang="en-US" dirty="0" smtClean="0"/>
          </a:p>
          <a:p>
            <a:r>
              <a:rPr lang="en-US" dirty="0" err="1" smtClean="0"/>
              <a:t>ML.js</a:t>
            </a:r>
            <a:r>
              <a:rPr lang="en-US" dirty="0" smtClean="0"/>
              <a:t> project</a:t>
            </a:r>
          </a:p>
          <a:p>
            <a:pPr lvl="1"/>
            <a:r>
              <a:rPr lang="en-US" dirty="0" smtClean="0"/>
              <a:t>“on </a:t>
            </a:r>
            <a:r>
              <a:rPr lang="en-US" dirty="0"/>
              <a:t>the way to </a:t>
            </a:r>
            <a:r>
              <a:rPr lang="en-US" dirty="0" smtClean="0"/>
              <a:t>being </a:t>
            </a:r>
            <a:r>
              <a:rPr lang="en-US" dirty="0" err="1" smtClean="0"/>
              <a:t>Javascript's</a:t>
            </a:r>
            <a:r>
              <a:rPr lang="en-US" dirty="0" smtClean="0"/>
              <a:t> </a:t>
            </a:r>
            <a:r>
              <a:rPr lang="en-US" dirty="0" err="1" smtClean="0"/>
              <a:t>scikit</a:t>
            </a:r>
            <a:r>
              <a:rPr lang="en-US" dirty="0"/>
              <a:t>-learn</a:t>
            </a:r>
            <a:r>
              <a:rPr lang="en-US" dirty="0" smtClean="0"/>
              <a:t>.”</a:t>
            </a:r>
          </a:p>
          <a:p>
            <a:pPr lvl="1"/>
            <a:r>
              <a:rPr lang="en-US" dirty="0" smtClean="0"/>
              <a:t>Decision trees, K-Nearest Neighbor, Naïve Bayes, K-means clustering, etc.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Machine_learning</a:t>
            </a:r>
            <a:r>
              <a:rPr lang="en-US" dirty="0" smtClean="0"/>
              <a:t>” </a:t>
            </a:r>
            <a:r>
              <a:rPr lang="en-US" dirty="0" err="1" smtClean="0"/>
              <a:t>node.js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(similar ML approaches)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78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Energy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100"/>
            <a:ext cx="8382000" cy="4887913"/>
          </a:xfrm>
        </p:spPr>
        <p:txBody>
          <a:bodyPr/>
          <a:lstStyle/>
          <a:p>
            <a:r>
              <a:rPr lang="en-US" dirty="0" smtClean="0"/>
              <a:t>Different processes/agents</a:t>
            </a:r>
          </a:p>
          <a:p>
            <a:r>
              <a:rPr lang="en-US" dirty="0"/>
              <a:t>Independently learning, </a:t>
            </a:r>
            <a:r>
              <a:rPr lang="en-US" dirty="0" smtClean="0"/>
              <a:t>but</a:t>
            </a:r>
          </a:p>
          <a:p>
            <a:r>
              <a:rPr lang="en-US" dirty="0" smtClean="0"/>
              <a:t>Constantly communicating with each other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AD0000"/>
                </a:solidFill>
              </a:rPr>
              <a:t>(more </a:t>
            </a:r>
            <a:r>
              <a:rPr lang="en-US" sz="2800" dirty="0" err="1" smtClean="0">
                <a:solidFill>
                  <a:srgbClr val="AD0000"/>
                </a:solidFill>
              </a:rPr>
              <a:t>deets</a:t>
            </a:r>
            <a:r>
              <a:rPr lang="en-US" sz="2800" dirty="0" smtClean="0">
                <a:solidFill>
                  <a:srgbClr val="AD0000"/>
                </a:solidFill>
              </a:rPr>
              <a:t> here and/or illustration)</a:t>
            </a:r>
          </a:p>
        </p:txBody>
      </p:sp>
    </p:spTree>
    <p:extLst>
      <p:ext uri="{BB962C8B-B14F-4D97-AF65-F5344CB8AC3E}">
        <p14:creationId xmlns:p14="http://schemas.microsoft.com/office/powerpoint/2010/main" val="2042079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</a:t>
            </a:r>
            <a:r>
              <a:rPr lang="en-US" dirty="0" err="1" smtClean="0"/>
              <a:t>Node.js</a:t>
            </a:r>
            <a:r>
              <a:rPr lang="en-US" dirty="0" smtClean="0"/>
              <a:t> a benefit to IS projects?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100"/>
            <a:ext cx="8686800" cy="4887913"/>
          </a:xfrm>
        </p:spPr>
        <p:txBody>
          <a:bodyPr/>
          <a:lstStyle/>
          <a:p>
            <a:r>
              <a:rPr lang="en-US" dirty="0" smtClean="0"/>
              <a:t>Speed</a:t>
            </a:r>
          </a:p>
          <a:p>
            <a:r>
              <a:rPr lang="en-US" dirty="0" smtClean="0"/>
              <a:t>Communication among independent devices</a:t>
            </a:r>
          </a:p>
          <a:p>
            <a:pPr lvl="1"/>
            <a:r>
              <a:rPr lang="en-US" dirty="0" smtClean="0"/>
              <a:t>“asynchronous communication”</a:t>
            </a:r>
          </a:p>
          <a:p>
            <a:r>
              <a:rPr lang="en-US" dirty="0" smtClean="0"/>
              <a:t>Advanced modern AI systems are “systems of systems” that need to be able to communicate with each other</a:t>
            </a:r>
            <a:endParaRPr lang="en-US" dirty="0"/>
          </a:p>
          <a:p>
            <a:pPr marL="342900" lvl="1" indent="0">
              <a:buNone/>
            </a:pPr>
            <a:r>
              <a:rPr lang="en-US" dirty="0" smtClean="0">
                <a:solidFill>
                  <a:srgbClr val="AD0000"/>
                </a:solidFill>
              </a:rPr>
              <a:t>(</a:t>
            </a:r>
            <a:r>
              <a:rPr lang="en-US" dirty="0">
                <a:solidFill>
                  <a:srgbClr val="AD0000"/>
                </a:solidFill>
              </a:rPr>
              <a:t>more </a:t>
            </a:r>
            <a:r>
              <a:rPr lang="en-US" dirty="0" smtClean="0">
                <a:solidFill>
                  <a:srgbClr val="AD0000"/>
                </a:solidFill>
              </a:rPr>
              <a:t>to say here? Or just an illustration)</a:t>
            </a:r>
            <a:endParaRPr lang="en-US" dirty="0">
              <a:solidFill>
                <a:srgbClr val="AD0000"/>
              </a:solidFill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990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People </a:t>
            </a:r>
            <a:r>
              <a:rPr lang="en-US" dirty="0"/>
              <a:t>don’t think about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smtClean="0"/>
              <a:t>a language to use for Artificial Intelligence applications, but:</a:t>
            </a:r>
          </a:p>
          <a:p>
            <a:r>
              <a:rPr lang="en-US" dirty="0" err="1" smtClean="0"/>
              <a:t>Node.js</a:t>
            </a:r>
            <a:r>
              <a:rPr lang="en-US" dirty="0" smtClean="0"/>
              <a:t> provides robust communication needed by </a:t>
            </a:r>
            <a:r>
              <a:rPr lang="en-US" dirty="0" smtClean="0">
                <a:solidFill>
                  <a:srgbClr val="800000"/>
                </a:solidFill>
              </a:rPr>
              <a:t>advanced AI systems</a:t>
            </a:r>
          </a:p>
          <a:p>
            <a:r>
              <a:rPr lang="en-US" dirty="0" err="1" smtClean="0"/>
              <a:t>Node.js</a:t>
            </a:r>
            <a:r>
              <a:rPr lang="en-US" dirty="0" smtClean="0"/>
              <a:t> is implemented in C++ and is fast</a:t>
            </a:r>
          </a:p>
          <a:p>
            <a:r>
              <a:rPr lang="en-US" dirty="0" err="1" smtClean="0"/>
              <a:t>Node.js</a:t>
            </a:r>
            <a:r>
              <a:rPr lang="en-US" dirty="0" smtClean="0"/>
              <a:t> has a strong community and ever-increasing availability of libraries</a:t>
            </a:r>
          </a:p>
        </p:txBody>
      </p:sp>
    </p:spTree>
    <p:extLst>
      <p:ext uri="{BB962C8B-B14F-4D97-AF65-F5344CB8AC3E}">
        <p14:creationId xmlns:p14="http://schemas.microsoft.com/office/powerpoint/2010/main" val="1651995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46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0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‘Artificial Intelligence’?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100"/>
            <a:ext cx="8331200" cy="4887913"/>
          </a:xfrm>
        </p:spPr>
        <p:txBody>
          <a:bodyPr/>
          <a:lstStyle/>
          <a:p>
            <a:r>
              <a:rPr lang="en-US" dirty="0" smtClean="0"/>
              <a:t>Most of CS:</a:t>
            </a:r>
          </a:p>
          <a:p>
            <a:pPr lvl="1"/>
            <a:r>
              <a:rPr lang="en-US" dirty="0" smtClean="0"/>
              <a:t>Design and implement a solution to a problem</a:t>
            </a:r>
          </a:p>
          <a:p>
            <a:r>
              <a:rPr lang="en-US" dirty="0" smtClean="0"/>
              <a:t>AI:</a:t>
            </a:r>
          </a:p>
          <a:p>
            <a:pPr lvl="1"/>
            <a:r>
              <a:rPr lang="en-US" dirty="0" smtClean="0"/>
              <a:t>We don’t know how to solve the problem</a:t>
            </a:r>
          </a:p>
          <a:p>
            <a:pPr lvl="1"/>
            <a:r>
              <a:rPr lang="en-US" dirty="0" smtClean="0"/>
              <a:t>But we know “what a solution looks like”</a:t>
            </a:r>
          </a:p>
          <a:p>
            <a:pPr lvl="1"/>
            <a:r>
              <a:rPr lang="en-US" b="1" u="sng" dirty="0" smtClean="0"/>
              <a:t>Search</a:t>
            </a:r>
            <a:r>
              <a:rPr lang="en-US" dirty="0" smtClean="0"/>
              <a:t> the space of possible solutions</a:t>
            </a:r>
          </a:p>
          <a:p>
            <a:pPr lvl="1"/>
            <a:r>
              <a:rPr lang="en-US" dirty="0" smtClean="0"/>
              <a:t>There are too many possibilities to consider them all</a:t>
            </a:r>
          </a:p>
          <a:p>
            <a:pPr lvl="1"/>
            <a:r>
              <a:rPr lang="en-US" dirty="0" smtClean="0"/>
              <a:t>Have to be “clever” about where we look</a:t>
            </a:r>
          </a:p>
        </p:txBody>
      </p:sp>
    </p:spTree>
    <p:extLst>
      <p:ext uri="{BB962C8B-B14F-4D97-AF65-F5344CB8AC3E}">
        <p14:creationId xmlns:p14="http://schemas.microsoft.com/office/powerpoint/2010/main" val="1715897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‘Machine Learning’?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Heuristic</a:t>
            </a:r>
            <a:r>
              <a:rPr lang="en-US" dirty="0" smtClean="0"/>
              <a:t> search for a solution to the problem</a:t>
            </a:r>
          </a:p>
          <a:p>
            <a:r>
              <a:rPr lang="en-US" dirty="0" smtClean="0"/>
              <a:t>ML:</a:t>
            </a:r>
          </a:p>
          <a:p>
            <a:pPr lvl="1"/>
            <a:r>
              <a:rPr lang="en-US" dirty="0" smtClean="0"/>
              <a:t>Build a model, based on experience</a:t>
            </a:r>
          </a:p>
          <a:p>
            <a:pPr lvl="1"/>
            <a:r>
              <a:rPr lang="en-US" dirty="0" smtClean="0"/>
              <a:t>Infer regularities in that experience</a:t>
            </a:r>
          </a:p>
          <a:p>
            <a:pPr lvl="1"/>
            <a:r>
              <a:rPr lang="en-US" dirty="0" smtClean="0">
                <a:sym typeface="Wingdings"/>
              </a:rPr>
              <a:t> Use experience in a domain to improve our performance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5929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Generalizations and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model is a generalization of our previous experience</a:t>
            </a:r>
            <a:endParaRPr lang="en-US" dirty="0"/>
          </a:p>
          <a:p>
            <a:r>
              <a:rPr lang="en-US" dirty="0" smtClean="0"/>
              <a:t>We use the model to make </a:t>
            </a:r>
            <a:r>
              <a:rPr lang="en-US" u="sng" dirty="0" smtClean="0"/>
              <a:t>inferences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When we infer, we are making an informed decision</a:t>
            </a:r>
          </a:p>
          <a:p>
            <a:r>
              <a:rPr lang="en-US" dirty="0" smtClean="0"/>
              <a:t>But sometimes, if we’d seen more data / had more experience, we’d discover that our model is not quite correct.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80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/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is a form of “neural nets”</a:t>
            </a:r>
          </a:p>
          <a:p>
            <a:pPr lvl="1"/>
            <a:r>
              <a:rPr lang="en-US" dirty="0" smtClean="0"/>
              <a:t>An ML approach inspired by human nervous system</a:t>
            </a:r>
          </a:p>
          <a:p>
            <a:r>
              <a:rPr lang="en-US" dirty="0" smtClean="0"/>
              <a:t>“Deep learning” refers to many layers in the learned model</a:t>
            </a:r>
          </a:p>
          <a:p>
            <a:r>
              <a:rPr lang="en-US" dirty="0" smtClean="0"/>
              <a:t>(Some other forms of ML also use the phrase “deep learning”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800000"/>
                </a:solidFill>
              </a:rPr>
              <a:t>(? NN illustration?)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7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AI Project: Fractal Energy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Energy Grids of the Future:</a:t>
            </a:r>
          </a:p>
          <a:p>
            <a:pPr lvl="1"/>
            <a:r>
              <a:rPr lang="en-US" dirty="0" smtClean="0"/>
              <a:t>Consumer participation and choice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ecentralized control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wo</a:t>
            </a:r>
            <a:r>
              <a:rPr lang="en-US" dirty="0"/>
              <a:t>-way energy </a:t>
            </a:r>
            <a:r>
              <a:rPr lang="en-US" dirty="0" smtClean="0"/>
              <a:t>flows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ncreased </a:t>
            </a:r>
            <a:r>
              <a:rPr lang="en-US" dirty="0"/>
              <a:t>reliability, security (cyber and physical) and </a:t>
            </a:r>
            <a:r>
              <a:rPr lang="en-US" dirty="0" smtClean="0"/>
              <a:t>resiliency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(? Goofy illustration here?)</a:t>
            </a:r>
            <a:endParaRPr lang="en-US" dirty="0" smtClean="0">
              <a:solidFill>
                <a:srgbClr val="800000"/>
              </a:solidFill>
            </a:endParaRP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9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house-grid.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40" r="-1530"/>
          <a:stretch/>
        </p:blipFill>
        <p:spPr>
          <a:xfrm>
            <a:off x="3340101" y="1028700"/>
            <a:ext cx="5423557" cy="47548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Example Houses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054100"/>
            <a:ext cx="2895600" cy="488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13C31"/>
              </a:buClr>
              <a:buFont typeface="Arial"/>
              <a:buChar char="•"/>
              <a:defRPr sz="3200">
                <a:solidFill>
                  <a:srgbClr val="2E6248"/>
                </a:solidFill>
                <a:latin typeface="Roboto"/>
                <a:ea typeface="ＭＳ Ｐゴシック" pitchFamily="-65" charset="-128"/>
                <a:cs typeface="Roboto"/>
              </a:defRPr>
            </a:lvl1pPr>
            <a:lvl2pPr marL="8001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13C31"/>
              </a:buClr>
              <a:buSzPct val="100000"/>
              <a:buFont typeface="Arial"/>
              <a:buChar char="•"/>
              <a:defRPr sz="2800">
                <a:solidFill>
                  <a:srgbClr val="2E6248"/>
                </a:solidFill>
                <a:latin typeface="Roboto"/>
                <a:ea typeface="ＭＳ Ｐゴシック" charset="-128"/>
                <a:cs typeface="Roboto"/>
              </a:defRPr>
            </a:lvl2pPr>
            <a:lvl3pPr marL="1028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13C31"/>
              </a:buClr>
              <a:buFont typeface="Arial"/>
              <a:buChar char="•"/>
              <a:defRPr sz="2400">
                <a:solidFill>
                  <a:srgbClr val="2E6248"/>
                </a:solidFill>
                <a:latin typeface="Roboto"/>
                <a:ea typeface="ＭＳ Ｐゴシック" charset="-128"/>
                <a:cs typeface="Roboto"/>
              </a:defRPr>
            </a:lvl3pPr>
            <a:lvl4pPr marL="13716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13C31"/>
              </a:buClr>
              <a:buFont typeface="Arial"/>
              <a:buChar char="•"/>
              <a:defRPr sz="2400">
                <a:solidFill>
                  <a:srgbClr val="2E6248"/>
                </a:solidFill>
                <a:latin typeface="Roboto"/>
                <a:ea typeface="ＭＳ Ｐゴシック" charset="-128"/>
                <a:cs typeface="Roboto"/>
              </a:defRPr>
            </a:lvl4pPr>
            <a:lvl5pPr marL="17145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13C31"/>
              </a:buClr>
              <a:buSzPct val="100000"/>
              <a:buFont typeface="Arial"/>
              <a:buChar char="•"/>
              <a:defRPr sz="2400">
                <a:solidFill>
                  <a:srgbClr val="2E6248"/>
                </a:solidFill>
                <a:latin typeface="Roboto"/>
                <a:ea typeface="ＭＳ Ｐゴシック" charset="-128"/>
                <a:cs typeface="Roboto"/>
              </a:defRPr>
            </a:lvl5pPr>
            <a:lvl6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" charset="0"/>
              <a:buChar char="»"/>
              <a:defRPr>
                <a:solidFill>
                  <a:srgbClr val="000042"/>
                </a:solidFill>
                <a:latin typeface="+mn-lt"/>
                <a:ea typeface="ＭＳ Ｐゴシック" charset="-128"/>
              </a:defRPr>
            </a:lvl6pPr>
            <a:lvl7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" charset="0"/>
              <a:buChar char="»"/>
              <a:defRPr>
                <a:solidFill>
                  <a:srgbClr val="000042"/>
                </a:solidFill>
                <a:latin typeface="+mn-lt"/>
                <a:ea typeface="ＭＳ Ｐゴシック" charset="-128"/>
              </a:defRPr>
            </a:lvl7pPr>
            <a:lvl8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" charset="0"/>
              <a:buChar char="»"/>
              <a:defRPr>
                <a:solidFill>
                  <a:srgbClr val="000042"/>
                </a:solidFill>
                <a:latin typeface="+mn-lt"/>
                <a:ea typeface="ＭＳ Ｐゴシック" charset="-128"/>
              </a:defRPr>
            </a:lvl8pPr>
            <a:lvl9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" charset="0"/>
              <a:buChar char="»"/>
              <a:defRPr>
                <a:solidFill>
                  <a:srgbClr val="000042"/>
                </a:solidFill>
                <a:latin typeface="+mn-lt"/>
                <a:ea typeface="ＭＳ Ｐゴシック" charset="-128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Consumer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 smtClean="0"/>
              <a:t>Consumer/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Producer</a:t>
            </a:r>
            <a:endParaRPr lang="en-US" dirty="0"/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514350" indent="-514350">
              <a:lnSpc>
                <a:spcPct val="80000"/>
              </a:lnSpc>
              <a:buFont typeface="+mj-lt"/>
              <a:buAutoNum type="arabicPeriod" startAt="3"/>
            </a:pPr>
            <a:r>
              <a:rPr lang="mr-IN" dirty="0" smtClean="0"/>
              <a:t>…</a:t>
            </a:r>
            <a:r>
              <a:rPr lang="en-US" dirty="0" smtClean="0"/>
              <a:t> with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Batteries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35800" y="4470400"/>
            <a:ext cx="2070100" cy="1200329"/>
          </a:xfrm>
          <a:prstGeom prst="rect">
            <a:avLst/>
          </a:prstGeom>
          <a:noFill/>
          <a:ln>
            <a:solidFill>
              <a:srgbClr val="213C3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AD0000"/>
                </a:solidFill>
              </a:rPr>
              <a:t>AI system will help save money here:   </a:t>
            </a:r>
          </a:p>
          <a:p>
            <a:pPr algn="r"/>
            <a:r>
              <a:rPr lang="en-US" dirty="0">
                <a:solidFill>
                  <a:srgbClr val="AD0000"/>
                </a:solidFill>
              </a:rPr>
              <a:t> </a:t>
            </a:r>
            <a:r>
              <a:rPr lang="en-US" dirty="0" smtClean="0">
                <a:solidFill>
                  <a:srgbClr val="AD0000"/>
                </a:solidFill>
              </a:rPr>
              <a:t>   When should I </a:t>
            </a:r>
          </a:p>
          <a:p>
            <a:pPr algn="r"/>
            <a:r>
              <a:rPr lang="en-US" dirty="0">
                <a:solidFill>
                  <a:srgbClr val="AD0000"/>
                </a:solidFill>
              </a:rPr>
              <a:t> </a:t>
            </a:r>
            <a:r>
              <a:rPr lang="en-US" dirty="0" smtClean="0">
                <a:solidFill>
                  <a:srgbClr val="AD0000"/>
                </a:solidFill>
              </a:rPr>
              <a:t>    buy power?</a:t>
            </a:r>
            <a:endParaRPr lang="en-US" dirty="0">
              <a:solidFill>
                <a:srgbClr val="A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1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Fractal Energy Grid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AD0000"/>
                </a:solidFill>
              </a:rPr>
              <a:t>(figure here; fractal grid)</a:t>
            </a:r>
          </a:p>
          <a:p>
            <a:r>
              <a:rPr lang="en-US" dirty="0" smtClean="0">
                <a:solidFill>
                  <a:srgbClr val="AD0000"/>
                </a:solidFill>
              </a:rPr>
              <a:t>(places where learning can help)</a:t>
            </a:r>
          </a:p>
          <a:p>
            <a:r>
              <a:rPr lang="en-US" dirty="0" smtClean="0">
                <a:solidFill>
                  <a:srgbClr val="AD0000"/>
                </a:solidFill>
              </a:rPr>
              <a:t>(e.g., renewables)</a:t>
            </a:r>
            <a:endParaRPr lang="en-US" dirty="0">
              <a:solidFill>
                <a:srgbClr val="A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9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owdoin">
  <a:themeElements>
    <a:clrScheme name="1_Main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Main Page">
      <a:majorFont>
        <a:latin typeface="Helvetic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Main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Bowdoin.potx</Template>
  <TotalTime>14103</TotalTime>
  <Words>999</Words>
  <Application>Microsoft Macintosh PowerPoint</Application>
  <PresentationFormat>On-screen Show (4:3)</PresentationFormat>
  <Paragraphs>168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Bowdoin</vt:lpstr>
      <vt:lpstr>Getting Past the AI Gatekeeper: Node.js /Javascript vs. Python</vt:lpstr>
      <vt:lpstr>Outline</vt:lpstr>
      <vt:lpstr>What is ‘Artificial Intelligence’?</vt:lpstr>
      <vt:lpstr>What is ‘Machine Learning’?</vt:lpstr>
      <vt:lpstr>Generalizations and Inference</vt:lpstr>
      <vt:lpstr>TensorFlow / Deep Learning</vt:lpstr>
      <vt:lpstr>Example AI Project: Fractal Energy Grid</vt:lpstr>
      <vt:lpstr>Three Example Houses</vt:lpstr>
      <vt:lpstr>Fractal Energy Grid</vt:lpstr>
      <vt:lpstr>Fluctuating demands and prices </vt:lpstr>
      <vt:lpstr>How an xGraph solution can help</vt:lpstr>
      <vt:lpstr>“The official languages” of AI and ML</vt:lpstr>
      <vt:lpstr>Some language considerations</vt:lpstr>
      <vt:lpstr>Geek Slide, number 1</vt:lpstr>
      <vt:lpstr>Geek Slide, number 2</vt:lpstr>
      <vt:lpstr>Geek Slide, number 3</vt:lpstr>
      <vt:lpstr>Python</vt:lpstr>
      <vt:lpstr>Javascript</vt:lpstr>
      <vt:lpstr>Node.js</vt:lpstr>
      <vt:lpstr>Some important facets</vt:lpstr>
      <vt:lpstr>Some example Node.js ML libraries</vt:lpstr>
      <vt:lpstr>Back to the Energy Grid</vt:lpstr>
      <vt:lpstr>How is Node.js a benefit to IS projects?</vt:lpstr>
      <vt:lpstr>Summary</vt:lpstr>
      <vt:lpstr>PowerPoint Presentation</vt:lpstr>
      <vt:lpstr>PowerPoint Presentation</vt:lpstr>
    </vt:vector>
  </TitlesOfParts>
  <Company>University of Southern Maine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Ellis</dc:creator>
  <cp:lastModifiedBy>Clare Bates Congdon</cp:lastModifiedBy>
  <cp:revision>430</cp:revision>
  <cp:lastPrinted>2008-08-21T16:47:18Z</cp:lastPrinted>
  <dcterms:created xsi:type="dcterms:W3CDTF">2008-08-23T01:03:40Z</dcterms:created>
  <dcterms:modified xsi:type="dcterms:W3CDTF">2019-01-16T02:08:19Z</dcterms:modified>
</cp:coreProperties>
</file>