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19"/>
  </p:notesMasterIdLst>
  <p:handoutMasterIdLst>
    <p:handoutMasterId r:id="rId20"/>
  </p:handoutMasterIdLst>
  <p:sldIdLst>
    <p:sldId id="524" r:id="rId2"/>
    <p:sldId id="577" r:id="rId3"/>
    <p:sldId id="525" r:id="rId4"/>
    <p:sldId id="578" r:id="rId5"/>
    <p:sldId id="579" r:id="rId6"/>
    <p:sldId id="582" r:id="rId7"/>
    <p:sldId id="589" r:id="rId8"/>
    <p:sldId id="546" r:id="rId9"/>
    <p:sldId id="526" r:id="rId10"/>
    <p:sldId id="580" r:id="rId11"/>
    <p:sldId id="581" r:id="rId12"/>
    <p:sldId id="583" r:id="rId13"/>
    <p:sldId id="584" r:id="rId14"/>
    <p:sldId id="545" r:id="rId15"/>
    <p:sldId id="585" r:id="rId16"/>
    <p:sldId id="586" r:id="rId17"/>
    <p:sldId id="59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07356"/>
    <a:srgbClr val="DDD8DB"/>
    <a:srgbClr val="213C31"/>
    <a:srgbClr val="2E6248"/>
    <a:srgbClr val="709775"/>
    <a:srgbClr val="709700"/>
    <a:srgbClr val="AD0000"/>
    <a:srgbClr val="000000"/>
    <a:srgbClr val="000042"/>
    <a:srgbClr val="00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0" autoAdjust="0"/>
    <p:restoredTop sz="87994" autoAdjust="0"/>
  </p:normalViewPr>
  <p:slideViewPr>
    <p:cSldViewPr snapToGrid="0" showGuides="1">
      <p:cViewPr>
        <p:scale>
          <a:sx n="100" d="100"/>
          <a:sy n="100" d="100"/>
        </p:scale>
        <p:origin x="-1032" y="-160"/>
      </p:cViewPr>
      <p:guideLst>
        <p:guide orient="horz" pos="1776"/>
        <p:guide pos="2880"/>
      </p:guideLst>
    </p:cSldViewPr>
  </p:slideViewPr>
  <p:outlineViewPr>
    <p:cViewPr>
      <p:scale>
        <a:sx n="33" d="100"/>
        <a:sy n="33" d="100"/>
      </p:scale>
      <p:origin x="0" y="109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197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971B2F8-A645-9045-A887-CBBF31E78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0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fld id="{AE6A63B4-4579-4247-BF8E-69ACF7CBF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67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etworkheaderbg-green-sla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88900" y="5702299"/>
            <a:ext cx="9334500" cy="125778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413440" y="6292334"/>
            <a:ext cx="3547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DD8DB"/>
                </a:solidFill>
                <a:effectLst/>
                <a:uLnTx/>
                <a:uFillTx/>
                <a:latin typeface="Roboto"/>
                <a:ea typeface="ＭＳ Ｐゴシック" charset="0"/>
                <a:cs typeface="Roboto"/>
              </a:rPr>
              <a:t>INTROSPECTIVE SYSTEMS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DD8DB"/>
              </a:solidFill>
              <a:effectLst/>
              <a:uLnTx/>
              <a:uFillTx/>
              <a:latin typeface="Roboto"/>
              <a:ea typeface="ＭＳ Ｐゴシック" charset="0"/>
              <a:cs typeface="Roboto"/>
            </a:endParaRP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596900" y="1076325"/>
            <a:ext cx="7772400" cy="1470025"/>
          </a:xfrm>
        </p:spPr>
        <p:txBody>
          <a:bodyPr/>
          <a:lstStyle>
            <a:lvl1pPr algn="ctr">
              <a:defRPr sz="4800" b="0">
                <a:solidFill>
                  <a:srgbClr val="2E6248"/>
                </a:solidFill>
                <a:latin typeface="Roboto"/>
                <a:cs typeface="Robot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41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282700" y="3514725"/>
            <a:ext cx="6400800" cy="1752600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213C31"/>
                </a:solidFill>
                <a:latin typeface="Roboto"/>
                <a:cs typeface="Roboto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 flipV="1">
            <a:off x="895350" y="3124200"/>
            <a:ext cx="7175500" cy="25400"/>
          </a:xfrm>
          <a:prstGeom prst="line">
            <a:avLst/>
          </a:prstGeom>
          <a:noFill/>
          <a:ln w="50800">
            <a:solidFill>
              <a:srgbClr val="213C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8093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0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7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0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20"/>
          <p:cNvSpPr>
            <a:spLocks noChangeShapeType="1"/>
          </p:cNvSpPr>
          <p:nvPr userDrawn="1"/>
        </p:nvSpPr>
        <p:spPr bwMode="auto">
          <a:xfrm>
            <a:off x="0" y="928688"/>
            <a:ext cx="9239250" cy="0"/>
          </a:xfrm>
          <a:prstGeom prst="line">
            <a:avLst/>
          </a:prstGeom>
          <a:noFill/>
          <a:ln w="50800">
            <a:solidFill>
              <a:srgbClr val="213C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Roboto"/>
              <a:cs typeface="Roboto"/>
            </a:endParaRPr>
          </a:p>
        </p:txBody>
      </p:sp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0626" name="Text Box 34"/>
          <p:cNvSpPr txBox="1">
            <a:spLocks noChangeArrowheads="1"/>
          </p:cNvSpPr>
          <p:nvPr/>
        </p:nvSpPr>
        <p:spPr bwMode="auto">
          <a:xfrm>
            <a:off x="504825" y="512763"/>
            <a:ext cx="817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 smtClean="0">
              <a:latin typeface="Roboto"/>
              <a:cs typeface="Roboto"/>
            </a:endParaRPr>
          </a:p>
        </p:txBody>
      </p:sp>
      <p:sp>
        <p:nvSpPr>
          <p:cNvPr id="1032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75405"/>
            <a:ext cx="822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753100" y="6358235"/>
            <a:ext cx="345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/>
                <a:ea typeface="ＭＳ Ｐゴシック" charset="0"/>
                <a:cs typeface="Roboto"/>
              </a:rPr>
              <a:t>Introspective Systems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/>
              <a:ea typeface="ＭＳ Ｐゴシック" charset="0"/>
              <a:cs typeface="Roboto"/>
            </a:endParaRPr>
          </a:p>
        </p:txBody>
      </p:sp>
      <p:pic>
        <p:nvPicPr>
          <p:cNvPr id="5" name="Picture 4" descr="networkheaderbg-green-slant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88900" y="5702299"/>
            <a:ext cx="9334500" cy="125778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413440" y="6292334"/>
            <a:ext cx="3547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DD8DB"/>
                </a:solidFill>
                <a:effectLst/>
                <a:uLnTx/>
                <a:uFillTx/>
                <a:latin typeface="Roboto"/>
                <a:ea typeface="ＭＳ Ｐゴシック" charset="0"/>
                <a:cs typeface="Roboto"/>
              </a:rPr>
              <a:t>INTROSPECTIVE SYSTEMS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DD8DB"/>
              </a:solidFill>
              <a:effectLst/>
              <a:uLnTx/>
              <a:uFillTx/>
              <a:latin typeface="Roboto"/>
              <a:ea typeface="ＭＳ Ｐゴシック" charset="0"/>
              <a:cs typeface="Roboto"/>
            </a:endParaRPr>
          </a:p>
        </p:txBody>
      </p:sp>
      <p:sp>
        <p:nvSpPr>
          <p:cNvPr id="9" name="Line 20"/>
          <p:cNvSpPr>
            <a:spLocks noChangeShapeType="1"/>
          </p:cNvSpPr>
          <p:nvPr userDrawn="1"/>
        </p:nvSpPr>
        <p:spPr bwMode="auto">
          <a:xfrm>
            <a:off x="-1028700" y="5259388"/>
            <a:ext cx="9239250" cy="0"/>
          </a:xfrm>
          <a:prstGeom prst="line">
            <a:avLst/>
          </a:prstGeom>
          <a:noFill/>
          <a:ln w="50800">
            <a:solidFill>
              <a:srgbClr val="50735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Roboto"/>
              <a:cs typeface="Roboto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-1003300" y="5437188"/>
            <a:ext cx="9239250" cy="0"/>
          </a:xfrm>
          <a:prstGeom prst="line">
            <a:avLst/>
          </a:prstGeom>
          <a:noFill/>
          <a:ln w="50800">
            <a:solidFill>
              <a:srgbClr val="2E62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Roboto"/>
              <a:cs typeface="Roboto"/>
            </a:endParaRPr>
          </a:p>
        </p:txBody>
      </p:sp>
      <p:sp>
        <p:nvSpPr>
          <p:cNvPr id="1029" name="Line 20"/>
          <p:cNvSpPr>
            <a:spLocks noChangeShapeType="1"/>
          </p:cNvSpPr>
          <p:nvPr/>
        </p:nvSpPr>
        <p:spPr bwMode="auto">
          <a:xfrm>
            <a:off x="-1066800" y="5089525"/>
            <a:ext cx="9239571" cy="0"/>
          </a:xfrm>
          <a:prstGeom prst="line">
            <a:avLst/>
          </a:prstGeom>
          <a:noFill/>
          <a:ln w="50800">
            <a:solidFill>
              <a:srgbClr val="70977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Roboto"/>
              <a:cs typeface="Roboto"/>
            </a:endParaRPr>
          </a:p>
        </p:txBody>
      </p:sp>
      <p:sp>
        <p:nvSpPr>
          <p:cNvPr id="17" name="Line 20"/>
          <p:cNvSpPr>
            <a:spLocks noChangeShapeType="1"/>
          </p:cNvSpPr>
          <p:nvPr userDrawn="1"/>
        </p:nvSpPr>
        <p:spPr bwMode="auto">
          <a:xfrm>
            <a:off x="-1041400" y="4899025"/>
            <a:ext cx="9239571" cy="0"/>
          </a:xfrm>
          <a:prstGeom prst="line">
            <a:avLst/>
          </a:prstGeom>
          <a:noFill/>
          <a:ln w="50800">
            <a:solidFill>
              <a:srgbClr val="DDD8D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Roboto"/>
              <a:cs typeface="Robot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17" r:id="rId3"/>
    <p:sldLayoutId id="2147483719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E6248"/>
          </a:solidFill>
          <a:latin typeface="Roboto"/>
          <a:ea typeface="ＭＳ Ｐゴシック" pitchFamily="-65" charset="-128"/>
          <a:cs typeface="Roboto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2A66"/>
          </a:solidFill>
          <a:latin typeface="Helvetica" charset="0"/>
          <a:ea typeface="ＭＳ Ｐゴシック" pitchFamily="-65" charset="-128"/>
          <a:cs typeface="ＭＳ Ｐゴシック" pitchFamily="-6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2A66"/>
          </a:solidFill>
          <a:latin typeface="Helvetica" charset="0"/>
          <a:ea typeface="ＭＳ Ｐゴシック" pitchFamily="-65" charset="-128"/>
          <a:cs typeface="ＭＳ Ｐゴシック" pitchFamily="-6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2A66"/>
          </a:solidFill>
          <a:latin typeface="Helvetica" charset="0"/>
          <a:ea typeface="ＭＳ Ｐゴシック" pitchFamily="-65" charset="-128"/>
          <a:cs typeface="ＭＳ Ｐゴシック" pitchFamily="-6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2A66"/>
          </a:solidFill>
          <a:latin typeface="Helvetica" charset="0"/>
          <a:ea typeface="ＭＳ Ｐゴシック" pitchFamily="-65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3B78"/>
          </a:solidFill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3B78"/>
          </a:solidFill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3B78"/>
          </a:solidFill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3B78"/>
          </a:solidFill>
          <a:latin typeface="Helvetica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Clr>
          <a:srgbClr val="213C31"/>
        </a:buClr>
        <a:buFont typeface="Arial"/>
        <a:buChar char="•"/>
        <a:defRPr sz="3200">
          <a:solidFill>
            <a:srgbClr val="2E6248"/>
          </a:solidFill>
          <a:latin typeface="Roboto"/>
          <a:ea typeface="ＭＳ Ｐゴシック" pitchFamily="-65" charset="-128"/>
          <a:cs typeface="Roboto"/>
        </a:defRPr>
      </a:lvl1pPr>
      <a:lvl2pPr marL="800100" indent="-457200" algn="l" rtl="0" eaLnBrk="1" fontAlgn="base" hangingPunct="1">
        <a:spcBef>
          <a:spcPct val="20000"/>
        </a:spcBef>
        <a:spcAft>
          <a:spcPct val="0"/>
        </a:spcAft>
        <a:buClr>
          <a:srgbClr val="213C31"/>
        </a:buClr>
        <a:buSzPct val="100000"/>
        <a:buFont typeface="Arial"/>
        <a:buChar char="•"/>
        <a:defRPr sz="2800">
          <a:solidFill>
            <a:srgbClr val="2E6248"/>
          </a:solidFill>
          <a:latin typeface="Roboto"/>
          <a:ea typeface="ＭＳ Ｐゴシック" charset="-128"/>
          <a:cs typeface="Roboto"/>
        </a:defRPr>
      </a:lvl2pPr>
      <a:lvl3pPr marL="1028700" indent="-342900" algn="l" rtl="0" eaLnBrk="1" fontAlgn="base" hangingPunct="1">
        <a:spcBef>
          <a:spcPct val="20000"/>
        </a:spcBef>
        <a:spcAft>
          <a:spcPct val="0"/>
        </a:spcAft>
        <a:buClr>
          <a:srgbClr val="213C31"/>
        </a:buClr>
        <a:buFont typeface="Arial"/>
        <a:buChar char="•"/>
        <a:defRPr sz="2400">
          <a:solidFill>
            <a:srgbClr val="2E6248"/>
          </a:solidFill>
          <a:latin typeface="Roboto"/>
          <a:ea typeface="ＭＳ Ｐゴシック" charset="-128"/>
          <a:cs typeface="Roboto"/>
        </a:defRPr>
      </a:lvl3pPr>
      <a:lvl4pPr marL="1371600" indent="-342900" algn="l" rtl="0" eaLnBrk="1" fontAlgn="base" hangingPunct="1">
        <a:spcBef>
          <a:spcPct val="20000"/>
        </a:spcBef>
        <a:spcAft>
          <a:spcPct val="0"/>
        </a:spcAft>
        <a:buClr>
          <a:srgbClr val="213C31"/>
        </a:buClr>
        <a:buFont typeface="Arial"/>
        <a:buChar char="•"/>
        <a:defRPr sz="2400">
          <a:solidFill>
            <a:srgbClr val="2E6248"/>
          </a:solidFill>
          <a:latin typeface="Roboto"/>
          <a:ea typeface="ＭＳ Ｐゴシック" charset="-128"/>
          <a:cs typeface="Roboto"/>
        </a:defRPr>
      </a:lvl4pPr>
      <a:lvl5pPr marL="1714500" indent="-342900" algn="l" rtl="0" eaLnBrk="1" fontAlgn="base" hangingPunct="1">
        <a:spcBef>
          <a:spcPct val="20000"/>
        </a:spcBef>
        <a:spcAft>
          <a:spcPct val="0"/>
        </a:spcAft>
        <a:buClr>
          <a:srgbClr val="213C31"/>
        </a:buClr>
        <a:buSzPct val="100000"/>
        <a:buFont typeface="Arial"/>
        <a:buChar char="•"/>
        <a:defRPr sz="2400">
          <a:solidFill>
            <a:srgbClr val="2E6248"/>
          </a:solidFill>
          <a:latin typeface="Roboto"/>
          <a:ea typeface="ＭＳ Ｐゴシック" charset="-128"/>
          <a:cs typeface="Roboto"/>
        </a:defRPr>
      </a:lvl5pPr>
      <a:lvl6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Font typeface="Times" charset="0"/>
        <a:buChar char="»"/>
        <a:defRPr>
          <a:solidFill>
            <a:srgbClr val="000042"/>
          </a:solidFill>
          <a:latin typeface="+mn-lt"/>
          <a:ea typeface="ＭＳ Ｐゴシック" charset="-128"/>
        </a:defRPr>
      </a:lvl6pPr>
      <a:lvl7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Font typeface="Times" charset="0"/>
        <a:buChar char="»"/>
        <a:defRPr>
          <a:solidFill>
            <a:srgbClr val="000042"/>
          </a:solidFill>
          <a:latin typeface="+mn-lt"/>
          <a:ea typeface="ＭＳ Ｐゴシック" charset="-128"/>
        </a:defRPr>
      </a:lvl7pPr>
      <a:lvl8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Font typeface="Times" charset="0"/>
        <a:buChar char="»"/>
        <a:defRPr>
          <a:solidFill>
            <a:srgbClr val="000042"/>
          </a:solidFill>
          <a:latin typeface="+mn-lt"/>
          <a:ea typeface="ＭＳ Ｐゴシック" charset="-128"/>
        </a:defRPr>
      </a:lvl8pPr>
      <a:lvl9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Font typeface="Times" charset="0"/>
        <a:buChar char="»"/>
        <a:defRPr>
          <a:solidFill>
            <a:srgbClr val="00004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3"/>
          <p:cNvSpPr>
            <a:spLocks noGrp="1"/>
          </p:cNvSpPr>
          <p:nvPr>
            <p:ph type="ctrTitle"/>
          </p:nvPr>
        </p:nvSpPr>
        <p:spPr>
          <a:xfrm>
            <a:off x="501822" y="792874"/>
            <a:ext cx="8128000" cy="1908175"/>
          </a:xfrm>
          <a:ln w="76200" cmpd="sng"/>
        </p:spPr>
        <p:txBody>
          <a:bodyPr/>
          <a:lstStyle/>
          <a:p>
            <a:r>
              <a:rPr lang="en-US" sz="3600" dirty="0" smtClean="0"/>
              <a:t>Getting </a:t>
            </a:r>
            <a:r>
              <a:rPr lang="en-US" sz="3600" dirty="0"/>
              <a:t>Past the AI </a:t>
            </a:r>
            <a:r>
              <a:rPr lang="en-US" sz="3600" dirty="0" smtClean="0"/>
              <a:t>Gatekeeper: </a:t>
            </a:r>
            <a:r>
              <a:rPr lang="en-US" sz="3600" dirty="0" err="1"/>
              <a:t>Node.js</a:t>
            </a:r>
            <a:r>
              <a:rPr lang="en-US" sz="3600" dirty="0"/>
              <a:t>/</a:t>
            </a:r>
            <a:r>
              <a:rPr lang="en-US" sz="3600" dirty="0" err="1"/>
              <a:t>Javascript</a:t>
            </a:r>
            <a:r>
              <a:rPr lang="en-US" sz="3600" dirty="0"/>
              <a:t> </a:t>
            </a:r>
            <a:r>
              <a:rPr lang="en-US" sz="3600" dirty="0" smtClean="0"/>
              <a:t>vs. </a:t>
            </a:r>
            <a:r>
              <a:rPr lang="en-US" sz="3600" dirty="0"/>
              <a:t>Python</a:t>
            </a:r>
          </a:p>
        </p:txBody>
      </p:sp>
      <p:sp>
        <p:nvSpPr>
          <p:cNvPr id="5122" name="Subtitle 4"/>
          <p:cNvSpPr>
            <a:spLocks noGrp="1"/>
          </p:cNvSpPr>
          <p:nvPr>
            <p:ph type="subTitle" idx="1"/>
          </p:nvPr>
        </p:nvSpPr>
        <p:spPr>
          <a:xfrm>
            <a:off x="1358900" y="3886199"/>
            <a:ext cx="6400800" cy="1330325"/>
          </a:xfrm>
        </p:spPr>
        <p:txBody>
          <a:bodyPr/>
          <a:lstStyle/>
          <a:p>
            <a:r>
              <a:rPr lang="en-US" sz="3200" b="0" dirty="0" smtClean="0">
                <a:ea typeface="ＭＳ Ｐゴシック" charset="0"/>
                <a:cs typeface="ＭＳ Ｐゴシック" charset="0"/>
              </a:rPr>
              <a:t>Clare Bates </a:t>
            </a:r>
            <a:r>
              <a:rPr lang="en-US" sz="3200" b="0" dirty="0" smtClean="0">
                <a:ea typeface="ＭＳ Ｐゴシック" charset="0"/>
                <a:cs typeface="ＭＳ Ｐゴシック" charset="0"/>
              </a:rPr>
              <a:t>Congdon</a:t>
            </a:r>
            <a:endParaRPr lang="en-US" sz="3200" b="0" dirty="0">
              <a:ea typeface="ＭＳ Ｐゴシック" charset="0"/>
              <a:cs typeface="ＭＳ Ｐゴシック" charset="0"/>
            </a:endParaRPr>
          </a:p>
          <a:p>
            <a:r>
              <a:rPr lang="en-US" b="0" dirty="0" smtClean="0">
                <a:ea typeface="ＭＳ Ｐゴシック" charset="0"/>
                <a:cs typeface="ＭＳ Ｐゴシック" charset="0"/>
              </a:rPr>
              <a:t>January 16, 2019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38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Forms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“Supervised”, aka classification</a:t>
            </a:r>
          </a:p>
          <a:p>
            <a:pPr lvl="1"/>
            <a:r>
              <a:rPr lang="en-US" dirty="0" smtClean="0"/>
              <a:t>E.g., are you a good credit risk?</a:t>
            </a:r>
          </a:p>
          <a:p>
            <a:pPr lvl="1"/>
            <a:endParaRPr lang="en-US" dirty="0"/>
          </a:p>
          <a:p>
            <a:r>
              <a:rPr lang="en-US" dirty="0" smtClean="0"/>
              <a:t>“Unsupervised”, aka clustering</a:t>
            </a:r>
          </a:p>
          <a:p>
            <a:pPr lvl="1"/>
            <a:r>
              <a:rPr lang="en-US" dirty="0" smtClean="0"/>
              <a:t>E.g., do individual voters have similar stances on issues?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2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Forms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“Incremental”</a:t>
            </a:r>
          </a:p>
          <a:p>
            <a:pPr lvl="1"/>
            <a:r>
              <a:rPr lang="en-US" dirty="0" smtClean="0"/>
              <a:t>New relevant data/experiences are available</a:t>
            </a:r>
          </a:p>
          <a:p>
            <a:pPr lvl="1"/>
            <a:r>
              <a:rPr lang="en-US" dirty="0" smtClean="0"/>
              <a:t>Want to continually adjust the model</a:t>
            </a:r>
          </a:p>
          <a:p>
            <a:pPr lvl="1"/>
            <a:endParaRPr lang="en-US" dirty="0"/>
          </a:p>
          <a:p>
            <a:r>
              <a:rPr lang="en-US" dirty="0" smtClean="0"/>
              <a:t>“Non-incremental”</a:t>
            </a:r>
          </a:p>
          <a:p>
            <a:pPr lvl="1"/>
            <a:r>
              <a:rPr lang="en-US" dirty="0" smtClean="0"/>
              <a:t>We have “a data set”</a:t>
            </a:r>
          </a:p>
          <a:p>
            <a:pPr lvl="1"/>
            <a:r>
              <a:rPr lang="en-US" dirty="0" smtClean="0"/>
              <a:t>How can we understand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4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Forms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“Symbolic”</a:t>
            </a:r>
          </a:p>
          <a:p>
            <a:pPr lvl="1"/>
            <a:r>
              <a:rPr lang="en-US" dirty="0" smtClean="0"/>
              <a:t>E.g., not just who is at risk for a heart attack</a:t>
            </a:r>
          </a:p>
          <a:p>
            <a:pPr lvl="1"/>
            <a:r>
              <a:rPr lang="en-US" dirty="0" smtClean="0"/>
              <a:t>But also, we’d like some insight as to WHY</a:t>
            </a:r>
          </a:p>
          <a:p>
            <a:endParaRPr lang="en-US" dirty="0"/>
          </a:p>
          <a:p>
            <a:r>
              <a:rPr lang="en-US" dirty="0" smtClean="0"/>
              <a:t>“Sub-symbolic”</a:t>
            </a:r>
          </a:p>
          <a:p>
            <a:pPr lvl="1"/>
            <a:r>
              <a:rPr lang="en-US" dirty="0" smtClean="0"/>
              <a:t>We don’t need to know “why”</a:t>
            </a:r>
          </a:p>
          <a:p>
            <a:pPr lvl="1"/>
            <a:r>
              <a:rPr lang="en-US" dirty="0" smtClean="0"/>
              <a:t>Just make good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7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mining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upervised</a:t>
            </a:r>
          </a:p>
          <a:p>
            <a:r>
              <a:rPr lang="en-US" dirty="0"/>
              <a:t>I</a:t>
            </a:r>
            <a:r>
              <a:rPr lang="en-US" dirty="0" smtClean="0"/>
              <a:t>ncremental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ubsymbolic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65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Aside: “Big Data”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20100" cy="5027613"/>
          </a:xfrm>
        </p:spPr>
        <p:txBody>
          <a:bodyPr/>
          <a:lstStyle/>
          <a:p>
            <a:r>
              <a:rPr lang="en-US" dirty="0" smtClean="0"/>
              <a:t>Doesn’t mean “I have a LOT of data”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Typically refers to “the four V’s”:</a:t>
            </a:r>
          </a:p>
          <a:p>
            <a:pPr lvl="1"/>
            <a:r>
              <a:rPr lang="en-US" dirty="0" smtClean="0"/>
              <a:t>Volume – yes, lots of data</a:t>
            </a:r>
          </a:p>
          <a:p>
            <a:pPr lvl="1"/>
            <a:r>
              <a:rPr lang="en-US" dirty="0" smtClean="0"/>
              <a:t>Variability – </a:t>
            </a:r>
            <a:r>
              <a:rPr lang="en-US" dirty="0" err="1" smtClean="0"/>
              <a:t>heterogenous</a:t>
            </a:r>
            <a:r>
              <a:rPr lang="en-US" dirty="0" smtClean="0"/>
              <a:t> types/sources</a:t>
            </a:r>
          </a:p>
          <a:p>
            <a:pPr lvl="1"/>
            <a:r>
              <a:rPr lang="en-US" dirty="0" smtClean="0"/>
              <a:t>Velocity – often, the data is coming in “real time”</a:t>
            </a:r>
          </a:p>
          <a:p>
            <a:pPr lvl="1"/>
            <a:r>
              <a:rPr lang="en-US" dirty="0" smtClean="0"/>
              <a:t>Veracity – often, there are errors in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7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/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is a form of “neural nets”</a:t>
            </a:r>
          </a:p>
          <a:p>
            <a:pPr lvl="1"/>
            <a:r>
              <a:rPr lang="en-US" dirty="0" smtClean="0"/>
              <a:t>An ML approach inspired by human nervous system</a:t>
            </a:r>
          </a:p>
          <a:p>
            <a:r>
              <a:rPr lang="en-US" dirty="0" smtClean="0"/>
              <a:t>“Deep learning” refers to many layers in the learned model</a:t>
            </a:r>
          </a:p>
          <a:p>
            <a:r>
              <a:rPr lang="en-US" dirty="0" smtClean="0"/>
              <a:t>(Some other forms of ML also use the phrase “deep learning”)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96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2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/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sz="3600" b="1" dirty="0" smtClean="0"/>
              <a:t>     CS &gt;&gt; AI &gt;&gt; ML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ML  &lt;&lt; Stats &lt;&lt; Math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38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914400"/>
            <a:ext cx="8229600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12A66"/>
              </a:buClr>
              <a:buFont typeface="Wingdings" charset="0"/>
              <a:buChar char="§"/>
              <a:defRPr sz="3200">
                <a:solidFill>
                  <a:srgbClr val="00004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12A66"/>
              </a:buClr>
              <a:buSzPct val="60000"/>
              <a:buFont typeface="Wingdings" charset="0"/>
              <a:buChar char="u"/>
              <a:defRPr sz="2800">
                <a:solidFill>
                  <a:srgbClr val="000042"/>
                </a:solidFill>
                <a:latin typeface="+mn-lt"/>
                <a:ea typeface="ＭＳ Ｐゴシック" charset="-128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12A66"/>
              </a:buClr>
              <a:buFont typeface="Wingdings" charset="0"/>
              <a:buChar char="§"/>
              <a:defRPr sz="2400">
                <a:solidFill>
                  <a:srgbClr val="000042"/>
                </a:solidFill>
                <a:latin typeface="+mn-lt"/>
                <a:ea typeface="ＭＳ Ｐゴシック" charset="-128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12A66"/>
              </a:buClr>
              <a:buFont typeface="Arial" charset="0"/>
              <a:buChar char="•"/>
              <a:defRPr sz="2400">
                <a:solidFill>
                  <a:srgbClr val="000042"/>
                </a:solidFill>
                <a:latin typeface="+mn-lt"/>
                <a:ea typeface="ＭＳ Ｐゴシック" charset="-128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12A66"/>
              </a:buClr>
              <a:buSzPct val="60000"/>
              <a:buFont typeface="Wingdings" charset="0"/>
              <a:buChar char="v"/>
              <a:defRPr sz="2400">
                <a:solidFill>
                  <a:srgbClr val="000042"/>
                </a:solidFill>
                <a:latin typeface="+mn-lt"/>
                <a:ea typeface="ＭＳ Ｐゴシック" charset="-128"/>
              </a:defRPr>
            </a:lvl5pPr>
            <a:lvl6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" charset="0"/>
              <a:buChar char="»"/>
              <a:defRPr>
                <a:solidFill>
                  <a:srgbClr val="000042"/>
                </a:solidFill>
                <a:latin typeface="+mn-lt"/>
                <a:ea typeface="ＭＳ Ｐゴシック" charset="-128"/>
              </a:defRPr>
            </a:lvl6pPr>
            <a:lvl7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" charset="0"/>
              <a:buChar char="»"/>
              <a:defRPr>
                <a:solidFill>
                  <a:srgbClr val="000042"/>
                </a:solidFill>
                <a:latin typeface="+mn-lt"/>
                <a:ea typeface="ＭＳ Ｐゴシック" charset="-128"/>
              </a:defRPr>
            </a:lvl7pPr>
            <a:lvl8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" charset="0"/>
              <a:buChar char="»"/>
              <a:defRPr>
                <a:solidFill>
                  <a:srgbClr val="000042"/>
                </a:solidFill>
                <a:latin typeface="+mn-lt"/>
                <a:ea typeface="ＭＳ Ｐゴシック" charset="-128"/>
              </a:defRPr>
            </a:lvl8pPr>
            <a:lvl9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" charset="0"/>
              <a:buChar char="»"/>
              <a:defRPr>
                <a:solidFill>
                  <a:srgbClr val="000042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Electronic computers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in the 1940’s</a:t>
            </a:r>
          </a:p>
          <a:p>
            <a:r>
              <a:rPr lang="en-US" dirty="0" smtClean="0"/>
              <a:t>What is a “computer”?</a:t>
            </a:r>
          </a:p>
          <a:p>
            <a:r>
              <a:rPr lang="en-US" dirty="0" smtClean="0"/>
              <a:t>Alan Turing’s genius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called “Machine Learning”?</a:t>
            </a:r>
            <a:endParaRPr lang="en-US" dirty="0"/>
          </a:p>
        </p:txBody>
      </p:sp>
      <p:pic>
        <p:nvPicPr>
          <p:cNvPr id="6" name="Content Placeholder 5" descr="Alan_Turing_Aged_16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" b="-52"/>
          <a:stretch/>
        </p:blipFill>
        <p:spPr>
          <a:xfrm>
            <a:off x="5803900" y="1409700"/>
            <a:ext cx="2810933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816600" y="513080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Alan Turing, via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9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‘Artificial Intelligence’?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CS:</a:t>
            </a:r>
          </a:p>
          <a:p>
            <a:pPr lvl="1"/>
            <a:r>
              <a:rPr lang="en-US" dirty="0" smtClean="0"/>
              <a:t>Design and implement a solution to a problem</a:t>
            </a:r>
          </a:p>
          <a:p>
            <a:r>
              <a:rPr lang="en-US" dirty="0" smtClean="0"/>
              <a:t>AI:</a:t>
            </a:r>
          </a:p>
          <a:p>
            <a:pPr lvl="1"/>
            <a:r>
              <a:rPr lang="en-US" dirty="0" smtClean="0"/>
              <a:t>We don’t know how to solve the problem</a:t>
            </a:r>
          </a:p>
          <a:p>
            <a:pPr lvl="1"/>
            <a:r>
              <a:rPr lang="en-US" dirty="0" smtClean="0"/>
              <a:t>But we know “what a solution looks like”</a:t>
            </a:r>
          </a:p>
          <a:p>
            <a:pPr lvl="1"/>
            <a:r>
              <a:rPr lang="en-US" b="1" u="sng" dirty="0" smtClean="0"/>
              <a:t>Search</a:t>
            </a:r>
            <a:r>
              <a:rPr lang="en-US" dirty="0" smtClean="0"/>
              <a:t> the space of possible solutions</a:t>
            </a:r>
          </a:p>
          <a:p>
            <a:pPr lvl="1"/>
            <a:r>
              <a:rPr lang="en-US" dirty="0" smtClean="0"/>
              <a:t>There are too many possibilities to consider them all</a:t>
            </a:r>
          </a:p>
          <a:p>
            <a:pPr lvl="1"/>
            <a:r>
              <a:rPr lang="en-US" dirty="0" smtClean="0"/>
              <a:t>Have to be “clever” about where we look</a:t>
            </a:r>
          </a:p>
        </p:txBody>
      </p:sp>
    </p:spTree>
    <p:extLst>
      <p:ext uri="{BB962C8B-B14F-4D97-AF65-F5344CB8AC3E}">
        <p14:creationId xmlns:p14="http://schemas.microsoft.com/office/powerpoint/2010/main" val="171589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AI/ML has more “science” than 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Studying the system that we created</a:t>
            </a:r>
          </a:p>
          <a:p>
            <a:r>
              <a:rPr lang="en-US" dirty="0" smtClean="0"/>
              <a:t>(Because it’s not a natural system, we have the ability to perturb it)</a:t>
            </a:r>
          </a:p>
          <a:p>
            <a:r>
              <a:rPr lang="en-US" dirty="0" smtClean="0"/>
              <a:t>Do ‘experiments’ to conduct our investigations</a:t>
            </a:r>
          </a:p>
          <a:p>
            <a:r>
              <a:rPr lang="en-US" dirty="0" smtClean="0"/>
              <a:t>Can also involve hypothesis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5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“Building a model”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ML, we often talk about “building a model”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f our data, of our experience</a:t>
            </a:r>
          </a:p>
          <a:p>
            <a:r>
              <a:rPr lang="en-US" dirty="0" smtClean="0"/>
              <a:t>Goal is largely to create a model of what we’ve seen before </a:t>
            </a:r>
            <a:r>
              <a:rPr lang="mr-IN" dirty="0" smtClean="0"/>
              <a:t>–</a:t>
            </a:r>
            <a:r>
              <a:rPr lang="en-US" dirty="0" smtClean="0"/>
              <a:t> an abstraction</a:t>
            </a:r>
          </a:p>
          <a:p>
            <a:r>
              <a:rPr lang="en-US" dirty="0" smtClean="0"/>
              <a:t>And then be able to use this to make (good) predictions about what will happen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59673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Generalizations and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model is a generalization of our previous experience</a:t>
            </a:r>
            <a:endParaRPr lang="en-US" dirty="0"/>
          </a:p>
          <a:p>
            <a:r>
              <a:rPr lang="en-US" dirty="0" smtClean="0"/>
              <a:t>We use the model to make </a:t>
            </a:r>
            <a:r>
              <a:rPr lang="en-US" u="sng" dirty="0" smtClean="0"/>
              <a:t>inferences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When we infer, we are making an informed decision</a:t>
            </a:r>
          </a:p>
          <a:p>
            <a:r>
              <a:rPr lang="en-US" dirty="0" smtClean="0"/>
              <a:t>But sometimes, if we’d seen more data / had more experience, we’d discover that our model is not quite correct.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8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characteristics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both human and machine learning</a:t>
            </a:r>
          </a:p>
          <a:p>
            <a:r>
              <a:rPr lang="en-US" dirty="0" smtClean="0"/>
              <a:t>Learning can be slow</a:t>
            </a:r>
          </a:p>
          <a:p>
            <a:r>
              <a:rPr lang="en-US" dirty="0" smtClean="0"/>
              <a:t>Learning can be error prone</a:t>
            </a:r>
          </a:p>
          <a:p>
            <a:pPr lvl="1"/>
            <a:r>
              <a:rPr lang="en-US" dirty="0" smtClean="0"/>
              <a:t>E.g., we make generalizations without enough experience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4" descr="NVTech_tran0328.jpg                                            0013C65E&#10;MAC_013909                     BE9E863F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4254500"/>
            <a:ext cx="10509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NVTech_vc024928.jpg                                            0013C65E&#10;MAC_013909                     BE9E863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4254500"/>
            <a:ext cx="159067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32500" y="4178300"/>
            <a:ext cx="14112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/>
              <a:t>…?</a:t>
            </a:r>
            <a:endParaRPr lang="en-US" sz="6000">
              <a:solidFill>
                <a:srgbClr val="EB1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7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Forms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31200" cy="50276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 Mining: </a:t>
            </a:r>
          </a:p>
          <a:p>
            <a:pPr lvl="1"/>
            <a:r>
              <a:rPr lang="en-US" dirty="0" smtClean="0"/>
              <a:t>Find patterns/regularities in a data set</a:t>
            </a:r>
          </a:p>
          <a:p>
            <a:pPr lvl="1"/>
            <a:r>
              <a:rPr lang="en-US" dirty="0" smtClean="0"/>
              <a:t>Use this to make predictions about “new data”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Agent learning:</a:t>
            </a:r>
          </a:p>
          <a:p>
            <a:pPr lvl="1"/>
            <a:r>
              <a:rPr lang="en-US" dirty="0" smtClean="0"/>
              <a:t>Find patterns/regularities in the world</a:t>
            </a:r>
          </a:p>
          <a:p>
            <a:pPr lvl="1"/>
            <a:r>
              <a:rPr lang="en-US" dirty="0" smtClean="0"/>
              <a:t>Use this to make future decisions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In both cases, the learning builds a </a:t>
            </a:r>
            <a:r>
              <a:rPr lang="en-US" b="1" dirty="0" smtClean="0"/>
              <a:t>model</a:t>
            </a:r>
            <a:r>
              <a:rPr lang="en-US" dirty="0" smtClean="0"/>
              <a:t> that we can use to </a:t>
            </a:r>
            <a:r>
              <a:rPr lang="en-US" b="1" dirty="0" smtClean="0"/>
              <a:t>make predictions </a:t>
            </a:r>
            <a:r>
              <a:rPr lang="en-US" dirty="0" smtClean="0"/>
              <a:t>about the world or “what to do next”</a:t>
            </a:r>
            <a:endParaRPr lang="en-US" dirty="0"/>
          </a:p>
        </p:txBody>
      </p:sp>
      <p:pic>
        <p:nvPicPr>
          <p:cNvPr id="4" name="Picture 3" descr="iron_pickax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0" y="1003300"/>
            <a:ext cx="914400" cy="914400"/>
          </a:xfrm>
          <a:prstGeom prst="rect">
            <a:avLst/>
          </a:prstGeom>
        </p:spPr>
      </p:pic>
      <p:pic>
        <p:nvPicPr>
          <p:cNvPr id="5" name="Picture 6" descr="MsPacManLevel6cropp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115" y="2844800"/>
            <a:ext cx="1286393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4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owdoin">
  <a:themeElements>
    <a:clrScheme name="1_Main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ain Page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Main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Bowdoin.potx</Template>
  <TotalTime>13781</TotalTime>
  <Words>613</Words>
  <Application>Microsoft Macintosh PowerPoint</Application>
  <PresentationFormat>On-screen Show (4:3)</PresentationFormat>
  <Paragraphs>96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Bowdoin</vt:lpstr>
      <vt:lpstr>Getting Past the AI Gatekeeper: Node.js/Javascript vs. Python</vt:lpstr>
      <vt:lpstr>Terminology / positioning</vt:lpstr>
      <vt:lpstr>Why is it called “Machine Learning”?</vt:lpstr>
      <vt:lpstr>What is ‘Artificial Intelligence’?</vt:lpstr>
      <vt:lpstr>AI/ML has more “science” than CS</vt:lpstr>
      <vt:lpstr>“Building a model”</vt:lpstr>
      <vt:lpstr>Generalizations and Inference</vt:lpstr>
      <vt:lpstr>Some characteristics of learning</vt:lpstr>
      <vt:lpstr>Two Forms of Machine Learning</vt:lpstr>
      <vt:lpstr>Two Forms of Machine Learning</vt:lpstr>
      <vt:lpstr>Two Forms of Machine Learning</vt:lpstr>
      <vt:lpstr>Two Forms of Machine Learning</vt:lpstr>
      <vt:lpstr>Today</vt:lpstr>
      <vt:lpstr>An Aside: “Big Data”</vt:lpstr>
      <vt:lpstr>TensorFlow / Deep Learning</vt:lpstr>
      <vt:lpstr>PowerPoint Presentation</vt:lpstr>
      <vt:lpstr>PowerPoint Presentation</vt:lpstr>
    </vt:vector>
  </TitlesOfParts>
  <Company>University of Southern Maine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Ellis</dc:creator>
  <cp:lastModifiedBy>Clare Bates Congdon</cp:lastModifiedBy>
  <cp:revision>389</cp:revision>
  <cp:lastPrinted>2008-08-21T16:47:18Z</cp:lastPrinted>
  <dcterms:created xsi:type="dcterms:W3CDTF">2008-08-23T01:03:40Z</dcterms:created>
  <dcterms:modified xsi:type="dcterms:W3CDTF">2019-01-15T15:03:08Z</dcterms:modified>
</cp:coreProperties>
</file>