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27"/>
  </p:notesMasterIdLst>
  <p:handoutMasterIdLst>
    <p:handoutMasterId r:id="rId28"/>
  </p:handoutMasterIdLst>
  <p:sldIdLst>
    <p:sldId id="956" r:id="rId4"/>
    <p:sldId id="487" r:id="rId5"/>
    <p:sldId id="488" r:id="rId6"/>
    <p:sldId id="489" r:id="rId7"/>
    <p:sldId id="490" r:id="rId8"/>
    <p:sldId id="492" r:id="rId9"/>
    <p:sldId id="494" r:id="rId10"/>
    <p:sldId id="495" r:id="rId11"/>
    <p:sldId id="496" r:id="rId12"/>
    <p:sldId id="498" r:id="rId13"/>
    <p:sldId id="499" r:id="rId14"/>
    <p:sldId id="500" r:id="rId15"/>
    <p:sldId id="501" r:id="rId16"/>
    <p:sldId id="502" r:id="rId17"/>
    <p:sldId id="503" r:id="rId18"/>
    <p:sldId id="505" r:id="rId19"/>
    <p:sldId id="506" r:id="rId20"/>
    <p:sldId id="509" r:id="rId21"/>
    <p:sldId id="518" r:id="rId22"/>
    <p:sldId id="519" r:id="rId23"/>
    <p:sldId id="523" r:id="rId24"/>
    <p:sldId id="957" r:id="rId25"/>
    <p:sldId id="958" r:id="rId26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FFFFCC"/>
    <a:srgbClr val="FF0000"/>
    <a:srgbClr val="99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87010" autoAdjust="0"/>
  </p:normalViewPr>
  <p:slideViewPr>
    <p:cSldViewPr showGuides="1">
      <p:cViewPr varScale="1">
        <p:scale>
          <a:sx n="110" d="100"/>
          <a:sy n="110" d="100"/>
        </p:scale>
        <p:origin x="23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4"/>
    </p:cViewPr>
  </p:sorterViewPr>
  <p:notesViewPr>
    <p:cSldViewPr showGuides="1">
      <p:cViewPr varScale="1">
        <p:scale>
          <a:sx n="92" d="100"/>
          <a:sy n="92" d="100"/>
        </p:scale>
        <p:origin x="-2022" y="-108"/>
      </p:cViewPr>
      <p:guideLst>
        <p:guide orient="horz" pos="2922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DE8338-E75F-4E24-9DC8-24AC7F98E5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Discrete Mathematics and its Applications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F69A5AB-41E4-4272-BDF0-21FEB4CA9F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A8128A7-0A99-4931-A947-A5A92D5E8476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EEA9A33E-6EAD-4A70-8183-F285038BE59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(c)2001-2002, Michael P. Frank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5D95B8FB-7EE6-4B29-BD55-30DD45A903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latin typeface="Times New Roman" panose="02020603050405020304" pitchFamily="18" charset="0"/>
              </a:defRPr>
            </a:lvl1pPr>
          </a:lstStyle>
          <a:p>
            <a:fld id="{CA3C0838-E697-4C26-A22C-28430EB600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F405CC6-2AA3-488F-8BC1-D62984F3A0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Discrete Mathematics and its Applications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0E5BEB1-8E04-4AC8-B71E-49593E9ECC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1377E6-0656-43A9-A8B1-BC231A774B3B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2E32C27-16FC-4F9C-A42D-918BCDC54C1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3163" y="712788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03810486-26F7-4CEF-8686-E1CB117ABE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37063"/>
            <a:ext cx="5129212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36EB0E11-B856-463E-AB58-ABEADCABA7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(c)2001-2002, Michael P. Frank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749DAC05-B759-4789-B85D-1241EDD85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latin typeface="Times New Roman" panose="02020603050405020304" pitchFamily="18" charset="0"/>
              </a:defRPr>
            </a:lvl1pPr>
          </a:lstStyle>
          <a:p>
            <a:fld id="{C85D0D9D-4C76-45DF-9A85-07CB80C586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21ED54-3BC7-41B3-9AEA-97E9B529FC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9DBDD0E-047E-4245-8B71-0928BA482F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73ECC0D0-11CE-432D-86B8-622CB5B23E9F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97F9E3D3-F702-467A-978A-66A8D7143E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7F99B002-BA5D-4540-9E2D-224B3FC5B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D93671C6-935C-4214-9582-899756E62443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CCDE863C-03B8-42AC-8747-CA2D8E35A4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id="{D7F47E0A-43C4-418C-8086-FE78FB4B6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A96AFCE-E625-4D4F-AF95-E2E763C9D4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57EAFA3-8D30-4A28-90F4-FFBC6075F6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AA01B96A-CC48-48C2-BEBB-A01E4F188480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857BE58D-6E2B-435F-80A2-BE586AE5D0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A2D54522-6775-4D8C-AA01-6259D9F6A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DB30E0CD-7917-428F-8394-2C98A61ACF09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F6E3AC3E-1998-40BF-80A2-34B7611286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59D8D274-5B23-48BD-A8AC-2801AFBD0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FB642AF-01B1-4A8E-8AB3-1014537C31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6B88E6C-6450-4AEE-BCCC-EEE72C40B7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23808079-F307-44D2-8983-EF9E2DE30B8D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3EBD957E-BF19-4748-A2C3-A2F884CF4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B542CF63-A5F6-4A21-A622-F74D30A37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BB8DA750-FD4F-40E7-9810-8B96566A285B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8AF70094-3C94-4E08-BD3F-CE6CB5256D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E2F53309-AC85-4D3E-9A61-92DE89C6D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1B4A7E7-B254-469C-90E0-A199E5103F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9C83D4F-2860-4A5E-B2C2-D86D6EC94E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D87268D8-6519-4434-AD3F-ECCCA92E87BE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23E8CF1C-A382-42DE-9B7D-28F8D9928B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4EDD790D-F8F7-4304-AA60-D27046E27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7490EA40-8E5B-44C3-BFC2-471E4B863132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FB887C6D-289F-474D-A7C1-B4BDB2B3F8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7702DED3-F6B7-4511-B5A2-4D5BC8117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2287F1D-1948-47DE-9FDB-F081A52691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F8C5F1A-10B4-4A9E-B6EF-E9168DB15D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897A4005-2B5B-4485-B52A-C7162BE60181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37C92DB5-C740-4A10-83C7-9BCFF4E386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2F23394B-B387-4F72-8682-76E43D40F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C2BF01AF-E39D-4DA9-92D7-1AACCCCC6BF3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C17DD11A-75BC-4C67-BB6D-92854282E7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C86DF43D-001F-41D6-B7F8-49E967933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9276954-EE2A-4F46-A3A3-AFF5D04898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0D385D0-56B8-47AD-BE27-ACAC1D41E3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96C825DB-68C4-440D-95FD-42B51567DAE8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B087A2BD-66CC-4D2C-8816-A2EE08F322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0D5D8D6F-DB95-448D-9A59-F61F53DB1D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D6D5E97E-E39E-4A7F-95B3-F6E71D898743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E00841A4-3574-4A9D-811C-8F75158CEC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39DA2B37-6500-4D97-9BFD-E5E65A6ED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46AF059-64D4-4FC4-9F1A-55FE898453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16B6531-DF27-4675-8BD8-E8C7807D07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9A88B9BA-4DB3-49D7-97D1-375DA317C998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F54D0626-31EF-40B3-90EE-15317A589E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78720578-B390-4216-8380-209D22771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D1718DD7-2046-4565-BF06-3FF20C8D0BCC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7D614EE8-F343-4730-B087-D833DC6AD8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CB427361-87DC-4D30-AA35-7276CF2D0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82AC6EA-15AE-431B-AAC8-DDE99F00A7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92AFB5C-C8C4-4EB4-9494-30AE7A4C5C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629955B4-310D-42F0-91EA-E4441E9519B9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736E9F05-0885-4E74-864B-931AEEC4E1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1D360277-B344-4739-96F7-E0E1C4AB01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AD166BCF-6A89-40CB-8CFE-11CC008750A7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3D350F38-D675-4ACF-88D3-275FE39D6B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3B88E1D7-F1FD-4C92-A8F6-BA7AC966C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F5AF44D-0E10-4322-8B98-8C73C1B5F6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71D6261-56EA-4A42-8E99-86B9BC6DB6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C30D1F7D-A6CA-4216-8ED9-255292A40E01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E40B0142-2E52-4197-99CF-39EB83F987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A37D356D-4EA3-487A-AC02-C518CEB44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96953B94-7BD3-4054-A27E-23CE49CFEAFC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587E2A9D-A3BF-452B-8B6E-E0CEF01B3E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C3BA0FC9-1160-4CD8-991E-04F2C8E53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F706A23-3D11-48AD-87EB-B90A6CBFF2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B3F59D8-F3FC-491C-9AE4-1646D2897A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739DDB18-20AF-4C8C-B64A-B8DFE4595A50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A8FC001F-A6FB-42DB-B5A4-6C09F7BCC5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D702A1D5-9DF9-4930-A3F5-B9596844F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A7A3944A-3AFD-4F79-B730-377F1A38691A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B3D82AD7-F47F-4DBD-B8C0-325CF2ECE3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D1588043-7034-4410-80CF-9C26E4E4E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28096BD-0B4A-4B89-9866-F1C37D76AB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E8C09CD-774D-4AB3-BF22-DF0B060EC3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02B5CA16-0E1D-41BD-88FC-D1E5E4B345FC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9A7F562D-B8A4-405C-9297-17407A3E37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BF9101A0-0EED-40DC-94CD-C8C4D7D63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104F8BCC-7673-44D4-AD92-ECFB99A8AEE5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4ACC7451-5057-437E-9BC4-140DF51060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825219F3-46D6-4C93-A6BA-E53B9113B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96D1457-C364-457C-ACA2-79BBD4BE7E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A1F1366-918A-4079-9D87-FA1A64BFE7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337B28B7-5FAF-430C-B517-79060898F992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5B099A79-707A-4AA2-A340-6697788773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D1356342-CF5F-4391-BB8C-A027B7DAA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6BA606B7-7945-4B3C-9AB3-5F59DDCEF321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94B266CE-9F3B-4C87-8E4C-45B3374F92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74E5D807-63E2-424E-AC97-E7E5F5979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3FC553F-35C9-44AE-8BED-1307C8191D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1364453-1162-4F8B-8AA9-9A376D7D16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CA2B845A-A366-4CE3-8F6E-7BC8230CF070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1AEAB8DE-FCCF-49AC-89A0-8D03AE2824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437F3611-320A-4D8B-A9EA-362EB1647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D14948BE-EFF6-4505-B220-9DCCF445C061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FC0A0C58-A13B-4C4C-8A38-7F2F13C298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038E6553-1BE6-4C41-B72C-F138666C4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01346D2-BBE1-4F61-8075-CF351CCFAB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52F198C-2876-4242-8BF3-E4CF33EA86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51B7FCDF-3035-4D4F-A25A-0EEF7A9D5D0A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A2EF9C85-E471-41C0-8676-0510DF94BB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C5A6143E-02C3-4E8E-905B-AF24B3ED08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B206EAE9-1760-4954-88D5-149A3190AA57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8A5B6380-2937-4C64-8689-8AF756D9F9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096282B5-57D1-4443-A30E-63B929689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1D4F49F-7AD7-4230-B7B2-529EAF0AF5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152E0AA-E11E-4449-8339-A398079C1A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AB0FFBF2-6DCF-4051-823E-CE582B8FB1B6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0941EBB0-0DD7-4720-980F-B802374121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1F697521-86C6-4E96-8DBE-BF024670DE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8DEB68FB-8555-4AA4-B6B8-200044BBACAF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5161B9BF-8CFD-4AC4-BAE2-88FE688545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271E82F8-3C0C-4F98-8337-311B0B7F6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6D2C8D0-56A8-44C9-A1B2-D62EB1D613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9CE253F-0AC7-4D4E-B804-9AB4900576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E67CB7B1-FDC5-42C1-918E-359828D237BB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BC374FAA-3A08-4A5D-BDC2-C376B2E784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0E2EDE0D-68E8-4832-A55B-F768FAA68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FEF4939C-8A26-498A-91C9-C136DF2ACAE9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F7606AF6-2F5F-4CAB-906F-5EF4D186D8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401D2C0A-45FB-45D6-9D61-6C7F1AA92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A78BEC1-644D-4528-B8A4-05769C8634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3CA2D4F-540A-421A-ACF6-86E1D8D29D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88FCC332-CC84-403A-888A-6C8A6C7F0879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38931DCE-7456-4BFD-83E8-F03D5EB72F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9221" name="Rectangle 7">
            <a:extLst>
              <a:ext uri="{FF2B5EF4-FFF2-40B4-BE49-F238E27FC236}">
                <a16:creationId xmlns:a16="http://schemas.microsoft.com/office/drawing/2014/main" id="{BD93BC3C-0D4F-492A-B061-9A642F313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587A25A9-191C-4AB6-8E82-1F902F409D3D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BE5714EE-BD1C-422F-87A8-61D2F7A585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08D59058-03C3-4DFB-8D67-AAADFCD6F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14A66CF-CA07-4105-9538-923C574BF4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8FF4AA7-6042-4A74-8A9B-72DBD076D1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CBEFA551-390E-47C2-BD50-F3647227FECD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C9D87B0-DCC0-45CD-9478-3D8D8E2A91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3FB64C91-7DCA-46C3-990C-F0E19D8D7E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F70ED4D3-4458-418D-BC87-318AECEBF010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8E14E8E1-A9F8-4E21-84BB-9C5D8F52EC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C1332487-393C-49E1-B8EA-7AB1DFDC6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72D3CF-6AF4-4CDB-913D-F0DEA91DE9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1D8E948-C745-451C-913D-6CC845C1B6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CC1FAC79-6D29-4D48-8FFA-7E15E493EDF6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7990369E-9E5C-42CD-8607-8C37265F98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10CF0FEE-CF3C-4BDC-B0FA-45FEAC4D6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895B6A8B-7230-4280-B4A4-F8A1AAC0CF53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5E06033E-40A3-4C73-8BED-2C12450D69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8D4BE856-57AE-4ECA-9DF1-209520C6F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D9FA273-B08A-48BE-A8FA-504AF4EB87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BFEDA1F-79C5-42FD-AECD-731F50AE47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FD5AEEB6-A204-43D0-9CB9-6C036E47B9BF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A1529C66-D20D-4F18-A5C3-529901BD28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F86193DB-8677-45D5-BB26-5FF527ED8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4FFBAAD4-E1FB-4146-9F6C-AFCA0FD8B977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DDCB175F-E742-42B1-A76C-0FCA5CBFB4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7" name="Rectangle 3">
            <a:extLst>
              <a:ext uri="{FF2B5EF4-FFF2-40B4-BE49-F238E27FC236}">
                <a16:creationId xmlns:a16="http://schemas.microsoft.com/office/drawing/2014/main" id="{5166C44A-9024-4E84-94E2-8F684028F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34853A8-DB5B-46C3-8BD6-D5DC3A04E6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94A882B-2234-48F1-B39C-7BA113BE27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8DCC4719-77DD-4C1B-B9D5-860694968B25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2B3255A0-D00E-4EEE-8B93-3646021103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A953077A-F00A-4D6C-B6E5-89EF35E3B8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189470AD-E14E-4F2A-BC4A-BA286930CC3A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30410326-6C80-46B4-BF8E-F61B46980B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641FC173-57A8-4892-B745-BC7B87C3E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7B389E5-AA7F-403D-8FDD-03D1CFBC1A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9FAD230-F624-4B35-8125-CAD6747DD4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BBF492F9-0D9B-4312-A3FC-9D3C28E403AA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0F929EEC-4DC6-489C-85E9-8D0D6C8B99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CC3959ED-598F-45D8-BAC0-062D0E576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BD2F47C0-DD31-470C-92D6-78AE0066F7BA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6ED88B94-DC17-4F64-A0A8-17894E1409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26740993-8811-49D0-96A5-11873B0BF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61581A0-BC88-4813-A0CD-E0A60A1277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Discrete Mathematics and its Applications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95F6CC8-6F47-4D69-BF21-13F4192E72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A91EA3F1-76E9-43D9-961C-249E06541628}" type="datetime1">
              <a:rPr lang="en-US" altLang="en-US" sz="1200" smtClean="0">
                <a:latin typeface="Times New Roman" panose="02020603050405020304" pitchFamily="18" charset="0"/>
              </a:rPr>
              <a:pPr/>
              <a:t>30-Sep-20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4EAFC50-ADB5-4EB9-88AF-2E515B420C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(c)2001-2002, Michael P. Frank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CD6DA62F-E492-44A9-AC33-03F62A1B8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 defTabSz="942975"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fld id="{F86B925D-1BAF-4ACD-B522-5296E36AD7EF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0020F0F7-72AB-4EF2-866A-38D75814ED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8AD34189-3BED-4CB4-B186-7EDC9CB9C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ECE544-9D61-4E70-AE49-9754BC2840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13C91-F2DD-4E08-B31A-BCE06D46BA0C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324D6C-69A0-4A7D-A33D-0A52A8F44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A8C6BF-BEA3-4053-99E8-943A7F9C9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A639D-90B2-42CB-9A12-1ED84A0C28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33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192F9B-C929-4316-88F2-43A9083DE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53ECD-46B0-4391-B47D-814DC500AF75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22E11D-FABB-4664-BADE-D7461E6A6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375627-52DA-4D0F-B9C7-EEA9CCE98C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64BE91-8A91-4D8F-96AD-DCFE43408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91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B6BDBE-CB0C-4825-A71E-0ED03A7746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BA599-9DF4-43CD-9774-7B963D8143E3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9DA2E8-72D0-48DF-B4C2-CA7BBDB3AD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0D7F07-E1F9-4DC6-B0CF-6E5C47A9A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58AB-BE6D-41AA-9725-F6CAEF6692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53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3F57F-53D9-49CB-B720-B4841A074F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6F70B-1172-4B39-A33C-AC87586C70D9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ED674-99F3-4C96-BB2D-823533134D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FC15A-173B-4035-9968-2EA709DB98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31514-2A21-492E-AFF7-DCACA56E1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23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CA2378-BA07-4DDB-B027-228109B052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7F158-2736-4A16-A5A7-8B4C058EE509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3E1835-7906-4155-BE9D-147E722C1C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D148B2-16E1-4AA1-9D25-2DACEAB978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7E152-C698-4E79-841C-8354C3357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3B1617-CF01-46A4-97E4-614466064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CE583-4AF9-4690-9043-D392516156BC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1D3892-2932-43A1-AFB7-D7614E03D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19BD04-0DFA-4F1D-9AE0-CACDA03A50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C9DBEE-12D2-4833-8A86-96D50C7C13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90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88C37-78DE-431D-A040-C853297C4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C43A1-C733-4659-BCE5-1D1FDFDB6B32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3AB6C-EFB9-4116-AA70-DD06B4A567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3019F-45CF-4123-AC86-5EC63A1485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74065F-22E9-4355-929D-CD15D44D9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45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6A034E-4BCD-4497-BC7D-30299A8D39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00AAE-76C8-4E6E-8565-BB622C75D890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D8E7622-6558-49D8-9268-3D1DA82F56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BC62741-D5C0-42B5-A6DE-038E1DD40B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CC3E9-E818-436E-BBF2-DB41D7FF4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09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51C9CF-AF3F-4D2E-A51D-6AD8439213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6F74D-7959-4773-A457-ED4BAD91848C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7F0643-642A-4E51-8BAB-69B34DA8EC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B6869C-155F-4FB1-A3BA-021A6496A5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E37B5-7269-4C42-977C-A7D6974AA5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4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E3E3845-FAB4-475B-A64F-1DF242E39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8A71A-89EB-41AD-9D63-4C4CCB54F150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BD0FE3-7A4E-4C59-8A90-322E4D7AA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C516A4-61BB-40C4-A198-DF8C990257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9D5346-E456-4C3A-BCA7-1DFC9D6684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44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19347-A91D-410F-8507-7BFB8069F4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698E7-54D2-47D0-950A-C99A6D671103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04ACF-E8D8-4337-BA5C-303544613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1F0B5-2AA1-4C95-BC78-A43B768115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7472A-520E-4B36-8FA5-7DF517F29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62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F9815-AB5F-4C66-AC1A-520C2DF7A3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F0219-62BE-4376-A7CD-D78932963DB6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2F59C-01DB-42D4-A1FE-0B3BA31E90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D8CE5-0BC6-49B8-9C50-9C39C8BE0A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C3530-F404-4726-9C7B-1E7B6AF130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99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0D06432-50E4-41C0-BD1F-210E5BAB5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rgbClr val="99CC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4CB6C8-7358-4D6C-9B4E-E8E72C2E7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524790-5451-46F4-8999-9EEDBF7DD2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4FAB0F59-0AAB-4983-ABD9-4D7B17F75B63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C8B6E01-98BB-4160-B3AB-11ACEC58D1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336D38-2689-45DF-8A2B-A3CFBD5684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22A61641-DE0C-4101-B796-594542FB447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10">
            <a:extLst>
              <a:ext uri="{FF2B5EF4-FFF2-40B4-BE49-F238E27FC236}">
                <a16:creationId xmlns:a16="http://schemas.microsoft.com/office/drawing/2014/main" id="{99385267-F42E-472B-A6EA-CB596E91E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76200"/>
            <a:ext cx="2501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.VnTime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.VnTime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.VnTime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.VnTime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.VnTim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.VnTime" pitchFamily="34" charset="0"/>
              </a:defRPr>
            </a:lvl9pPr>
          </a:lstStyle>
          <a:p>
            <a:pPr>
              <a:defRPr/>
            </a:pPr>
            <a:r>
              <a:rPr lang="en-US" altLang="en-US" sz="2000">
                <a:solidFill>
                  <a:schemeClr val="bg1"/>
                </a:solidFill>
                <a:latin typeface="Times New Roman" panose="02020603050405020304" pitchFamily="18" charset="0"/>
              </a:rPr>
              <a:t>Module #4 - Functions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C4B7-DF7C-4370-B728-E9263E01AC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5ED471-7011-4A4C-8BA6-E882C8E74FC4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B0B8-1E1E-4A91-B17B-085A00E3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603721D7-CF10-421E-AC23-231BB794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25E2F4-4BE9-49FA-883C-6F6FFED6532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5170723B-85B2-4BB1-A946-C16F61AED5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/>
              <a:t>Module #4:</a:t>
            </a:r>
            <a:br>
              <a:rPr lang="en-US" altLang="en-US" sz="4000"/>
            </a:br>
            <a:r>
              <a:rPr lang="en-US" altLang="en-US" sz="4000"/>
              <a:t>H</a:t>
            </a:r>
            <a:r>
              <a:rPr lang="en-US" altLang="en-US"/>
              <a:t>àm - </a:t>
            </a:r>
            <a:r>
              <a:rPr lang="en-US" altLang="en-US" sz="4000" b="1"/>
              <a:t>Functions</a:t>
            </a:r>
          </a:p>
        </p:txBody>
      </p:sp>
      <p:sp>
        <p:nvSpPr>
          <p:cNvPr id="801795" name="Rectangle 3">
            <a:extLst>
              <a:ext uri="{FF2B5EF4-FFF2-40B4-BE49-F238E27FC236}">
                <a16:creationId xmlns:a16="http://schemas.microsoft.com/office/drawing/2014/main" id="{674CD4FC-3276-45D4-9B6B-CFA81B4F88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21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>
                <a:cs typeface="Times New Roman" pitchFamily="18" charset="0"/>
              </a:rPr>
              <a:t>Rosen 5</a:t>
            </a:r>
            <a:r>
              <a:rPr lang="en-US" baseline="30000">
                <a:cs typeface="Times New Roman" pitchFamily="18" charset="0"/>
              </a:rPr>
              <a:t>th</a:t>
            </a:r>
            <a:r>
              <a:rPr lang="en-US">
                <a:cs typeface="Times New Roman" pitchFamily="18" charset="0"/>
              </a:rPr>
              <a:t> ed., §1.8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cs typeface="Times New Roman" pitchFamily="18" charset="0"/>
              </a:rPr>
              <a:t>~31 slides, ~1.5 lectures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FDE8-FA1D-4D45-BD84-7289582849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E48933-5418-49C5-90D1-DFEE0A5FA19C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97EB-1CCA-4101-AD6A-7C082EA9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302A4040-51B3-4A78-B0B1-216710C1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93AA8-FBFA-4CCA-AAC7-AFE7001B80F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824E9694-44AA-4314-95E2-69450CDFE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Xây dựng phép toán cho hàm 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F304E1F7-0929-4057-B2BD-8A3C6389A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err="1">
                <a:sym typeface="Symbol" pitchFamily="18" charset="2"/>
              </a:rPr>
              <a:t>Nếu</a:t>
            </a:r>
            <a:r>
              <a:rPr lang="en-US" dirty="0">
                <a:sym typeface="Symbol" pitchFamily="18" charset="2"/>
              </a:rPr>
              <a:t>  (“dot”) </a:t>
            </a:r>
            <a:r>
              <a:rPr lang="en-US" dirty="0" err="1">
                <a:sym typeface="Symbol" pitchFamily="18" charset="2"/>
              </a:rPr>
              <a:t>là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bất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phép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toán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nào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trên</a:t>
            </a:r>
            <a:r>
              <a:rPr lang="en-US" dirty="0">
                <a:sym typeface="Symbol" pitchFamily="18" charset="2"/>
              </a:rPr>
              <a:t> 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err="1">
                <a:sym typeface="Symbol" pitchFamily="18" charset="2"/>
              </a:rPr>
              <a:t>thì</a:t>
            </a:r>
            <a:r>
              <a:rPr lang="en-US" dirty="0">
                <a:sym typeface="Symbol" pitchFamily="18" charset="2"/>
              </a:rPr>
              <a:t> ta </a:t>
            </a:r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thể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mở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rộng</a:t>
            </a:r>
            <a:r>
              <a:rPr lang="en-US" dirty="0">
                <a:sym typeface="Symbol" pitchFamily="18" charset="2"/>
              </a:rPr>
              <a:t>  </a:t>
            </a:r>
            <a:r>
              <a:rPr lang="en-US" dirty="0" err="1">
                <a:sym typeface="Symbol" pitchFamily="18" charset="2"/>
              </a:rPr>
              <a:t>thành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phép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toán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trên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các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hàm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từ</a:t>
            </a:r>
            <a:r>
              <a:rPr lang="en-US" dirty="0">
                <a:sym typeface="Symbol" pitchFamily="18" charset="2"/>
              </a:rPr>
              <a:t> A </a:t>
            </a:r>
            <a:r>
              <a:rPr lang="en-US" dirty="0" err="1">
                <a:sym typeface="Symbol" pitchFamily="18" charset="2"/>
              </a:rPr>
              <a:t>nào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vào</a:t>
            </a:r>
            <a:r>
              <a:rPr lang="en-US" dirty="0">
                <a:sym typeface="Symbol" pitchFamily="18" charset="2"/>
              </a:rPr>
              <a:t> B 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: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i="1" dirty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 err="1">
                <a:solidFill>
                  <a:schemeClr val="accent2"/>
                </a:solidFill>
                <a:sym typeface="Symbol" pitchFamily="18" charset="2"/>
              </a:rPr>
              <a:t>Ch</a:t>
            </a:r>
            <a:r>
              <a:rPr lang="en-US" i="1" dirty="0" err="1">
                <a:sym typeface="Symbol" pitchFamily="18" charset="2"/>
              </a:rPr>
              <a:t>ẳng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hạn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: Cho </a:t>
            </a:r>
            <a:r>
              <a:rPr lang="en-US" dirty="0" err="1">
                <a:solidFill>
                  <a:schemeClr val="accent2"/>
                </a:solidFill>
                <a:sym typeface="Symbol" pitchFamily="18" charset="2"/>
              </a:rPr>
              <a:t>ph</a:t>
            </a:r>
            <a:r>
              <a:rPr lang="en-US" dirty="0" err="1">
                <a:sym typeface="Symbol" pitchFamily="18" charset="2"/>
              </a:rPr>
              <a:t>ép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toán</a:t>
            </a:r>
            <a:r>
              <a:rPr lang="en-US" dirty="0">
                <a:sym typeface="Symbol" pitchFamily="18" charset="2"/>
              </a:rPr>
              <a:t> 2 </a:t>
            </a:r>
            <a:r>
              <a:rPr lang="en-US" dirty="0" err="1">
                <a:sym typeface="Symbol" pitchFamily="18" charset="2"/>
              </a:rPr>
              <a:t>ngôi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bất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 :</a:t>
            </a:r>
            <a:r>
              <a:rPr lang="en-US" i="1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i="1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i="1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dirty="0" err="1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dirty="0" err="1">
                <a:sym typeface="Symbol" pitchFamily="18" charset="2"/>
              </a:rPr>
              <a:t>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các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hàm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err="1">
                <a:solidFill>
                  <a:schemeClr val="accent2"/>
                </a:solidFill>
                <a:sym typeface="Symbol" pitchFamily="18" charset="2"/>
              </a:rPr>
              <a:t>f</a:t>
            </a:r>
            <a:r>
              <a:rPr lang="en-US" dirty="0" err="1">
                <a:solidFill>
                  <a:schemeClr val="accent2"/>
                </a:solidFill>
                <a:sym typeface="Symbol" pitchFamily="18" charset="2"/>
              </a:rPr>
              <a:t>,</a:t>
            </a:r>
            <a:r>
              <a:rPr lang="en-US" i="1" dirty="0" err="1">
                <a:solidFill>
                  <a:schemeClr val="accent2"/>
                </a:solidFill>
                <a:sym typeface="Symbol" pitchFamily="18" charset="2"/>
              </a:rPr>
              <a:t>g</a:t>
            </a:r>
            <a:r>
              <a:rPr lang="en-US" dirty="0" err="1">
                <a:solidFill>
                  <a:schemeClr val="accent2"/>
                </a:solidFill>
                <a:sym typeface="Symbol" pitchFamily="18" charset="2"/>
              </a:rPr>
              <a:t>:</a:t>
            </a:r>
            <a:r>
              <a:rPr lang="en-US" i="1" dirty="0" err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dirty="0" err="1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i="1" dirty="0" err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, ta </a:t>
            </a:r>
            <a:r>
              <a:rPr lang="en-US" dirty="0" err="1">
                <a:sym typeface="Symbol" pitchFamily="18" charset="2"/>
              </a:rPr>
              <a:t>định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nghĩa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i="1" dirty="0">
                <a:solidFill>
                  <a:schemeClr val="accent2"/>
                </a:solidFill>
                <a:sym typeface="Symbol" pitchFamily="18" charset="2"/>
              </a:rPr>
              <a:t>f 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 </a:t>
            </a:r>
            <a:r>
              <a:rPr lang="en-US" i="1" dirty="0">
                <a:solidFill>
                  <a:schemeClr val="accent2"/>
                </a:solidFill>
                <a:sym typeface="Symbol" pitchFamily="18" charset="2"/>
              </a:rPr>
              <a:t>g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):</a:t>
            </a:r>
            <a:r>
              <a:rPr lang="en-US" i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i="1" dirty="0">
                <a:solidFill>
                  <a:schemeClr val="accent2"/>
                </a:solidFill>
                <a:sym typeface="Symbol" pitchFamily="18" charset="2"/>
              </a:rPr>
              <a:t>B </a:t>
            </a:r>
            <a:r>
              <a:rPr lang="en-US" i="1" dirty="0" err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US" i="1" dirty="0" err="1">
                <a:sym typeface="Symbol" pitchFamily="18" charset="2"/>
              </a:rPr>
              <a:t>à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hàm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được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xác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định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như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sau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:</a:t>
            </a:r>
            <a:br>
              <a:rPr lang="en-US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dirty="0" err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, (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f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 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g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)(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 = 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)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g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258A-F4F0-4FA5-BCA0-8B6F3B151A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237406-C045-457F-8E27-B8045D0F6DB7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F019-4675-4CDE-B999-E163DE4F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C5859C6B-0014-482A-B8BC-38BB789B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7BAD8-275B-4528-80F7-860EE04F0A3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F625A880-AAB5-4C73-9EF0-641626D6B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00" dirty="0" err="1">
                <a:latin typeface="+mn-lt"/>
              </a:rPr>
              <a:t>Ví</a:t>
            </a:r>
            <a:r>
              <a:rPr lang="en-US" altLang="en-US" sz="4000" dirty="0">
                <a:latin typeface="+mn-lt"/>
              </a:rPr>
              <a:t> </a:t>
            </a:r>
            <a:r>
              <a:rPr lang="en-US" altLang="en-US" sz="4000" dirty="0" err="1">
                <a:latin typeface="+mn-lt"/>
              </a:rPr>
              <a:t>dụ</a:t>
            </a:r>
            <a:r>
              <a:rPr lang="en-US" altLang="en-US" sz="4000" dirty="0">
                <a:latin typeface="+mn-lt"/>
              </a:rPr>
              <a:t> </a:t>
            </a:r>
            <a:r>
              <a:rPr lang="en-US" altLang="en-US" sz="4000" dirty="0" err="1">
                <a:latin typeface="+mn-lt"/>
              </a:rPr>
              <a:t>về</a:t>
            </a:r>
            <a:r>
              <a:rPr lang="en-US" altLang="en-US" sz="4000" dirty="0">
                <a:latin typeface="+mn-lt"/>
              </a:rPr>
              <a:t> </a:t>
            </a:r>
            <a:r>
              <a:rPr lang="en-US" altLang="en-US" sz="4000" dirty="0" err="1">
                <a:latin typeface="+mn-lt"/>
              </a:rPr>
              <a:t>phép</a:t>
            </a:r>
            <a:r>
              <a:rPr lang="en-US" altLang="en-US" sz="4000" dirty="0">
                <a:latin typeface="+mn-lt"/>
              </a:rPr>
              <a:t> </a:t>
            </a:r>
            <a:r>
              <a:rPr lang="en-US" altLang="en-US" sz="4000" dirty="0" err="1">
                <a:latin typeface="+mn-lt"/>
              </a:rPr>
              <a:t>toán</a:t>
            </a:r>
            <a:r>
              <a:rPr lang="en-US" altLang="en-US" sz="4000" dirty="0">
                <a:latin typeface="+mn-lt"/>
              </a:rPr>
              <a:t> </a:t>
            </a:r>
            <a:r>
              <a:rPr lang="en-US" altLang="en-US" sz="4000" dirty="0" err="1">
                <a:latin typeface="+mn-lt"/>
              </a:rPr>
              <a:t>cho</a:t>
            </a:r>
            <a:r>
              <a:rPr lang="en-US" altLang="en-US" sz="4000" dirty="0">
                <a:latin typeface="+mn-lt"/>
              </a:rPr>
              <a:t> </a:t>
            </a:r>
            <a:r>
              <a:rPr lang="en-US" altLang="en-US" sz="4000" dirty="0" err="1">
                <a:latin typeface="+mn-lt"/>
              </a:rPr>
              <a:t>hàm</a:t>
            </a:r>
            <a:r>
              <a:rPr lang="en-US" altLang="en-US" sz="4000" dirty="0">
                <a:latin typeface="+mn-lt"/>
              </a:rPr>
              <a:t> </a:t>
            </a:r>
            <a:r>
              <a:rPr lang="en-US" altLang="en-US" sz="4000" dirty="0" err="1">
                <a:latin typeface="+mn-lt"/>
              </a:rPr>
              <a:t>số</a:t>
            </a:r>
            <a:br>
              <a:rPr lang="en-US" altLang="en-US" sz="4000" dirty="0">
                <a:latin typeface="+mn-lt"/>
              </a:rPr>
            </a:br>
            <a:r>
              <a:rPr lang="en-US" altLang="en-US" sz="4000" dirty="0">
                <a:latin typeface="+mn-lt"/>
              </a:rPr>
              <a:t>Function Operator Example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26F59762-3AFA-48E0-91A2-AB1C5E1F6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Symbol" pitchFamily="18" charset="2"/>
              </a:rPr>
              <a:t>,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×</a:t>
            </a:r>
            <a:r>
              <a:rPr lang="en-US" dirty="0">
                <a:sym typeface="Symbol" pitchFamily="18" charset="2"/>
              </a:rPr>
              <a:t> (“</a:t>
            </a:r>
            <a:r>
              <a:rPr lang="en-US" dirty="0" err="1">
                <a:latin typeface=".VnTime" pitchFamily="34" charset="0"/>
                <a:sym typeface="Symbol" pitchFamily="18" charset="2"/>
              </a:rPr>
              <a:t>cộng</a:t>
            </a:r>
            <a:r>
              <a:rPr lang="en-US" dirty="0">
                <a:sym typeface="Symbol" pitchFamily="18" charset="2"/>
              </a:rPr>
              <a:t>”, “</a:t>
            </a:r>
            <a:r>
              <a:rPr lang="en-US" dirty="0" err="1">
                <a:sym typeface="Symbol" pitchFamily="18" charset="2"/>
              </a:rPr>
              <a:t>nhân</a:t>
            </a:r>
            <a:r>
              <a:rPr lang="en-US" dirty="0">
                <a:sym typeface="Symbol" pitchFamily="18" charset="2"/>
              </a:rPr>
              <a:t>”) </a:t>
            </a:r>
            <a:r>
              <a:rPr lang="en-US" dirty="0" err="1">
                <a:latin typeface=".VnTime" pitchFamily="34" charset="0"/>
                <a:sym typeface="Symbol" pitchFamily="18" charset="2"/>
              </a:rPr>
              <a:t>là</a:t>
            </a:r>
            <a:r>
              <a:rPr lang="en-US" dirty="0">
                <a:latin typeface=".VnTime" pitchFamily="34" charset="0"/>
                <a:sym typeface="Symbol" pitchFamily="18" charset="2"/>
              </a:rPr>
              <a:t> </a:t>
            </a:r>
            <a:r>
              <a:rPr lang="en-US" dirty="0" err="1">
                <a:latin typeface=".VnTime" pitchFamily="34" charset="0"/>
                <a:sym typeface="Symbol" pitchFamily="18" charset="2"/>
              </a:rPr>
              <a:t>c</a:t>
            </a:r>
            <a:r>
              <a:rPr lang="en-US" dirty="0" err="1">
                <a:cs typeface="Times New Roman" panose="02020603050405020304" pitchFamily="18" charset="0"/>
                <a:sym typeface="Symbol" pitchFamily="18" charset="2"/>
              </a:rPr>
              <a:t>ác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dirty="0" err="1">
                <a:cs typeface="Times New Roman" panose="02020603050405020304" pitchFamily="18" charset="0"/>
                <a:sym typeface="Symbol" pitchFamily="18" charset="2"/>
              </a:rPr>
              <a:t>phép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dirty="0" err="1">
                <a:cs typeface="Times New Roman" panose="02020603050405020304" pitchFamily="18" charset="0"/>
                <a:sym typeface="Symbol" pitchFamily="18" charset="2"/>
              </a:rPr>
              <a:t>toán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dirty="0" err="1">
                <a:cs typeface="Times New Roman" panose="02020603050405020304" pitchFamily="18" charset="0"/>
                <a:sym typeface="Symbol" pitchFamily="18" charset="2"/>
              </a:rPr>
              <a:t>hai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dirty="0" err="1">
                <a:cs typeface="Times New Roman" panose="02020603050405020304" pitchFamily="18" charset="0"/>
                <a:sym typeface="Symbol" pitchFamily="18" charset="2"/>
              </a:rPr>
              <a:t>ngôi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dirty="0" err="1">
                <a:cs typeface="Times New Roman" panose="02020603050405020304" pitchFamily="18" charset="0"/>
                <a:sym typeface="Symbol" pitchFamily="18" charset="2"/>
              </a:rPr>
              <a:t>trên</a:t>
            </a:r>
            <a:r>
              <a:rPr lang="en-US" dirty="0">
                <a:latin typeface=".VnTime" pitchFamily="34" charset="0"/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. </a:t>
            </a:r>
          </a:p>
          <a:p>
            <a:pPr>
              <a:defRPr/>
            </a:pPr>
            <a:r>
              <a:rPr lang="en-US" dirty="0" err="1">
                <a:latin typeface=".VnTime" pitchFamily="34" charset="0"/>
                <a:sym typeface="Symbol" pitchFamily="18" charset="2"/>
              </a:rPr>
              <a:t>Khi</a:t>
            </a:r>
            <a:r>
              <a:rPr lang="en-US" dirty="0">
                <a:latin typeface=".VnTime" pitchFamily="34" charset="0"/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đó</a:t>
            </a:r>
            <a:r>
              <a:rPr lang="en-US" dirty="0">
                <a:sym typeface="Symbol" pitchFamily="18" charset="2"/>
              </a:rPr>
              <a:t>, ta </a:t>
            </a:r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thể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cộng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nhân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các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hàm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số</a:t>
            </a:r>
            <a:r>
              <a:rPr lang="en-US" dirty="0">
                <a:latin typeface=".VnTime" pitchFamily="34" charset="0"/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f</a:t>
            </a:r>
            <a:r>
              <a:rPr lang="en-US" dirty="0" err="1">
                <a:sym typeface="Symbol" pitchFamily="18" charset="2"/>
              </a:rPr>
              <a:t>,</a:t>
            </a:r>
            <a:r>
              <a:rPr lang="en-US" i="1" dirty="0" err="1">
                <a:sym typeface="Symbol" pitchFamily="18" charset="2"/>
              </a:rPr>
              <a:t>g</a:t>
            </a:r>
            <a:r>
              <a:rPr lang="en-US" dirty="0" err="1">
                <a:sym typeface="Symbol" pitchFamily="18" charset="2"/>
              </a:rPr>
              <a:t>:</a:t>
            </a:r>
            <a:r>
              <a:rPr lang="en-US" b="1" dirty="0" err="1">
                <a:sym typeface="Symbol" pitchFamily="18" charset="2"/>
              </a:rPr>
              <a:t>R</a:t>
            </a:r>
            <a:r>
              <a:rPr lang="en-US" dirty="0" err="1">
                <a:sym typeface="Symbol" pitchFamily="18" charset="2"/>
              </a:rPr>
              <a:t></a:t>
            </a:r>
            <a:r>
              <a:rPr lang="en-US" b="1" dirty="0" err="1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:</a:t>
            </a:r>
            <a:endParaRPr lang="en-US" b="1" dirty="0">
              <a:sym typeface="Symbol" pitchFamily="18" charset="2"/>
            </a:endParaRP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f </a:t>
            </a:r>
            <a:r>
              <a:rPr lang="en-US" dirty="0">
                <a:sym typeface="Symbol" pitchFamily="18" charset="2"/>
              </a:rPr>
              <a:t> 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):</a:t>
            </a:r>
            <a:r>
              <a:rPr lang="en-US" b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b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dirty="0" err="1">
                <a:latin typeface=".VnTime" pitchFamily="34" charset="0"/>
                <a:sym typeface="Symbol" pitchFamily="18" charset="2"/>
              </a:rPr>
              <a:t>trong</a:t>
            </a:r>
            <a:r>
              <a:rPr lang="en-US" dirty="0">
                <a:latin typeface=".VnTime" pitchFamily="34" charset="0"/>
                <a:sym typeface="Symbol" pitchFamily="18" charset="2"/>
              </a:rPr>
              <a:t> </a:t>
            </a:r>
            <a:r>
              <a:rPr lang="en-US" dirty="0" err="1">
                <a:latin typeface=".VnTime" pitchFamily="34" charset="0"/>
                <a:sym typeface="Symbol" pitchFamily="18" charset="2"/>
              </a:rPr>
              <a:t>đó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i="1" dirty="0">
                <a:sym typeface="Symbol" pitchFamily="18" charset="2"/>
              </a:rPr>
              <a:t>f </a:t>
            </a:r>
            <a:r>
              <a:rPr lang="en-US" dirty="0">
                <a:sym typeface="Symbol" pitchFamily="18" charset="2"/>
              </a:rPr>
              <a:t></a:t>
            </a:r>
            <a:r>
              <a:rPr lang="en-US" i="1" dirty="0">
                <a:sym typeface="Symbol" pitchFamily="18" charset="2"/>
              </a:rPr>
              <a:t> g</a:t>
            </a:r>
            <a:r>
              <a:rPr lang="en-US" dirty="0">
                <a:sym typeface="Symbol" pitchFamily="18" charset="2"/>
              </a:rPr>
              <a:t>)(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</a:t>
            </a:r>
            <a:r>
              <a:rPr lang="en-US" i="1" dirty="0">
                <a:sym typeface="Symbol" pitchFamily="18" charset="2"/>
              </a:rPr>
              <a:t> g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f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× 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):</a:t>
            </a:r>
            <a:r>
              <a:rPr lang="en-US" b="1" dirty="0" err="1">
                <a:sym typeface="Symbol" pitchFamily="18" charset="2"/>
              </a:rPr>
              <a:t>R</a:t>
            </a:r>
            <a:r>
              <a:rPr lang="en-US" dirty="0" err="1">
                <a:sym typeface="Symbol" pitchFamily="18" charset="2"/>
              </a:rPr>
              <a:t></a:t>
            </a:r>
            <a:r>
              <a:rPr lang="en-US" b="1" dirty="0" err="1">
                <a:sym typeface="Symbol" pitchFamily="18" charset="2"/>
              </a:rPr>
              <a:t>R</a:t>
            </a:r>
            <a:r>
              <a:rPr lang="en-US" dirty="0" err="1">
                <a:sym typeface="Symbol" pitchFamily="18" charset="2"/>
              </a:rPr>
              <a:t>,trong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latin typeface=".VnTime" pitchFamily="34" charset="0"/>
                <a:sym typeface="Symbol" pitchFamily="18" charset="2"/>
              </a:rPr>
              <a:t>đó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i="1" dirty="0">
                <a:sym typeface="Symbol" pitchFamily="18" charset="2"/>
              </a:rPr>
              <a:t>f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× 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)(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×</a:t>
            </a:r>
            <a:r>
              <a:rPr lang="en-US" i="1" dirty="0">
                <a:sym typeface="Symbol" pitchFamily="18" charset="2"/>
              </a:rPr>
              <a:t> g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EB3931-CFE0-44D5-B91A-E8C97D8FD0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75BED8-93F5-49E9-93A2-821C90BA5F26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A2BC6C9-5909-404E-B2EB-E11CE94D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6372DD2C-46E3-4048-A57B-3A1B67FF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2E8614-BB3B-41C9-AE35-21CD0903D80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4C506D2A-BC43-4026-8769-B06CACAE2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Phép hợp hàm </a:t>
            </a:r>
            <a:br>
              <a:rPr lang="en-US" altLang="en-US" sz="4000"/>
            </a:br>
            <a:r>
              <a:rPr lang="en-US" altLang="en-US" sz="4000"/>
              <a:t>Function Composition Operator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9C5E1BAB-C03A-4937-B1CD-F7AD78DEF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i="1" dirty="0">
                <a:sym typeface="Symbol" pitchFamily="18" charset="2"/>
              </a:rPr>
              <a:t>g</a:t>
            </a:r>
            <a:r>
              <a:rPr lang="en-US" sz="2800" dirty="0">
                <a:sym typeface="Symbol" pitchFamily="18" charset="2"/>
              </a:rPr>
              <a:t>:</a:t>
            </a:r>
            <a:r>
              <a:rPr lang="en-US" sz="2800" i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i="1" dirty="0">
                <a:sym typeface="Symbol" pitchFamily="18" charset="2"/>
              </a:rPr>
              <a:t>B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i="1" dirty="0"/>
              <a:t>f</a:t>
            </a:r>
            <a:r>
              <a:rPr lang="en-US" sz="2800" dirty="0"/>
              <a:t>:</a:t>
            </a:r>
            <a:r>
              <a:rPr lang="en-US" sz="2800" i="1" dirty="0"/>
              <a:t>B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biệt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(</a:t>
            </a:r>
            <a:r>
              <a:rPr lang="en-US" sz="2800" i="1" dirty="0"/>
              <a:t>compose </a:t>
            </a:r>
            <a:r>
              <a:rPr lang="en-US" sz="2800" dirty="0"/>
              <a:t>“</a:t>
            </a:r>
            <a:r>
              <a:rPr lang="en-US" sz="2800" dirty="0">
                <a:cs typeface="Times New Roman" pitchFamily="18" charset="0"/>
              </a:rPr>
              <a:t>○</a:t>
            </a:r>
            <a:r>
              <a:rPr lang="en-US" sz="2800" dirty="0"/>
              <a:t>”).</a:t>
            </a:r>
          </a:p>
          <a:p>
            <a:pPr lvl="1">
              <a:defRPr/>
            </a:pP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 </a:t>
            </a:r>
            <a:r>
              <a:rPr lang="en-US" i="1" dirty="0"/>
              <a:t>g.</a:t>
            </a:r>
            <a:endParaRPr lang="en-US" dirty="0"/>
          </a:p>
          <a:p>
            <a:pPr lvl="1">
              <a:defRPr/>
            </a:pPr>
            <a:r>
              <a:rPr lang="en-US" dirty="0"/>
              <a:t>Ta </a:t>
            </a:r>
            <a:r>
              <a:rPr lang="en-US" dirty="0" err="1"/>
              <a:t>nói</a:t>
            </a:r>
            <a:r>
              <a:rPr lang="en-US" dirty="0"/>
              <a:t> (</a:t>
            </a:r>
            <a:r>
              <a:rPr lang="en-US" i="1" dirty="0" err="1"/>
              <a:t>f</a:t>
            </a:r>
            <a:r>
              <a:rPr lang="en-US" dirty="0" err="1">
                <a:cs typeface="Times New Roman" pitchFamily="18" charset="0"/>
              </a:rPr>
              <a:t>○</a:t>
            </a:r>
            <a:r>
              <a:rPr lang="en-US" i="1" dirty="0" err="1"/>
              <a:t>g</a:t>
            </a:r>
            <a:r>
              <a:rPr lang="en-US" dirty="0"/>
              <a:t>):</a:t>
            </a:r>
            <a:r>
              <a:rPr lang="en-US" i="1" dirty="0"/>
              <a:t>A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err="1">
                <a:sym typeface="Symbol" pitchFamily="18" charset="2"/>
              </a:rPr>
              <a:t>với</a:t>
            </a:r>
            <a:r>
              <a:rPr lang="en-US" dirty="0">
                <a:sym typeface="Symbol" pitchFamily="18" charset="2"/>
              </a:rPr>
              <a:t>  </a:t>
            </a:r>
            <a:r>
              <a:rPr lang="en-US" dirty="0"/>
              <a:t>(</a:t>
            </a:r>
            <a:r>
              <a:rPr lang="en-US" i="1" dirty="0" err="1"/>
              <a:t>f</a:t>
            </a:r>
            <a:r>
              <a:rPr lang="en-US" dirty="0" err="1">
                <a:cs typeface="Times New Roman" pitchFamily="18" charset="0"/>
              </a:rPr>
              <a:t>○</a:t>
            </a:r>
            <a:r>
              <a:rPr lang="en-US" i="1" dirty="0" err="1"/>
              <a:t>g</a:t>
            </a:r>
            <a:r>
              <a:rPr lang="en-US" dirty="0"/>
              <a:t>)(</a:t>
            </a:r>
            <a:r>
              <a:rPr lang="en-US" i="1" dirty="0"/>
              <a:t>a</a:t>
            </a:r>
            <a:r>
              <a:rPr lang="en-US" dirty="0"/>
              <a:t>) :</a:t>
            </a:r>
            <a:r>
              <a:rPr lang="en-US" dirty="0">
                <a:cs typeface="Times New Roman" pitchFamily="18" charset="0"/>
              </a:rPr>
              <a:t>≡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)).</a:t>
            </a:r>
          </a:p>
          <a:p>
            <a:pPr lvl="1">
              <a:defRPr/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err="1">
                <a:sym typeface="Symbol" pitchFamily="18" charset="2"/>
              </a:rPr>
              <a:t>nên</a:t>
            </a:r>
            <a:r>
              <a:rPr lang="en-US" dirty="0">
                <a:sym typeface="Symbol" pitchFamily="18" charset="2"/>
              </a:rPr>
              <a:t> 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.</a:t>
            </a:r>
            <a:endParaRPr lang="en-US" dirty="0"/>
          </a:p>
          <a:p>
            <a:pPr lvl="1">
              <a:defRPr/>
            </a:pP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○</a:t>
            </a:r>
            <a:r>
              <a:rPr lang="en-US" dirty="0"/>
              <a:t> (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, </a:t>
            </a:r>
            <a:r>
              <a:rPr lang="en-US" dirty="0" err="1">
                <a:sym typeface="Symbol" pitchFamily="18" charset="2"/>
              </a:rPr>
              <a:t>nhưng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không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giống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 +,</a:t>
            </a:r>
            <a:r>
              <a:rPr lang="en-US" dirty="0">
                <a:sym typeface="Symbol" pitchFamily="18" charset="2"/>
              </a:rPr>
              <a:t>,) </a:t>
            </a:r>
            <a:r>
              <a:rPr lang="en-US" dirty="0" err="1">
                <a:sym typeface="Symbol" pitchFamily="18" charset="2"/>
              </a:rPr>
              <a:t>vì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không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giao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hoán</a:t>
            </a:r>
            <a:r>
              <a:rPr lang="en-US" dirty="0">
                <a:sym typeface="Symbol" pitchFamily="18" charset="2"/>
              </a:rPr>
              <a:t>. (</a:t>
            </a:r>
            <a:r>
              <a:rPr lang="en-US" dirty="0" err="1">
                <a:sym typeface="Symbol" pitchFamily="18" charset="2"/>
              </a:rPr>
              <a:t>Nói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chung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 err="1">
                <a:sym typeface="Symbol" pitchFamily="18" charset="2"/>
              </a:rPr>
              <a:t>f</a:t>
            </a:r>
            <a:r>
              <a:rPr lang="en-US" dirty="0" err="1">
                <a:cs typeface="Times New Roman" pitchFamily="18" charset="0"/>
              </a:rPr>
              <a:t>○</a:t>
            </a:r>
            <a:r>
              <a:rPr lang="en-US" i="1" dirty="0" err="1">
                <a:sym typeface="Symbol" pitchFamily="18" charset="2"/>
              </a:rPr>
              <a:t>g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 </a:t>
            </a:r>
            <a:r>
              <a:rPr lang="en-US" i="1" dirty="0" err="1">
                <a:sym typeface="Symbol" pitchFamily="18" charset="2"/>
              </a:rPr>
              <a:t>g</a:t>
            </a:r>
            <a:r>
              <a:rPr lang="en-US" dirty="0" err="1">
                <a:cs typeface="Times New Roman" pitchFamily="18" charset="0"/>
              </a:rPr>
              <a:t>○</a:t>
            </a:r>
            <a:r>
              <a:rPr lang="en-US" i="1" dirty="0" err="1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.)</a:t>
            </a:r>
          </a:p>
        </p:txBody>
      </p:sp>
      <p:sp>
        <p:nvSpPr>
          <p:cNvPr id="26631" name="Freeform 4">
            <a:extLst>
              <a:ext uri="{FF2B5EF4-FFF2-40B4-BE49-F238E27FC236}">
                <a16:creationId xmlns:a16="http://schemas.microsoft.com/office/drawing/2014/main" id="{527C2273-5AE3-4402-91E0-A0B3234AEA43}"/>
              </a:ext>
            </a:extLst>
          </p:cNvPr>
          <p:cNvSpPr>
            <a:spLocks/>
          </p:cNvSpPr>
          <p:nvPr/>
        </p:nvSpPr>
        <p:spPr bwMode="auto">
          <a:xfrm>
            <a:off x="4800600" y="1638300"/>
            <a:ext cx="1276350" cy="492125"/>
          </a:xfrm>
          <a:custGeom>
            <a:avLst/>
            <a:gdLst>
              <a:gd name="T0" fmla="*/ 0 w 804"/>
              <a:gd name="T1" fmla="*/ 2147483646 h 310"/>
              <a:gd name="T2" fmla="*/ 2147483646 w 804"/>
              <a:gd name="T3" fmla="*/ 2147483646 h 310"/>
              <a:gd name="T4" fmla="*/ 2147483646 w 804"/>
              <a:gd name="T5" fmla="*/ 2147483646 h 310"/>
              <a:gd name="T6" fmla="*/ 2147483646 w 804"/>
              <a:gd name="T7" fmla="*/ 2147483646 h 310"/>
              <a:gd name="T8" fmla="*/ 2147483646 w 804"/>
              <a:gd name="T9" fmla="*/ 0 h 310"/>
              <a:gd name="T10" fmla="*/ 2147483646 w 804"/>
              <a:gd name="T11" fmla="*/ 2147483646 h 310"/>
              <a:gd name="T12" fmla="*/ 2147483646 w 804"/>
              <a:gd name="T13" fmla="*/ 2147483646 h 310"/>
              <a:gd name="T14" fmla="*/ 2147483646 w 804"/>
              <a:gd name="T15" fmla="*/ 2147483646 h 310"/>
              <a:gd name="T16" fmla="*/ 2147483646 w 804"/>
              <a:gd name="T17" fmla="*/ 2147483646 h 310"/>
              <a:gd name="T18" fmla="*/ 2147483646 w 804"/>
              <a:gd name="T19" fmla="*/ 2147483646 h 310"/>
              <a:gd name="T20" fmla="*/ 2147483646 w 804"/>
              <a:gd name="T21" fmla="*/ 2147483646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4"/>
              <a:gd name="T34" fmla="*/ 0 h 310"/>
              <a:gd name="T35" fmla="*/ 804 w 804"/>
              <a:gd name="T36" fmla="*/ 310 h 3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4" h="310">
                <a:moveTo>
                  <a:pt x="0" y="310"/>
                </a:moveTo>
                <a:cubicBezTo>
                  <a:pt x="8" y="276"/>
                  <a:pt x="34" y="246"/>
                  <a:pt x="54" y="218"/>
                </a:cubicBezTo>
                <a:cubicBezTo>
                  <a:pt x="69" y="196"/>
                  <a:pt x="64" y="157"/>
                  <a:pt x="81" y="136"/>
                </a:cubicBezTo>
                <a:cubicBezTo>
                  <a:pt x="107" y="103"/>
                  <a:pt x="171" y="56"/>
                  <a:pt x="212" y="44"/>
                </a:cubicBezTo>
                <a:cubicBezTo>
                  <a:pt x="249" y="18"/>
                  <a:pt x="281" y="8"/>
                  <a:pt x="326" y="0"/>
                </a:cubicBezTo>
                <a:cubicBezTo>
                  <a:pt x="400" y="2"/>
                  <a:pt x="475" y="3"/>
                  <a:pt x="549" y="6"/>
                </a:cubicBezTo>
                <a:cubicBezTo>
                  <a:pt x="595" y="8"/>
                  <a:pt x="637" y="36"/>
                  <a:pt x="679" y="49"/>
                </a:cubicBezTo>
                <a:cubicBezTo>
                  <a:pt x="693" y="71"/>
                  <a:pt x="717" y="89"/>
                  <a:pt x="739" y="104"/>
                </a:cubicBezTo>
                <a:cubicBezTo>
                  <a:pt x="750" y="120"/>
                  <a:pt x="755" y="136"/>
                  <a:pt x="766" y="152"/>
                </a:cubicBezTo>
                <a:cubicBezTo>
                  <a:pt x="777" y="188"/>
                  <a:pt x="764" y="150"/>
                  <a:pt x="782" y="185"/>
                </a:cubicBezTo>
                <a:cubicBezTo>
                  <a:pt x="803" y="224"/>
                  <a:pt x="804" y="268"/>
                  <a:pt x="804" y="31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Text Box 5">
            <a:extLst>
              <a:ext uri="{FF2B5EF4-FFF2-40B4-BE49-F238E27FC236}">
                <a16:creationId xmlns:a16="http://schemas.microsoft.com/office/drawing/2014/main" id="{7F2836A9-563A-4F82-BF14-53CB565C6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682750"/>
            <a:ext cx="1619250" cy="37465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Note match here.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B4529-0D51-4CDD-926F-7E8B558C04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8F4222-96EC-426D-A232-C6B97FB36485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BDD2-9B7C-426D-A363-828507B1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CBE852F3-9BE1-4E4C-9C00-88CCB14D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20AC43-CA64-4BF0-A316-7304DA48D94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0862D441-4F03-405F-B3CC-DC195E35E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Ảnh của tập hợp qua hàm số 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5F396251-39CF-4FB2-80A2-EE952F501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 </a:t>
            </a:r>
            <a:r>
              <a:rPr lang="en-US" i="1"/>
              <a:t>f</a:t>
            </a:r>
            <a:r>
              <a:rPr lang="en-US"/>
              <a:t>:</a:t>
            </a:r>
            <a:r>
              <a:rPr lang="en-US" i="1"/>
              <a:t>A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, và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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,</a:t>
            </a:r>
          </a:p>
          <a:p>
            <a:pPr>
              <a:defRPr/>
            </a:pPr>
            <a:r>
              <a:rPr lang="en-US">
                <a:sym typeface="Symbol" pitchFamily="18" charset="2"/>
              </a:rPr>
              <a:t>Ảnh của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qua 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 là tập gồm tất cả các ảnh (qua f) của các phần tử trong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.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) : {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) |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}</a:t>
            </a:r>
            <a:br>
              <a:rPr lang="en-US">
                <a:solidFill>
                  <a:srgbClr val="FF0000"/>
                </a:solidFill>
                <a:sym typeface="Symbol" pitchFamily="18" charset="2"/>
              </a:rPr>
            </a:br>
            <a:r>
              <a:rPr lang="en-US">
                <a:solidFill>
                  <a:srgbClr val="FF0000"/>
                </a:solidFill>
                <a:sym typeface="Symbol" pitchFamily="18" charset="2"/>
              </a:rPr>
              <a:t>            : {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 | 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 s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: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)=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}</a:t>
            </a:r>
            <a:r>
              <a:rPr lang="en-US"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>
                <a:sym typeface="Symbol" pitchFamily="18" charset="2"/>
              </a:rPr>
              <a:t>Lưu ý rằng miền giá trị là ảnh (qua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) của  domain của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04C602-B121-4217-A6C7-63139AA1CA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B34534-DBAA-4DEB-9AE3-16FA38B3773C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1F4421-8346-448F-869D-B5B47658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8C238027-CBA8-43DA-BDDE-FCC2FFDF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C0540F-142E-4655-B5B4-4B8F6CDC57E8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FC667090-72A7-42F3-AB8A-C2E67801C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Hàm 1-1 One-to-One Functions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C52C1D9D-D8C7-483D-9E89-42CE0A5F0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/>
              <a:t>A function is </a:t>
            </a:r>
            <a:r>
              <a:rPr lang="en-US" sz="2800" i="1"/>
              <a:t>one-to-one (1-1)</a:t>
            </a:r>
            <a:r>
              <a:rPr lang="en-US" sz="2800"/>
              <a:t>, hoặc đơn ánh, iff mọi phần tử của miền giá trị chỉ có một nghịch ảnh.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/>
              <a:t>Một cách hình thức: cho </a:t>
            </a:r>
            <a:r>
              <a:rPr lang="en-US" sz="2400" i="1"/>
              <a:t>f</a:t>
            </a:r>
            <a:r>
              <a:rPr lang="en-US" sz="2400"/>
              <a:t>:</a:t>
            </a:r>
            <a:r>
              <a:rPr lang="en-US" sz="2400" i="1"/>
              <a:t>A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 i="1">
                <a:sym typeface="Symbol" pitchFamily="18" charset="2"/>
              </a:rPr>
              <a:t>B,</a:t>
            </a:r>
            <a:br>
              <a:rPr lang="en-US" sz="2400"/>
            </a:br>
            <a:r>
              <a:rPr lang="en-US" sz="2400"/>
              <a:t>“</a:t>
            </a:r>
            <a:r>
              <a:rPr lang="en-US" sz="2400" i="1"/>
              <a:t>x </a:t>
            </a:r>
            <a:r>
              <a:rPr lang="en-US" sz="2400"/>
              <a:t>đơn ánh” :</a:t>
            </a:r>
            <a:r>
              <a:rPr lang="en-US" sz="2400">
                <a:sym typeface="Symbol" pitchFamily="18" charset="2"/>
              </a:rPr>
              <a:t> (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</a:t>
            </a:r>
            <a:r>
              <a:rPr lang="en-US" sz="2400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,</a:t>
            </a:r>
            <a:r>
              <a:rPr lang="en-US" sz="2400" i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: </a:t>
            </a:r>
            <a:r>
              <a:rPr lang="en-US" sz="2400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sz="2400" i="1">
                <a:solidFill>
                  <a:srgbClr val="FF0000"/>
                </a:solidFill>
                <a:sym typeface="Symbol" pitchFamily="18" charset="2"/>
              </a:rPr>
              <a:t>y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sz="2400" i="1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sz="2400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)</a:t>
            </a:r>
            <a:r>
              <a:rPr lang="en-US" sz="2400" i="1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sz="2400" i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sz="2400">
                <a:sym typeface="Symbol" pitchFamily="18" charset="2"/>
              </a:rPr>
              <a:t>).</a:t>
            </a:r>
          </a:p>
          <a:p>
            <a:pPr>
              <a:lnSpc>
                <a:spcPct val="80000"/>
              </a:lnSpc>
              <a:defRPr/>
            </a:pPr>
            <a:r>
              <a:rPr lang="en-US" sz="2800">
                <a:sym typeface="Symbol" pitchFamily="18" charset="2"/>
              </a:rPr>
              <a:t>Chỉ có một phần tử của domain được ánh xạ vào một phần tử cho trước của miền giá trị.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>
                <a:sym typeface="Symbol" pitchFamily="18" charset="2"/>
              </a:rPr>
              <a:t>Miền (domain) &amp; miền giá trị (range) có cùng lực   lượng. Có thể nói gì về đối miền (codomain)?</a:t>
            </a:r>
          </a:p>
          <a:p>
            <a:pPr lvl="1">
              <a:lnSpc>
                <a:spcPct val="80000"/>
              </a:lnSpc>
              <a:defRPr/>
            </a:pPr>
            <a:endParaRPr lang="en-US" sz="2400">
              <a:sym typeface="Symbol" pitchFamily="18" charset="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400">
                <a:sym typeface="Symbol" pitchFamily="18" charset="2"/>
              </a:rPr>
              <a:t>Sinh viên -&gt; Quê quán 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>
                <a:sym typeface="Symbol" pitchFamily="18" charset="2"/>
              </a:rPr>
              <a:t>Sinh viên -&gt; Mã sinh viên ?</a:t>
            </a:r>
          </a:p>
          <a:p>
            <a:pPr lvl="1">
              <a:lnSpc>
                <a:spcPct val="80000"/>
              </a:lnSpc>
              <a:defRPr/>
            </a:pPr>
            <a:endParaRPr lang="en-US" sz="2400" i="1">
              <a:sym typeface="Symbol" pitchFamily="18" charset="2"/>
            </a:endParaRPr>
          </a:p>
        </p:txBody>
      </p:sp>
      <p:sp>
        <p:nvSpPr>
          <p:cNvPr id="280580" name="WordArt 4">
            <a:extLst>
              <a:ext uri="{FF2B5EF4-FFF2-40B4-BE49-F238E27FC236}">
                <a16:creationId xmlns:a16="http://schemas.microsoft.com/office/drawing/2014/main" id="{1DD038B8-BAFF-4E5F-9909-C8104C6EB0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964488" y="3962400"/>
            <a:ext cx="1179512" cy="6858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  <a:contourClr>
                <a:srgbClr val="FFFFCC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May Be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FB356432-963E-469A-A2F4-629C8C0516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5BAD4A-973D-4F96-A459-070DB40BA981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13934622-A752-43A4-9B0F-765BA919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1D6D7FD3-743C-4610-A763-3BCA1239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EEB1-636D-4BED-B141-BE55DBF2355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8D276E4C-5063-4C8F-B4A9-59EFA45E9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latin typeface=".VnTime" panose="020B7200000000000000" pitchFamily="34" charset="0"/>
              </a:rPr>
              <a:t>One-to-One</a:t>
            </a:r>
            <a:r>
              <a:rPr lang="en-US" altLang="en-US" sz="4000"/>
              <a:t> Illustration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93CFDD7D-76A4-404A-B8FF-F6FA18428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/>
              <a:t>Đồ thị hai phần biểu diễn hàm là (hoặc không là) one-to-one:</a:t>
            </a:r>
          </a:p>
        </p:txBody>
      </p:sp>
      <p:sp>
        <p:nvSpPr>
          <p:cNvPr id="32775" name="Text Box 4">
            <a:extLst>
              <a:ext uri="{FF2B5EF4-FFF2-40B4-BE49-F238E27FC236}">
                <a16:creationId xmlns:a16="http://schemas.microsoft.com/office/drawing/2014/main" id="{AE4B33F9-E839-48A2-AEEC-B98429F12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76" name="Text Box 5">
            <a:extLst>
              <a:ext uri="{FF2B5EF4-FFF2-40B4-BE49-F238E27FC236}">
                <a16:creationId xmlns:a16="http://schemas.microsoft.com/office/drawing/2014/main" id="{8EBF9639-7189-4E0D-9DEC-76F2AB9DA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77" name="Text Box 6">
            <a:extLst>
              <a:ext uri="{FF2B5EF4-FFF2-40B4-BE49-F238E27FC236}">
                <a16:creationId xmlns:a16="http://schemas.microsoft.com/office/drawing/2014/main" id="{8A02FE7C-CA3F-491D-8E5C-D5B28D91B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05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78" name="Text Box 7">
            <a:extLst>
              <a:ext uri="{FF2B5EF4-FFF2-40B4-BE49-F238E27FC236}">
                <a16:creationId xmlns:a16="http://schemas.microsoft.com/office/drawing/2014/main" id="{329FC1CD-B0CF-426F-8739-603BBFD0C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79" name="Text Box 8">
            <a:extLst>
              <a:ext uri="{FF2B5EF4-FFF2-40B4-BE49-F238E27FC236}">
                <a16:creationId xmlns:a16="http://schemas.microsoft.com/office/drawing/2014/main" id="{58EA4A7F-723E-4CD2-977A-CB8A55E4B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80" name="Text Box 9">
            <a:extLst>
              <a:ext uri="{FF2B5EF4-FFF2-40B4-BE49-F238E27FC236}">
                <a16:creationId xmlns:a16="http://schemas.microsoft.com/office/drawing/2014/main" id="{F1556C42-376E-4BC0-AE07-3E6AFDD86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81" name="Text Box 10">
            <a:extLst>
              <a:ext uri="{FF2B5EF4-FFF2-40B4-BE49-F238E27FC236}">
                <a16:creationId xmlns:a16="http://schemas.microsoft.com/office/drawing/2014/main" id="{94F7E56A-0BF4-4C89-92DA-BF41A3963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82" name="Text Box 11">
            <a:extLst>
              <a:ext uri="{FF2B5EF4-FFF2-40B4-BE49-F238E27FC236}">
                <a16:creationId xmlns:a16="http://schemas.microsoft.com/office/drawing/2014/main" id="{3605256C-689A-4D87-A422-9D1EEAFAA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00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83" name="Line 12">
            <a:extLst>
              <a:ext uri="{FF2B5EF4-FFF2-40B4-BE49-F238E27FC236}">
                <a16:creationId xmlns:a16="http://schemas.microsoft.com/office/drawing/2014/main" id="{D4893452-0109-4A38-8D63-868DA726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3">
            <a:extLst>
              <a:ext uri="{FF2B5EF4-FFF2-40B4-BE49-F238E27FC236}">
                <a16:creationId xmlns:a16="http://schemas.microsoft.com/office/drawing/2014/main" id="{7F9EF0AE-A1F3-402C-8AF6-2B0A44389B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429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4">
            <a:extLst>
              <a:ext uri="{FF2B5EF4-FFF2-40B4-BE49-F238E27FC236}">
                <a16:creationId xmlns:a16="http://schemas.microsoft.com/office/drawing/2014/main" id="{BA048CCD-EE24-40F2-981C-8F47E140A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038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5">
            <a:extLst>
              <a:ext uri="{FF2B5EF4-FFF2-40B4-BE49-F238E27FC236}">
                <a16:creationId xmlns:a16="http://schemas.microsoft.com/office/drawing/2014/main" id="{9FE7C93A-DE19-412B-B480-F1656D935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419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Text Box 16">
            <a:extLst>
              <a:ext uri="{FF2B5EF4-FFF2-40B4-BE49-F238E27FC236}">
                <a16:creationId xmlns:a16="http://schemas.microsoft.com/office/drawing/2014/main" id="{E8B7D372-5E9D-4A4A-A650-5D23CD41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40980" name="Text Box 17">
            <a:extLst>
              <a:ext uri="{FF2B5EF4-FFF2-40B4-BE49-F238E27FC236}">
                <a16:creationId xmlns:a16="http://schemas.microsoft.com/office/drawing/2014/main" id="{9E8AB3A2-D213-45E2-BE93-2DBFFAA8C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53340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One-to-one</a:t>
            </a:r>
          </a:p>
        </p:txBody>
      </p:sp>
      <p:sp>
        <p:nvSpPr>
          <p:cNvPr id="32789" name="Text Box 18">
            <a:extLst>
              <a:ext uri="{FF2B5EF4-FFF2-40B4-BE49-F238E27FC236}">
                <a16:creationId xmlns:a16="http://schemas.microsoft.com/office/drawing/2014/main" id="{D708B127-852F-4FD5-8729-D75E82320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90" name="Text Box 19">
            <a:extLst>
              <a:ext uri="{FF2B5EF4-FFF2-40B4-BE49-F238E27FC236}">
                <a16:creationId xmlns:a16="http://schemas.microsoft.com/office/drawing/2014/main" id="{5BA57932-B381-4F1E-BF41-B410AAED6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91" name="Text Box 20">
            <a:extLst>
              <a:ext uri="{FF2B5EF4-FFF2-40B4-BE49-F238E27FC236}">
                <a16:creationId xmlns:a16="http://schemas.microsoft.com/office/drawing/2014/main" id="{2AEE5AE1-A44A-47BF-AA0D-FB24F3C22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92" name="Text Box 21">
            <a:extLst>
              <a:ext uri="{FF2B5EF4-FFF2-40B4-BE49-F238E27FC236}">
                <a16:creationId xmlns:a16="http://schemas.microsoft.com/office/drawing/2014/main" id="{01106BFF-4378-4C66-97FB-54ABDD3C9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93" name="Text Box 22">
            <a:extLst>
              <a:ext uri="{FF2B5EF4-FFF2-40B4-BE49-F238E27FC236}">
                <a16:creationId xmlns:a16="http://schemas.microsoft.com/office/drawing/2014/main" id="{ED9515D6-013B-4B88-9F23-F51A63D27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94" name="Text Box 23">
            <a:extLst>
              <a:ext uri="{FF2B5EF4-FFF2-40B4-BE49-F238E27FC236}">
                <a16:creationId xmlns:a16="http://schemas.microsoft.com/office/drawing/2014/main" id="{910BB0DF-23C0-44B9-AA76-CEEFCB08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95" name="Text Box 24">
            <a:extLst>
              <a:ext uri="{FF2B5EF4-FFF2-40B4-BE49-F238E27FC236}">
                <a16:creationId xmlns:a16="http://schemas.microsoft.com/office/drawing/2014/main" id="{666F3CB9-33F4-4A1F-94F0-209751F74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96" name="Text Box 25">
            <a:extLst>
              <a:ext uri="{FF2B5EF4-FFF2-40B4-BE49-F238E27FC236}">
                <a16:creationId xmlns:a16="http://schemas.microsoft.com/office/drawing/2014/main" id="{D8920875-6C7A-4A53-A390-74E0D8ED6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797" name="Line 26">
            <a:extLst>
              <a:ext uri="{FF2B5EF4-FFF2-40B4-BE49-F238E27FC236}">
                <a16:creationId xmlns:a16="http://schemas.microsoft.com/office/drawing/2014/main" id="{04B16828-E34E-4418-B99D-131035DC7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27">
            <a:extLst>
              <a:ext uri="{FF2B5EF4-FFF2-40B4-BE49-F238E27FC236}">
                <a16:creationId xmlns:a16="http://schemas.microsoft.com/office/drawing/2014/main" id="{4F80E8BA-B797-4A51-9AEE-4889E879AF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05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Line 28">
            <a:extLst>
              <a:ext uri="{FF2B5EF4-FFF2-40B4-BE49-F238E27FC236}">
                <a16:creationId xmlns:a16="http://schemas.microsoft.com/office/drawing/2014/main" id="{9F82E823-C82F-42DA-A39E-8A9726116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05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Line 29">
            <a:extLst>
              <a:ext uri="{FF2B5EF4-FFF2-40B4-BE49-F238E27FC236}">
                <a16:creationId xmlns:a16="http://schemas.microsoft.com/office/drawing/2014/main" id="{C045610D-37FA-476E-9496-B2879D2DB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419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Text Box 30">
            <a:extLst>
              <a:ext uri="{FF2B5EF4-FFF2-40B4-BE49-F238E27FC236}">
                <a16:creationId xmlns:a16="http://schemas.microsoft.com/office/drawing/2014/main" id="{F8624B28-6F6E-477B-91EE-DF54849FE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40994" name="Text Box 31">
            <a:extLst>
              <a:ext uri="{FF2B5EF4-FFF2-40B4-BE49-F238E27FC236}">
                <a16:creationId xmlns:a16="http://schemas.microsoft.com/office/drawing/2014/main" id="{B6F78ABB-7D29-4821-8D14-37BC8C527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029200"/>
            <a:ext cx="203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Not one-to-one</a:t>
            </a:r>
          </a:p>
        </p:txBody>
      </p:sp>
      <p:sp>
        <p:nvSpPr>
          <p:cNvPr id="32803" name="Text Box 32">
            <a:extLst>
              <a:ext uri="{FF2B5EF4-FFF2-40B4-BE49-F238E27FC236}">
                <a16:creationId xmlns:a16="http://schemas.microsoft.com/office/drawing/2014/main" id="{FE16186C-B5BC-4F13-B546-072D0139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804" name="Text Box 33">
            <a:extLst>
              <a:ext uri="{FF2B5EF4-FFF2-40B4-BE49-F238E27FC236}">
                <a16:creationId xmlns:a16="http://schemas.microsoft.com/office/drawing/2014/main" id="{52F56694-2ABF-4B5E-A1C1-61586E6DA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805" name="Text Box 34">
            <a:extLst>
              <a:ext uri="{FF2B5EF4-FFF2-40B4-BE49-F238E27FC236}">
                <a16:creationId xmlns:a16="http://schemas.microsoft.com/office/drawing/2014/main" id="{B5F8F798-9BEE-4863-8457-FCA9E891A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733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806" name="Text Box 35">
            <a:extLst>
              <a:ext uri="{FF2B5EF4-FFF2-40B4-BE49-F238E27FC236}">
                <a16:creationId xmlns:a16="http://schemas.microsoft.com/office/drawing/2014/main" id="{525C25CA-1526-457E-B668-B4A067EE6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807" name="Text Box 36">
            <a:extLst>
              <a:ext uri="{FF2B5EF4-FFF2-40B4-BE49-F238E27FC236}">
                <a16:creationId xmlns:a16="http://schemas.microsoft.com/office/drawing/2014/main" id="{DB149DA1-3492-4857-980F-7DBBB999F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808" name="Text Box 37">
            <a:extLst>
              <a:ext uri="{FF2B5EF4-FFF2-40B4-BE49-F238E27FC236}">
                <a16:creationId xmlns:a16="http://schemas.microsoft.com/office/drawing/2014/main" id="{0A6B2E96-1F90-4876-9077-5356FFF3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95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809" name="Text Box 38">
            <a:extLst>
              <a:ext uri="{FF2B5EF4-FFF2-40B4-BE49-F238E27FC236}">
                <a16:creationId xmlns:a16="http://schemas.microsoft.com/office/drawing/2014/main" id="{325203EF-2DAB-4FCA-A69B-E0FB1A3AE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810" name="Text Box 39">
            <a:extLst>
              <a:ext uri="{FF2B5EF4-FFF2-40B4-BE49-F238E27FC236}">
                <a16:creationId xmlns:a16="http://schemas.microsoft.com/office/drawing/2014/main" id="{FE99894D-C6A8-4C15-AA7F-0B6032378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2811" name="Line 40">
            <a:extLst>
              <a:ext uri="{FF2B5EF4-FFF2-40B4-BE49-F238E27FC236}">
                <a16:creationId xmlns:a16="http://schemas.microsoft.com/office/drawing/2014/main" id="{44EA0B8E-B812-491A-AF4A-C243382A7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Line 41">
            <a:extLst>
              <a:ext uri="{FF2B5EF4-FFF2-40B4-BE49-F238E27FC236}">
                <a16:creationId xmlns:a16="http://schemas.microsoft.com/office/drawing/2014/main" id="{B9C3FE43-0FC9-47DC-9D13-6D9DBB0A5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3" name="Line 42">
            <a:extLst>
              <a:ext uri="{FF2B5EF4-FFF2-40B4-BE49-F238E27FC236}">
                <a16:creationId xmlns:a16="http://schemas.microsoft.com/office/drawing/2014/main" id="{B3932750-D5B5-44F9-BF43-3F063304E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4" name="Line 43">
            <a:extLst>
              <a:ext uri="{FF2B5EF4-FFF2-40B4-BE49-F238E27FC236}">
                <a16:creationId xmlns:a16="http://schemas.microsoft.com/office/drawing/2014/main" id="{1305AFD8-CE98-4016-A58A-1356EF4EE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572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Text Box 44">
            <a:extLst>
              <a:ext uri="{FF2B5EF4-FFF2-40B4-BE49-F238E27FC236}">
                <a16:creationId xmlns:a16="http://schemas.microsoft.com/office/drawing/2014/main" id="{97291DF9-F1B2-4379-86F8-DEC6C26A3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41008" name="Text Box 45">
            <a:extLst>
              <a:ext uri="{FF2B5EF4-FFF2-40B4-BE49-F238E27FC236}">
                <a16:creationId xmlns:a16="http://schemas.microsoft.com/office/drawing/2014/main" id="{6A77025B-6814-4049-B5C4-8BE904619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4999038"/>
            <a:ext cx="1579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Not even a </a:t>
            </a:r>
            <a:br>
              <a:rPr lang="en-US" altLang="en-US" sz="2400"/>
            </a:br>
            <a:r>
              <a:rPr lang="en-US" altLang="en-US" sz="2400"/>
              <a:t>function!</a:t>
            </a:r>
          </a:p>
        </p:txBody>
      </p:sp>
      <p:sp>
        <p:nvSpPr>
          <p:cNvPr id="32817" name="Line 46">
            <a:extLst>
              <a:ext uri="{FF2B5EF4-FFF2-40B4-BE49-F238E27FC236}">
                <a16:creationId xmlns:a16="http://schemas.microsoft.com/office/drawing/2014/main" id="{1B7DBC17-F893-4092-9F2B-5FB18608D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0" grpId="0"/>
      <p:bldP spid="40994" grpId="0"/>
      <p:bldP spid="410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070B-6A7C-4928-B332-DEEB590C31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B2E94B-FF75-4568-AAD2-B41E9B8E8101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5BFFA-42E6-445C-87BC-CC3545C6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02DE0880-B847-4687-A2C7-45272702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497969-1E9A-4919-8453-899D7FFD285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D23418B0-560E-4094-9D6A-14783A5E6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Hàm toàn ánh – </a:t>
            </a:r>
            <a:br>
              <a:rPr lang="en-US" altLang="en-US" sz="4000"/>
            </a:br>
            <a:r>
              <a:rPr lang="en-US" altLang="en-US" sz="4000"/>
              <a:t>Onto (Surjective) Functions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54A4360D-19D9-4DB4-88A6-F11657ECB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Hàm</a:t>
            </a:r>
            <a:r>
              <a:rPr lang="en-US" dirty="0"/>
              <a:t>  </a:t>
            </a:r>
            <a:r>
              <a:rPr lang="en-US" i="1" dirty="0"/>
              <a:t>f</a:t>
            </a:r>
            <a:r>
              <a:rPr lang="en-US" dirty="0"/>
              <a:t>:</a:t>
            </a:r>
            <a:r>
              <a:rPr lang="en-US" i="1" dirty="0"/>
              <a:t>A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 </a:t>
            </a:r>
            <a:r>
              <a:rPr lang="en-US" dirty="0" err="1">
                <a:sym typeface="Symbol" pitchFamily="18" charset="2"/>
              </a:rPr>
              <a:t>là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hàm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lên</a:t>
            </a:r>
            <a:r>
              <a:rPr lang="en-US" dirty="0">
                <a:sym typeface="Symbol" pitchFamily="18" charset="2"/>
              </a:rPr>
              <a:t> hay </a:t>
            </a:r>
            <a:r>
              <a:rPr lang="en-US" dirty="0" err="1">
                <a:sym typeface="Symbol" pitchFamily="18" charset="2"/>
              </a:rPr>
              <a:t>toàn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ánh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iff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miền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giá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trị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của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bằng</a:t>
            </a:r>
            <a:r>
              <a:rPr lang="en-US" dirty="0">
                <a:sym typeface="Symbol" pitchFamily="18" charset="2"/>
              </a:rPr>
              <a:t> codomain </a:t>
            </a:r>
            <a:r>
              <a:rPr lang="en-US" dirty="0" err="1">
                <a:sym typeface="Symbol" pitchFamily="18" charset="2"/>
              </a:rPr>
              <a:t>của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nó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dirty="0" err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, 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dirty="0" err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: 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)=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>
              <a:defRPr/>
            </a:pPr>
            <a:r>
              <a:rPr lang="en-US" sz="2800" dirty="0" err="1">
                <a:solidFill>
                  <a:srgbClr val="006600"/>
                </a:solidFill>
                <a:sym typeface="Symbol" pitchFamily="18" charset="2"/>
              </a:rPr>
              <a:t>H</a:t>
            </a:r>
            <a:r>
              <a:rPr lang="en-US" sz="2800" dirty="0" err="1">
                <a:sym typeface="Symbol" pitchFamily="18" charset="2"/>
              </a:rPr>
              <a:t>àm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lên</a:t>
            </a:r>
            <a:r>
              <a:rPr lang="en-US" sz="2800" dirty="0">
                <a:sym typeface="Symbol" pitchFamily="18" charset="2"/>
              </a:rPr>
              <a:t> (</a:t>
            </a:r>
            <a:r>
              <a:rPr lang="en-US" sz="2800" i="1" dirty="0">
                <a:solidFill>
                  <a:srgbClr val="006600"/>
                </a:solidFill>
                <a:sym typeface="Symbol" pitchFamily="18" charset="2"/>
              </a:rPr>
              <a:t>onto) </a:t>
            </a:r>
            <a:r>
              <a:rPr lang="en-US" sz="2800" i="1" dirty="0" err="1">
                <a:sym typeface="Symbol" pitchFamily="18" charset="2"/>
              </a:rPr>
              <a:t>ánh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i="1" dirty="0" err="1">
                <a:sym typeface="Symbol" pitchFamily="18" charset="2"/>
              </a:rPr>
              <a:t>xạ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i="1" dirty="0" err="1">
                <a:sym typeface="Symbol" pitchFamily="18" charset="2"/>
              </a:rPr>
              <a:t>tập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i="1" dirty="0">
                <a:solidFill>
                  <a:srgbClr val="006600"/>
                </a:solidFill>
                <a:sym typeface="Symbol" pitchFamily="18" charset="2"/>
              </a:rPr>
              <a:t>A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sym typeface="Symbol" pitchFamily="18" charset="2"/>
              </a:rPr>
              <a:t>l</a:t>
            </a:r>
            <a:r>
              <a:rPr lang="en-US" sz="2800" dirty="0" err="1">
                <a:sym typeface="Symbol" pitchFamily="18" charset="2"/>
              </a:rPr>
              <a:t>ên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 (over, covering) </a:t>
            </a:r>
            <a:r>
              <a:rPr lang="en-US" sz="2800" dirty="0" err="1">
                <a:solidFill>
                  <a:srgbClr val="006600"/>
                </a:solidFill>
                <a:sym typeface="Symbol" pitchFamily="18" charset="2"/>
              </a:rPr>
              <a:t>to</a:t>
            </a:r>
            <a:r>
              <a:rPr lang="en-US" sz="2800" dirty="0" err="1">
                <a:sym typeface="Symbol" pitchFamily="18" charset="2"/>
              </a:rPr>
              <a:t>àn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bộ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tập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i="1" dirty="0">
                <a:solidFill>
                  <a:srgbClr val="006600"/>
                </a:solidFill>
                <a:sym typeface="Symbol" pitchFamily="18" charset="2"/>
              </a:rPr>
              <a:t>B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, </a:t>
            </a:r>
            <a:r>
              <a:rPr lang="en-US" sz="2800" dirty="0" err="1">
                <a:solidFill>
                  <a:srgbClr val="006600"/>
                </a:solidFill>
                <a:sym typeface="Symbol" pitchFamily="18" charset="2"/>
              </a:rPr>
              <a:t>ch</a:t>
            </a:r>
            <a:r>
              <a:rPr lang="en-US" sz="2800" dirty="0" err="1">
                <a:sym typeface="Symbol" pitchFamily="18" charset="2"/>
              </a:rPr>
              <a:t>ứ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không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phải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chỉ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một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phần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của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nó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 sz="2800" dirty="0" err="1">
                <a:solidFill>
                  <a:srgbClr val="006600"/>
                </a:solidFill>
                <a:sym typeface="Symbol" pitchFamily="18" charset="2"/>
              </a:rPr>
              <a:t>Ví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sym typeface="Symbol" pitchFamily="18" charset="2"/>
              </a:rPr>
              <a:t>dụ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: </a:t>
            </a:r>
            <a:r>
              <a:rPr lang="en-US" sz="2800" dirty="0" err="1">
                <a:solidFill>
                  <a:srgbClr val="006600"/>
                </a:solidFill>
                <a:sym typeface="Symbol" pitchFamily="18" charset="2"/>
              </a:rPr>
              <a:t>f,g</a:t>
            </a:r>
            <a:r>
              <a:rPr lang="en-US" sz="2800" dirty="0">
                <a:solidFill>
                  <a:srgbClr val="006600"/>
                </a:solidFill>
                <a:sym typeface="Symbol" pitchFamily="18" charset="2"/>
              </a:rPr>
              <a:t> : R-&gt;R</a:t>
            </a:r>
          </a:p>
          <a:p>
            <a:pPr lvl="1">
              <a:defRPr/>
            </a:pPr>
            <a:r>
              <a:rPr lang="en-US" sz="2400" dirty="0">
                <a:solidFill>
                  <a:srgbClr val="006600"/>
                </a:solidFill>
                <a:sym typeface="Symbol" pitchFamily="18" charset="2"/>
              </a:rPr>
              <a:t>f(x) = x</a:t>
            </a:r>
            <a:r>
              <a:rPr lang="en-US" sz="2400" baseline="300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US" sz="2400" dirty="0">
                <a:solidFill>
                  <a:srgbClr val="006600"/>
                </a:solidFill>
                <a:sym typeface="Symbol" pitchFamily="18" charset="2"/>
              </a:rPr>
              <a:t> +4 ?</a:t>
            </a:r>
          </a:p>
          <a:p>
            <a:pPr lvl="1">
              <a:defRPr/>
            </a:pPr>
            <a:r>
              <a:rPr lang="en-US" sz="2400" dirty="0">
                <a:solidFill>
                  <a:srgbClr val="006600"/>
                </a:solidFill>
                <a:sym typeface="Symbol" pitchFamily="18" charset="2"/>
              </a:rPr>
              <a:t>g(x) = 5x -8 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>
            <a:extLst>
              <a:ext uri="{FF2B5EF4-FFF2-40B4-BE49-F238E27FC236}">
                <a16:creationId xmlns:a16="http://schemas.microsoft.com/office/drawing/2014/main" id="{C5BC9D34-5183-4B5E-84EE-C950E46357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B550A0-F9D8-4B55-8FE0-63C4D700EFFC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2" name="Footer Placeholder 4">
            <a:extLst>
              <a:ext uri="{FF2B5EF4-FFF2-40B4-BE49-F238E27FC236}">
                <a16:creationId xmlns:a16="http://schemas.microsoft.com/office/drawing/2014/main" id="{111CE290-3157-4E4B-AC34-126C12EB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F65CC254-3DB1-466C-A86E-A154571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2A5DC-DD70-4040-B5A3-C48640A7B6A8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56E60843-5712-45B7-B495-0B14C92C5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 về ánh xạ lên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EF2CC85C-512C-4F0C-84F2-CFDA36667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.VnTime" pitchFamily="34" charset="0"/>
              </a:rPr>
              <a:t>N</a:t>
            </a:r>
            <a:r>
              <a:rPr lang="en-US" dirty="0" err="1"/>
              <a:t>êu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7111" name="Text Box 4">
            <a:extLst>
              <a:ext uri="{FF2B5EF4-FFF2-40B4-BE49-F238E27FC236}">
                <a16:creationId xmlns:a16="http://schemas.microsoft.com/office/drawing/2014/main" id="{7CE5E439-8E3E-47A6-ABC6-659FAF26A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5151438"/>
            <a:ext cx="1724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Onto</a:t>
            </a:r>
            <a:br>
              <a:rPr lang="en-US" altLang="en-US" sz="2400"/>
            </a:br>
            <a:r>
              <a:rPr lang="en-US" altLang="en-US" sz="2400"/>
              <a:t>(but not 1-1)</a:t>
            </a:r>
          </a:p>
        </p:txBody>
      </p:sp>
      <p:sp>
        <p:nvSpPr>
          <p:cNvPr id="36872" name="Text Box 5">
            <a:extLst>
              <a:ext uri="{FF2B5EF4-FFF2-40B4-BE49-F238E27FC236}">
                <a16:creationId xmlns:a16="http://schemas.microsoft.com/office/drawing/2014/main" id="{4D61CA26-4EC6-43F5-8931-B626760D9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72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73" name="Text Box 6">
            <a:extLst>
              <a:ext uri="{FF2B5EF4-FFF2-40B4-BE49-F238E27FC236}">
                <a16:creationId xmlns:a16="http://schemas.microsoft.com/office/drawing/2014/main" id="{E8AFC1DD-3E4E-4F58-81BE-4BD7100A0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74" name="Text Box 7">
            <a:extLst>
              <a:ext uri="{FF2B5EF4-FFF2-40B4-BE49-F238E27FC236}">
                <a16:creationId xmlns:a16="http://schemas.microsoft.com/office/drawing/2014/main" id="{0CB194C5-D269-4D65-8EC6-D91C734C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75" name="Text Box 8">
            <a:extLst>
              <a:ext uri="{FF2B5EF4-FFF2-40B4-BE49-F238E27FC236}">
                <a16:creationId xmlns:a16="http://schemas.microsoft.com/office/drawing/2014/main" id="{51EF1D21-3C5E-476A-8596-41D37D2AE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76" name="Text Box 9">
            <a:extLst>
              <a:ext uri="{FF2B5EF4-FFF2-40B4-BE49-F238E27FC236}">
                <a16:creationId xmlns:a16="http://schemas.microsoft.com/office/drawing/2014/main" id="{D79DB897-971B-4654-8A40-81ED441A0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77" name="Text Box 10">
            <a:extLst>
              <a:ext uri="{FF2B5EF4-FFF2-40B4-BE49-F238E27FC236}">
                <a16:creationId xmlns:a16="http://schemas.microsoft.com/office/drawing/2014/main" id="{3416E727-1925-4E0F-A486-5BB0A66B9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78" name="Text Box 11">
            <a:extLst>
              <a:ext uri="{FF2B5EF4-FFF2-40B4-BE49-F238E27FC236}">
                <a16:creationId xmlns:a16="http://schemas.microsoft.com/office/drawing/2014/main" id="{3751724C-A8EF-41D9-B17A-CD3973920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79" name="Text Box 12">
            <a:extLst>
              <a:ext uri="{FF2B5EF4-FFF2-40B4-BE49-F238E27FC236}">
                <a16:creationId xmlns:a16="http://schemas.microsoft.com/office/drawing/2014/main" id="{10D65795-7BF4-4996-A704-E3B5E0E3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80" name="Line 13">
            <a:extLst>
              <a:ext uri="{FF2B5EF4-FFF2-40B4-BE49-F238E27FC236}">
                <a16:creationId xmlns:a16="http://schemas.microsoft.com/office/drawing/2014/main" id="{753CBF79-AA36-4562-A0F7-5DC630DB5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4">
            <a:extLst>
              <a:ext uri="{FF2B5EF4-FFF2-40B4-BE49-F238E27FC236}">
                <a16:creationId xmlns:a16="http://schemas.microsoft.com/office/drawing/2014/main" id="{08AB838B-9959-4D76-AE5D-73808DA88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5">
            <a:extLst>
              <a:ext uri="{FF2B5EF4-FFF2-40B4-BE49-F238E27FC236}">
                <a16:creationId xmlns:a16="http://schemas.microsoft.com/office/drawing/2014/main" id="{F64C89FB-E600-4DDC-A1EA-0F03274E1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19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16">
            <a:extLst>
              <a:ext uri="{FF2B5EF4-FFF2-40B4-BE49-F238E27FC236}">
                <a16:creationId xmlns:a16="http://schemas.microsoft.com/office/drawing/2014/main" id="{5670AA4D-BFFC-4B21-B24A-9FB5FD78E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7">
            <a:extLst>
              <a:ext uri="{FF2B5EF4-FFF2-40B4-BE49-F238E27FC236}">
                <a16:creationId xmlns:a16="http://schemas.microsoft.com/office/drawing/2014/main" id="{2DD83622-94EC-4D08-91D8-9AC47C0D6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85" name="Line 18">
            <a:extLst>
              <a:ext uri="{FF2B5EF4-FFF2-40B4-BE49-F238E27FC236}">
                <a16:creationId xmlns:a16="http://schemas.microsoft.com/office/drawing/2014/main" id="{80442262-E0DA-4C57-8B01-D556CDA4E1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Text Box 19">
            <a:extLst>
              <a:ext uri="{FF2B5EF4-FFF2-40B4-BE49-F238E27FC236}">
                <a16:creationId xmlns:a16="http://schemas.microsoft.com/office/drawing/2014/main" id="{1850681B-3E2B-4CEA-AB1B-0D451A510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5151438"/>
            <a:ext cx="1327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Not Onto</a:t>
            </a:r>
            <a:br>
              <a:rPr lang="en-US" altLang="en-US" sz="2400"/>
            </a:br>
            <a:r>
              <a:rPr lang="en-US" altLang="en-US" sz="2400"/>
              <a:t>(or 1-1)</a:t>
            </a:r>
          </a:p>
        </p:txBody>
      </p:sp>
      <p:sp>
        <p:nvSpPr>
          <p:cNvPr id="36887" name="Text Box 20">
            <a:extLst>
              <a:ext uri="{FF2B5EF4-FFF2-40B4-BE49-F238E27FC236}">
                <a16:creationId xmlns:a16="http://schemas.microsoft.com/office/drawing/2014/main" id="{AD4A3F9D-DF66-4729-AE89-6B43FFF9F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88" name="Text Box 21">
            <a:extLst>
              <a:ext uri="{FF2B5EF4-FFF2-40B4-BE49-F238E27FC236}">
                <a16:creationId xmlns:a16="http://schemas.microsoft.com/office/drawing/2014/main" id="{23061100-74DD-4502-B41E-984F47688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89" name="Text Box 22">
            <a:extLst>
              <a:ext uri="{FF2B5EF4-FFF2-40B4-BE49-F238E27FC236}">
                <a16:creationId xmlns:a16="http://schemas.microsoft.com/office/drawing/2014/main" id="{F6D535F3-5CF6-4423-AB68-637EC39F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90" name="Text Box 23">
            <a:extLst>
              <a:ext uri="{FF2B5EF4-FFF2-40B4-BE49-F238E27FC236}">
                <a16:creationId xmlns:a16="http://schemas.microsoft.com/office/drawing/2014/main" id="{E94BD5BF-017E-4A8A-8A86-6E1548F36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91" name="Text Box 24">
            <a:extLst>
              <a:ext uri="{FF2B5EF4-FFF2-40B4-BE49-F238E27FC236}">
                <a16:creationId xmlns:a16="http://schemas.microsoft.com/office/drawing/2014/main" id="{8C55D09A-DBA7-46D1-ADA8-B3CC51F3D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92" name="Text Box 25">
            <a:extLst>
              <a:ext uri="{FF2B5EF4-FFF2-40B4-BE49-F238E27FC236}">
                <a16:creationId xmlns:a16="http://schemas.microsoft.com/office/drawing/2014/main" id="{12198946-9396-4DD2-AE09-FD4B22573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953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93" name="Text Box 26">
            <a:extLst>
              <a:ext uri="{FF2B5EF4-FFF2-40B4-BE49-F238E27FC236}">
                <a16:creationId xmlns:a16="http://schemas.microsoft.com/office/drawing/2014/main" id="{8063C707-826D-4A1C-8B7C-C4C8BACB1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94" name="Text Box 27">
            <a:extLst>
              <a:ext uri="{FF2B5EF4-FFF2-40B4-BE49-F238E27FC236}">
                <a16:creationId xmlns:a16="http://schemas.microsoft.com/office/drawing/2014/main" id="{E2F000C5-53FA-473E-A6E4-23DF8FF5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895" name="Line 28">
            <a:extLst>
              <a:ext uri="{FF2B5EF4-FFF2-40B4-BE49-F238E27FC236}">
                <a16:creationId xmlns:a16="http://schemas.microsoft.com/office/drawing/2014/main" id="{CF3D3B46-C1E0-4F73-8A32-476614AA3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29">
            <a:extLst>
              <a:ext uri="{FF2B5EF4-FFF2-40B4-BE49-F238E27FC236}">
                <a16:creationId xmlns:a16="http://schemas.microsoft.com/office/drawing/2014/main" id="{7E7B8051-9672-43E2-886E-D4F4BDB07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Line 30">
            <a:extLst>
              <a:ext uri="{FF2B5EF4-FFF2-40B4-BE49-F238E27FC236}">
                <a16:creationId xmlns:a16="http://schemas.microsoft.com/office/drawing/2014/main" id="{95246E66-D01B-4AD5-914A-7069E45CA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191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Line 31">
            <a:extLst>
              <a:ext uri="{FF2B5EF4-FFF2-40B4-BE49-F238E27FC236}">
                <a16:creationId xmlns:a16="http://schemas.microsoft.com/office/drawing/2014/main" id="{C67E84B9-FEF9-4CD1-BCFF-3C7373A6A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Text Box 32">
            <a:extLst>
              <a:ext uri="{FF2B5EF4-FFF2-40B4-BE49-F238E27FC236}">
                <a16:creationId xmlns:a16="http://schemas.microsoft.com/office/drawing/2014/main" id="{FB738E79-F2E2-4CC2-A1C7-852025711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00" name="Line 33">
            <a:extLst>
              <a:ext uri="{FF2B5EF4-FFF2-40B4-BE49-F238E27FC236}">
                <a16:creationId xmlns:a16="http://schemas.microsoft.com/office/drawing/2014/main" id="{5E351A60-2A58-46AB-8CD1-B02878FBA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Text Box 34">
            <a:extLst>
              <a:ext uri="{FF2B5EF4-FFF2-40B4-BE49-F238E27FC236}">
                <a16:creationId xmlns:a16="http://schemas.microsoft.com/office/drawing/2014/main" id="{56277564-C802-4D53-BE61-B8BD72D43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3" y="5227638"/>
            <a:ext cx="1258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Both 1-1</a:t>
            </a:r>
            <a:br>
              <a:rPr lang="en-US" altLang="en-US" sz="2400"/>
            </a:br>
            <a:r>
              <a:rPr lang="en-US" altLang="en-US" sz="2400"/>
              <a:t>and onto</a:t>
            </a:r>
          </a:p>
        </p:txBody>
      </p:sp>
      <p:sp>
        <p:nvSpPr>
          <p:cNvPr id="36902" name="Text Box 35">
            <a:extLst>
              <a:ext uri="{FF2B5EF4-FFF2-40B4-BE49-F238E27FC236}">
                <a16:creationId xmlns:a16="http://schemas.microsoft.com/office/drawing/2014/main" id="{EDC03DC1-4A97-49BF-B2E0-08DFD2D9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03" name="Text Box 36">
            <a:extLst>
              <a:ext uri="{FF2B5EF4-FFF2-40B4-BE49-F238E27FC236}">
                <a16:creationId xmlns:a16="http://schemas.microsoft.com/office/drawing/2014/main" id="{3A588671-6D7B-452A-9872-25ACC416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04" name="Text Box 37">
            <a:extLst>
              <a:ext uri="{FF2B5EF4-FFF2-40B4-BE49-F238E27FC236}">
                <a16:creationId xmlns:a16="http://schemas.microsoft.com/office/drawing/2014/main" id="{899E6679-01CE-4F6F-983C-E27FC3CD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05" name="Text Box 38">
            <a:extLst>
              <a:ext uri="{FF2B5EF4-FFF2-40B4-BE49-F238E27FC236}">
                <a16:creationId xmlns:a16="http://schemas.microsoft.com/office/drawing/2014/main" id="{9A4D0276-5F81-421F-B07F-E3C21CFC7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06" name="Text Box 39">
            <a:extLst>
              <a:ext uri="{FF2B5EF4-FFF2-40B4-BE49-F238E27FC236}">
                <a16:creationId xmlns:a16="http://schemas.microsoft.com/office/drawing/2014/main" id="{2118028C-3FE8-4910-B815-93F161018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07" name="Text Box 40">
            <a:extLst>
              <a:ext uri="{FF2B5EF4-FFF2-40B4-BE49-F238E27FC236}">
                <a16:creationId xmlns:a16="http://schemas.microsoft.com/office/drawing/2014/main" id="{704720DA-1EE2-4198-8F3B-93C1F61EB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08" name="Text Box 41">
            <a:extLst>
              <a:ext uri="{FF2B5EF4-FFF2-40B4-BE49-F238E27FC236}">
                <a16:creationId xmlns:a16="http://schemas.microsoft.com/office/drawing/2014/main" id="{FA9F171A-B0E0-418D-9CF0-2B8C387A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09" name="Line 42">
            <a:extLst>
              <a:ext uri="{FF2B5EF4-FFF2-40B4-BE49-F238E27FC236}">
                <a16:creationId xmlns:a16="http://schemas.microsoft.com/office/drawing/2014/main" id="{C8337E6C-A5D8-469B-942F-93E516DA5E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Line 43">
            <a:extLst>
              <a:ext uri="{FF2B5EF4-FFF2-40B4-BE49-F238E27FC236}">
                <a16:creationId xmlns:a16="http://schemas.microsoft.com/office/drawing/2014/main" id="{8A85F668-8350-427D-B848-6CB420BA16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1" name="Line 44">
            <a:extLst>
              <a:ext uri="{FF2B5EF4-FFF2-40B4-BE49-F238E27FC236}">
                <a16:creationId xmlns:a16="http://schemas.microsoft.com/office/drawing/2014/main" id="{EA6DF7E4-B436-4F4D-828D-A536E1C14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2" name="Text Box 45">
            <a:extLst>
              <a:ext uri="{FF2B5EF4-FFF2-40B4-BE49-F238E27FC236}">
                <a16:creationId xmlns:a16="http://schemas.microsoft.com/office/drawing/2014/main" id="{404BCAE3-33AD-460E-BD8B-EB644335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13" name="Line 46">
            <a:extLst>
              <a:ext uri="{FF2B5EF4-FFF2-40B4-BE49-F238E27FC236}">
                <a16:creationId xmlns:a16="http://schemas.microsoft.com/office/drawing/2014/main" id="{AEAAA7F6-A157-4143-B84D-BE7FA32001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Text Box 47">
            <a:extLst>
              <a:ext uri="{FF2B5EF4-FFF2-40B4-BE49-F238E27FC236}">
                <a16:creationId xmlns:a16="http://schemas.microsoft.com/office/drawing/2014/main" id="{32AF25AE-53BE-40F5-9653-12F50370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5227638"/>
            <a:ext cx="1190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1-1 but</a:t>
            </a:r>
            <a:br>
              <a:rPr lang="en-US" altLang="en-US" sz="2400"/>
            </a:br>
            <a:r>
              <a:rPr lang="en-US" altLang="en-US" sz="2400"/>
              <a:t>not onto</a:t>
            </a:r>
          </a:p>
        </p:txBody>
      </p:sp>
      <p:sp>
        <p:nvSpPr>
          <p:cNvPr id="36915" name="Text Box 48">
            <a:extLst>
              <a:ext uri="{FF2B5EF4-FFF2-40B4-BE49-F238E27FC236}">
                <a16:creationId xmlns:a16="http://schemas.microsoft.com/office/drawing/2014/main" id="{2548ED3E-3D68-4C5F-AB03-217093794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16" name="Text Box 49">
            <a:extLst>
              <a:ext uri="{FF2B5EF4-FFF2-40B4-BE49-F238E27FC236}">
                <a16:creationId xmlns:a16="http://schemas.microsoft.com/office/drawing/2014/main" id="{17754003-41C9-4527-A28F-7A035CF78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17" name="Text Box 50">
            <a:extLst>
              <a:ext uri="{FF2B5EF4-FFF2-40B4-BE49-F238E27FC236}">
                <a16:creationId xmlns:a16="http://schemas.microsoft.com/office/drawing/2014/main" id="{687AA974-D837-4321-BA5F-9772E4DBF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18" name="Text Box 51">
            <a:extLst>
              <a:ext uri="{FF2B5EF4-FFF2-40B4-BE49-F238E27FC236}">
                <a16:creationId xmlns:a16="http://schemas.microsoft.com/office/drawing/2014/main" id="{8308BDC3-CA8D-4658-92B0-767BD1D00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19" name="Text Box 52">
            <a:extLst>
              <a:ext uri="{FF2B5EF4-FFF2-40B4-BE49-F238E27FC236}">
                <a16:creationId xmlns:a16="http://schemas.microsoft.com/office/drawing/2014/main" id="{575A9D2C-8407-44A1-85FD-6BC54D440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20" name="Text Box 53">
            <a:extLst>
              <a:ext uri="{FF2B5EF4-FFF2-40B4-BE49-F238E27FC236}">
                <a16:creationId xmlns:a16="http://schemas.microsoft.com/office/drawing/2014/main" id="{B0433878-8BBE-413B-AABB-60935DF2B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21" name="Text Box 54">
            <a:extLst>
              <a:ext uri="{FF2B5EF4-FFF2-40B4-BE49-F238E27FC236}">
                <a16:creationId xmlns:a16="http://schemas.microsoft.com/office/drawing/2014/main" id="{9E517693-2B63-4FD1-8B40-6A4DCB0D9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22" name="Line 55">
            <a:extLst>
              <a:ext uri="{FF2B5EF4-FFF2-40B4-BE49-F238E27FC236}">
                <a16:creationId xmlns:a16="http://schemas.microsoft.com/office/drawing/2014/main" id="{424657DB-62D8-497A-B7A1-68F343017D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3" name="Line 56">
            <a:extLst>
              <a:ext uri="{FF2B5EF4-FFF2-40B4-BE49-F238E27FC236}">
                <a16:creationId xmlns:a16="http://schemas.microsoft.com/office/drawing/2014/main" id="{B250C401-4BBF-4A79-9D40-7925CCDFF6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4" name="Line 57">
            <a:extLst>
              <a:ext uri="{FF2B5EF4-FFF2-40B4-BE49-F238E27FC236}">
                <a16:creationId xmlns:a16="http://schemas.microsoft.com/office/drawing/2014/main" id="{62191FE7-C3F5-481C-B214-64B9153DF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5" name="Text Box 58">
            <a:extLst>
              <a:ext uri="{FF2B5EF4-FFF2-40B4-BE49-F238E27FC236}">
                <a16:creationId xmlns:a16="http://schemas.microsoft.com/office/drawing/2014/main" id="{A752270A-F8EF-4823-9712-21DAD29E4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36926" name="Line 59">
            <a:extLst>
              <a:ext uri="{FF2B5EF4-FFF2-40B4-BE49-F238E27FC236}">
                <a16:creationId xmlns:a16="http://schemas.microsoft.com/office/drawing/2014/main" id="{30E9BD03-5D80-450C-8723-4FB112A6A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7" name="Text Box 60">
            <a:extLst>
              <a:ext uri="{FF2B5EF4-FFF2-40B4-BE49-F238E27FC236}">
                <a16:creationId xmlns:a16="http://schemas.microsoft.com/office/drawing/2014/main" id="{3EFB9F63-027D-451C-A1CC-CDFE2AED9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 animBg="1"/>
      <p:bldP spid="47111" grpId="0"/>
      <p:bldP spid="47126" grpId="0"/>
      <p:bldP spid="47141" grpId="0"/>
      <p:bldP spid="471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F62230-0D80-4EEB-9645-D130F3D1EE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DC40B7-B222-419E-A349-E5CDC98DE888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4F1EB3-07C3-4992-81D8-F34FDA86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EEFBB1CE-9BE3-47EA-B975-CA117360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76B025-0CBF-4046-850D-AF704F0D7A2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33A335EE-F090-45EA-BA6D-005507E0B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Song ánh - Bijections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5674F25F-3DE8-46CE-A014-EE9346AF9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Hàm  </a:t>
            </a:r>
            <a:r>
              <a:rPr lang="en-US" i="1"/>
              <a:t>f  được gọi là song ánh hay đảo được</a:t>
            </a:r>
            <a:r>
              <a:rPr lang="en-US"/>
              <a:t>, iff nó vừa là 1-1 vừa là toàn ánh. </a:t>
            </a:r>
          </a:p>
          <a:p>
            <a:pPr>
              <a:defRPr/>
            </a:pPr>
            <a:r>
              <a:rPr lang="en-US"/>
              <a:t>Đối với song ánh  </a:t>
            </a:r>
            <a:r>
              <a:rPr lang="en-US" i="1"/>
              <a:t>f:A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B</a:t>
            </a:r>
            <a:r>
              <a:rPr lang="en-US"/>
              <a:t>, tồn tại ánh xạ ngược với  </a:t>
            </a:r>
            <a:r>
              <a:rPr lang="en-US" i="1"/>
              <a:t>f</a:t>
            </a:r>
            <a:r>
              <a:rPr lang="en-US"/>
              <a:t>, được viết là </a:t>
            </a:r>
            <a:r>
              <a:rPr lang="en-US" i="1"/>
              <a:t> f </a:t>
            </a:r>
            <a:r>
              <a:rPr lang="en-US" baseline="30000">
                <a:sym typeface="Symbol" pitchFamily="18" charset="2"/>
              </a:rPr>
              <a:t></a:t>
            </a:r>
            <a:r>
              <a:rPr lang="en-US" baseline="30000"/>
              <a:t>1</a:t>
            </a:r>
            <a:r>
              <a:rPr lang="en-US"/>
              <a:t>:</a:t>
            </a:r>
            <a:r>
              <a:rPr lang="en-US" i="1"/>
              <a:t>B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A</a:t>
            </a:r>
            <a:r>
              <a:rPr lang="en-US"/>
              <a:t>, mà là hàm duy nhất sao cho                   </a:t>
            </a:r>
          </a:p>
          <a:p>
            <a:pPr lvl="1">
              <a:defRPr/>
            </a:pPr>
            <a:r>
              <a:rPr lang="en-US"/>
              <a:t>(với </a:t>
            </a:r>
            <a:r>
              <a:rPr lang="en-US" i="1"/>
              <a:t>I</a:t>
            </a:r>
            <a:r>
              <a:rPr lang="en-US" i="1" baseline="-25000"/>
              <a:t>A</a:t>
            </a:r>
            <a:r>
              <a:rPr lang="en-US"/>
              <a:t> là ánh xạ đồng nhất trên </a:t>
            </a:r>
            <a:r>
              <a:rPr lang="en-US" i="1"/>
              <a:t>A</a:t>
            </a:r>
            <a:r>
              <a:rPr lang="en-US"/>
              <a:t>)</a:t>
            </a:r>
          </a:p>
        </p:txBody>
      </p:sp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13BD904A-8567-492E-9945-5E06356D3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181600"/>
          <a:ext cx="20780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4" imgW="761669" imgH="228501" progId="Equation.3">
                  <p:embed/>
                </p:oleObj>
              </mc:Choice>
              <mc:Fallback>
                <p:oleObj name="Equation" r:id="rId4" imgW="761669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81600"/>
                        <a:ext cx="207803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DB3E-DA06-42F9-8F38-481355C7FA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0B192F-59CC-44B2-AABC-1EF96AA4D11B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3A42-2BC4-4DA6-A62B-218A0AA4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4B278A74-1D63-4390-ADEA-45775E74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1E574-8454-4A36-8997-7910DEB35A8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6A1B128C-23D7-4AF9-8799-D7534AEEB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Hàm đồng nhất </a:t>
            </a:r>
            <a:br>
              <a:rPr lang="en-US" altLang="en-US" sz="4000"/>
            </a:br>
            <a:r>
              <a:rPr lang="en-US" altLang="en-US" sz="4000"/>
              <a:t>The Identity Function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9D3EDEF7-9E32-4ED8-85E4-03E9D1935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Với mọi miền </a:t>
            </a:r>
            <a:r>
              <a:rPr lang="en-US" i="1"/>
              <a:t>A</a:t>
            </a:r>
            <a:r>
              <a:rPr lang="en-US"/>
              <a:t>, hàm đồng nhất </a:t>
            </a:r>
            <a:r>
              <a:rPr lang="en-US" i="1"/>
              <a:t>I:A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A</a:t>
            </a:r>
            <a:r>
              <a:rPr lang="en-US"/>
              <a:t> (hoặc viết dạng, </a:t>
            </a:r>
            <a:r>
              <a:rPr lang="en-US" i="1"/>
              <a:t>I</a:t>
            </a:r>
            <a:r>
              <a:rPr lang="en-US" i="1" baseline="-25000"/>
              <a:t>A</a:t>
            </a:r>
            <a:r>
              <a:rPr lang="en-US" i="1"/>
              <a:t>, </a:t>
            </a:r>
            <a:r>
              <a:rPr lang="en-US" b="1"/>
              <a:t>1</a:t>
            </a:r>
            <a:r>
              <a:rPr lang="en-US"/>
              <a:t>, </a:t>
            </a:r>
            <a:r>
              <a:rPr lang="en-US" b="1"/>
              <a:t>1</a:t>
            </a:r>
            <a:r>
              <a:rPr lang="en-US" i="1" baseline="-25000"/>
              <a:t>A</a:t>
            </a:r>
            <a:r>
              <a:rPr lang="en-US"/>
              <a:t>) là ánh xạ duy nhất sao cho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: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)=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>
                <a:sym typeface="Symbol" pitchFamily="18" charset="2"/>
              </a:rPr>
              <a:t>Một số hàm đồng nhất mà ta đã biết:</a:t>
            </a:r>
          </a:p>
          <a:p>
            <a:pPr lvl="1">
              <a:buFontTx/>
              <a:buNone/>
              <a:defRPr/>
            </a:pPr>
            <a:r>
              <a:rPr lang="en-US">
                <a:sym typeface="Symbol" pitchFamily="18" charset="2"/>
              </a:rPr>
              <a:t>Cộng + với 0, nhân . với 1,  hội  với </a:t>
            </a:r>
            <a:r>
              <a:rPr lang="en-US" b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, tuyển  với </a:t>
            </a:r>
            <a:r>
              <a:rPr lang="en-US" b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, hợp  với rỗng , giao  với </a:t>
            </a:r>
            <a:r>
              <a:rPr lang="en-US" i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>
                <a:sym typeface="Symbol" pitchFamily="18" charset="2"/>
              </a:rPr>
              <a:t>Lưu ý rằng hàm đồng nhất luôn là ánh xạ một - một và toàn ánh (song ánh).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6559-26CF-4F4C-9F4C-0F5F7EC383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E9467E-3E9C-4754-BCBB-111AE942A9D3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33EB-B6D8-46A7-9BC6-BA672382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28C05016-9859-4BC4-A3BB-4F6D885C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DB3A5F-A68B-4FC5-907B-3AD35F6552B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EE41E477-1112-41A2-AD6C-6F0662461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Nhắc lại về Hàm số 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5BE89888-DF74-40AC-969D-71A61277B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Trong giải tích ta đã làm quen với khái niệm hàm thực </a:t>
            </a:r>
            <a:r>
              <a:rPr lang="en-US" i="1"/>
              <a:t>f</a:t>
            </a:r>
            <a:r>
              <a:rPr lang="en-US"/>
              <a:t>  là tương ứng sao cho với mỗi  </a:t>
            </a:r>
            <a:r>
              <a:rPr lang="en-US" i="1"/>
              <a:t>x</a:t>
            </a:r>
            <a:r>
              <a:rPr lang="en-US">
                <a:sym typeface="Symbol" pitchFamily="18" charset="2"/>
              </a:rPr>
              <a:t></a:t>
            </a:r>
            <a:r>
              <a:rPr lang="en-US" b="1"/>
              <a:t>R</a:t>
            </a:r>
            <a:r>
              <a:rPr lang="en-US"/>
              <a:t> xác định được một giá trị cụ thể nào đó  </a:t>
            </a:r>
            <a:r>
              <a:rPr lang="en-US" i="1"/>
              <a:t>y</a:t>
            </a:r>
            <a:r>
              <a:rPr lang="en-US"/>
              <a:t>=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), với  </a:t>
            </a:r>
            <a:r>
              <a:rPr lang="en-US" i="1"/>
              <a:t>y</a:t>
            </a:r>
            <a:r>
              <a:rPr lang="en-US">
                <a:sym typeface="Symbol" pitchFamily="18" charset="2"/>
              </a:rPr>
              <a:t></a:t>
            </a:r>
            <a:r>
              <a:rPr lang="en-US" b="1"/>
              <a:t>R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Nhưng khái niệm hàm số có thể mở rộng: ứng với mỗi phần tử của tập này cho tương ứng một phần tử của tập kia.  (Được biết như ánh xạ.)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97535BAE-F5AA-4381-BA45-1071F866D0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8FCEE96-4572-484D-A954-F2815304FB04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9F779D2F-06F5-4A92-83BB-C0DF2D37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73E01B44-3480-48B3-AE0D-907A1EE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3CC246-B904-44D1-8668-FE1699AC44F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69309CEB-4F06-4068-A6F4-32F2C7EEE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identity function:</a:t>
            </a:r>
          </a:p>
        </p:txBody>
      </p:sp>
      <p:sp>
        <p:nvSpPr>
          <p:cNvPr id="43014" name="Oval 3">
            <a:extLst>
              <a:ext uri="{FF2B5EF4-FFF2-40B4-BE49-F238E27FC236}">
                <a16:creationId xmlns:a16="http://schemas.microsoft.com/office/drawing/2014/main" id="{F5669C78-C882-4DA7-BEE1-07EE198B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95600"/>
            <a:ext cx="2286000" cy="25908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latin typeface=".VnTime" panose="020B7200000000000000" pitchFamily="34" charset="0"/>
            </a:endParaRPr>
          </a:p>
        </p:txBody>
      </p:sp>
      <p:sp>
        <p:nvSpPr>
          <p:cNvPr id="43015" name="Rectangle 4">
            <a:extLst>
              <a:ext uri="{FF2B5EF4-FFF2-40B4-BE49-F238E27FC236}">
                <a16:creationId xmlns:a16="http://schemas.microsoft.com/office/drawing/2014/main" id="{4C4ADD77-2635-4642-9D37-D354DC0BC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latin typeface=".VnTime" panose="020B7200000000000000" pitchFamily="34" charset="0"/>
              </a:rPr>
              <a:t>BiÓu diÔn hµm ®ång nhÊt</a:t>
            </a:r>
            <a:br>
              <a:rPr lang="en-US" altLang="en-US" sz="4000">
                <a:latin typeface=".VnTime" panose="020B7200000000000000" pitchFamily="34" charset="0"/>
              </a:rPr>
            </a:br>
            <a:r>
              <a:rPr lang="en-US" altLang="en-US" sz="4000">
                <a:latin typeface=".VnTime" panose="020B7200000000000000" pitchFamily="34" charset="0"/>
              </a:rPr>
              <a:t>Identity</a:t>
            </a:r>
            <a:r>
              <a:rPr lang="en-US" altLang="en-US" sz="4000"/>
              <a:t> Function Illustrations</a:t>
            </a:r>
          </a:p>
        </p:txBody>
      </p:sp>
      <p:grpSp>
        <p:nvGrpSpPr>
          <p:cNvPr id="43016" name="Group 5">
            <a:extLst>
              <a:ext uri="{FF2B5EF4-FFF2-40B4-BE49-F238E27FC236}">
                <a16:creationId xmlns:a16="http://schemas.microsoft.com/office/drawing/2014/main" id="{64514DB6-3543-45F6-BAE2-FF55D5F2ABF6}"/>
              </a:ext>
            </a:extLst>
          </p:cNvPr>
          <p:cNvGrpSpPr>
            <a:grpSpLocks/>
          </p:cNvGrpSpPr>
          <p:nvPr/>
        </p:nvGrpSpPr>
        <p:grpSpPr bwMode="auto">
          <a:xfrm>
            <a:off x="1520825" y="3546475"/>
            <a:ext cx="436563" cy="568325"/>
            <a:chOff x="958" y="2234"/>
            <a:chExt cx="275" cy="358"/>
          </a:xfrm>
        </p:grpSpPr>
        <p:sp>
          <p:nvSpPr>
            <p:cNvPr id="43048" name="Text Box 6">
              <a:extLst>
                <a:ext uri="{FF2B5EF4-FFF2-40B4-BE49-F238E27FC236}">
                  <a16:creationId xmlns:a16="http://schemas.microsoft.com/office/drawing/2014/main" id="{2A9618B3-DC9D-4AA7-90EA-20C4F6B80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3049" name="Freeform 7">
              <a:extLst>
                <a:ext uri="{FF2B5EF4-FFF2-40B4-BE49-F238E27FC236}">
                  <a16:creationId xmlns:a16="http://schemas.microsoft.com/office/drawing/2014/main" id="{21F086AB-5B11-46C2-8769-2AA1BB6CC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" name="Group 8">
            <a:extLst>
              <a:ext uri="{FF2B5EF4-FFF2-40B4-BE49-F238E27FC236}">
                <a16:creationId xmlns:a16="http://schemas.microsoft.com/office/drawing/2014/main" id="{79968304-A4B1-4118-A660-5D740101C75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886200"/>
            <a:ext cx="436563" cy="568325"/>
            <a:chOff x="958" y="2234"/>
            <a:chExt cx="275" cy="358"/>
          </a:xfrm>
        </p:grpSpPr>
        <p:sp>
          <p:nvSpPr>
            <p:cNvPr id="43046" name="Text Box 9">
              <a:extLst>
                <a:ext uri="{FF2B5EF4-FFF2-40B4-BE49-F238E27FC236}">
                  <a16:creationId xmlns:a16="http://schemas.microsoft.com/office/drawing/2014/main" id="{BA6BA21C-A3B5-4E5F-BAA4-9D1A222C7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3047" name="Freeform 10">
              <a:extLst>
                <a:ext uri="{FF2B5EF4-FFF2-40B4-BE49-F238E27FC236}">
                  <a16:creationId xmlns:a16="http://schemas.microsoft.com/office/drawing/2014/main" id="{E26DAC33-BF7A-4C30-A6AB-A27FA3D58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8" name="Group 11">
            <a:extLst>
              <a:ext uri="{FF2B5EF4-FFF2-40B4-BE49-F238E27FC236}">
                <a16:creationId xmlns:a16="http://schemas.microsoft.com/office/drawing/2014/main" id="{0AD637D8-5616-4678-9F2E-EC83EA1E243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724400"/>
            <a:ext cx="436563" cy="568325"/>
            <a:chOff x="958" y="2234"/>
            <a:chExt cx="275" cy="358"/>
          </a:xfrm>
        </p:grpSpPr>
        <p:sp>
          <p:nvSpPr>
            <p:cNvPr id="43044" name="Text Box 12">
              <a:extLst>
                <a:ext uri="{FF2B5EF4-FFF2-40B4-BE49-F238E27FC236}">
                  <a16:creationId xmlns:a16="http://schemas.microsoft.com/office/drawing/2014/main" id="{6943E5FE-7072-4545-8535-67B54D6F5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3045" name="Freeform 13">
              <a:extLst>
                <a:ext uri="{FF2B5EF4-FFF2-40B4-BE49-F238E27FC236}">
                  <a16:creationId xmlns:a16="http://schemas.microsoft.com/office/drawing/2014/main" id="{68A39A20-B3E1-4137-9954-A3C52CA3F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9" name="Group 14">
            <a:extLst>
              <a:ext uri="{FF2B5EF4-FFF2-40B4-BE49-F238E27FC236}">
                <a16:creationId xmlns:a16="http://schemas.microsoft.com/office/drawing/2014/main" id="{EC0CBA67-761C-4A7A-BA25-D56D39EC470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343400"/>
            <a:ext cx="436563" cy="568325"/>
            <a:chOff x="958" y="2234"/>
            <a:chExt cx="275" cy="358"/>
          </a:xfrm>
        </p:grpSpPr>
        <p:sp>
          <p:nvSpPr>
            <p:cNvPr id="43042" name="Text Box 15">
              <a:extLst>
                <a:ext uri="{FF2B5EF4-FFF2-40B4-BE49-F238E27FC236}">
                  <a16:creationId xmlns:a16="http://schemas.microsoft.com/office/drawing/2014/main" id="{DF18681F-73C6-4D58-9A2D-7DF7E8756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3043" name="Freeform 16">
              <a:extLst>
                <a:ext uri="{FF2B5EF4-FFF2-40B4-BE49-F238E27FC236}">
                  <a16:creationId xmlns:a16="http://schemas.microsoft.com/office/drawing/2014/main" id="{F6DF8C6E-6F64-42DF-8010-5B1401CBD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20" name="Group 17">
            <a:extLst>
              <a:ext uri="{FF2B5EF4-FFF2-40B4-BE49-F238E27FC236}">
                <a16:creationId xmlns:a16="http://schemas.microsoft.com/office/drawing/2014/main" id="{D0378742-FF35-46B3-AEFC-7528DBA53F8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657600"/>
            <a:ext cx="436563" cy="568325"/>
            <a:chOff x="958" y="2234"/>
            <a:chExt cx="275" cy="358"/>
          </a:xfrm>
        </p:grpSpPr>
        <p:sp>
          <p:nvSpPr>
            <p:cNvPr id="43040" name="Text Box 18">
              <a:extLst>
                <a:ext uri="{FF2B5EF4-FFF2-40B4-BE49-F238E27FC236}">
                  <a16:creationId xmlns:a16="http://schemas.microsoft.com/office/drawing/2014/main" id="{FC7400F8-88D3-4BF3-9E42-EB8E5803E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3041" name="Freeform 19">
              <a:extLst>
                <a:ext uri="{FF2B5EF4-FFF2-40B4-BE49-F238E27FC236}">
                  <a16:creationId xmlns:a16="http://schemas.microsoft.com/office/drawing/2014/main" id="{C0C087FA-AF4A-4E8B-90CB-999DCFF9D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21" name="Group 20">
            <a:extLst>
              <a:ext uri="{FF2B5EF4-FFF2-40B4-BE49-F238E27FC236}">
                <a16:creationId xmlns:a16="http://schemas.microsoft.com/office/drawing/2014/main" id="{D84C9FA8-831E-4C90-8F21-8AE4AD60BA6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276600"/>
            <a:ext cx="436563" cy="568325"/>
            <a:chOff x="958" y="2234"/>
            <a:chExt cx="275" cy="358"/>
          </a:xfrm>
        </p:grpSpPr>
        <p:sp>
          <p:nvSpPr>
            <p:cNvPr id="43038" name="Text Box 21">
              <a:extLst>
                <a:ext uri="{FF2B5EF4-FFF2-40B4-BE49-F238E27FC236}">
                  <a16:creationId xmlns:a16="http://schemas.microsoft.com/office/drawing/2014/main" id="{C57421A5-542F-4128-AAE6-33FADBB1B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3039" name="Freeform 22">
              <a:extLst>
                <a:ext uri="{FF2B5EF4-FFF2-40B4-BE49-F238E27FC236}">
                  <a16:creationId xmlns:a16="http://schemas.microsoft.com/office/drawing/2014/main" id="{CC0DB6D5-49DA-4E76-9F57-221513326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22" name="Group 23">
            <a:extLst>
              <a:ext uri="{FF2B5EF4-FFF2-40B4-BE49-F238E27FC236}">
                <a16:creationId xmlns:a16="http://schemas.microsoft.com/office/drawing/2014/main" id="{E3C191F5-490D-4222-8850-6CDFA9C3153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648200"/>
            <a:ext cx="436563" cy="568325"/>
            <a:chOff x="958" y="2234"/>
            <a:chExt cx="275" cy="358"/>
          </a:xfrm>
        </p:grpSpPr>
        <p:sp>
          <p:nvSpPr>
            <p:cNvPr id="43036" name="Text Box 24">
              <a:extLst>
                <a:ext uri="{FF2B5EF4-FFF2-40B4-BE49-F238E27FC236}">
                  <a16:creationId xmlns:a16="http://schemas.microsoft.com/office/drawing/2014/main" id="{83E0E0B1-0B11-41C4-8EBE-F5255243D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3037" name="Freeform 25">
              <a:extLst>
                <a:ext uri="{FF2B5EF4-FFF2-40B4-BE49-F238E27FC236}">
                  <a16:creationId xmlns:a16="http://schemas.microsoft.com/office/drawing/2014/main" id="{4EDBC3DB-4558-487E-A1D7-8DD74F1EA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23" name="Group 26">
            <a:extLst>
              <a:ext uri="{FF2B5EF4-FFF2-40B4-BE49-F238E27FC236}">
                <a16:creationId xmlns:a16="http://schemas.microsoft.com/office/drawing/2014/main" id="{C21159B8-1BE7-4C29-AED7-76B3D032E21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343400"/>
            <a:ext cx="436563" cy="568325"/>
            <a:chOff x="958" y="2234"/>
            <a:chExt cx="275" cy="358"/>
          </a:xfrm>
        </p:grpSpPr>
        <p:sp>
          <p:nvSpPr>
            <p:cNvPr id="43034" name="Text Box 27">
              <a:extLst>
                <a:ext uri="{FF2B5EF4-FFF2-40B4-BE49-F238E27FC236}">
                  <a16:creationId xmlns:a16="http://schemas.microsoft.com/office/drawing/2014/main" id="{1A1DCE85-B7D4-40F7-8071-1C954C307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3035" name="Freeform 28">
              <a:extLst>
                <a:ext uri="{FF2B5EF4-FFF2-40B4-BE49-F238E27FC236}">
                  <a16:creationId xmlns:a16="http://schemas.microsoft.com/office/drawing/2014/main" id="{2632432F-DF0C-48C6-8EBE-D15D67B95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24" name="Group 29">
            <a:extLst>
              <a:ext uri="{FF2B5EF4-FFF2-40B4-BE49-F238E27FC236}">
                <a16:creationId xmlns:a16="http://schemas.microsoft.com/office/drawing/2014/main" id="{2808CADE-DE2A-4A52-8E1C-2E6BE8E5373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436563" cy="568325"/>
            <a:chOff x="958" y="2234"/>
            <a:chExt cx="275" cy="358"/>
          </a:xfrm>
        </p:grpSpPr>
        <p:sp>
          <p:nvSpPr>
            <p:cNvPr id="43032" name="Text Box 30">
              <a:extLst>
                <a:ext uri="{FF2B5EF4-FFF2-40B4-BE49-F238E27FC236}">
                  <a16:creationId xmlns:a16="http://schemas.microsoft.com/office/drawing/2014/main" id="{A8851583-4857-4EF3-ABA2-5DAA1A3AE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8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3033" name="Freeform 31">
              <a:extLst>
                <a:ext uri="{FF2B5EF4-FFF2-40B4-BE49-F238E27FC236}">
                  <a16:creationId xmlns:a16="http://schemas.microsoft.com/office/drawing/2014/main" id="{32F0DFBC-86B0-4A3A-9815-975BC5879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5" name="Text Box 32">
            <a:extLst>
              <a:ext uri="{FF2B5EF4-FFF2-40B4-BE49-F238E27FC236}">
                <a16:creationId xmlns:a16="http://schemas.microsoft.com/office/drawing/2014/main" id="{8E1CD6A9-646C-4E71-9188-1E2A2EBC0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5524500"/>
            <a:ext cx="2433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Domain and range</a:t>
            </a:r>
          </a:p>
        </p:txBody>
      </p:sp>
      <p:sp>
        <p:nvSpPr>
          <p:cNvPr id="43026" name="Line 33">
            <a:extLst>
              <a:ext uri="{FF2B5EF4-FFF2-40B4-BE49-F238E27FC236}">
                <a16:creationId xmlns:a16="http://schemas.microsoft.com/office/drawing/2014/main" id="{484863B4-AFE5-4C58-862D-CBE9FA41A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34">
            <a:extLst>
              <a:ext uri="{FF2B5EF4-FFF2-40B4-BE49-F238E27FC236}">
                <a16:creationId xmlns:a16="http://schemas.microsoft.com/office/drawing/2014/main" id="{CE31C647-BD8B-42EF-B68B-5D994E9EA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257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35">
            <a:extLst>
              <a:ext uri="{FF2B5EF4-FFF2-40B4-BE49-F238E27FC236}">
                <a16:creationId xmlns:a16="http://schemas.microsoft.com/office/drawing/2014/main" id="{001E594B-2984-4F4F-B38E-0117F7076B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124200"/>
            <a:ext cx="2133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Text Box 36">
            <a:extLst>
              <a:ext uri="{FF2B5EF4-FFF2-40B4-BE49-F238E27FC236}">
                <a16:creationId xmlns:a16="http://schemas.microsoft.com/office/drawing/2014/main" id="{3696B980-2044-4DCF-A947-0F67C171A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54102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43030" name="Text Box 37">
            <a:extLst>
              <a:ext uri="{FF2B5EF4-FFF2-40B4-BE49-F238E27FC236}">
                <a16:creationId xmlns:a16="http://schemas.microsoft.com/office/drawing/2014/main" id="{2D945195-6D79-4216-ACA1-B43ABA2EC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37338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i="1"/>
              <a:t>y</a:t>
            </a:r>
            <a:endParaRPr lang="en-US" altLang="en-US" sz="2400"/>
          </a:p>
        </p:txBody>
      </p:sp>
      <p:sp>
        <p:nvSpPr>
          <p:cNvPr id="43031" name="Text Box 38">
            <a:extLst>
              <a:ext uri="{FF2B5EF4-FFF2-40B4-BE49-F238E27FC236}">
                <a16:creationId xmlns:a16="http://schemas.microsoft.com/office/drawing/2014/main" id="{67C060A0-0722-45FC-BEDC-BD986A42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0000"/>
            <a:ext cx="131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/>
              <a:t>y</a:t>
            </a:r>
            <a:r>
              <a:rPr lang="en-US" altLang="en-US" sz="2000"/>
              <a:t> = </a:t>
            </a:r>
            <a:r>
              <a:rPr lang="en-US" altLang="en-US" sz="2000" i="1"/>
              <a:t>I</a:t>
            </a:r>
            <a:r>
              <a:rPr lang="en-US" altLang="en-US" sz="2000"/>
              <a:t>(</a:t>
            </a:r>
            <a:r>
              <a:rPr lang="en-US" altLang="en-US" sz="2000" i="1"/>
              <a:t>x</a:t>
            </a:r>
            <a:r>
              <a:rPr lang="en-US" altLang="en-US" sz="2000"/>
              <a:t>) = </a:t>
            </a:r>
            <a:r>
              <a:rPr lang="en-US" altLang="en-US" sz="2000" i="1"/>
              <a:t>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818B6-CBA7-4B25-A5D1-FAB8B8566A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340EC8-0820-4D11-90FF-EB0E14DAB318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41CFD-9CDD-439E-B210-F932EEB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E2E8A9DA-1D49-4E49-A47E-414D24F7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33203E-3522-47B6-8929-3F1D0922C5C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A995360F-CA03-4FF7-9A49-94BDDE09D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Một cặp hàm quan trọng </a:t>
            </a:r>
            <a:br>
              <a:rPr lang="en-US" altLang="en-US" sz="4000"/>
            </a:br>
            <a:r>
              <a:rPr lang="en-US" altLang="en-US" sz="4000"/>
              <a:t>A Couple of Key Functions</a:t>
            </a: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6F07F5C4-B4B7-49AE-B90B-3F0941C5D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Trong toán rời rạc, ta thường sử dụng hai hàm sau trên số thực:</a:t>
            </a:r>
          </a:p>
          <a:p>
            <a:pPr lvl="1">
              <a:defRPr/>
            </a:pPr>
            <a:r>
              <a:rPr lang="en-US">
                <a:sym typeface="Symbol" pitchFamily="18" charset="2"/>
              </a:rPr>
              <a:t>Hàm nền (</a:t>
            </a:r>
            <a:r>
              <a:rPr lang="en-US" i="1">
                <a:sym typeface="Symbol" pitchFamily="18" charset="2"/>
              </a:rPr>
              <a:t>floor</a:t>
            </a:r>
            <a:r>
              <a:rPr lang="en-US">
                <a:sym typeface="Symbol" pitchFamily="18" charset="2"/>
              </a:rPr>
              <a:t> function) 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·</a:t>
            </a:r>
            <a:r>
              <a:rPr lang="en-US">
                <a:sym typeface="Symbol" pitchFamily="18" charset="2"/>
              </a:rPr>
              <a:t>:</a:t>
            </a:r>
            <a:r>
              <a:rPr lang="en-US" b="1">
                <a:sym typeface="Symbol" pitchFamily="18" charset="2"/>
              </a:rPr>
              <a:t>R</a:t>
            </a:r>
            <a:r>
              <a:rPr lang="en-US">
                <a:latin typeface=""/>
                <a:sym typeface="Symbol" pitchFamily="18" charset="2"/>
              </a:rPr>
              <a:t>→</a:t>
            </a:r>
            <a:r>
              <a:rPr lang="en-US" b="1">
                <a:sym typeface="Symbol" pitchFamily="18" charset="2"/>
              </a:rPr>
              <a:t>Z</a:t>
            </a:r>
            <a:r>
              <a:rPr lang="en-US">
                <a:sym typeface="Symbol" pitchFamily="18" charset="2"/>
              </a:rPr>
              <a:t>, trong đó 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 (“nền của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”) là số nguyên lớn nhất mà nhỏ hơn hoặc bằng </a:t>
            </a:r>
            <a:r>
              <a:rPr lang="en-US" i="1">
                <a:sym typeface="Symbol" pitchFamily="18" charset="2"/>
              </a:rPr>
              <a:t>x.  I.e.</a:t>
            </a:r>
            <a:r>
              <a:rPr lang="en-US">
                <a:sym typeface="Symbol" pitchFamily="18" charset="2"/>
              </a:rPr>
              <a:t>,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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 :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≡ max({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Z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|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≤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})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>
              <a:defRPr/>
            </a:pPr>
            <a:r>
              <a:rPr lang="en-US">
                <a:sym typeface="Symbol" pitchFamily="18" charset="2"/>
              </a:rPr>
              <a:t>Hàm trần (</a:t>
            </a:r>
            <a:r>
              <a:rPr lang="en-US" i="1">
                <a:sym typeface="Symbol" pitchFamily="18" charset="2"/>
              </a:rPr>
              <a:t>ceiling</a:t>
            </a:r>
            <a:r>
              <a:rPr lang="en-US">
                <a:sym typeface="Symbol" pitchFamily="18" charset="2"/>
              </a:rPr>
              <a:t> function) 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·</a:t>
            </a:r>
            <a:r>
              <a:rPr lang="en-US">
                <a:sym typeface="Symbol" pitchFamily="18" charset="2"/>
              </a:rPr>
              <a:t> :</a:t>
            </a:r>
            <a:r>
              <a:rPr lang="en-US" b="1">
                <a:sym typeface="Symbol" pitchFamily="18" charset="2"/>
              </a:rPr>
              <a:t>R</a:t>
            </a:r>
            <a:r>
              <a:rPr lang="en-US">
                <a:latin typeface=""/>
                <a:sym typeface="Symbol" pitchFamily="18" charset="2"/>
              </a:rPr>
              <a:t>→</a:t>
            </a:r>
            <a:r>
              <a:rPr lang="en-US" b="1">
                <a:sym typeface="Symbol" pitchFamily="18" charset="2"/>
              </a:rPr>
              <a:t>Z</a:t>
            </a:r>
            <a:r>
              <a:rPr lang="en-US">
                <a:sym typeface="Symbol" pitchFamily="18" charset="2"/>
              </a:rPr>
              <a:t>, trong đó  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 (“trần của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”) là số nguyên nhỏ nhất mà lớn hơn hoặc bằng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. Tức là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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 :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≡ min({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Z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|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≥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})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ECF40-BEF2-4D62-AAF1-964269774C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755B1E-9EF8-4C74-82A3-9E42C9CA5C49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D4C41-4DE3-4786-B530-4EAA0990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59C35BF4-16A5-453F-8F1A-24767ECD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1D735F-6955-4BCE-AEAE-5144E2ADA24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6522DB41-233B-4878-AB35-FB0C9E33A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 hàm </a:t>
            </a:r>
          </a:p>
        </p:txBody>
      </p:sp>
      <p:sp>
        <p:nvSpPr>
          <p:cNvPr id="818179" name="Rectangle 3">
            <a:extLst>
              <a:ext uri="{FF2B5EF4-FFF2-40B4-BE49-F238E27FC236}">
                <a16:creationId xmlns:a16="http://schemas.microsoft.com/office/drawing/2014/main" id="{B6D9002A-64EE-473C-9590-986D30E08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: S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100: D={0,1,.. ,100}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C: S -&gt;D?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, song </a:t>
            </a:r>
            <a:r>
              <a:rPr lang="en-US" dirty="0" err="1"/>
              <a:t>ánh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/>
              <a:t>  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7AD9-ED1C-4F38-89B9-70FF0500B5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14CA18-60B0-4603-8F66-B3BC02A4B145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EAF38-8D5D-4DC6-9580-88E5BB7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1BF501F8-C84B-43FF-9F13-D0DA3951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D1834-F582-4F71-9D15-AC8D60BF8A4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2EAAB064-0A52-41DE-8282-F53F70F40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Cái gì là hàm số và nêu tính chất4`</a:t>
            </a:r>
          </a:p>
        </p:txBody>
      </p:sp>
      <p:sp>
        <p:nvSpPr>
          <p:cNvPr id="819203" name="Rectangle 3">
            <a:extLst>
              <a:ext uri="{FF2B5EF4-FFF2-40B4-BE49-F238E27FC236}">
                <a16:creationId xmlns:a16="http://schemas.microsoft.com/office/drawing/2014/main" id="{CE20970A-0C02-49EF-A9D7-D30A8A44D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029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/>
              <a:t>Quê quán:</a:t>
            </a:r>
            <a:r>
              <a:rPr lang="en-US"/>
              <a:t> </a:t>
            </a:r>
            <a:r>
              <a:rPr lang="en-US" sz="2800"/>
              <a:t>Sinh viên -&gt; tỉnh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Liên hệ: Sinh viên -&gt; số điện thọai 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Bạn thân: Sinh viên -&gt; Sinh viên 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Danh tính: Sinh viên -&gt; mã sinh viên  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Đăng ký: Sinh viên -&gt; học phần 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Bảng điểm thi môn:</a:t>
            </a:r>
            <a:r>
              <a:rPr lang="en-US"/>
              <a:t> </a:t>
            </a:r>
            <a:r>
              <a:rPr lang="en-US" sz="2800"/>
              <a:t>Sinh viên -&gt; điểm thi môn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Bảng điểm sinh viên: môn học -&gt; điểm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Tạm trú: Sinh viên -&gt; địa chỉ nhà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Phân phòng học: Lớp -&gt; phòng học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Phân phụ trách môn: Môn học -&gt; Thày giáo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Phân giảng: Học phần -&gt; Thày giáo</a:t>
            </a:r>
          </a:p>
          <a:p>
            <a:pPr>
              <a:lnSpc>
                <a:spcPct val="80000"/>
              </a:lnSpc>
              <a:defRPr/>
            </a:pPr>
            <a:endParaRPr lang="en-US" sz="2800"/>
          </a:p>
          <a:p>
            <a:pPr>
              <a:lnSpc>
                <a:spcPct val="80000"/>
              </a:lnSpc>
              <a:defRPr/>
            </a:pP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9631B-0AD0-474F-A1DD-4406C52F09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EAA9B7-CF28-4926-8BB2-504B5731EB8A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AB89C-9DCC-4040-9655-47E37C5D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32AA6F9E-88B8-4141-9C12-427D06A5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E31114-1487-45BA-B48B-6F64C6DC79D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F75E659-AAC8-4AE0-BD9A-ADCA4F625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Hàm : Định nghĩa hình thức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92D92D74-E956-4B70-81CE-8A58A809B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Cho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; ta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f (hay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f )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 err="1"/>
              <a:t>vào</a:t>
            </a:r>
            <a:r>
              <a:rPr lang="en-US" i="1" dirty="0"/>
              <a:t> B</a:t>
            </a:r>
            <a:r>
              <a:rPr lang="en-US" dirty="0"/>
              <a:t> (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:</a:t>
            </a:r>
            <a:r>
              <a:rPr lang="en-US" i="1" dirty="0"/>
              <a:t>A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i="1" dirty="0" err="1"/>
              <a:t>x</a:t>
            </a:r>
            <a:r>
              <a:rPr lang="en-US" dirty="0" err="1">
                <a:sym typeface="Symbol" pitchFamily="18" charset="2"/>
              </a:rPr>
              <a:t></a:t>
            </a:r>
            <a:r>
              <a:rPr lang="en-US" i="1" dirty="0" err="1"/>
              <a:t>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i="1" dirty="0"/>
              <a:t>B.</a:t>
            </a:r>
          </a:p>
          <a:p>
            <a:pPr>
              <a:defRPr/>
            </a:pPr>
            <a:r>
              <a:rPr lang="en-US" i="1" dirty="0" err="1"/>
              <a:t>Sinh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-&gt; </a:t>
            </a:r>
            <a:r>
              <a:rPr lang="en-US" i="1" dirty="0" err="1"/>
              <a:t>Mã</a:t>
            </a:r>
            <a:r>
              <a:rPr lang="en-US" i="1" dirty="0"/>
              <a:t> </a:t>
            </a:r>
            <a:r>
              <a:rPr lang="en-US" i="1" dirty="0" err="1"/>
              <a:t>sinh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endParaRPr lang="en-US" i="1" dirty="0"/>
          </a:p>
          <a:p>
            <a:pPr>
              <a:defRPr/>
            </a:pPr>
            <a:r>
              <a:rPr lang="en-US" i="1" dirty="0" err="1"/>
              <a:t>Sinh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-&gt; </a:t>
            </a:r>
            <a:r>
              <a:rPr lang="en-US" i="1" dirty="0" err="1"/>
              <a:t>Quê</a:t>
            </a:r>
            <a:r>
              <a:rPr lang="en-US" i="1" dirty="0"/>
              <a:t> </a:t>
            </a:r>
            <a:r>
              <a:rPr lang="en-US" i="1" dirty="0" err="1"/>
              <a:t>quán</a:t>
            </a:r>
            <a:endParaRPr lang="en-US" i="1" dirty="0"/>
          </a:p>
          <a:p>
            <a:pPr>
              <a:defRPr/>
            </a:pPr>
            <a:r>
              <a:rPr lang="en-US" i="1" dirty="0" err="1"/>
              <a:t>Sinh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-&gt; </a:t>
            </a:r>
            <a:r>
              <a:rPr lang="en-US" i="1" dirty="0" err="1"/>
              <a:t>Điện</a:t>
            </a:r>
            <a:r>
              <a:rPr lang="en-US" i="1" dirty="0"/>
              <a:t> </a:t>
            </a:r>
            <a:r>
              <a:rPr lang="en-US" i="1" dirty="0" err="1"/>
              <a:t>thoại</a:t>
            </a:r>
            <a:r>
              <a:rPr lang="en-US" i="1" dirty="0"/>
              <a:t> </a:t>
            </a:r>
            <a:r>
              <a:rPr lang="en-US" i="1" dirty="0" err="1"/>
              <a:t>liên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35B9D525-D5A9-416E-8517-B25E12FD09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648BCC-4042-4845-9257-12AF01DEEF64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4A2C1B97-55AC-45C1-B1C9-A360590F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9742028D-95D4-4C97-8453-DD873A12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39374-8976-486C-8CFC-854A3C875F0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4413D0BD-BD91-4FFE-AD3F-FE23AFBE3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br>
              <a:rPr lang="en-US" altLang="en-US" sz="4000">
                <a:latin typeface=".VnTime" panose="020B7200000000000000" pitchFamily="34" charset="0"/>
              </a:rPr>
            </a:br>
            <a:r>
              <a:rPr lang="en-US" altLang="en-US" sz="4000">
                <a:latin typeface=".VnTime" panose="020B7200000000000000" pitchFamily="34" charset="0"/>
              </a:rPr>
              <a:t>Biểu diễn đồ thị của hàm</a:t>
            </a:r>
            <a:br>
              <a:rPr lang="en-US" altLang="en-US" sz="4000">
                <a:latin typeface=".VnTime" panose="020B7200000000000000" pitchFamily="34" charset="0"/>
              </a:rPr>
            </a:br>
            <a:endParaRPr lang="en-US" altLang="en-US" sz="4000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E716A875-4C90-4979-892A-8C11CB06A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Functions can be represented graphically in several ways:</a:t>
            </a:r>
          </a:p>
        </p:txBody>
      </p:sp>
      <p:sp>
        <p:nvSpPr>
          <p:cNvPr id="10247" name="Oval 4">
            <a:extLst>
              <a:ext uri="{FF2B5EF4-FFF2-40B4-BE49-F238E27FC236}">
                <a16:creationId xmlns:a16="http://schemas.microsoft.com/office/drawing/2014/main" id="{2EA56149-4554-47EA-A0F3-B537DC42C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990600" cy="15240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latin typeface=".VnTime" panose="020B7200000000000000" pitchFamily="34" charset="0"/>
            </a:endParaRPr>
          </a:p>
        </p:txBody>
      </p:sp>
      <p:sp>
        <p:nvSpPr>
          <p:cNvPr id="10248" name="Oval 5">
            <a:extLst>
              <a:ext uri="{FF2B5EF4-FFF2-40B4-BE49-F238E27FC236}">
                <a16:creationId xmlns:a16="http://schemas.microsoft.com/office/drawing/2014/main" id="{BD4EE2CB-50B9-45A3-82F5-CEDDD1675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990600" cy="16002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latin typeface=".VnTime" panose="020B7200000000000000" pitchFamily="34" charset="0"/>
            </a:endParaRPr>
          </a:p>
        </p:txBody>
      </p:sp>
      <p:sp>
        <p:nvSpPr>
          <p:cNvPr id="10249" name="Text Box 6">
            <a:extLst>
              <a:ext uri="{FF2B5EF4-FFF2-40B4-BE49-F238E27FC236}">
                <a16:creationId xmlns:a16="http://schemas.microsoft.com/office/drawing/2014/main" id="{0B63984F-B3F7-40CD-8CA8-FE8973162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962400"/>
            <a:ext cx="290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10250" name="Text Box 7">
            <a:extLst>
              <a:ext uri="{FF2B5EF4-FFF2-40B4-BE49-F238E27FC236}">
                <a16:creationId xmlns:a16="http://schemas.microsoft.com/office/drawing/2014/main" id="{AF8B6DFB-7090-450B-95F5-52809270A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10251" name="Freeform 8">
            <a:extLst>
              <a:ext uri="{FF2B5EF4-FFF2-40B4-BE49-F238E27FC236}">
                <a16:creationId xmlns:a16="http://schemas.microsoft.com/office/drawing/2014/main" id="{187FBC45-52EC-41E0-AC5F-FE38D67D8DF5}"/>
              </a:ext>
            </a:extLst>
          </p:cNvPr>
          <p:cNvSpPr>
            <a:spLocks/>
          </p:cNvSpPr>
          <p:nvPr/>
        </p:nvSpPr>
        <p:spPr bwMode="auto">
          <a:xfrm>
            <a:off x="1295400" y="3721100"/>
            <a:ext cx="1295400" cy="469900"/>
          </a:xfrm>
          <a:custGeom>
            <a:avLst/>
            <a:gdLst>
              <a:gd name="T0" fmla="*/ 0 w 816"/>
              <a:gd name="T1" fmla="*/ 2147483646 h 296"/>
              <a:gd name="T2" fmla="*/ 2147483646 w 816"/>
              <a:gd name="T3" fmla="*/ 2147483646 h 296"/>
              <a:gd name="T4" fmla="*/ 2147483646 w 816"/>
              <a:gd name="T5" fmla="*/ 2147483646 h 296"/>
              <a:gd name="T6" fmla="*/ 0 60000 65536"/>
              <a:gd name="T7" fmla="*/ 0 60000 65536"/>
              <a:gd name="T8" fmla="*/ 0 60000 65536"/>
              <a:gd name="T9" fmla="*/ 0 w 816"/>
              <a:gd name="T10" fmla="*/ 0 h 296"/>
              <a:gd name="T11" fmla="*/ 816 w 816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96">
                <a:moveTo>
                  <a:pt x="0" y="296"/>
                </a:moveTo>
                <a:cubicBezTo>
                  <a:pt x="172" y="156"/>
                  <a:pt x="344" y="16"/>
                  <a:pt x="480" y="8"/>
                </a:cubicBezTo>
                <a:cubicBezTo>
                  <a:pt x="616" y="0"/>
                  <a:pt x="716" y="124"/>
                  <a:pt x="816" y="2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9">
            <a:extLst>
              <a:ext uri="{FF2B5EF4-FFF2-40B4-BE49-F238E27FC236}">
                <a16:creationId xmlns:a16="http://schemas.microsoft.com/office/drawing/2014/main" id="{F43485DA-549E-46BA-8C0D-D4B3904BE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i="1"/>
              <a:t>A</a:t>
            </a:r>
            <a:endParaRPr lang="en-US" altLang="en-US" sz="2400"/>
          </a:p>
        </p:txBody>
      </p:sp>
      <p:sp>
        <p:nvSpPr>
          <p:cNvPr id="10253" name="Text Box 10">
            <a:extLst>
              <a:ext uri="{FF2B5EF4-FFF2-40B4-BE49-F238E27FC236}">
                <a16:creationId xmlns:a16="http://schemas.microsoft.com/office/drawing/2014/main" id="{87C3A9E1-E433-42DF-B2F6-D5963E2F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52959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i="1"/>
              <a:t>B</a:t>
            </a:r>
            <a:endParaRPr lang="en-US" altLang="en-US" sz="2400"/>
          </a:p>
        </p:txBody>
      </p:sp>
      <p:sp>
        <p:nvSpPr>
          <p:cNvPr id="10254" name="Freeform 11">
            <a:extLst>
              <a:ext uri="{FF2B5EF4-FFF2-40B4-BE49-F238E27FC236}">
                <a16:creationId xmlns:a16="http://schemas.microsoft.com/office/drawing/2014/main" id="{A0B548EC-B277-4418-BA6B-89681AF79059}"/>
              </a:ext>
            </a:extLst>
          </p:cNvPr>
          <p:cNvSpPr>
            <a:spLocks/>
          </p:cNvSpPr>
          <p:nvPr/>
        </p:nvSpPr>
        <p:spPr bwMode="auto">
          <a:xfrm>
            <a:off x="1447800" y="3127375"/>
            <a:ext cx="1190625" cy="528638"/>
          </a:xfrm>
          <a:custGeom>
            <a:avLst/>
            <a:gdLst>
              <a:gd name="T0" fmla="*/ 0 w 750"/>
              <a:gd name="T1" fmla="*/ 2147483646 h 333"/>
              <a:gd name="T2" fmla="*/ 2147483646 w 750"/>
              <a:gd name="T3" fmla="*/ 2147483646 h 333"/>
              <a:gd name="T4" fmla="*/ 2147483646 w 750"/>
              <a:gd name="T5" fmla="*/ 2147483646 h 333"/>
              <a:gd name="T6" fmla="*/ 0 60000 65536"/>
              <a:gd name="T7" fmla="*/ 0 60000 65536"/>
              <a:gd name="T8" fmla="*/ 0 60000 65536"/>
              <a:gd name="T9" fmla="*/ 0 w 750"/>
              <a:gd name="T10" fmla="*/ 0 h 333"/>
              <a:gd name="T11" fmla="*/ 750 w 750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33">
                <a:moveTo>
                  <a:pt x="0" y="294"/>
                </a:moveTo>
                <a:cubicBezTo>
                  <a:pt x="172" y="154"/>
                  <a:pt x="355" y="0"/>
                  <a:pt x="480" y="6"/>
                </a:cubicBezTo>
                <a:cubicBezTo>
                  <a:pt x="605" y="12"/>
                  <a:pt x="694" y="265"/>
                  <a:pt x="750" y="33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Text Box 12">
            <a:extLst>
              <a:ext uri="{FF2B5EF4-FFF2-40B4-BE49-F238E27FC236}">
                <a16:creationId xmlns:a16="http://schemas.microsoft.com/office/drawing/2014/main" id="{B9E8DA3E-DD6B-4DBA-8BEA-9E80D6571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i="1"/>
              <a:t>a</a:t>
            </a:r>
            <a:endParaRPr lang="en-US" altLang="en-US" sz="2400"/>
          </a:p>
        </p:txBody>
      </p:sp>
      <p:sp>
        <p:nvSpPr>
          <p:cNvPr id="10256" name="Text Box 13">
            <a:extLst>
              <a:ext uri="{FF2B5EF4-FFF2-40B4-BE49-F238E27FC236}">
                <a16:creationId xmlns:a16="http://schemas.microsoft.com/office/drawing/2014/main" id="{44009915-A2C3-4214-9951-61DA6C9EE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i="1"/>
              <a:t>b</a:t>
            </a:r>
            <a:endParaRPr lang="en-US" altLang="en-US" sz="2400"/>
          </a:p>
        </p:txBody>
      </p:sp>
      <p:sp>
        <p:nvSpPr>
          <p:cNvPr id="10257" name="Text Box 14">
            <a:extLst>
              <a:ext uri="{FF2B5EF4-FFF2-40B4-BE49-F238E27FC236}">
                <a16:creationId xmlns:a16="http://schemas.microsoft.com/office/drawing/2014/main" id="{1DFDB743-E15B-4DC9-9F4F-225C8ADEB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i="1"/>
              <a:t>f</a:t>
            </a:r>
            <a:endParaRPr lang="en-US" altLang="en-US" sz="2400"/>
          </a:p>
        </p:txBody>
      </p:sp>
      <p:sp>
        <p:nvSpPr>
          <p:cNvPr id="10258" name="Text Box 15">
            <a:extLst>
              <a:ext uri="{FF2B5EF4-FFF2-40B4-BE49-F238E27FC236}">
                <a16:creationId xmlns:a16="http://schemas.microsoft.com/office/drawing/2014/main" id="{164AD9B5-8D4C-4A80-99B5-2EBD47E79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i="1"/>
              <a:t>f</a:t>
            </a:r>
            <a:endParaRPr lang="en-US" altLang="en-US" sz="2400"/>
          </a:p>
        </p:txBody>
      </p:sp>
      <p:sp>
        <p:nvSpPr>
          <p:cNvPr id="10259" name="Text Box 16">
            <a:extLst>
              <a:ext uri="{FF2B5EF4-FFF2-40B4-BE49-F238E27FC236}">
                <a16:creationId xmlns:a16="http://schemas.microsoft.com/office/drawing/2014/main" id="{199A3C3B-D7B9-47F8-A867-7B10E5F2F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10260" name="Text Box 17">
            <a:extLst>
              <a:ext uri="{FF2B5EF4-FFF2-40B4-BE49-F238E27FC236}">
                <a16:creationId xmlns:a16="http://schemas.microsoft.com/office/drawing/2014/main" id="{6C311D2D-5BDD-40E2-A327-103B09154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10261" name="Text Box 18">
            <a:extLst>
              <a:ext uri="{FF2B5EF4-FFF2-40B4-BE49-F238E27FC236}">
                <a16:creationId xmlns:a16="http://schemas.microsoft.com/office/drawing/2014/main" id="{A90AEC54-A5C5-4136-BC0B-D1AE4E457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733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10262" name="Text Box 19">
            <a:extLst>
              <a:ext uri="{FF2B5EF4-FFF2-40B4-BE49-F238E27FC236}">
                <a16:creationId xmlns:a16="http://schemas.microsoft.com/office/drawing/2014/main" id="{78266FE3-27E0-40AE-A759-10D20E61C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10263" name="Text Box 20">
            <a:extLst>
              <a:ext uri="{FF2B5EF4-FFF2-40B4-BE49-F238E27FC236}">
                <a16:creationId xmlns:a16="http://schemas.microsoft.com/office/drawing/2014/main" id="{BFEA725F-186E-41C1-9A84-33CD4657D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10264" name="Text Box 21">
            <a:extLst>
              <a:ext uri="{FF2B5EF4-FFF2-40B4-BE49-F238E27FC236}">
                <a16:creationId xmlns:a16="http://schemas.microsoft.com/office/drawing/2014/main" id="{4A358117-E688-400E-A80E-FBB774AF2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10265" name="Text Box 22">
            <a:extLst>
              <a:ext uri="{FF2B5EF4-FFF2-40B4-BE49-F238E27FC236}">
                <a16:creationId xmlns:a16="http://schemas.microsoft.com/office/drawing/2014/main" id="{451CD275-17FA-4A4F-949F-FFDDABC59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10266" name="Text Box 23">
            <a:extLst>
              <a:ext uri="{FF2B5EF4-FFF2-40B4-BE49-F238E27FC236}">
                <a16:creationId xmlns:a16="http://schemas.microsoft.com/office/drawing/2014/main" id="{0C20FC2F-05C6-4C09-B14E-351C0E88D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10267" name="Line 24">
            <a:extLst>
              <a:ext uri="{FF2B5EF4-FFF2-40B4-BE49-F238E27FC236}">
                <a16:creationId xmlns:a16="http://schemas.microsoft.com/office/drawing/2014/main" id="{E4DCFD97-3620-4AB8-9C99-F58C2CD13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25">
            <a:extLst>
              <a:ext uri="{FF2B5EF4-FFF2-40B4-BE49-F238E27FC236}">
                <a16:creationId xmlns:a16="http://schemas.microsoft.com/office/drawing/2014/main" id="{FF7ECC0A-0F39-4AB2-89F9-5630D1EB0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876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26">
            <a:extLst>
              <a:ext uri="{FF2B5EF4-FFF2-40B4-BE49-F238E27FC236}">
                <a16:creationId xmlns:a16="http://schemas.microsoft.com/office/drawing/2014/main" id="{6A2A51AC-24E5-44E1-9388-FFDD3ADB7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27">
            <a:extLst>
              <a:ext uri="{FF2B5EF4-FFF2-40B4-BE49-F238E27FC236}">
                <a16:creationId xmlns:a16="http://schemas.microsoft.com/office/drawing/2014/main" id="{8382B527-B8FE-44AF-9DF9-9E58CD69A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67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28">
            <a:extLst>
              <a:ext uri="{FF2B5EF4-FFF2-40B4-BE49-F238E27FC236}">
                <a16:creationId xmlns:a16="http://schemas.microsoft.com/office/drawing/2014/main" id="{A206C764-B719-44B2-B865-C64E599B21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419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Text Box 29">
            <a:extLst>
              <a:ext uri="{FF2B5EF4-FFF2-40B4-BE49-F238E27FC236}">
                <a16:creationId xmlns:a16="http://schemas.microsoft.com/office/drawing/2014/main" id="{91F51CA9-E4B0-45B1-8CAA-BF13A6E7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10273" name="Line 30">
            <a:extLst>
              <a:ext uri="{FF2B5EF4-FFF2-40B4-BE49-F238E27FC236}">
                <a16:creationId xmlns:a16="http://schemas.microsoft.com/office/drawing/2014/main" id="{57509E51-F922-44EC-BC55-D7471EDE4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953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31">
            <a:extLst>
              <a:ext uri="{FF2B5EF4-FFF2-40B4-BE49-F238E27FC236}">
                <a16:creationId xmlns:a16="http://schemas.microsoft.com/office/drawing/2014/main" id="{CA1F6F4C-2AB6-4413-8E73-D3F636FE95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Freeform 32">
            <a:extLst>
              <a:ext uri="{FF2B5EF4-FFF2-40B4-BE49-F238E27FC236}">
                <a16:creationId xmlns:a16="http://schemas.microsoft.com/office/drawing/2014/main" id="{746C3149-1737-41BC-86B5-B6CE87868D59}"/>
              </a:ext>
            </a:extLst>
          </p:cNvPr>
          <p:cNvSpPr>
            <a:spLocks/>
          </p:cNvSpPr>
          <p:nvPr/>
        </p:nvSpPr>
        <p:spPr bwMode="auto">
          <a:xfrm>
            <a:off x="5638800" y="3479800"/>
            <a:ext cx="2057400" cy="1473200"/>
          </a:xfrm>
          <a:custGeom>
            <a:avLst/>
            <a:gdLst>
              <a:gd name="T0" fmla="*/ 0 w 1296"/>
              <a:gd name="T1" fmla="*/ 2147483646 h 928"/>
              <a:gd name="T2" fmla="*/ 2147483646 w 1296"/>
              <a:gd name="T3" fmla="*/ 2147483646 h 928"/>
              <a:gd name="T4" fmla="*/ 2147483646 w 1296"/>
              <a:gd name="T5" fmla="*/ 2147483646 h 928"/>
              <a:gd name="T6" fmla="*/ 2147483646 w 1296"/>
              <a:gd name="T7" fmla="*/ 2147483646 h 928"/>
              <a:gd name="T8" fmla="*/ 2147483646 w 1296"/>
              <a:gd name="T9" fmla="*/ 2147483646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928"/>
              <a:gd name="T17" fmla="*/ 1296 w 1296"/>
              <a:gd name="T18" fmla="*/ 928 h 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928">
                <a:moveTo>
                  <a:pt x="0" y="928"/>
                </a:moveTo>
                <a:cubicBezTo>
                  <a:pt x="100" y="892"/>
                  <a:pt x="200" y="856"/>
                  <a:pt x="288" y="736"/>
                </a:cubicBezTo>
                <a:cubicBezTo>
                  <a:pt x="376" y="616"/>
                  <a:pt x="424" y="328"/>
                  <a:pt x="528" y="208"/>
                </a:cubicBezTo>
                <a:cubicBezTo>
                  <a:pt x="632" y="88"/>
                  <a:pt x="784" y="0"/>
                  <a:pt x="912" y="16"/>
                </a:cubicBezTo>
                <a:cubicBezTo>
                  <a:pt x="1040" y="32"/>
                  <a:pt x="1168" y="168"/>
                  <a:pt x="1296" y="3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Text Box 33">
            <a:extLst>
              <a:ext uri="{FF2B5EF4-FFF2-40B4-BE49-F238E27FC236}">
                <a16:creationId xmlns:a16="http://schemas.microsoft.com/office/drawing/2014/main" id="{8D929231-C9D3-49CE-B3E5-2D41CDF60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463" y="49530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10277" name="Text Box 34">
            <a:extLst>
              <a:ext uri="{FF2B5EF4-FFF2-40B4-BE49-F238E27FC236}">
                <a16:creationId xmlns:a16="http://schemas.microsoft.com/office/drawing/2014/main" id="{DC195C43-3E73-47AE-A01D-7403B9C7B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962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y</a:t>
            </a:r>
            <a:endParaRPr lang="en-US" altLang="en-US" sz="2400"/>
          </a:p>
        </p:txBody>
      </p:sp>
      <p:sp>
        <p:nvSpPr>
          <p:cNvPr id="10278" name="Text Box 35">
            <a:extLst>
              <a:ext uri="{FF2B5EF4-FFF2-40B4-BE49-F238E27FC236}">
                <a16:creationId xmlns:a16="http://schemas.microsoft.com/office/drawing/2014/main" id="{340CF56B-DA9C-45B0-BDB3-AF81AA1C8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8" y="5410200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Plot</a:t>
            </a:r>
          </a:p>
        </p:txBody>
      </p:sp>
      <p:sp>
        <p:nvSpPr>
          <p:cNvPr id="10279" name="Text Box 36">
            <a:extLst>
              <a:ext uri="{FF2B5EF4-FFF2-40B4-BE49-F238E27FC236}">
                <a16:creationId xmlns:a16="http://schemas.microsoft.com/office/drawing/2014/main" id="{77AD5569-5AB2-4D1A-8A66-B4FEE1A85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5257800"/>
            <a:ext cx="208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Bipartite Graph</a:t>
            </a:r>
          </a:p>
        </p:txBody>
      </p:sp>
      <p:sp>
        <p:nvSpPr>
          <p:cNvPr id="10280" name="Text Box 37">
            <a:extLst>
              <a:ext uri="{FF2B5EF4-FFF2-40B4-BE49-F238E27FC236}">
                <a16:creationId xmlns:a16="http://schemas.microsoft.com/office/drawing/2014/main" id="{FF777E95-7EE9-404A-B353-649533A4B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5600700"/>
            <a:ext cx="267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/>
              <a:t>Like Venn diagrams</a:t>
            </a:r>
          </a:p>
        </p:txBody>
      </p:sp>
      <p:sp>
        <p:nvSpPr>
          <p:cNvPr id="10281" name="Text Box 38">
            <a:extLst>
              <a:ext uri="{FF2B5EF4-FFF2-40B4-BE49-F238E27FC236}">
                <a16:creationId xmlns:a16="http://schemas.microsoft.com/office/drawing/2014/main" id="{C62FA950-F1B1-4F8C-AE09-4C881FEA5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</a:t>
            </a:r>
          </a:p>
        </p:txBody>
      </p:sp>
      <p:sp>
        <p:nvSpPr>
          <p:cNvPr id="10282" name="Text Box 39">
            <a:extLst>
              <a:ext uri="{FF2B5EF4-FFF2-40B4-BE49-F238E27FC236}">
                <a16:creationId xmlns:a16="http://schemas.microsoft.com/office/drawing/2014/main" id="{20764D2C-D001-4A24-9B3D-22EAFACE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30480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699066-2FDD-4260-A444-5BD2D41049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26C3D2-D67C-4519-AD43-7FD53E7A51E3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CC0750-31BD-4A14-830E-6EC3FCF9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AC4F8CC2-7BC4-4C99-8706-4161EDB8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0BD0D7-5698-4C06-8683-CFDDAC3A37E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43FC3D1C-B2CA-4C0D-818C-DC666597E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hàm chúng ta đã biết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2F86439C-6552-4BE0-B1B2-35068D039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>
              <a:defRPr/>
            </a:pPr>
            <a:r>
              <a:rPr lang="en-US" sz="3000"/>
              <a:t>Mệnh đề có thể coi như hàm từ  “các tình huống” vào các giá trị chân lý{</a:t>
            </a:r>
            <a:r>
              <a:rPr lang="en-US" sz="3000" b="1"/>
              <a:t>T</a:t>
            </a:r>
            <a:r>
              <a:rPr lang="en-US" sz="3000"/>
              <a:t>,</a:t>
            </a:r>
            <a:r>
              <a:rPr lang="en-US" sz="3000" b="1"/>
              <a:t>F</a:t>
            </a:r>
            <a:r>
              <a:rPr lang="en-US" sz="3000"/>
              <a:t>}</a:t>
            </a:r>
          </a:p>
          <a:p>
            <a:pPr lvl="1">
              <a:defRPr/>
            </a:pPr>
            <a:r>
              <a:rPr lang="en-US" sz="2400"/>
              <a:t>Hệ logic được gọi là lý thuyết tình huống.</a:t>
            </a:r>
          </a:p>
          <a:p>
            <a:pPr lvl="1">
              <a:defRPr/>
            </a:pPr>
            <a:r>
              <a:rPr lang="en-US" sz="2400" i="1"/>
              <a:t>p</a:t>
            </a:r>
            <a:r>
              <a:rPr lang="en-US" sz="2400"/>
              <a:t>=“Trời đang mưa.”; </a:t>
            </a:r>
            <a:r>
              <a:rPr lang="en-US" sz="2400" i="1"/>
              <a:t>s</a:t>
            </a:r>
            <a:r>
              <a:rPr lang="en-US" sz="2400"/>
              <a:t>=trong tình huống ở đây, hịen tại</a:t>
            </a:r>
          </a:p>
          <a:p>
            <a:pPr lvl="1">
              <a:defRPr/>
            </a:pPr>
            <a:r>
              <a:rPr lang="en-US" sz="2400" i="1"/>
              <a:t>p</a:t>
            </a:r>
            <a:r>
              <a:rPr lang="en-US" sz="2400"/>
              <a:t>(</a:t>
            </a:r>
            <a:r>
              <a:rPr lang="en-US" sz="2400" i="1"/>
              <a:t>s</a:t>
            </a:r>
            <a:r>
              <a:rPr lang="en-US" sz="2400"/>
              <a:t>)</a:t>
            </a:r>
            <a:r>
              <a:rPr lang="en-US" sz="2400">
                <a:sym typeface="Symbol" pitchFamily="18" charset="2"/>
              </a:rPr>
              <a:t>{</a:t>
            </a:r>
            <a:r>
              <a:rPr lang="en-US" sz="2400" b="1">
                <a:sym typeface="Symbol" pitchFamily="18" charset="2"/>
              </a:rPr>
              <a:t>T</a:t>
            </a:r>
            <a:r>
              <a:rPr lang="en-US" sz="2400">
                <a:sym typeface="Symbol" pitchFamily="18" charset="2"/>
              </a:rPr>
              <a:t>,</a:t>
            </a:r>
            <a:r>
              <a:rPr lang="en-US" sz="2400" b="1">
                <a:sym typeface="Symbol" pitchFamily="18" charset="2"/>
              </a:rPr>
              <a:t>F</a:t>
            </a:r>
            <a:r>
              <a:rPr lang="en-US" sz="2400">
                <a:sym typeface="Symbol" pitchFamily="18" charset="2"/>
              </a:rPr>
              <a:t>}.</a:t>
            </a:r>
          </a:p>
          <a:p>
            <a:pPr>
              <a:defRPr/>
            </a:pPr>
            <a:r>
              <a:rPr lang="en-US" sz="3000"/>
              <a:t>Vị từ (</a:t>
            </a:r>
            <a:r>
              <a:rPr lang="en-US" sz="3000" i="1"/>
              <a:t>predicate) </a:t>
            </a:r>
            <a:r>
              <a:rPr lang="en-US" sz="3000"/>
              <a:t>có thể coi là hàm từ tập các đối tượng vào mệnh đề (hoặc giá trị chân lý):  </a:t>
            </a:r>
          </a:p>
          <a:p>
            <a:pPr marL="457200" lvl="1" indent="0">
              <a:buFontTx/>
              <a:buNone/>
              <a:defRPr/>
            </a:pPr>
            <a:r>
              <a:rPr lang="en-US" sz="2400"/>
              <a:t> </a:t>
            </a:r>
            <a:r>
              <a:rPr lang="en-US" sz="2400" i="1"/>
              <a:t>P </a:t>
            </a:r>
            <a:r>
              <a:rPr lang="en-US" sz="2400"/>
              <a:t>:</a:t>
            </a:r>
            <a:r>
              <a:rPr lang="en-US" sz="2400">
                <a:cs typeface="Times New Roman" pitchFamily="18" charset="0"/>
              </a:rPr>
              <a:t>≡</a:t>
            </a:r>
            <a:r>
              <a:rPr lang="en-US" sz="2400"/>
              <a:t> “is 7 feet tall”; </a:t>
            </a:r>
            <a:br>
              <a:rPr lang="en-US" sz="2400"/>
            </a:br>
            <a:r>
              <a:rPr lang="en-US" sz="2400" i="1"/>
              <a:t>P</a:t>
            </a:r>
            <a:r>
              <a:rPr lang="en-US" sz="2400"/>
              <a:t>(Mike) = “Mike is 7 feet tall.” = </a:t>
            </a:r>
            <a:r>
              <a:rPr lang="en-US" sz="2400" b="1"/>
              <a:t>False</a:t>
            </a:r>
            <a:r>
              <a:rPr lang="en-US" sz="2400"/>
              <a:t>.</a:t>
            </a:r>
          </a:p>
        </p:txBody>
      </p:sp>
      <p:sp>
        <p:nvSpPr>
          <p:cNvPr id="12295" name="Text Box 4">
            <a:extLst>
              <a:ext uri="{FF2B5EF4-FFF2-40B4-BE49-F238E27FC236}">
                <a16:creationId xmlns:a16="http://schemas.microsoft.com/office/drawing/2014/main" id="{9719A91C-B554-44C2-A49D-E64442C2B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6615113"/>
            <a:ext cx="4240212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Another example: →((</a:t>
            </a:r>
            <a:r>
              <a:rPr lang="en-US" altLang="en-US" sz="2400" b="1">
                <a:cs typeface="Times New Roman" panose="02020603050405020304" pitchFamily="18" charset="0"/>
              </a:rPr>
              <a:t>T</a:t>
            </a:r>
            <a:r>
              <a:rPr lang="en-US" altLang="en-US" sz="2400">
                <a:cs typeface="Times New Roman" panose="02020603050405020304" pitchFamily="18" charset="0"/>
              </a:rPr>
              <a:t>,</a:t>
            </a:r>
            <a:r>
              <a:rPr lang="en-US" altLang="en-US" sz="2400" b="1">
                <a:cs typeface="Times New Roman" panose="02020603050405020304" pitchFamily="18" charset="0"/>
              </a:rPr>
              <a:t>F</a:t>
            </a:r>
            <a:r>
              <a:rPr lang="en-US" altLang="en-US" sz="2400">
                <a:cs typeface="Times New Roman" panose="02020603050405020304" pitchFamily="18" charset="0"/>
              </a:rPr>
              <a:t>)) = </a:t>
            </a:r>
            <a:r>
              <a:rPr lang="en-US" altLang="en-US" sz="2400" b="1">
                <a:cs typeface="Times New Roman" panose="02020603050405020304" pitchFamily="18" charset="0"/>
              </a:rPr>
              <a:t>F</a:t>
            </a:r>
            <a:r>
              <a:rPr lang="en-US" altLang="en-US" sz="240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E2D2-E80B-43AB-94CF-6C77F7788B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52F73A-875D-40D6-A361-2544667B6192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9CD5-DD0C-486C-B7DA-C2582248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42936A2A-D9D9-433A-BCF9-AEBF6E23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F281D0-FF3E-4E1C-A74C-DA0E8B8C78B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3D8929A6-D9CD-493E-8F5D-7303456D8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Nói tiếp về hàm 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B96B8A7D-AEA8-4DA5-963D-ACC7FC0C6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/>
              <a:t>Phép toán tập hợp như  </a:t>
            </a:r>
            <a:r>
              <a:rPr lang="en-US">
                <a:sym typeface="Symbol" pitchFamily="18" charset="2"/>
              </a:rPr>
              <a:t>,,   có thể coi như hàm từ cặp các tập hợp vào tập hợp. </a:t>
            </a:r>
          </a:p>
          <a:p>
            <a:pPr lvl="1">
              <a:defRPr/>
            </a:pPr>
            <a:r>
              <a:rPr lang="en-US">
                <a:sym typeface="Symbol" pitchFamily="18" charset="2"/>
              </a:rPr>
              <a:t>Example: (({1,3},{3,4})) = {3}</a:t>
            </a:r>
          </a:p>
          <a:p>
            <a:pPr>
              <a:defRPr/>
            </a:pPr>
            <a:r>
              <a:rPr lang="en-US">
                <a:sym typeface="Symbol" pitchFamily="18" charset="2"/>
              </a:rPr>
              <a:t>Các phép toán mệnh đề : hội, tuyển… cũng là các hàm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79EE65-A3DC-42A1-AE84-155DC5C41B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E6827-B0FD-4A05-B253-891B6AF08312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D048CE-CB29-4672-B522-343718BD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63EFC6AF-8551-4BCD-AAD8-A402589B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4E806-4A1F-4B78-B573-0CE7DFB1DE4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41C159F1-95EB-49B5-AAB3-129DE5D7C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Một số thuật ngữ về hàm số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1E7EE28B-E475-4961-8D03-6E41D96CD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953000"/>
          </a:xfrm>
        </p:spPr>
        <p:txBody>
          <a:bodyPr/>
          <a:lstStyle/>
          <a:p>
            <a:pPr>
              <a:defRPr/>
            </a:pPr>
            <a:r>
              <a:rPr lang="en-US"/>
              <a:t>Nếu viết  </a:t>
            </a:r>
            <a:r>
              <a:rPr lang="en-US" i="1"/>
              <a:t>f</a:t>
            </a:r>
            <a:r>
              <a:rPr lang="en-US"/>
              <a:t>:</a:t>
            </a:r>
            <a:r>
              <a:rPr lang="en-US" i="1"/>
              <a:t>A</a:t>
            </a:r>
            <a:r>
              <a:rPr lang="en-US">
                <a:sym typeface="Symbol" pitchFamily="18" charset="2"/>
              </a:rPr>
              <a:t></a:t>
            </a:r>
            <a:r>
              <a:rPr lang="en-US" i="1"/>
              <a:t>B</a:t>
            </a:r>
            <a:r>
              <a:rPr lang="en-US"/>
              <a:t>, và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)=</a:t>
            </a:r>
            <a:r>
              <a:rPr lang="en-US" i="1"/>
              <a:t>b </a:t>
            </a:r>
            <a:r>
              <a:rPr lang="en-US"/>
              <a:t>(với </a:t>
            </a:r>
            <a:r>
              <a:rPr lang="en-US" i="1"/>
              <a:t>a</a:t>
            </a:r>
            <a:r>
              <a:rPr lang="en-US">
                <a:sym typeface="Symbol" pitchFamily="18" charset="2"/>
              </a:rPr>
              <a:t></a:t>
            </a:r>
            <a:r>
              <a:rPr lang="en-US" i="1"/>
              <a:t>A</a:t>
            </a:r>
            <a:r>
              <a:rPr lang="en-US"/>
              <a:t> &amp; </a:t>
            </a:r>
            <a:r>
              <a:rPr lang="en-US" i="1"/>
              <a:t>b</a:t>
            </a:r>
            <a:r>
              <a:rPr lang="en-US">
                <a:sym typeface="Symbol" pitchFamily="18" charset="2"/>
              </a:rPr>
              <a:t></a:t>
            </a:r>
            <a:r>
              <a:rPr lang="en-US" i="1"/>
              <a:t>B</a:t>
            </a:r>
            <a:r>
              <a:rPr lang="en-US"/>
              <a:t>), thì ta nói:</a:t>
            </a:r>
          </a:p>
          <a:p>
            <a:pPr lvl="1">
              <a:defRPr/>
            </a:pPr>
            <a:r>
              <a:rPr lang="en-US" i="1"/>
              <a:t>A</a:t>
            </a:r>
            <a:r>
              <a:rPr lang="en-US"/>
              <a:t> là miền</a:t>
            </a:r>
            <a:r>
              <a:rPr lang="en-US">
                <a:latin typeface=".VnTime" pitchFamily="34" charset="0"/>
              </a:rPr>
              <a:t> (domain)</a:t>
            </a:r>
            <a:r>
              <a:rPr lang="en-US"/>
              <a:t> của  </a:t>
            </a:r>
            <a:r>
              <a:rPr lang="en-US" i="1"/>
              <a:t>f</a:t>
            </a:r>
            <a:r>
              <a:rPr lang="en-US"/>
              <a:t>.  </a:t>
            </a:r>
          </a:p>
          <a:p>
            <a:pPr lvl="1">
              <a:defRPr/>
            </a:pPr>
            <a:r>
              <a:rPr lang="en-US" i="1"/>
              <a:t>B</a:t>
            </a:r>
            <a:r>
              <a:rPr lang="en-US"/>
              <a:t> là </a:t>
            </a:r>
            <a:r>
              <a:rPr lang="en-US">
                <a:latin typeface=".VnTime" pitchFamily="34" charset="0"/>
              </a:rPr>
              <a:t>đối miền (</a:t>
            </a:r>
            <a:r>
              <a:rPr lang="en-US" i="1"/>
              <a:t>codomain)</a:t>
            </a:r>
            <a:r>
              <a:rPr lang="en-US"/>
              <a:t> của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pPr lvl="1">
              <a:defRPr/>
            </a:pPr>
            <a:r>
              <a:rPr lang="en-US" i="1"/>
              <a:t>b</a:t>
            </a:r>
            <a:r>
              <a:rPr lang="en-US"/>
              <a:t> là ảnh của </a:t>
            </a:r>
            <a:r>
              <a:rPr lang="en-US" i="1"/>
              <a:t>a qua 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pPr lvl="1">
              <a:defRPr/>
            </a:pPr>
            <a:r>
              <a:rPr lang="en-US" i="1"/>
              <a:t>a</a:t>
            </a:r>
            <a:r>
              <a:rPr lang="en-US"/>
              <a:t> là tiền ảnh của </a:t>
            </a:r>
            <a:r>
              <a:rPr lang="en-US" i="1"/>
              <a:t>b</a:t>
            </a:r>
            <a:r>
              <a:rPr lang="en-US"/>
              <a:t> qua  </a:t>
            </a:r>
            <a:r>
              <a:rPr lang="en-US" i="1"/>
              <a:t>f.</a:t>
            </a:r>
          </a:p>
          <a:p>
            <a:pPr lvl="2">
              <a:defRPr/>
            </a:pPr>
            <a:r>
              <a:rPr lang="en-US"/>
              <a:t>Nói chung, </a:t>
            </a:r>
            <a:r>
              <a:rPr lang="en-US" i="1"/>
              <a:t>b</a:t>
            </a:r>
            <a:r>
              <a:rPr lang="en-US"/>
              <a:t> có thể có nhiều hơn một tiền ảnh.</a:t>
            </a:r>
          </a:p>
          <a:p>
            <a:pPr lvl="1">
              <a:defRPr/>
            </a:pPr>
            <a:r>
              <a:rPr lang="en-US"/>
              <a:t>Miền giá trị  (Range) </a:t>
            </a:r>
            <a:r>
              <a:rPr lang="en-US" i="1"/>
              <a:t>R</a:t>
            </a:r>
            <a:r>
              <a:rPr lang="en-US">
                <a:sym typeface="Symbol" pitchFamily="18" charset="2"/>
              </a:rPr>
              <a:t>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của </a:t>
            </a:r>
            <a:r>
              <a:rPr lang="en-US"/>
              <a:t> </a:t>
            </a:r>
            <a:r>
              <a:rPr lang="en-US" i="1"/>
              <a:t>f  là</a:t>
            </a:r>
            <a:r>
              <a:rPr lang="en-US"/>
              <a:t> </a:t>
            </a:r>
          </a:p>
          <a:p>
            <a:pPr lvl="1">
              <a:buFontTx/>
              <a:buNone/>
              <a:defRPr/>
            </a:pPr>
            <a:r>
              <a:rPr lang="en-US" i="1">
                <a:solidFill>
                  <a:srgbClr val="FF0000"/>
                </a:solidFill>
              </a:rPr>
              <a:t>			R</a:t>
            </a:r>
            <a:r>
              <a:rPr lang="en-US">
                <a:solidFill>
                  <a:srgbClr val="FF0000"/>
                </a:solidFill>
              </a:rPr>
              <a:t>={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 |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i="1">
                <a:solidFill>
                  <a:srgbClr val="FF0000"/>
                </a:solidFill>
              </a:rPr>
              <a:t>f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)=</a:t>
            </a: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 }</a:t>
            </a:r>
            <a:r>
              <a:rPr lang="en-US"/>
              <a:t>.</a:t>
            </a:r>
          </a:p>
        </p:txBody>
      </p:sp>
      <p:sp>
        <p:nvSpPr>
          <p:cNvPr id="16391" name="Text Box 4">
            <a:extLst>
              <a:ext uri="{FF2B5EF4-FFF2-40B4-BE49-F238E27FC236}">
                <a16:creationId xmlns:a16="http://schemas.microsoft.com/office/drawing/2014/main" id="{34B599F2-6B66-4DE8-A401-8ECDFF9BF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820863" cy="122555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also say</a:t>
            </a:r>
            <a:br>
              <a:rPr lang="en-US" altLang="en-US" sz="2400"/>
            </a:br>
            <a:r>
              <a:rPr lang="en-US" altLang="en-US" sz="2400"/>
              <a:t>the </a:t>
            </a:r>
            <a:r>
              <a:rPr lang="en-US" altLang="en-US" sz="2400" i="1"/>
              <a:t>signature</a:t>
            </a:r>
            <a:br>
              <a:rPr lang="en-US" altLang="en-US" sz="2400"/>
            </a:br>
            <a:r>
              <a:rPr lang="en-US" altLang="en-US" sz="2400"/>
              <a:t>of </a:t>
            </a:r>
            <a:r>
              <a:rPr lang="en-US" altLang="en-US" sz="2400" i="1"/>
              <a:t>f</a:t>
            </a:r>
            <a:r>
              <a:rPr lang="en-US" altLang="en-US" sz="2400"/>
              <a:t> is </a:t>
            </a:r>
            <a:r>
              <a:rPr lang="en-US" altLang="en-US" sz="2400" i="1"/>
              <a:t>A</a:t>
            </a:r>
            <a:r>
              <a:rPr lang="en-US" altLang="en-US" sz="2400">
                <a:latin typeface=".VnTime" panose="020B7200000000000000" pitchFamily="34" charset="0"/>
              </a:rPr>
              <a:t>→</a:t>
            </a:r>
            <a:r>
              <a:rPr lang="en-US" altLang="en-US" sz="2400" i="1"/>
              <a:t>B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FCF9-D0C8-4B18-B752-757E4627B0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E112F1-C39A-4652-842E-76B4D1E56D1C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ED08-9381-41A0-BD2C-50554C15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08F158F4-84A3-4C8C-9B00-23BA83B5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57585B-8D20-4F73-A8FB-1497347AD85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7E398678-0CAA-4CC4-AFA8-DD1A343F6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latin typeface=".VnTime" panose="020B7200000000000000" pitchFamily="34" charset="0"/>
              </a:rPr>
              <a:t>Miền giá trị của hàm</a:t>
            </a:r>
            <a:br>
              <a:rPr lang="en-US" altLang="en-US" sz="4000">
                <a:latin typeface=".VnTime" panose="020B7200000000000000" pitchFamily="34" charset="0"/>
              </a:rPr>
            </a:br>
            <a:r>
              <a:rPr lang="en-US" altLang="en-US" sz="4000"/>
              <a:t>Range versus Codomain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9E547920-B87F-4B60-B90A-6E358CAA0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Miền giá trị của hàm có thể không là toàn bộ  codomain.</a:t>
            </a:r>
          </a:p>
          <a:p>
            <a:pPr>
              <a:defRPr/>
            </a:pPr>
            <a:r>
              <a:rPr lang="en-US"/>
              <a:t>Codomain là tập mà hàm đang xét sẽ ánh xạ mọi giá trị của domain vào đó.</a:t>
            </a:r>
          </a:p>
          <a:p>
            <a:pPr>
              <a:defRPr/>
            </a:pPr>
            <a:r>
              <a:rPr lang="en-US"/>
              <a:t>Miền giá trị là một tập các giá trị trong codomain mà thực tế hàm ánh xạ mọi phần của domain vào đó.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4BA5AB-F6F3-4EEE-81F0-539997F31A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E3266A-6FEF-410B-9B5E-4C310C780000}" type="datetime1">
              <a:rPr lang="en-US"/>
              <a:pPr>
                <a:defRPr/>
              </a:pPr>
              <a:t>30-Sep-20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6319253-2CB6-4C8D-AAEF-23743A25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(c)2001-2003, Michael P. Frank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44224A7D-8FBF-4A10-B337-903B7806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C03DF-ECC9-484A-B16F-8213972A969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9065D26A-6296-4F61-B2E6-CE808754C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Range vs. Codomain - Example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FCD4914D-CFBF-4C97-91C8-D28C7BEC2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en-US"/>
              <a:t>Giả sử tôi nói với các bạn rằng: “</a:t>
            </a:r>
            <a:r>
              <a:rPr lang="en-US" i="1"/>
              <a:t>f</a:t>
            </a:r>
            <a:r>
              <a:rPr lang="en-US"/>
              <a:t> là hàm ánh xạ mọi sinh viên trong lớp vào tập các điểm {A,B,C,D,E}.”</a:t>
            </a:r>
          </a:p>
          <a:p>
            <a:pPr>
              <a:defRPr/>
            </a:pPr>
            <a:r>
              <a:rPr lang="en-US"/>
              <a:t>Bạn cho biết  codomain của f là: ________, miền giá trị của f là ________.</a:t>
            </a:r>
          </a:p>
          <a:p>
            <a:pPr>
              <a:defRPr/>
            </a:pPr>
            <a:r>
              <a:rPr lang="en-US"/>
              <a:t>Giả sử mọi điểm đều là A và B.</a:t>
            </a:r>
          </a:p>
          <a:p>
            <a:pPr>
              <a:defRPr/>
            </a:pPr>
            <a:r>
              <a:rPr lang="en-US"/>
              <a:t>Khi đó miền giá trị của  </a:t>
            </a:r>
            <a:r>
              <a:rPr lang="en-US" i="1"/>
              <a:t>f là </a:t>
            </a:r>
            <a:r>
              <a:rPr lang="en-US"/>
              <a:t> _________, nhưng codomain là __________________.</a:t>
            </a:r>
          </a:p>
        </p:txBody>
      </p:sp>
      <p:sp>
        <p:nvSpPr>
          <p:cNvPr id="274436" name="Text Box 4">
            <a:extLst>
              <a:ext uri="{FF2B5EF4-FFF2-40B4-BE49-F238E27FC236}">
                <a16:creationId xmlns:a16="http://schemas.microsoft.com/office/drawing/2014/main" id="{F60F5505-63B4-40DB-AB8D-CEA3715DB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2359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{A,B,C,D,E}</a:t>
            </a:r>
            <a:endParaRPr lang="en-US" altLang="en-US" sz="2400"/>
          </a:p>
        </p:txBody>
      </p:sp>
      <p:sp>
        <p:nvSpPr>
          <p:cNvPr id="274437" name="Text Box 5">
            <a:extLst>
              <a:ext uri="{FF2B5EF4-FFF2-40B4-BE49-F238E27FC236}">
                <a16:creationId xmlns:a16="http://schemas.microsoft.com/office/drawing/2014/main" id="{5A2A33E4-5CCC-4248-B44F-9AD27D925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183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unknown!</a:t>
            </a:r>
            <a:endParaRPr lang="en-US" altLang="en-US" sz="2400"/>
          </a:p>
        </p:txBody>
      </p:sp>
      <p:sp>
        <p:nvSpPr>
          <p:cNvPr id="274438" name="Text Box 6">
            <a:extLst>
              <a:ext uri="{FF2B5EF4-FFF2-40B4-BE49-F238E27FC236}">
                <a16:creationId xmlns:a16="http://schemas.microsoft.com/office/drawing/2014/main" id="{C757DED9-51CB-456A-BFBB-EE8D99951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81600"/>
            <a:ext cx="1241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{A,B}</a:t>
            </a:r>
            <a:endParaRPr lang="en-US" altLang="en-US" sz="2400"/>
          </a:p>
        </p:txBody>
      </p:sp>
      <p:sp>
        <p:nvSpPr>
          <p:cNvPr id="274439" name="Text Box 7">
            <a:extLst>
              <a:ext uri="{FF2B5EF4-FFF2-40B4-BE49-F238E27FC236}">
                <a16:creationId xmlns:a16="http://schemas.microsoft.com/office/drawing/2014/main" id="{5059951C-BAC4-42F0-9442-909964743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715000"/>
            <a:ext cx="3205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8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still {A,B,C,D,E}!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utoUpdateAnimBg="0"/>
      <p:bldP spid="274437" grpId="0" autoUpdateAnimBg="0"/>
      <p:bldP spid="274438" grpId="0" autoUpdateAnimBg="0"/>
      <p:bldP spid="274439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A9F6B78DC3744E9D8470E124C26259" ma:contentTypeVersion="2" ma:contentTypeDescription="Create a new document." ma:contentTypeScope="" ma:versionID="b149ba8ae3b4953ad006fb2f5fd13b32">
  <xsd:schema xmlns:xsd="http://www.w3.org/2001/XMLSchema" xmlns:xs="http://www.w3.org/2001/XMLSchema" xmlns:p="http://schemas.microsoft.com/office/2006/metadata/properties" xmlns:ns2="73daca15-9cef-4501-aeb9-30109ee6e3df" targetNamespace="http://schemas.microsoft.com/office/2006/metadata/properties" ma:root="true" ma:fieldsID="f5a5dbea68cf8a7924434da4881e9781" ns2:_="">
    <xsd:import namespace="73daca15-9cef-4501-aeb9-30109ee6e3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aca15-9cef-4501-aeb9-30109ee6e3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CB8C8D-2357-4B8A-B863-9271D5E57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aca15-9cef-4501-aeb9-30109ee6e3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62029C-7EEB-4FC6-90E8-1BE9837F0B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Office\Templates\Blank Presentation.pot</Template>
  <TotalTime>2645</TotalTime>
  <Words>2689</Words>
  <Application>Microsoft Office PowerPoint</Application>
  <PresentationFormat>On-screen Show (4:3)</PresentationFormat>
  <Paragraphs>389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.VnTime</vt:lpstr>
      <vt:lpstr>Arial</vt:lpstr>
      <vt:lpstr>Times New Roman</vt:lpstr>
      <vt:lpstr>Symbol</vt:lpstr>
      <vt:lpstr>Arial Unicode MS</vt:lpstr>
      <vt:lpstr>Blank Presentation</vt:lpstr>
      <vt:lpstr>Microsoft Equation 3.0</vt:lpstr>
      <vt:lpstr>Module #4: Hàm - Functions</vt:lpstr>
      <vt:lpstr>Nhắc lại về Hàm số </vt:lpstr>
      <vt:lpstr>Hàm : Định nghĩa hình thức</vt:lpstr>
      <vt:lpstr> Biểu diễn đồ thị của hàm </vt:lpstr>
      <vt:lpstr>Các hàm chúng ta đã biết</vt:lpstr>
      <vt:lpstr>Nói tiếp về hàm </vt:lpstr>
      <vt:lpstr>Một số thuật ngữ về hàm số</vt:lpstr>
      <vt:lpstr>Miền giá trị của hàm Range versus Codomain</vt:lpstr>
      <vt:lpstr>Range vs. Codomain - Example</vt:lpstr>
      <vt:lpstr>Xây dựng phép toán cho hàm </vt:lpstr>
      <vt:lpstr>Ví dụ về phép toán cho hàm số Function Operator Example</vt:lpstr>
      <vt:lpstr>Phép hợp hàm  Function Composition Operator</vt:lpstr>
      <vt:lpstr>Ảnh của tập hợp qua hàm số </vt:lpstr>
      <vt:lpstr>Hàm 1-1 One-to-One Functions</vt:lpstr>
      <vt:lpstr>One-to-One Illustration</vt:lpstr>
      <vt:lpstr>Hàm toàn ánh –  Onto (Surjective) Functions</vt:lpstr>
      <vt:lpstr>Ví dụ về ánh xạ lên</vt:lpstr>
      <vt:lpstr>Song ánh - Bijections</vt:lpstr>
      <vt:lpstr>Hàm đồng nhất  The Identity Function</vt:lpstr>
      <vt:lpstr>BiÓu diÔn hµm ®ång nhÊt Identity Function Illustrations</vt:lpstr>
      <vt:lpstr>Một cặp hàm quan trọng  A Couple of Key Functions</vt:lpstr>
      <vt:lpstr>Ví dụ hàm </vt:lpstr>
      <vt:lpstr>Cái gì là hàm số và nêu tính chất4`</vt:lpstr>
    </vt:vector>
  </TitlesOfParts>
  <Manager>CISE Department</Manager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5th edition</dc:title>
  <dc:subject>Discrete Mathematics</dc:subject>
  <dc:creator>Michael P. Frank</dc:creator>
  <dc:description>Slides developed at the University of Florida_x000d_
for course COT3100, Applications of_x000d_
Discrete Structures, Spring 2001 &amp; 2003.</dc:description>
  <cp:lastModifiedBy>Phúc Nguyễn Quang</cp:lastModifiedBy>
  <cp:revision>109</cp:revision>
  <dcterms:created xsi:type="dcterms:W3CDTF">2001-01-08T01:48:20Z</dcterms:created>
  <dcterms:modified xsi:type="dcterms:W3CDTF">2020-09-30T15:38:26Z</dcterms:modified>
</cp:coreProperties>
</file>