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45"/>
  </p:notesMasterIdLst>
  <p:handoutMasterIdLst>
    <p:handoutMasterId r:id="rId46"/>
  </p:handoutMasterIdLst>
  <p:sldIdLst>
    <p:sldId id="256" r:id="rId4"/>
    <p:sldId id="970" r:id="rId5"/>
    <p:sldId id="971" r:id="rId6"/>
    <p:sldId id="981" r:id="rId7"/>
    <p:sldId id="982" r:id="rId8"/>
    <p:sldId id="985" r:id="rId9"/>
    <p:sldId id="983" r:id="rId10"/>
    <p:sldId id="984" r:id="rId11"/>
    <p:sldId id="986" r:id="rId12"/>
    <p:sldId id="997" r:id="rId13"/>
    <p:sldId id="998" r:id="rId14"/>
    <p:sldId id="972" r:id="rId15"/>
    <p:sldId id="973" r:id="rId16"/>
    <p:sldId id="974" r:id="rId17"/>
    <p:sldId id="987" r:id="rId18"/>
    <p:sldId id="988" r:id="rId19"/>
    <p:sldId id="999" r:id="rId20"/>
    <p:sldId id="975" r:id="rId21"/>
    <p:sldId id="1000" r:id="rId22"/>
    <p:sldId id="976" r:id="rId23"/>
    <p:sldId id="977" r:id="rId24"/>
    <p:sldId id="978" r:id="rId25"/>
    <p:sldId id="989" r:id="rId26"/>
    <p:sldId id="990" r:id="rId27"/>
    <p:sldId id="991" r:id="rId28"/>
    <p:sldId id="992" r:id="rId29"/>
    <p:sldId id="996" r:id="rId30"/>
    <p:sldId id="890" r:id="rId31"/>
    <p:sldId id="891" r:id="rId32"/>
    <p:sldId id="995" r:id="rId33"/>
    <p:sldId id="892" r:id="rId34"/>
    <p:sldId id="893" r:id="rId35"/>
    <p:sldId id="993" r:id="rId36"/>
    <p:sldId id="994" r:id="rId37"/>
    <p:sldId id="979" r:id="rId38"/>
    <p:sldId id="980" r:id="rId39"/>
    <p:sldId id="1001" r:id="rId40"/>
    <p:sldId id="1002" r:id="rId41"/>
    <p:sldId id="1003" r:id="rId42"/>
    <p:sldId id="1004" r:id="rId43"/>
    <p:sldId id="1005" r:id="rId44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CCCC"/>
    <a:srgbClr val="6699FF"/>
    <a:srgbClr val="800080"/>
    <a:srgbClr val="FFFFCC"/>
    <a:srgbClr val="FF0000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87010" autoAdjust="0"/>
  </p:normalViewPr>
  <p:slideViewPr>
    <p:cSldViewPr showGuides="1">
      <p:cViewPr varScale="1">
        <p:scale>
          <a:sx n="95" d="100"/>
          <a:sy n="95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howGuides="1">
      <p:cViewPr varScale="1">
        <p:scale>
          <a:sx n="92" d="100"/>
          <a:sy n="92" d="100"/>
        </p:scale>
        <p:origin x="-2022" y="-108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587F818-B67C-4F1C-9CF8-7F06277146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00537CA-8FC7-4F30-86D6-DEAF940A07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ACB71E30-8610-4F4E-AAA2-3C520B0331B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74933F1-5773-4FF5-AEAC-C80D7D3A4C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(c)2001-2002, Michael P. Frank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31DA8A3-446B-472C-B1A5-B998178CD1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308629CE-2B44-4F2F-A2AB-97F9518F2A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1CE23D1-D181-4F5F-96DC-D0223B1732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CF14DD4-D64F-4601-B05C-B3C1BC92F2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68D96BD9-3FAC-4542-8A0E-FDE9B23D2E25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71E8246-47D1-4082-B4E4-DD9640DDC08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D336500-085F-4213-B528-23707E100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C6AAC9A6-2A28-4B76-95E1-6AE33080EE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(c)2001-2002, Michael P. Frank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AD25242A-17D3-44A5-887A-07F3DE61E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37578647-D7DA-4932-9A8D-203B7880A6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8AC9ED-239B-498A-87AD-445C004F64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B6842FC-0F27-417D-8D28-A8DBD251B4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AD6776-0B88-43DE-B0B1-2E047D85EEF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C70F1CE9-2F16-43C2-82B0-FD0D2AF964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96A2D90D-D063-4483-9387-ADD266879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4DE446-3950-47B9-9724-4EA58ED4B48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81E8EA33-4AF2-478E-822C-CF407C4E16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45B2A163-78B7-4BD7-9431-B2A1145F3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word about organization: Since different courses have different lengths of lecture periods, and different instructors go at different paces, rather than dividing the material up into fixed-length lectures, we will divide it up into “modules” which correspond to major topic areas and will generally take 1-3 lectures to cover.  Within modules, we have smaller “topics”.  Within topics are individual slides.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2871EE3-275F-42D3-8395-48E5E86F9E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00BA0F6-1788-4376-8E93-A73A28A29B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18FEBB-17D7-4473-9234-9561B44768A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EF438BB4-CFD6-4960-B7D2-43C0DC9C27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BFF9B394-3D85-4EE7-85F4-45C7818C5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5CC48-510D-447E-9897-293DFE86DC1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9E881760-4FE8-490B-937C-3AF28103CA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3D67F85E-7C49-42BD-B19B-81584A170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017A20-4552-4EBF-AD4D-1A8BE005FB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4FBAD0-7FAB-4E75-8ADA-52BBA970E3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8DFFBC-0DF4-4B40-B7A4-D4875C59FBD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3E9B4A95-766B-45B3-A118-2D3F35E2F6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444D299C-12DF-4021-8CD8-72F398C04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EE3D36-EEBF-4FC7-B1AF-9AE98B73150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D4E0498B-994A-4F24-9A62-A40ACB08EF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C779F93A-5F1A-43CE-A264-907904B43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A7F7ACB-BDB2-458E-AFBC-8053B96EEF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531AFEA-6189-4627-A76F-6A679418D9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2D5A38-E8C7-4095-856B-A9438521540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AE33D1C7-7262-44BC-89FA-5D49F3B4A6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34D5CCA1-64A7-4B1C-9680-1A202C1DA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5DA55A-0EED-4FB1-9F67-E66BF509C9B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FE29D5F-01B9-4055-BCC4-BEF8A6FD32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2DDC8117-2862-4412-AB82-9DF326AFD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E595D1E-9FDF-4224-91C7-F6AA67A2A8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2DA00C-EB9A-4D6F-827A-A5C6D96F14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E5138A-8828-4682-A157-E2AFE2D87917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025F160-E15D-4906-A74C-5CB0ADDE78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22CDA00B-6703-4C9D-82CB-9A178A68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C462B2-F50D-43F2-A500-F855E098EE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29CB74F3-685A-4C72-AC6F-059DB7C0DD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AE4A5305-DA41-48CE-82D4-745D919C3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A090472-2A91-4238-8B73-E5082AE3BA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EAE7151-ADE7-4A79-9FE4-B5DB3F7C58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8990D5-4306-4836-AAA5-816C3D63DA4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9D3DBE99-A343-48DB-8424-4503ECBDFF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6273BB47-2AC8-4C74-8EF8-825042DA6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A11485-149B-4B1F-8080-29AC052AA54D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82477993-C32D-4149-85FB-4D9B5F7909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2BA687EA-950F-440A-A4CD-FD5055BFC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7FE51A-1955-402C-AFFA-B7F301BDA6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28BA9C5-E895-4D82-8B42-1B16DCAEEE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84141E-9065-4D9C-97FE-945A7EF9FFD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A08465FC-304A-41B2-BA0E-5BA5ACAC55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C48C6E1F-7E1C-42BE-8775-50B73A163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077D58-7CBF-4A2B-9AB0-42CBBFC345AC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BC8D147D-C6C5-4E8A-AEBD-AFB1115C4D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0D9FFC18-60C9-44F8-8922-ACB7863AF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F47BFDA-FC10-48ED-9A7E-5C297D22BA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0FD31AC-F418-4019-9108-08F37F4ACA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C40F70-97E4-4200-8AA3-6E1E9F5387B3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77297C79-1CDF-45CD-8040-2E56125A8A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2D958CFF-1029-4175-BF41-B64ED353E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18613-CAFD-4C31-BD12-0710AD1008F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6C62E1EC-0D69-4B9B-9EE6-2C868220B0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C5AFF531-65C0-4A75-BADE-D8320A7DD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A67B5E7-E4E3-4028-8A5F-CD24BA4999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B40C92-CDE2-41F0-9148-CE02680727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170AF8-86BD-4CA2-AEDC-BA9BEBA12092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AC06EC2E-99B2-4835-9849-66FB03F3AF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0C05684B-A4B8-41B5-A752-F18F0F79D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558674-3981-49B7-9847-67051FDC23B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D84A3ADA-6FBB-4D8C-B7FE-50EAB48380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7BC90380-37A9-4DE8-A3AC-695ACFCFE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8D62457-052B-4385-8B5D-05E5A0D93C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F84427B-624E-4A2F-A6DB-B404491902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7B74C6-DB82-4382-A7A2-618645BCBD4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E1B1B796-9DFC-45B6-BCA3-AC1148F714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F1185D21-3877-4942-9DDD-33548E6D8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0392F1-D7D5-4982-9052-724A8CBF32AD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290DBBB0-F94E-486E-BAB8-3F48BC0756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A49D918D-4A2A-4449-931A-5D2FC9583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B9CB0E0-EB62-4E6E-980F-A2D50F6E92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C467CAE-4D89-491F-BD97-87BA6AA8D3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912703-1206-4D96-A570-D613F1D58517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00A610A2-AD6C-492D-A952-7F30CFE9C3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B5E4E328-E830-40E5-B8AB-C7B87DE06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F18659-94B2-4259-9B77-78DD0BB5923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A475D3C-EFC0-4454-B9BD-2D8710E06E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10F19289-D4E0-4427-A8B3-1C246AECD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89855A-B37E-4AA5-9FDD-43F09DD2AF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C375405-4C90-4CF4-8743-9FE9FB663E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818265-F1A9-4ECB-973D-12BE73A05F4C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DC690FB7-8C6A-4CB5-BE68-B1351565C0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A407D9F6-526B-47E5-9A09-970988855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35A7DC-6D22-4233-A61C-4EAF04267E4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18F8BD91-5C39-49C7-9F49-2AB892F430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28BDAC08-EDE9-448C-9236-2B6DCA7F3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C651657-3743-46B5-8AB3-957CEC3E54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1881D91-F4C3-4EE6-BC0D-521541B272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80719A-4A1E-4AD9-A59F-07B6AADCDD58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E1224572-6DC3-4AE7-BA06-1E1F7E1F09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01483899-01CE-454C-98A1-A383DE64A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2655DE-26CC-4D1A-9260-E5CDA5CCC61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92493C03-5487-4B7A-8633-1B2D58110C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A664991B-3E56-4F19-84D3-D7C69F588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1AB5CD1-5383-4354-8897-C8F40049CA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FCB552-FEAB-4B82-89F7-28391E7D39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98D82F-CEB6-44EE-83FD-C9F689AEF0D3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292CE7C2-EA1D-4216-8090-445E88E2AD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34966DF4-41C9-46C0-8AF4-42C84968D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946933-C232-4CD9-9DA2-A31A3379027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C8B47BF0-2095-425A-938B-3ADC168E05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D344638-2B1F-4480-BC2A-51FF0057B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D6A9A1A-8B43-46E6-A73D-32F7C23544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1EDC777-1796-42FB-825B-8E1B2F81E7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C1C43B-64B0-44C9-A1F3-9485F3D1982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AB5577F7-5359-4085-BFDF-FCE88A136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927816FE-86EC-4B55-8400-27F0F9174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E3C5D-F9BA-42C7-951E-0FEBD9267C0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4A7CD4C1-BD09-4437-B688-5FED99EB3C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A0FFD69E-D64D-4C33-AC3F-CC2B60809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677DDD7-DEAC-46CD-83F8-E5BAF9E196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F600855-826B-4187-82A5-8A9CAB2F9C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E6D5A6-5CE7-45B7-9AC4-BDB1F52B359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87C188D2-8C65-4EF3-9130-BC1244206B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8DDFB44D-46F7-47FB-B6D7-62D83C7DA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7461AF-BE63-4C48-8FCA-F6DD22F4147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CCD3056B-3ECE-4955-8A3C-B094F57CAD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74A70D11-961A-4476-ADE5-EC3F13999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7B0C164-3612-4CCA-B7E0-A2F9E6C179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27B3EE3-9996-4A54-A995-49FE10726C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220E6D-0B46-4E97-A228-6665B184C03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ECD75D52-3AD2-40D4-B6EE-539A9816FD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06ABCE95-021C-49D4-9018-DD06DA981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578E6E-A791-4738-869D-141121F67545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8011FAEC-8E6D-4F31-BFE5-08955BA8E1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>
            <a:extLst>
              <a:ext uri="{FF2B5EF4-FFF2-40B4-BE49-F238E27FC236}">
                <a16:creationId xmlns:a16="http://schemas.microsoft.com/office/drawing/2014/main" id="{96C5F851-C617-4369-B3F7-9C0522D97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070A986-6802-485F-AF83-4C4ECDE03A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7DF12FE-AB05-4D95-AF62-D890966028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F2866-7007-444D-84F5-19034D1BDAC5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8F972404-1489-4200-ABFD-6327F7EB88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342F36B-12ED-4FD3-9A23-683502EB1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CD079E-F93B-41C2-844F-7171E4C0312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248E856A-BB8C-4A76-B919-FB920EF106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81016B44-E049-4382-BD3A-E7CCB79C4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3 x -5/2 = -15/2.  Plus 2x2=4=8/2 is -7/2. 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17B9092-D17C-4C87-8DF9-ED3A29CA32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6357BF8-C926-48FE-A91F-D9620F6471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CD7295-A490-4CC4-B8C9-23E6747A25B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B53231A4-B9C9-4384-8E09-8968C70386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A74C7637-E17D-4B5E-B326-CB6B88FD6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6FD1AA-13B9-487F-B2AF-2B33F7C56D9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726E36F5-5CD7-444D-8D2C-74B1107E11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96FBC284-07B7-4077-AF7F-C1F5CAB32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39952F4-1494-4A1C-9920-8C5A734EF1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7A2B8F8-2A4F-4BFA-9AFA-150BB3676E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3E5EA7-5D5D-49F6-A0E8-61B8E183F1F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BEA7A5E0-8A5B-49BA-8DBF-9AA1485834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0C2817B8-9581-445E-845B-874611314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E38DFF-A15C-434B-B891-7BE25D7200C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268954E1-142F-4580-94D0-FAE70F4725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3E123876-03A2-4FD3-8182-8CCBAFE3D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ADD9A41-7137-44A9-96ED-3FC1E70C1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3845634-5E7F-471C-AB15-88A4828FF3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8371E1-1A5C-4F71-BD91-5D9905FAB6C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0A2C27F7-2B52-420C-91EC-0FD792793E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2A956FB2-E282-446B-9CBA-E38219732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CBA96-059D-481A-A42F-FC6B9F3CA8E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0BD5E872-15BD-4BBA-81D6-D93D8C050C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831DA9C0-9553-49EB-AEA9-166E91B30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7792004-B000-4215-AE25-FBE6B515FA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4C14FE8-5BFF-4737-9153-47E5903878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1168DC-C93B-4127-A39B-4B88FFE31005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79EC7C5A-F573-446D-ADBF-C5E314AD46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D6BA4E80-CCAF-47C2-A797-FE273701F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7257D5-3A1C-472D-9243-0C1379DAC6F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CDF0A2B9-B1F3-4B79-A7D9-4364D7B204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7F4D59B2-5E8B-4F25-BACF-39D8206B7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0087BC-C128-4480-B3B9-F908E55AE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0C6C26-4D9B-4EA7-9B42-B6741A59AE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D50C6C-A324-4FBE-B668-C13690C1934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AF47BEF7-01F9-441C-9B85-35024FB542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71AFCF12-FB0D-4713-A4A2-4A4AAC216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002E15-3BC9-4489-9788-267B34809F6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5FDF79AC-3F9F-4845-9882-EB55F01935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778833F9-6BED-4AB5-B04D-66B8A1088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8563164-F841-4F82-AB54-6A691D72E6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101D36F-3B4B-48BC-8E75-A28A239027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850FAC-8A9D-41A4-BE50-B15EC290710C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B831D613-4B29-4AEF-AACD-0440FE67CA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F01431C8-81BA-4A9E-96CF-2A7BE26D2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073AB-3418-4B51-A5BC-884CB863C0F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BBC29F3-1DDB-48CE-9E3B-F0A024734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3B4A7F5B-A071-47F5-AFDC-C24573E75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1151DA7-0EA6-4B1A-A0E2-C34989E41A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6F31780-F280-4313-A7F9-5FA1E1B03A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EB3D9F-8997-45C4-AEAE-9DE4E59302CE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AF658BDD-D84B-412C-B8C0-30C35FB237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E4C8D8C3-BA75-493C-A106-A218DD767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5ABC3B-D764-4985-A629-E77AB5ACE58B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2CAE090B-A87C-4C2A-872A-596AFD724C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E8936D96-4735-48E6-A636-191BC18C5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CB319D4-9BCC-45AF-B9D3-693C74B1D6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0B9C922-31AE-4AC7-8B8E-EC0092E96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5AAF80-BCFC-45B1-BD2D-EF203F38104C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B2BFE663-E539-41D7-BE66-CBF093AD05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F8D81F01-CA52-480B-A343-4557C36FC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F1BC4-04BA-44B1-BC2E-172CD5C3D48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A287C9F6-6169-490E-8D10-A43CC63B18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A5491AE6-2122-44BD-8870-7388ADFFC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9FBA9D8-0069-4A85-879D-5FCDA6C179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D14F1C8-E254-403D-A401-DAD5B10F8A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DF0F33-3162-410C-8819-2C522DDA0D9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C970C82D-0272-413F-9AA6-A24BCE0336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37F4CA4B-DDAA-4143-AAEE-46D6032DA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6FC6C4-73FC-4076-B2C9-C44371592EB4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29F9126C-C708-4715-A9D1-5A27E26003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9C36DDDA-2DE7-4ABC-A1F3-75BAF553F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F1985DC-5202-4EF0-9C61-C29328E4DE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82A302A-0C25-4779-AFB5-FB04042640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F63E0D-1C61-472C-9218-8308F9567647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4270CA1A-807A-482C-80EB-D67E51D94A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72549EC-589A-4468-BD00-006803A27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53F23-9EC6-458E-BF04-39557FD89F92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1C15AF84-BE8B-413D-A580-C344930930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CFEB40C1-664D-4F61-8C4E-29DA9CB34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8F09FD1-8140-4F11-8828-A4CA9A056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E866D4F-B1DB-4411-BCDC-F1D628B3F5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CE4267-9C4D-4CC2-A2B2-7F9B9E084791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221C1C18-D925-4D95-BCC0-6C6A7A454E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CF01EBE5-2DA8-4A51-B582-8C978C9EE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AF07F8-ADB6-47F7-9745-E8E8BCBAA189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A8D98B4E-735B-4915-B53A-57884E806D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E6F0067B-C97F-46B0-816C-DBA1905B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98CC10A-DC66-432E-A9F6-4236230A19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A1295DA-6292-46C6-94E1-911CD23BC1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10778E-38F6-4861-86EF-4EF98C376CD6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BD07C7C2-E2FA-4476-8DAB-F71C6D9B73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D6A0F36C-8FED-4B71-AACD-6343D4A10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9FB50A-7616-469B-A7D0-9C1E6DFDAB8E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376DDC53-7A7C-4C3D-8C58-525C29F497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EA40240D-D1DD-417D-A0B0-816ECA91C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BCBCF83-26D0-46CC-91F3-C3A8C1B61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D1F55EA-C95B-4A29-BFF0-5B89B1A54A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05A3AD-82DF-430F-B070-6AB9821A1D88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A112FF79-725F-402A-AE56-7893E2664B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FE8E9E63-47A8-440F-A9D5-E2E610AEE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3F8AA1-223C-44AF-ADA4-385FD7187CAA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EE70EC6D-61C2-46A2-B8B7-99E0B0E796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6D14550-659D-4366-A507-3F856183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C0FD4F1-8A2C-4C48-8B21-340D16195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5A5C1B0-651F-4516-AB70-FBF0ABBDCC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70DE7-1367-45D5-8991-3188409D3B1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CD798FBC-56D0-4F66-BD6B-878C4FC201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02EDC52-1815-4242-949F-10AD90839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0F390D-BBCE-4FD3-A1F2-358FCE99BC7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DB85A064-D7E3-4C6D-A780-1ACBD35802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E19DCEAB-5F2F-468F-9DF3-BA652FAB6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CB602AF-6D44-4293-84E2-2FBD790B7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93B848A-7CC2-4E9E-B93C-B84095C14B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74B0EC-6BBC-40A5-A599-C2C131F17F4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B46E6520-589A-4CFE-AF5E-22A3098268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546763B0-08DF-4CBE-B0EB-179FDCB17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40229B-AC06-424A-818B-0C56AF60C879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6FA6E5A8-C80B-465D-A763-98778EC56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51967792-752A-4591-AC4E-3A0C4242B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1A6DCBC-C93D-48B1-8A89-1BC3D3BAE0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03B977-B077-4A5C-A121-7AFE3203CB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92CCDD-3C9C-4250-A702-E8055CF04C3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5722F4F8-C3AE-4C56-81D6-4A8B9DA1AB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847BED95-09A2-4586-B864-1B2E03C6C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5CBE21-2039-450D-825E-8E808F396FF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5374B0F5-7749-4951-9768-6EA7222A24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88BC1B08-6F1C-46C8-AB81-8C5077EB6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37E096D-6639-458C-B8A7-EF33630DFB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AAC0288-E436-49BC-8E15-142F578433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59C95D-FC93-481B-90A4-735C12B7118C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1B43D191-14BD-4CBA-878C-BBBC927C67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E750A0DD-926B-4306-AC95-4C18B0AAF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2FCEC6-AEAE-4009-8DC8-84F3AE1B0AC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10583128-9EE6-47CE-A869-F39D4A7FE4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BDCD1D76-67D2-4695-8E41-13851B05C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3E10F10-A30C-4DAF-87F3-79AAE36F2D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882F971-60E5-4226-96D9-8CBD57451A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A1265-0103-490E-970E-0B25E3B1DDC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BEA2A34B-A295-4B5C-A961-8CF2D91D95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51FF867A-B7E2-44BD-9B04-2E3FCED76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5A728F-B421-4D4A-859C-40AD29624DC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3B5161C3-F5F7-4817-8165-321B6E5D18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3FBF64F6-F8A2-4A58-A80C-3226FE25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7303AF-74EE-42BB-B266-5A68ACFE4E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1A55F81-973F-4D91-8F34-647B3AAD0D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EE8034-534C-472E-9F13-6EAB1BC62F3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BF0BEF18-E656-4A7A-96D7-7AB2B53A2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8EEC814F-E7CE-4C3C-86C7-0E9707D89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937BB-818D-43E1-8FD6-67DDE0FB283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16B706C7-BAD6-42DB-9C9B-5A012CB329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29EA317A-9A7C-45AF-A728-3E78478B0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51041CE-452E-4E54-BD15-A2786C7EF2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672F8E2-0DC2-4276-9E7B-DBF4AB952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B9CB4-212B-403B-9E9A-F0B435A693C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DDAEA658-65DF-4124-9345-C58A880867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703232DE-3B5C-4C7F-A64E-F401D63C7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85EDD8-7EBA-4430-9581-C647CC85623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DBA8B943-173D-4DFA-A7D7-1B1F61D66D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60A757F6-D89C-4454-BF09-F8917306F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F17278B-47E3-4D6B-94EC-3232D7959D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9F67B30-78E1-42D7-ACAC-687EA098D8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AAE8C5-F70E-4B8C-B283-98772132BA01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8D47EFE4-5A39-4F86-B0ED-4AE9C6FB32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B41F5049-9CAE-4281-939F-E9A5F45BC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830A6C-13BB-4CA1-87E3-E9E2BE1A96F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7DC69D0B-B565-4178-9F13-8D72CB5D71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5E8172B0-34D3-4ED1-85D3-29525AAAD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Instructor can solve the puzzle interactively by dragging the disks around.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F83768-A949-42A8-80F7-6B4F27B05B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D56A4D-4A32-489E-832F-97CE9BBCC1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E8BBA-8D88-4934-85A6-D23266173177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FDC1D202-9751-4EE6-BC0F-63B97B228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1C7485DB-1271-41C8-8936-B02B81C41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78E3E6-0CF9-44BF-9A4E-610582CAB6C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ABDC8BB0-C594-4CEB-937E-5259BC9B64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604A2FB4-C708-4B60-AA98-439223213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F254BF3-E298-4C1D-8B4A-A14D466B6C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7921AAF-4854-497E-8733-0C54289620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60C620-FFDF-4277-AAF2-6C131955F69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4FB654AC-166B-44DC-BF0C-398DDC93BB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67B58BD9-E284-4FC4-895C-A6C667E69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2F6835-B50C-460A-ACAA-B83BF9ACF0AD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9DAD2E87-756E-42E7-AC83-1059EEB057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7E90F2D6-51AD-43CC-8293-8DA4F740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D21EF-8707-4BF7-A564-2079B3C15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867BA-63F3-455C-AF41-6AF7BA26A178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2704A4-0BD3-4B16-A1AF-5B2228DCD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179448-3D75-461D-AAA6-8020D9320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98BA4-E9A8-46E6-8F9E-B37E3DE17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0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9AB3F3-79F7-42F2-9E9E-5EC8DF98F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8C294-0246-4120-B08B-ADC493E9DC31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D392F-FDF0-426A-9631-7E6BAC63F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DE3D32-01D9-449F-A50F-649A06952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0DBC5-5E07-4F9A-B349-E5706703E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2B7F11-1CA2-4777-991F-7A8BD1F42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D5DF-4A3A-4F84-9AC2-031C02A20287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298188-824E-43AC-BB44-3D3374413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426818-E893-47AF-853C-30F7389A2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FAEF2-732A-48FC-B013-759956998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6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631123-6368-42FF-82F1-36AE110E4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E656-4797-4BF6-AFEB-A4976872BD20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795115-43AE-4623-B760-29212A5F6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97EE541-2925-4A2E-9504-E868D34CB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A81F0-27D9-4B29-AB5B-E1550B9D6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07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A9D2C-52E1-4BF9-ACE0-57704D163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BA273-0542-4BFC-941E-DC6807F6D02F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AB375-CE08-440D-9643-01FAEE3F33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9F7E8-60B2-477F-A542-C49D3D32C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115BF-F413-437C-9F2C-4BC4DE1B8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3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2E40D0-ED30-4CED-8BCB-98C96BACB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B6F51-5B1D-4341-B357-8EA73B1924B1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5DAD4B-0948-4CB6-9833-BB6BB08A1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1D9981-3E76-47B2-9606-2F0B56142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72996-5B16-42EC-A68F-8BD23FBE7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5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AA3D29-E6E2-4F2A-A560-D9629568C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6D79C-231B-4464-A862-6916BB9B5B0A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F987BF-9086-4AB4-9B6E-5E9DB8D80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D2AB56-9DAC-47D1-8CF3-12E76E744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24E0C-6871-4EE6-91D8-4E0FFF7E9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3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49C43-1DE9-44AD-910D-356412E38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863D0-E62D-4CA7-806B-AF3AD16800A5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699A3-1E93-4A84-974C-4EDB35BB8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C2DBF-D2F8-4BAD-88E9-AE664C6CC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4620D-ED31-4B42-BBBA-047DF5DF4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4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C4721C-7888-497A-953A-7A203341E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563EA-2017-4791-A4D2-B58C056F83C2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81ABE3-3516-4FAB-BB12-73E6FDCC9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DBF420-D418-4232-99E3-990B4C420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99C0B-B3FD-4500-936F-9785D120C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87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E43959-9E03-4D29-91A5-D0DDFE26CF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773A-3FC2-4A2B-A047-9EE21DEB3BAA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FE40C6-C63B-47EE-A6DE-06C302B34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A60EFD-CD72-4042-A087-B8C122DAE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2EAC6-D278-4E82-8CED-7B2123A21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19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BC6A83-3AAC-441E-A1A4-6FC9F1D67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BA34-E23E-4034-9E1D-CAAAA7830468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632E91-B882-4691-8166-A6CCA9BE4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541E38-3FAF-4313-BB89-F36811273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6BA83-CF4E-4C33-99C3-C76A2F32D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33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BC9A0-6DCA-464A-9A2A-37567F47D0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32309-C1F7-4295-97EF-00863B5753DA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22DD3-D011-496A-96AF-555DCF89B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C4E98-7649-4F45-9377-59412C2CD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61174-872F-4B3B-86B7-82F731D5A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3B05A-9837-43A7-8EFB-0442B5069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5B60-5B87-4B6F-A76F-0BF47B2C028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12279-9009-4BAC-BAB5-3F97986C4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968CC-9320-4A56-A5B3-EB8EE1303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92B81-307E-449A-A8D2-9165290BF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30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8D3911-176D-4707-A64C-93C0A80FC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70E6FD-CEC1-4A7F-A047-A518B3DE9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BB7A24-0DA0-4E6E-9424-38078A0F58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F4D4A-F76B-4EA9-93D2-8B72730EA5E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FF23D56-9B8F-46FE-A1CB-48FF145A22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BA1BE7-2905-4942-A919-333CB10CA0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C25CD81-BE20-4F70-B723-A3B86B726F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10">
            <a:extLst>
              <a:ext uri="{FF2B5EF4-FFF2-40B4-BE49-F238E27FC236}">
                <a16:creationId xmlns:a16="http://schemas.microsoft.com/office/drawing/2014/main" id="{F3747439-792F-4AF9-B3C6-618262B511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6200"/>
            <a:ext cx="288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>
                <a:solidFill>
                  <a:schemeClr val="bg1"/>
                </a:solidFill>
              </a:rPr>
              <a:t>Module #20 - Recurrences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DB23B778-20F2-4D78-B606-020A0338D3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3EA58-D5B4-4020-8CCE-BE5DEE1347B0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00C26746-EC18-4D81-9425-B8B1D55E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C049ACDA-EF09-43F0-9FB4-C4D2B60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2832AF-E915-45FC-86A2-953443271BE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42DC554F-214B-4387-88D6-C1DAA105E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1100" y="1752600"/>
            <a:ext cx="6934200" cy="2514600"/>
          </a:xfrm>
        </p:spPr>
        <p:txBody>
          <a:bodyPr/>
          <a:lstStyle/>
          <a:p>
            <a:r>
              <a:rPr lang="en-US" altLang="en-US" sz="3500"/>
              <a:t>HỆ THỨC TRUY HỒI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018D46F0-00EA-44E5-8F27-7AC06FA995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2EB08-FBD3-4F29-B6FA-B185A5B52AFA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EE66E9F3-65EF-49D1-907A-6FA95D71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57A70045-980B-48E0-9134-424CF420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070A6-37DB-4FD1-AE8C-092A60C3695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CDD11BFF-1AC8-45DA-8F66-8EA553DDA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Ví dụ khác về hệ thức truy hồi</a:t>
            </a:r>
            <a:br>
              <a:rPr lang="en-US" altLang="en-US" sz="4000"/>
            </a:br>
            <a:r>
              <a:rPr lang="en-US" altLang="en-US" sz="4000"/>
              <a:t>Another R.R. Example</a:t>
            </a:r>
          </a:p>
        </p:txBody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518F81B2-6166-4A80-BA57-F7D14E4AF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 err="1"/>
              <a:t>T</a:t>
            </a:r>
            <a:r>
              <a:rPr lang="en-US" dirty="0" err="1"/>
              <a:t>ìm</a:t>
            </a:r>
            <a:r>
              <a:rPr lang="en-US" sz="2800" dirty="0"/>
              <a:t> R.R. &amp;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bít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 0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0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1.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0, </a:t>
            </a:r>
            <a:r>
              <a:rPr lang="en-US" sz="2400" dirty="0" err="1"/>
              <a:t>bít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6600"/>
                </a:solidFill>
                <a:cs typeface="Times New Roman" pitchFamily="18" charset="0"/>
              </a:rPr>
              <a:t>1, </a:t>
            </a:r>
            <a:r>
              <a:rPr lang="en-US" sz="2400" dirty="0" err="1">
                <a:solidFill>
                  <a:srgbClr val="006600"/>
                </a:solidFill>
                <a:cs typeface="Times New Roman" pitchFamily="18" charset="0"/>
              </a:rPr>
              <a:t>n</a:t>
            </a:r>
            <a:r>
              <a:rPr lang="en-US" sz="2400" dirty="0" err="1"/>
              <a:t>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 dirty="0">
                <a:solidFill>
                  <a:srgbClr val="006600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err="1">
                <a:cs typeface="Times New Roman" pitchFamily="18" charset="0"/>
              </a:rPr>
              <a:t>V</a:t>
            </a:r>
            <a:r>
              <a:rPr lang="en-US" sz="2800" dirty="0" err="1"/>
              <a:t>ậy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sz="2800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  <a:cs typeface="Times New Roman" pitchFamily="18" charset="0"/>
              </a:rPr>
              <a:t>−1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lang="en-US" sz="2800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800" dirty="0">
                <a:cs typeface="Times New Roman" pitchFamily="18" charset="0"/>
              </a:rPr>
              <a:t>.  (</a:t>
            </a: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dirty="0" err="1"/>
              <a:t>ệ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Fibonacci)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= 1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l-GR" sz="2400" dirty="0">
                <a:cs typeface="Times New Roman" pitchFamily="18" charset="0"/>
              </a:rPr>
              <a:t>ε</a:t>
            </a:r>
            <a:r>
              <a:rPr lang="en-US" sz="2400" dirty="0">
                <a:cs typeface="Times New Roman" pitchFamily="18" charset="0"/>
              </a:rPr>
              <a:t>), 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= 2</a:t>
            </a:r>
            <a:r>
              <a:rPr lang="en-US" sz="2400" dirty="0">
                <a:cs typeface="Times New Roman" pitchFamily="18" charset="0"/>
              </a:rPr>
              <a:t> (0 and 1).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E3354853-FF6A-4DD0-9378-F957DE39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55600" cy="4762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4AC420F0-3262-415A-8641-44519D8B9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6248400"/>
            <a:ext cx="355600" cy="4762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37" name="Text Box 7">
            <a:extLst>
              <a:ext uri="{FF2B5EF4-FFF2-40B4-BE49-F238E27FC236}">
                <a16:creationId xmlns:a16="http://schemas.microsoft.com/office/drawing/2014/main" id="{3361FE85-CB25-4BC7-941A-E1DC0491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248400"/>
            <a:ext cx="1447800" cy="4762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>
                <a:cs typeface="Times New Roman" panose="02020603050405020304" pitchFamily="18" charset="0"/>
              </a:rPr>
              <a:t>−</a:t>
            </a:r>
            <a:r>
              <a:rPr lang="en-US" altLang="en-US" sz="2400"/>
              <a:t>2 bits)</a:t>
            </a:r>
            <a:endParaRPr lang="en-US" altLang="en-US" sz="2400" i="1"/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01143099-809C-4E57-9A7E-6C87AA9B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6248400"/>
            <a:ext cx="355600" cy="476250"/>
          </a:xfrm>
          <a:prstGeom prst="rect">
            <a:avLst/>
          </a:prstGeom>
          <a:solidFill>
            <a:srgbClr val="FFFFCC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3DFFB414-DE4B-4BBF-BB2E-8568D92A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248400"/>
            <a:ext cx="1828800" cy="476250"/>
          </a:xfrm>
          <a:prstGeom prst="rect">
            <a:avLst/>
          </a:prstGeom>
          <a:solidFill>
            <a:srgbClr val="FFFFCC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>
                <a:cs typeface="Times New Roman" panose="02020603050405020304" pitchFamily="18" charset="0"/>
              </a:rPr>
              <a:t>−</a:t>
            </a:r>
            <a:r>
              <a:rPr lang="en-US" altLang="en-US" sz="2400"/>
              <a:t>1 bits)</a:t>
            </a:r>
            <a:endParaRPr lang="en-US" altLang="en-US" sz="2400" i="1"/>
          </a:p>
        </p:txBody>
      </p:sp>
      <p:sp>
        <p:nvSpPr>
          <p:cNvPr id="22540" name="Freeform 11">
            <a:extLst>
              <a:ext uri="{FF2B5EF4-FFF2-40B4-BE49-F238E27FC236}">
                <a16:creationId xmlns:a16="http://schemas.microsoft.com/office/drawing/2014/main" id="{13709F70-451E-4E99-AA64-11FC4E98FA41}"/>
              </a:ext>
            </a:extLst>
          </p:cNvPr>
          <p:cNvSpPr>
            <a:spLocks/>
          </p:cNvSpPr>
          <p:nvPr/>
        </p:nvSpPr>
        <p:spPr bwMode="auto">
          <a:xfrm>
            <a:off x="292100" y="3962400"/>
            <a:ext cx="850900" cy="2540000"/>
          </a:xfrm>
          <a:custGeom>
            <a:avLst/>
            <a:gdLst>
              <a:gd name="T0" fmla="*/ 2147483646 w 536"/>
              <a:gd name="T1" fmla="*/ 0 h 1600"/>
              <a:gd name="T2" fmla="*/ 2147483646 w 536"/>
              <a:gd name="T3" fmla="*/ 2147483646 h 1600"/>
              <a:gd name="T4" fmla="*/ 2147483646 w 536"/>
              <a:gd name="T5" fmla="*/ 2147483646 h 1600"/>
              <a:gd name="T6" fmla="*/ 2147483646 w 536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536"/>
              <a:gd name="T13" fmla="*/ 0 h 1600"/>
              <a:gd name="T14" fmla="*/ 536 w 536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6" h="1600">
                <a:moveTo>
                  <a:pt x="536" y="0"/>
                </a:moveTo>
                <a:cubicBezTo>
                  <a:pt x="324" y="192"/>
                  <a:pt x="112" y="384"/>
                  <a:pt x="56" y="624"/>
                </a:cubicBezTo>
                <a:cubicBezTo>
                  <a:pt x="0" y="864"/>
                  <a:pt x="128" y="1280"/>
                  <a:pt x="200" y="1440"/>
                </a:cubicBezTo>
                <a:cubicBezTo>
                  <a:pt x="272" y="1600"/>
                  <a:pt x="380" y="1592"/>
                  <a:pt x="488" y="1584"/>
                </a:cubicBezTo>
              </a:path>
            </a:pathLst>
          </a:custGeom>
          <a:noFill/>
          <a:ln w="57150">
            <a:solidFill>
              <a:srgbClr val="66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2">
            <a:extLst>
              <a:ext uri="{FF2B5EF4-FFF2-40B4-BE49-F238E27FC236}">
                <a16:creationId xmlns:a16="http://schemas.microsoft.com/office/drawing/2014/main" id="{5A1648B3-BEB9-45C4-88D3-6EDB44F43580}"/>
              </a:ext>
            </a:extLst>
          </p:cNvPr>
          <p:cNvSpPr>
            <a:spLocks/>
          </p:cNvSpPr>
          <p:nvPr/>
        </p:nvSpPr>
        <p:spPr bwMode="auto">
          <a:xfrm>
            <a:off x="8050213" y="4822825"/>
            <a:ext cx="882650" cy="1755775"/>
          </a:xfrm>
          <a:custGeom>
            <a:avLst/>
            <a:gdLst>
              <a:gd name="T0" fmla="*/ 0 w 556"/>
              <a:gd name="T1" fmla="*/ 0 h 1106"/>
              <a:gd name="T2" fmla="*/ 2147483646 w 556"/>
              <a:gd name="T3" fmla="*/ 2147483646 h 1106"/>
              <a:gd name="T4" fmla="*/ 2147483646 w 556"/>
              <a:gd name="T5" fmla="*/ 2147483646 h 1106"/>
              <a:gd name="T6" fmla="*/ 2147483646 w 556"/>
              <a:gd name="T7" fmla="*/ 2147483646 h 1106"/>
              <a:gd name="T8" fmla="*/ 0 60000 65536"/>
              <a:gd name="T9" fmla="*/ 0 60000 65536"/>
              <a:gd name="T10" fmla="*/ 0 60000 65536"/>
              <a:gd name="T11" fmla="*/ 0 60000 65536"/>
              <a:gd name="T12" fmla="*/ 0 w 556"/>
              <a:gd name="T13" fmla="*/ 0 h 1106"/>
              <a:gd name="T14" fmla="*/ 556 w 556"/>
              <a:gd name="T15" fmla="*/ 1106 h 1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6" h="1106">
                <a:moveTo>
                  <a:pt x="0" y="0"/>
                </a:moveTo>
                <a:cubicBezTo>
                  <a:pt x="82" y="69"/>
                  <a:pt x="438" y="247"/>
                  <a:pt x="497" y="414"/>
                </a:cubicBezTo>
                <a:cubicBezTo>
                  <a:pt x="556" y="581"/>
                  <a:pt x="425" y="896"/>
                  <a:pt x="353" y="1001"/>
                </a:cubicBezTo>
                <a:cubicBezTo>
                  <a:pt x="281" y="1106"/>
                  <a:pt x="173" y="1076"/>
                  <a:pt x="65" y="1046"/>
                </a:cubicBezTo>
              </a:path>
            </a:pathLst>
          </a:custGeom>
          <a:noFill/>
          <a:ln w="57150">
            <a:solidFill>
              <a:srgbClr val="99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  <p:bldP spid="873475" grpId="0" build="p"/>
      <p:bldP spid="22535" grpId="0" animBg="1"/>
      <p:bldP spid="22536" grpId="0" animBg="1"/>
      <p:bldP spid="22537" grpId="0" animBg="1"/>
      <p:bldP spid="22538" grpId="0" animBg="1"/>
      <p:bldP spid="225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9D618D6C-BC9D-40FA-9230-009FE0BE3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59C6D-FCA0-4AC0-82C0-182F045E7288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401E05E7-037E-47BA-9B74-FE6915AE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1F0D1B7C-8111-4FB4-BDB2-57C6C57C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F4F61-3886-4167-B99A-92892FCC74E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728B4BD-BA9D-4BEA-BF22-8801830A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Còn thêm một ví dụ về RR nữa </a:t>
            </a:r>
            <a:br>
              <a:rPr lang="en-US" altLang="en-US" sz="4000"/>
            </a:br>
            <a:r>
              <a:rPr lang="en-US" altLang="en-US" sz="4000"/>
              <a:t>Yet another R.R. example…</a:t>
            </a:r>
          </a:p>
        </p:txBody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5828BE3F-1081-4FA8-8A06-EE0E57FC5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(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)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0. 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</a:t>
            </a:r>
            <a:r>
              <a:rPr lang="en-US" dirty="0" err="1"/>
              <a:t>ố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v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1-9 </a:t>
            </a:r>
            <a:r>
              <a:rPr lang="en-US" dirty="0" err="1">
                <a:cs typeface="Times New Roman" pitchFamily="18" charset="0"/>
              </a:rPr>
              <a:t>n</a:t>
            </a:r>
            <a:r>
              <a:rPr lang="en-US" dirty="0" err="1"/>
              <a:t>ào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>
                <a:cs typeface="Times New Roman" pitchFamily="18" charset="0"/>
              </a:rPr>
              <a:t>M</a:t>
            </a:r>
            <a:r>
              <a:rPr lang="en-US" dirty="0" err="1"/>
              <a:t>ọi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</a:t>
            </a:r>
            <a:r>
              <a:rPr lang="en-US" dirty="0" err="1"/>
              <a:t>ố</a:t>
            </a:r>
            <a:r>
              <a:rPr lang="en-US" dirty="0">
                <a:cs typeface="Times New Roman" pitchFamily="18" charset="0"/>
              </a:rPr>
              <a:t>, + </a:t>
            </a:r>
            <a:r>
              <a:rPr lang="en-US" dirty="0" err="1">
                <a:cs typeface="Times New Roman" pitchFamily="18" charset="0"/>
              </a:rPr>
              <a:t>s</a:t>
            </a:r>
            <a:r>
              <a:rPr lang="en-US" dirty="0" err="1"/>
              <a:t>ố</a:t>
            </a:r>
            <a:r>
              <a:rPr lang="en-US" dirty="0">
                <a:cs typeface="Times New Roman" pitchFamily="18" charset="0"/>
              </a:rPr>
              <a:t> 0.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= 9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+ (10</a:t>
            </a:r>
            <a:r>
              <a:rPr lang="en-US" i="1" baseline="30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 = 8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+ 10</a:t>
            </a:r>
            <a:r>
              <a:rPr lang="en-US" i="1" baseline="30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>
                <a:cs typeface="Times New Roman" pitchFamily="18" charset="0"/>
              </a:rPr>
              <a:t>Tr</a:t>
            </a:r>
            <a:r>
              <a:rPr lang="en-US" dirty="0" err="1"/>
              <a:t>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= 1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l-GR" dirty="0">
                <a:cs typeface="Times New Roman" pitchFamily="18" charset="0"/>
              </a:rPr>
              <a:t>ε</a:t>
            </a:r>
            <a:r>
              <a:rPr lang="en-US" dirty="0">
                <a:cs typeface="Times New Roman" pitchFamily="18" charset="0"/>
              </a:rPr>
              <a:t>),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= 9 </a:t>
            </a:r>
            <a:r>
              <a:rPr lang="en-US" dirty="0">
                <a:cs typeface="Times New Roman" pitchFamily="18" charset="0"/>
              </a:rPr>
              <a:t>(1-9).</a:t>
            </a:r>
            <a:endParaRPr lang="el-GR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9AAF5CCE-91AE-4048-AA18-47633D81A3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610740-4B93-4507-A36F-4CF5234ADCC6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2AA9F93C-CAFB-46A3-9969-4B2CBEDB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C8B2CB4E-7249-4ADA-8250-028F317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F0DE9-E879-44DA-BE4C-53FBEA8DCE8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A34D66E-740A-4391-976A-77D36C631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Gi</a:t>
            </a:r>
            <a:r>
              <a:rPr lang="en-US" altLang="en-US" sz="4000"/>
              <a:t>ải hệ thức truy hồi</a:t>
            </a:r>
            <a:br>
              <a:rPr lang="en-US" altLang="en-US" sz="4000"/>
            </a:br>
            <a:r>
              <a:rPr lang="en-US" altLang="en-US" sz="4000">
                <a:cs typeface="Times New Roman" panose="02020603050405020304" pitchFamily="18" charset="0"/>
              </a:rPr>
              <a:t>§6.2: Solving Recurrences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C13D85D5-AA18-4DE0-95ED-D871A8B88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Hệ thức thuần nhất tuyến tính bậc </a:t>
            </a:r>
            <a:r>
              <a:rPr lang="en-US" i="1"/>
              <a:t> </a:t>
            </a:r>
            <a:r>
              <a:rPr lang="en-US" i="1" u="sng">
                <a:solidFill>
                  <a:srgbClr val="FF0000"/>
                </a:solidFill>
              </a:rPr>
              <a:t>k</a:t>
            </a:r>
            <a:r>
              <a:rPr lang="en-US" i="1"/>
              <a:t> với hệ số hằng số </a:t>
            </a:r>
            <a:r>
              <a:rPr lang="en-US"/>
              <a:t>(“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 i="1"/>
              <a:t>-</a:t>
            </a:r>
            <a:r>
              <a:rPr lang="en-US"/>
              <a:t>LiHoReCoCo”) là hệ thức dạng </a:t>
            </a:r>
            <a:br>
              <a:rPr lang="en-US"/>
            </a:br>
            <a:r>
              <a:rPr lang="en-US"/>
              <a:t>	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+ … +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,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trong </a:t>
            </a:r>
            <a:r>
              <a:rPr lang="en-US"/>
              <a:t>đó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i="1">
                <a:cs typeface="Times New Roman" pitchFamily="18" charset="0"/>
              </a:rPr>
              <a:t> l</a:t>
            </a:r>
            <a:r>
              <a:rPr lang="en-US" i="1"/>
              <a:t>à các số thực</a:t>
            </a:r>
            <a:r>
              <a:rPr lang="en-US">
                <a:cs typeface="Times New Roman" pitchFamily="18" charset="0"/>
              </a:rPr>
              <a:t>, v</a:t>
            </a:r>
            <a:r>
              <a:rPr lang="en-US"/>
              <a:t>à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≠ 0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L</a:t>
            </a:r>
            <a:r>
              <a:rPr lang="en-US"/>
              <a:t>ời giải được xác định duy nhất nếu cho trước k giá trị ban đầu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…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26631" name="Text Box 4">
            <a:extLst>
              <a:ext uri="{FF2B5EF4-FFF2-40B4-BE49-F238E27FC236}">
                <a16:creationId xmlns:a16="http://schemas.microsoft.com/office/drawing/2014/main" id="{BE189C76-F223-4AAA-B9B2-A7D10EB5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1524000"/>
            <a:ext cx="3452812" cy="4953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General Solution Schemas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CB59C6E-DC9E-47B3-A303-51BDA7D471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284AF-5B7D-44C1-BCB1-BBD4A99BD7FA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F939AB44-B82C-464B-8793-21A87FDA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A62604A1-F3A6-4081-8C3B-7F652A1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24DA0-C1A5-4E29-B158-69E5ABCCA27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4411E416-660A-4E95-B307-34EDB7F30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Giải hệ thức truy hồi tuyến tính Solving LiHoReCoCos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316FCC47-B2A0-41EC-B380-FE9306BCA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Ý tưởng chính</a:t>
            </a:r>
            <a:r>
              <a:rPr lang="en-US" sz="2800"/>
              <a:t>: T</a:t>
            </a:r>
            <a:r>
              <a:rPr lang="en-US"/>
              <a:t>ìm lời giải d</a:t>
            </a:r>
            <a:r>
              <a:rPr lang="en-US" sz="2800"/>
              <a:t>ạng 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 i="1" baseline="30000">
                <a:solidFill>
                  <a:srgbClr val="FF0000"/>
                </a:solidFill>
              </a:rPr>
              <a:t>n</a:t>
            </a:r>
            <a:r>
              <a:rPr lang="en-US" sz="2800"/>
              <a:t>, trong đó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/>
              <a:t> là hằng số.</a:t>
            </a:r>
          </a:p>
          <a:p>
            <a:pPr>
              <a:defRPr/>
            </a:pPr>
            <a:r>
              <a:rPr lang="en-US" sz="2800"/>
              <a:t>Nó đòi hỏi giải phương trình đặc trưng: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 i="1" baseline="30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i="1">
                <a:solidFill>
                  <a:srgbClr val="FF0000"/>
                </a:solidFill>
              </a:rPr>
              <a:t>c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 i="1" baseline="30000">
                <a:solidFill>
                  <a:srgbClr val="FF0000"/>
                </a:solidFill>
              </a:rPr>
              <a:t>n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+ … +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 i="1">
                <a:cs typeface="Times New Roman" pitchFamily="18" charset="0"/>
              </a:rPr>
              <a:t>i.e.</a:t>
            </a:r>
            <a:r>
              <a:rPr lang="en-US" sz="2800">
                <a:cs typeface="Times New Roman" pitchFamily="18" charset="0"/>
              </a:rPr>
              <a:t>, 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	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− … −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0</a:t>
            </a:r>
          </a:p>
          <a:p>
            <a:pPr>
              <a:defRPr/>
            </a:pPr>
            <a:r>
              <a:rPr lang="en-US" sz="2800">
                <a:cs typeface="Times New Roman" pitchFamily="18" charset="0"/>
              </a:rPr>
              <a:t>C</a:t>
            </a:r>
            <a:r>
              <a:rPr lang="en-US" sz="2800"/>
              <a:t>ác nghiệm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c</a:t>
            </a:r>
            <a:r>
              <a:rPr lang="en-US" sz="2800"/>
              <a:t>ủa phương trình này được gọi là các nghiệm đặc trưng của </a:t>
            </a:r>
            <a:r>
              <a:rPr lang="en-US" sz="2800">
                <a:cs typeface="Times New Roman" pitchFamily="18" charset="0"/>
              </a:rPr>
              <a:t>LiHoReCoCo.</a:t>
            </a:r>
          </a:p>
          <a:p>
            <a:pPr lvl="1">
              <a:defRPr/>
            </a:pPr>
            <a:r>
              <a:rPr lang="en-US" sz="2400">
                <a:cs typeface="Times New Roman" pitchFamily="18" charset="0"/>
              </a:rPr>
              <a:t>Ch</a:t>
            </a:r>
            <a:r>
              <a:rPr lang="en-US" sz="2400"/>
              <a:t>úng có thể cho công thức tường minh cho dãy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28679" name="Text Box 5">
            <a:extLst>
              <a:ext uri="{FF2B5EF4-FFF2-40B4-BE49-F238E27FC236}">
                <a16:creationId xmlns:a16="http://schemas.microsoft.com/office/drawing/2014/main" id="{27AED699-F116-473F-A02A-BFFF6774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05200"/>
            <a:ext cx="1652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(rearrange</a:t>
            </a:r>
            <a:br>
              <a:rPr lang="en-US" altLang="en-US" sz="2400">
                <a:solidFill>
                  <a:srgbClr val="3333FF"/>
                </a:solidFill>
              </a:rPr>
            </a:br>
            <a:r>
              <a:rPr lang="en-US" altLang="en-US" sz="2400">
                <a:solidFill>
                  <a:srgbClr val="3333FF"/>
                </a:solidFill>
              </a:rPr>
              <a:t>&amp; </a:t>
            </a:r>
            <a:r>
              <a:rPr lang="en-US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en-US" sz="2400">
                <a:solidFill>
                  <a:srgbClr val="3333FF"/>
                </a:solidFill>
              </a:rPr>
              <a:t> by </a:t>
            </a:r>
            <a:r>
              <a:rPr lang="en-US" altLang="en-US" sz="2400" i="1">
                <a:solidFill>
                  <a:srgbClr val="FF0000"/>
                </a:solidFill>
              </a:rPr>
              <a:t>r</a:t>
            </a:r>
            <a:r>
              <a:rPr lang="en-US" altLang="en-US" sz="2400" i="1" baseline="30000">
                <a:solidFill>
                  <a:srgbClr val="FF0000"/>
                </a:solidFill>
              </a:rPr>
              <a:t>k</a:t>
            </a:r>
            <a:r>
              <a:rPr lang="en-US" altLang="en-US" sz="2400" baseline="30000">
                <a:solidFill>
                  <a:srgbClr val="FF0000"/>
                </a:solidFill>
                <a:cs typeface="Times New Roman" panose="02020603050405020304" pitchFamily="18" charset="0"/>
              </a:rPr>
              <a:t>−</a:t>
            </a:r>
            <a:r>
              <a:rPr lang="en-US" altLang="en-US" sz="2400" i="1" baseline="3000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2A0CE467-4C7B-4A06-8BB4-5E61D0183F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0FF625-4702-4C50-A260-D2D8AC39F308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0C9FB244-5662-4435-9C63-E15E81A2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F92E54BC-D89A-4B79-8B65-E52374F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D1AEDC-7F18-414D-AFDE-3574B471C9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0AC8E0A2-5D92-49DA-8E84-5974B8F70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Giải phương trình truy hồi tuyến tính bậc 2</a:t>
            </a:r>
            <a:br>
              <a:rPr lang="en-US" altLang="en-US" sz="3200"/>
            </a:br>
            <a:r>
              <a:rPr lang="en-US" altLang="en-US" sz="4000"/>
              <a:t> Solving 2-LiHoReCoCos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1B7332E5-7F04-46DD-8E46-88C19E4DA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Xét pt truy hồi tuyến tính cấp hai bất kỳ: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i="1">
                <a:solidFill>
                  <a:srgbClr val="FF0000"/>
                </a:solidFill>
              </a:rPr>
              <a:t>c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−2</a:t>
            </a:r>
            <a:endParaRPr lang="en-US" sz="28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2800">
                <a:cs typeface="Times New Roman" pitchFamily="18" charset="0"/>
              </a:rPr>
              <a:t>N</a:t>
            </a:r>
            <a:r>
              <a:rPr lang="en-US" sz="2800"/>
              <a:t>ó có PT đặc trưng</a:t>
            </a:r>
            <a:r>
              <a:rPr lang="en-US" sz="2800">
                <a:cs typeface="Times New Roman" pitchFamily="18" charset="0"/>
              </a:rPr>
              <a:t> (C.E.): 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	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−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0</a:t>
            </a:r>
          </a:p>
          <a:p>
            <a:pPr>
              <a:defRPr/>
            </a:pPr>
            <a:r>
              <a:rPr lang="en-US" sz="2800" b="1"/>
              <a:t>Định lý 1</a:t>
            </a:r>
            <a:r>
              <a:rPr lang="en-US" sz="2800" b="1">
                <a:cs typeface="Times New Roman" pitchFamily="18" charset="0"/>
              </a:rPr>
              <a:t>:</a:t>
            </a:r>
            <a:r>
              <a:rPr lang="en-US" sz="2800">
                <a:cs typeface="Times New Roman" pitchFamily="18" charset="0"/>
              </a:rPr>
              <a:t> N</a:t>
            </a:r>
            <a:r>
              <a:rPr lang="en-US" sz="2800"/>
              <a:t>ếu PT đặc trưng có 2 nghiệm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≠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, th</a:t>
            </a:r>
            <a:r>
              <a:rPr lang="en-US" sz="2800"/>
              <a:t>ì nghiệm của hệ thức truy hồi có dạng</a:t>
            </a:r>
            <a:r>
              <a:rPr lang="en-US" sz="2800">
                <a:cs typeface="Times New Roman" pitchFamily="18" charset="0"/>
              </a:rPr>
              <a:t>: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	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l-GR" sz="28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8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  v</a:t>
            </a:r>
            <a:r>
              <a:rPr lang="en-US" sz="2800"/>
              <a:t>ới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≥0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v</a:t>
            </a:r>
            <a:r>
              <a:rPr lang="en-US" sz="2800"/>
              <a:t>ới bấy kỳ hằng  số 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l-GR" sz="28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l-GR" sz="28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.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4CB0CA68-7904-46BF-950F-1CF3C8B83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67400"/>
            <a:ext cx="7400925" cy="4953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Special case: </a:t>
            </a:r>
            <a:r>
              <a:rPr lang="en-US" altLang="en-US" sz="2400" i="1">
                <a:solidFill>
                  <a:srgbClr val="FF0000"/>
                </a:solidFill>
              </a:rPr>
              <a:t>a</a:t>
            </a:r>
            <a:r>
              <a:rPr lang="en-US" altLang="en-US" sz="2400" i="1" baseline="-25000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</a:rPr>
              <a:t> = </a:t>
            </a:r>
            <a:r>
              <a:rPr lang="en-US" altLang="en-US" sz="2400" i="1">
                <a:solidFill>
                  <a:srgbClr val="FF0000"/>
                </a:solidFill>
              </a:rPr>
              <a:t>r</a:t>
            </a:r>
            <a:r>
              <a:rPr lang="en-US" altLang="en-US" sz="2400" baseline="-25000">
                <a:solidFill>
                  <a:srgbClr val="FF0000"/>
                </a:solidFill>
              </a:rPr>
              <a:t>1</a:t>
            </a:r>
            <a:r>
              <a:rPr lang="en-US" altLang="en-US" sz="2400" i="1" baseline="30000">
                <a:solidFill>
                  <a:srgbClr val="FF0000"/>
                </a:solidFill>
              </a:rPr>
              <a:t>n</a:t>
            </a:r>
            <a:r>
              <a:rPr lang="en-US" altLang="en-US" sz="2400"/>
              <a:t> and </a:t>
            </a:r>
            <a:r>
              <a:rPr lang="en-US" altLang="en-US" sz="2400" i="1">
                <a:solidFill>
                  <a:srgbClr val="FF0000"/>
                </a:solidFill>
              </a:rPr>
              <a:t>a</a:t>
            </a:r>
            <a:r>
              <a:rPr lang="en-US" altLang="en-US" sz="2400" i="1" baseline="-25000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</a:rPr>
              <a:t> = </a:t>
            </a:r>
            <a:r>
              <a:rPr lang="en-US" altLang="en-US" sz="2400" i="1">
                <a:solidFill>
                  <a:srgbClr val="FF0000"/>
                </a:solidFill>
              </a:rPr>
              <a:t>r</a:t>
            </a:r>
            <a:r>
              <a:rPr lang="en-US" altLang="en-US" sz="2400" baseline="-25000">
                <a:solidFill>
                  <a:srgbClr val="FF0000"/>
                </a:solidFill>
              </a:rPr>
              <a:t>2</a:t>
            </a:r>
            <a:r>
              <a:rPr lang="en-US" altLang="en-US" sz="2400" i="1" baseline="30000">
                <a:solidFill>
                  <a:srgbClr val="FF0000"/>
                </a:solidFill>
              </a:rPr>
              <a:t>n</a:t>
            </a:r>
            <a:r>
              <a:rPr lang="en-US" altLang="en-US" sz="2400"/>
              <a:t> are, of course, solutions.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0657795E-1C61-4CCB-B013-31D3B3ED36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D42FD-A65C-4701-8FBF-0DDD76CD34E9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6BFF44A8-8F2E-430A-9DF2-086B3CB6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5D2048D7-CD5A-4438-9900-579C644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782384-5E96-4A00-9769-AAF7E794D0A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DC26983-E9C0-41BD-B685-0FBA74D59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FDB829A4-DFE2-49E6-AFF5-61F468CED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Solve the recurrence 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+ 2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800">
                <a:cs typeface="Times New Roman" pitchFamily="18" charset="0"/>
              </a:rPr>
              <a:t> given the initial conditions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2,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7</a:t>
            </a:r>
            <a:r>
              <a:rPr lang="en-US" sz="280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800">
                <a:cs typeface="Times New Roman" pitchFamily="18" charset="0"/>
              </a:rPr>
              <a:t>Solution: Use theorem 1: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We have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1,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2</a:t>
            </a:r>
            <a:endParaRPr lang="en-US" sz="2400" i="1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The characteristic equation is:  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− 2 = 0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Solve it: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so,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2</a:t>
            </a:r>
            <a:r>
              <a:rPr lang="en-US" sz="2400">
                <a:cs typeface="Times New Roman" pitchFamily="18" charset="0"/>
              </a:rPr>
              <a:t>  or 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−1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So,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(−1)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i="1">
                <a:cs typeface="Times New Roman" pitchFamily="18" charset="0"/>
              </a:rPr>
              <a:t>.    </a:t>
            </a:r>
            <a:endParaRPr lang="en-US" sz="2400" baseline="-25000">
              <a:cs typeface="Times New Roman" pitchFamily="18" charset="0"/>
            </a:endParaRPr>
          </a:p>
        </p:txBody>
      </p:sp>
      <p:sp>
        <p:nvSpPr>
          <p:cNvPr id="32775" name="Text Box 4">
            <a:extLst>
              <a:ext uri="{FF2B5EF4-FFF2-40B4-BE49-F238E27FC236}">
                <a16:creationId xmlns:a16="http://schemas.microsoft.com/office/drawing/2014/main" id="{065BE86E-D4D8-4F67-B40C-C0C28CCA8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6800"/>
            <a:ext cx="152082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(Using the</a:t>
            </a:r>
            <a:br>
              <a:rPr lang="en-US" altLang="en-US" sz="1800"/>
            </a:br>
            <a:r>
              <a:rPr lang="en-US" altLang="en-US" sz="1800"/>
              <a:t>quadratic</a:t>
            </a:r>
            <a:br>
              <a:rPr lang="en-US" altLang="en-US" sz="1800"/>
            </a:br>
            <a:r>
              <a:rPr lang="en-US" altLang="en-US" sz="1800"/>
              <a:t>formula here.)</a:t>
            </a:r>
          </a:p>
        </p:txBody>
      </p:sp>
      <p:graphicFrame>
        <p:nvGraphicFramePr>
          <p:cNvPr id="32776" name="Object 7">
            <a:extLst>
              <a:ext uri="{FF2B5EF4-FFF2-40B4-BE49-F238E27FC236}">
                <a16:creationId xmlns:a16="http://schemas.microsoft.com/office/drawing/2014/main" id="{62D7483E-773F-4726-A160-C897104F739D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6858000" y="4953000"/>
          <a:ext cx="22098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4" imgW="1244600" imgH="685800" progId="Equation.3">
                  <p:embed/>
                </p:oleObj>
              </mc:Choice>
              <mc:Fallback>
                <p:oleObj name="Equation" r:id="rId4" imgW="12446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953000"/>
                        <a:ext cx="2209800" cy="1217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3670C103-ED62-45FD-9DF3-3BEED8C84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962400"/>
          <a:ext cx="6172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6" imgW="3454400" imgH="482600" progId="Equation.3">
                  <p:embed/>
                </p:oleObj>
              </mc:Choice>
              <mc:Fallback>
                <p:oleObj name="Equation" r:id="rId6" imgW="34544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6172200" cy="8620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754AA693-2289-4FBA-9526-9A68999AF4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335D18-CB41-41BC-966B-0646744DB56D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826D5021-9A4B-47E0-BE9B-F4FDE5A5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7EC3E720-8A67-4560-9CFD-EEC9CFFE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E6C65B-B73B-46A4-AF17-35195D9F500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2BF8A97-1466-4F64-8824-754D8F2C5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Continued…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095C75CC-47DF-49F4-9F18-0204251E1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/>
              <a:t>To find </a:t>
            </a:r>
            <a:r>
              <a:rPr lang="el-GR" sz="2400" i="1">
                <a:cs typeface="Times New Roman" pitchFamily="18" charset="0"/>
              </a:rPr>
              <a:t>α</a:t>
            </a:r>
            <a:r>
              <a:rPr lang="en-US" sz="2400" baseline="-25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and </a:t>
            </a:r>
            <a:r>
              <a:rPr lang="el-GR" sz="2400" i="1">
                <a:cs typeface="Times New Roman" pitchFamily="18" charset="0"/>
              </a:rPr>
              <a:t>α</a:t>
            </a:r>
            <a:r>
              <a:rPr lang="en-US" sz="2400" baseline="-25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, just solve the equations for the initial conditions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 and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 baseline="-25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: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		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2 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(−1)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0</a:t>
            </a:r>
            <a:endParaRPr lang="en-US" sz="2400" i="1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			a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7 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(−1)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aseline="30000">
                <a:cs typeface="Times New Roman" pitchFamily="18" charset="0"/>
              </a:rPr>
              <a:t>	</a:t>
            </a:r>
            <a:r>
              <a:rPr lang="en-US" sz="2400">
                <a:cs typeface="Times New Roman" pitchFamily="18" charset="0"/>
              </a:rPr>
              <a:t>Simplifying, we have the pair of equations: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		2 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n-US" sz="24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			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7 = 2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b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which we can solve easily by substitution: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aseline="-25000">
                <a:cs typeface="Times New Roman" pitchFamily="18" charset="0"/>
              </a:rPr>
              <a:t>		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2−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;  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7 = 2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(2−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 = 3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− 2</a:t>
            </a:r>
            <a:r>
              <a:rPr lang="en-US" sz="2400">
                <a:cs typeface="Times New Roman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>
                <a:cs typeface="Times New Roman" pitchFamily="18" charset="0"/>
              </a:rPr>
              <a:t>		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9 = 3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; 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3</a:t>
            </a:r>
            <a:r>
              <a:rPr lang="en-US" sz="2400">
                <a:cs typeface="Times New Roman" pitchFamily="18" charset="0"/>
              </a:rPr>
              <a:t>;  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−1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Using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and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, our final answer is:  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3·2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(−1)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endParaRPr lang="en-US" sz="2400" i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4823" name="Text Box 4">
            <a:extLst>
              <a:ext uri="{FF2B5EF4-FFF2-40B4-BE49-F238E27FC236}">
                <a16:creationId xmlns:a16="http://schemas.microsoft.com/office/drawing/2014/main" id="{D0F9E8AB-A9B9-4FB7-A516-44218DEA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654367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Check:</a:t>
            </a:r>
            <a:r>
              <a:rPr lang="en-US" altLang="en-US"/>
              <a:t> {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 baseline="-25000">
                <a:cs typeface="Times New Roman" panose="02020603050405020304" pitchFamily="18" charset="0"/>
              </a:rPr>
              <a:t>≥0</a:t>
            </a:r>
            <a:r>
              <a:rPr lang="en-US" altLang="en-US"/>
              <a:t>} = 2, 7, 11, 25, 47, 97 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AD523651-3AEA-4ABD-8097-ADF77A91E4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32899-19D6-4F02-A439-7C34AFA051D1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CE18EE85-E04F-4C42-AC5E-32A53B1B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70EFCE26-7C0E-4761-9785-DAD1594C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597AB-2770-4802-81EB-6AE6F8CE817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C1BBA497-31F6-411D-99D7-E93A3FCB2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Chứng minh Định lý 1</a:t>
            </a:r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005A916D-6CB9-454B-8D77-793BBADFE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CM rằng 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i="1">
                <a:solidFill>
                  <a:srgbClr val="FF0000"/>
                </a:solidFill>
              </a:rPr>
              <a:t> =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lu</a:t>
            </a:r>
            <a:r>
              <a:rPr lang="en-US"/>
              <a:t>ôn là nghiệm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Ta biết 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 </a:t>
            </a:r>
            <a:r>
              <a:rPr lang="en-US">
                <a:solidFill>
                  <a:srgbClr val="FF0000"/>
                </a:solidFill>
              </a:rPr>
              <a:t>+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  và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+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Ta chỉ ra rằng dãy đã cho thỏa mãn hệ thức truy hồi 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>
                <a:cs typeface="Times New Roman" pitchFamily="18" charset="0"/>
              </a:rPr>
              <a:t>:</a:t>
            </a:r>
            <a:endParaRPr lang="en-US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i="1"/>
              <a:t>	</a:t>
            </a:r>
            <a:r>
              <a:rPr lang="en-US" sz="2400" i="1">
                <a:solidFill>
                  <a:srgbClr val="FF0000"/>
                </a:solidFill>
              </a:rPr>
              <a:t>c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 i="1">
                <a:solidFill>
                  <a:srgbClr val="FF0000"/>
                </a:solidFill>
              </a:rPr>
              <a:t>a</a:t>
            </a:r>
            <a:r>
              <a:rPr lang="en-US" sz="2400" i="1" baseline="-25000">
                <a:solidFill>
                  <a:srgbClr val="FF0000"/>
                </a:solidFill>
              </a:rPr>
              <a:t>n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−2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=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 +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br>
              <a:rPr lang="en-US" sz="240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	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br>
              <a:rPr lang="en-US" sz="240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	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sz="24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= a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.  □ 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C</a:t>
            </a:r>
            <a:r>
              <a:rPr lang="en-US"/>
              <a:t>ó thể hoàn tất chứng minh bằng cách chỉ ra rằng với mọi điều kiện ban đầu, ta có thể tìm được các giá trị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 t</a:t>
            </a:r>
            <a:r>
              <a:rPr lang="en-US" i="1"/>
              <a:t>ương ứng</a:t>
            </a:r>
            <a:r>
              <a:rPr lang="en-US">
                <a:cs typeface="Times New Roman" pitchFamily="18" charset="0"/>
              </a:rPr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M</a:t>
            </a:r>
            <a:r>
              <a:rPr lang="en-US"/>
              <a:t>ọi thứ đều đúng nếu 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≠r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i="1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A86C6EC6-0CAC-49D6-AB34-161BF706AC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312D1-4FC6-49AE-8B4B-9D64A34BC9EB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5D9EF885-5280-4A87-8A73-33F788BB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E25F91BB-782D-4AAE-8086-99B9B7B2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05DFE8-5255-4482-AF30-DB94CE02B7A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D7EE1BEB-8446-466B-B9C6-EBD9F4A1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Trường hợp nghiệm thoái hoá</a:t>
            </a:r>
            <a:br>
              <a:rPr lang="en-US" altLang="en-US" sz="4000"/>
            </a:br>
            <a:r>
              <a:rPr lang="en-US" altLang="en-US" sz="4000"/>
              <a:t>The Case of Degenerate Roots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DF70A7C6-FFDF-4CCC-A481-D5785A5E5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B</a:t>
            </a:r>
            <a:r>
              <a:rPr lang="en-US"/>
              <a:t>ây giờ, nếu PT 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0</a:t>
            </a:r>
            <a:r>
              <a:rPr lang="en-US">
                <a:cs typeface="Times New Roman" pitchFamily="18" charset="0"/>
              </a:rPr>
              <a:t> ch</a:t>
            </a:r>
            <a:r>
              <a:rPr lang="en-US"/>
              <a:t>ỉ có </a:t>
            </a:r>
            <a:r>
              <a:rPr lang="en-US">
                <a:cs typeface="Times New Roman" pitchFamily="18" charset="0"/>
              </a:rPr>
              <a:t>1 nghi</a:t>
            </a:r>
            <a:r>
              <a:rPr lang="en-US"/>
              <a:t>ệm kép 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?</a:t>
            </a:r>
          </a:p>
          <a:p>
            <a:pPr>
              <a:defRPr/>
            </a:pPr>
            <a:r>
              <a:rPr lang="en-US" b="1">
                <a:cs typeface="Times New Roman" pitchFamily="18" charset="0"/>
              </a:rPr>
              <a:t>Theorem 2:</a:t>
            </a:r>
            <a:r>
              <a:rPr lang="en-US">
                <a:cs typeface="Times New Roman" pitchFamily="18" charset="0"/>
              </a:rPr>
              <a:t> Khi </a:t>
            </a:r>
            <a:r>
              <a:rPr lang="en-US"/>
              <a:t>đó</a:t>
            </a:r>
            <a:r>
              <a:rPr lang="en-US">
                <a:cs typeface="Times New Roman" pitchFamily="18" charset="0"/>
              </a:rPr>
              <a:t>,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nr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,  v</a:t>
            </a:r>
            <a:r>
              <a:rPr lang="en-US"/>
              <a:t>ới mọi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≥0</a:t>
            </a:r>
            <a:r>
              <a:rPr lang="en-US">
                <a:cs typeface="Times New Roman" pitchFamily="18" charset="0"/>
              </a:rPr>
              <a:t>,</a:t>
            </a:r>
            <a:br>
              <a:rPr lang="en-US">
                <a:cs typeface="Times New Roman" pitchFamily="18" charset="0"/>
              </a:rPr>
            </a:br>
            <a:r>
              <a:rPr lang="en-US"/>
              <a:t>đối với hằng số </a:t>
            </a:r>
            <a:r>
              <a:rPr lang="en-US">
                <a:cs typeface="Times New Roman" pitchFamily="18" charset="0"/>
              </a:rPr>
              <a:t>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2 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/>
              <a:t>ào đó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205B4864-7B78-436D-BA30-5D9C1BDA73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FE6D7-A311-4D37-9484-0E0DF50BEF58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A2DE890B-D0A2-4DBC-B702-5454A7BC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2822CC6A-ED70-4EA4-A1CB-487BB2B7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16296-E739-447B-88E4-E5C6AA12B4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BA5F74D-BD98-4105-828F-16850801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Ví du nghiệm thoái hóa</a:t>
            </a:r>
            <a:br>
              <a:rPr lang="en-US" altLang="en-US" sz="4000"/>
            </a:br>
            <a:r>
              <a:rPr lang="en-US" altLang="en-US" sz="4000"/>
              <a:t>Degenerate Root Example</a:t>
            </a: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D1DA4683-AF21-4696-8527-1A5BC43F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Solve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6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−9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>
                <a:cs typeface="Times New Roman" pitchFamily="18" charset="0"/>
              </a:rPr>
              <a:t> with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=1,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=6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>
                <a:cs typeface="Times New Roman" pitchFamily="18" charset="0"/>
              </a:rPr>
              <a:t>The C.E. is: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−6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+9=0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</a:rPr>
              <a:t>Note that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−4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ac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(−6)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−4·1·9 = 36−36 = 0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lvl="2">
              <a:defRPr/>
            </a:pPr>
            <a:r>
              <a:rPr lang="en-US">
                <a:cs typeface="Times New Roman" pitchFamily="18" charset="0"/>
              </a:rPr>
              <a:t>Therefore, there is only one root, namely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/2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−(−6)/2 = 3</a:t>
            </a:r>
            <a:r>
              <a:rPr lang="en-US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C0A69BA2-884D-44E1-8159-002D5CA855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01CA8-9EA4-4188-BD05-E5225B52702D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1F3033E3-1224-4F29-BE31-984E9400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59B5860C-1C26-41EE-8BC6-B4070126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BDEDA-25D7-4BCD-B87E-5DEB6364BD2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BEBA352B-C606-47DF-82D6-A0519511C0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620000" cy="2152650"/>
          </a:xfrm>
        </p:spPr>
        <p:txBody>
          <a:bodyPr/>
          <a:lstStyle/>
          <a:p>
            <a:r>
              <a:rPr lang="en-US" altLang="en-US" sz="4000"/>
              <a:t>Module #20:</a:t>
            </a:r>
            <a:br>
              <a:rPr lang="en-US" altLang="en-US" sz="4000"/>
            </a:br>
            <a:r>
              <a:rPr lang="en-US" altLang="en-US" sz="4000"/>
              <a:t>H</a:t>
            </a:r>
            <a:r>
              <a:rPr lang="en-US" altLang="en-US"/>
              <a:t>ệ thức truy hồi</a:t>
            </a:r>
            <a:br>
              <a:rPr lang="en-US" altLang="en-US" sz="4000"/>
            </a:br>
            <a:r>
              <a:rPr lang="en-US" altLang="en-US" sz="4000" b="1"/>
              <a:t>Recurrence Relations</a:t>
            </a:r>
          </a:p>
        </p:txBody>
      </p:sp>
      <p:sp>
        <p:nvSpPr>
          <p:cNvPr id="820227" name="Rectangle 3">
            <a:extLst>
              <a:ext uri="{FF2B5EF4-FFF2-40B4-BE49-F238E27FC236}">
                <a16:creationId xmlns:a16="http://schemas.microsoft.com/office/drawing/2014/main" id="{601A16DE-3CC2-4FF8-8DBD-01ED2B9DCD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Rosen 5</a:t>
            </a:r>
            <a:r>
              <a:rPr lang="en-US" baseline="30000">
                <a:cs typeface="Times New Roman" pitchFamily="18" charset="0"/>
              </a:rPr>
              <a:t>th</a:t>
            </a:r>
            <a:r>
              <a:rPr lang="en-US">
                <a:cs typeface="Times New Roman" pitchFamily="18" charset="0"/>
              </a:rPr>
              <a:t> ed., §§6.1-6.3,6.5-6.6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~29 slides, ~1.5 lecture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5">
            <a:extLst>
              <a:ext uri="{FF2B5EF4-FFF2-40B4-BE49-F238E27FC236}">
                <a16:creationId xmlns:a16="http://schemas.microsoft.com/office/drawing/2014/main" id="{5C16A3CB-7815-4F72-91B8-A9A5ADCEEC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EFE62-2C54-40F6-9B4B-2C3470781B54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1" name="Footer Placeholder 6">
            <a:extLst>
              <a:ext uri="{FF2B5EF4-FFF2-40B4-BE49-F238E27FC236}">
                <a16:creationId xmlns:a16="http://schemas.microsoft.com/office/drawing/2014/main" id="{76F621E9-E15C-4B0A-B75B-C54ECCA1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3012" name="Slide Number Placeholder 7">
            <a:extLst>
              <a:ext uri="{FF2B5EF4-FFF2-40B4-BE49-F238E27FC236}">
                <a16:creationId xmlns:a16="http://schemas.microsoft.com/office/drawing/2014/main" id="{C9E3C50C-0B85-4016-AE06-B5A4992E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AA2AE5-6BD1-465C-BC8A-F35122A42CE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4E9B298D-3C8B-428A-9070-032B7733B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Hệ thức truy hồi tuyến tính bậc</a:t>
            </a:r>
            <a:r>
              <a:rPr lang="en-US" altLang="en-US" sz="4000" i="1"/>
              <a:t> k</a:t>
            </a:r>
            <a:br>
              <a:rPr lang="en-US" altLang="en-US" sz="4000" i="1"/>
            </a:br>
            <a:r>
              <a:rPr lang="en-US" altLang="en-US" sz="4000" i="1"/>
              <a:t>k</a:t>
            </a:r>
            <a:r>
              <a:rPr lang="en-US" altLang="en-US" sz="4000"/>
              <a:t>-LiHoReCoCos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78A13EAE-9EB4-401B-BDF3-773DA3BF76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800"/>
              <a:t>Xét hệ thức bậc k: </a:t>
            </a:r>
            <a:r>
              <a:rPr lang="en-US" sz="2800" i="1">
                <a:solidFill>
                  <a:srgbClr val="FF0000"/>
                </a:solidFill>
              </a:rPr>
              <a:t>k</a:t>
            </a:r>
            <a:r>
              <a:rPr lang="en-US" sz="2800"/>
              <a:t>-LiHoReCoCo:</a:t>
            </a:r>
          </a:p>
          <a:p>
            <a:pPr>
              <a:defRPr/>
            </a:pPr>
            <a:r>
              <a:rPr lang="en-US" sz="2800"/>
              <a:t>PT đặc trưng:</a:t>
            </a:r>
          </a:p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 b="1"/>
              <a:t>Định lý:</a:t>
            </a:r>
            <a:r>
              <a:rPr lang="en-US" sz="2800"/>
              <a:t> Nếu nó có </a:t>
            </a:r>
            <a:r>
              <a:rPr lang="en-US" sz="2800" i="1">
                <a:solidFill>
                  <a:srgbClr val="FF0000"/>
                </a:solidFill>
              </a:rPr>
              <a:t>k</a:t>
            </a:r>
            <a:r>
              <a:rPr lang="en-US" sz="2800"/>
              <a:t> nghiệm riêng biệt 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 i="1" baseline="-25000">
                <a:solidFill>
                  <a:srgbClr val="FF0000"/>
                </a:solidFill>
              </a:rPr>
              <a:t>i</a:t>
            </a:r>
            <a:r>
              <a:rPr lang="en-US" sz="2800" i="1"/>
              <a:t>, </a:t>
            </a:r>
            <a:r>
              <a:rPr lang="en-US" sz="2800"/>
              <a:t>thì nghiệm của nó có dạng:</a:t>
            </a:r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buFontTx/>
              <a:buNone/>
              <a:defRPr/>
            </a:pPr>
            <a:r>
              <a:rPr lang="en-US" sz="2800"/>
              <a:t>	với mọi 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≥0</a:t>
            </a:r>
            <a:r>
              <a:rPr lang="en-US" sz="2800">
                <a:cs typeface="Times New Roman" pitchFamily="18" charset="0"/>
              </a:rPr>
              <a:t>, trong </a:t>
            </a:r>
            <a:r>
              <a:rPr lang="en-US" sz="2800"/>
              <a:t>đó </a:t>
            </a:r>
            <a:r>
              <a:rPr lang="el-GR" sz="2800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l</a:t>
            </a:r>
            <a:r>
              <a:rPr lang="en-US" sz="2800"/>
              <a:t>à các hằng số</a:t>
            </a:r>
            <a:r>
              <a:rPr lang="en-US" sz="2800">
                <a:cs typeface="Times New Roman" pitchFamily="18" charset="0"/>
              </a:rPr>
              <a:t>.</a:t>
            </a:r>
            <a:endParaRPr lang="el-GR" sz="2800">
              <a:cs typeface="Times New Roman" pitchFamily="18" charset="0"/>
            </a:endParaRPr>
          </a:p>
        </p:txBody>
      </p:sp>
      <p:graphicFrame>
        <p:nvGraphicFramePr>
          <p:cNvPr id="43015" name="Object 4">
            <a:extLst>
              <a:ext uri="{FF2B5EF4-FFF2-40B4-BE49-F238E27FC236}">
                <a16:creationId xmlns:a16="http://schemas.microsoft.com/office/drawing/2014/main" id="{62B1DF93-B58E-44CF-AC0B-9E9AB68C9E1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867400" y="2039938"/>
          <a:ext cx="22860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39938"/>
                        <a:ext cx="2286000" cy="11604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6">
            <a:extLst>
              <a:ext uri="{FF2B5EF4-FFF2-40B4-BE49-F238E27FC236}">
                <a16:creationId xmlns:a16="http://schemas.microsoft.com/office/drawing/2014/main" id="{E0648B29-C08E-47CD-B541-50FBC4C8CFC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895600" y="2590800"/>
          <a:ext cx="2514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6" imgW="1054100" imgH="431800" progId="Equation.3">
                  <p:embed/>
                </p:oleObj>
              </mc:Choice>
              <mc:Fallback>
                <p:oleObj name="Equation" r:id="rId6" imgW="10541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2514600" cy="10302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8">
            <a:extLst>
              <a:ext uri="{FF2B5EF4-FFF2-40B4-BE49-F238E27FC236}">
                <a16:creationId xmlns:a16="http://schemas.microsoft.com/office/drawing/2014/main" id="{1B1CB306-A14D-40DF-825B-EAE97C79F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448175"/>
          <a:ext cx="1981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8" imgW="787400" imgH="431800" progId="Equation.3">
                  <p:embed/>
                </p:oleObj>
              </mc:Choice>
              <mc:Fallback>
                <p:oleObj name="Equation" r:id="rId8" imgW="787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48175"/>
                        <a:ext cx="1981200" cy="10858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4">
            <a:extLst>
              <a:ext uri="{FF2B5EF4-FFF2-40B4-BE49-F238E27FC236}">
                <a16:creationId xmlns:a16="http://schemas.microsoft.com/office/drawing/2014/main" id="{92261345-0D59-45B7-A2AE-9000237F40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188A9-88DB-4F99-8319-758C74081021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59" name="Footer Placeholder 5">
            <a:extLst>
              <a:ext uri="{FF2B5EF4-FFF2-40B4-BE49-F238E27FC236}">
                <a16:creationId xmlns:a16="http://schemas.microsoft.com/office/drawing/2014/main" id="{BC658ABB-9A2F-4037-92E5-F52A28F3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5060" name="Slide Number Placeholder 6">
            <a:extLst>
              <a:ext uri="{FF2B5EF4-FFF2-40B4-BE49-F238E27FC236}">
                <a16:creationId xmlns:a16="http://schemas.microsoft.com/office/drawing/2014/main" id="{9A3991AA-518B-4115-9DAA-8D5D47F6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42A0C-455F-43E8-AF44-EA9B490AC09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DB052A54-0ECB-4413-9E7D-BA8E669F8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Hệ thức bậc k thoái hóa</a:t>
            </a:r>
            <a:br>
              <a:rPr lang="en-US" altLang="en-US" sz="4000"/>
            </a:br>
            <a:r>
              <a:rPr lang="en-US" altLang="en-US" sz="4000"/>
              <a:t>Degenerate </a:t>
            </a:r>
            <a:r>
              <a:rPr lang="en-US" altLang="en-US" sz="4000" i="1"/>
              <a:t>k</a:t>
            </a:r>
            <a:r>
              <a:rPr lang="en-US" altLang="en-US" sz="4000"/>
              <a:t>-LiHoReCoCos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CF4D2CAA-F922-4B04-BDBF-B870E14B8E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,…,</a:t>
            </a:r>
            <a:r>
              <a:rPr lang="en-US" sz="2800" i="1" dirty="0" err="1">
                <a:solidFill>
                  <a:srgbClr val="FF0000"/>
                </a:solidFill>
              </a:rPr>
              <a:t>r</a:t>
            </a:r>
            <a:r>
              <a:rPr lang="en-US" sz="2800" i="1" baseline="-25000" dirty="0" err="1">
                <a:solidFill>
                  <a:srgbClr val="FF0000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bội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,…,</a:t>
            </a:r>
            <a:r>
              <a:rPr lang="en-US" sz="2800" i="1" dirty="0" err="1">
                <a:solidFill>
                  <a:srgbClr val="FF0000"/>
                </a:solidFill>
              </a:rPr>
              <a:t>m</a:t>
            </a:r>
            <a:r>
              <a:rPr lang="en-US" sz="2800" i="1" baseline="-25000" dirty="0" err="1">
                <a:solidFill>
                  <a:srgbClr val="FF0000"/>
                </a:solidFill>
              </a:rPr>
              <a:t>t</a:t>
            </a:r>
            <a:r>
              <a:rPr lang="en-US" sz="2800" dirty="0" err="1"/>
              <a:t>.</a:t>
            </a:r>
            <a:r>
              <a:rPr lang="en-US" sz="2800" dirty="0"/>
              <a:t> 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: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mọi</a:t>
            </a:r>
            <a:r>
              <a:rPr lang="en-US" sz="2800" dirty="0"/>
              <a:t> 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≥0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trong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l-GR" sz="2800" i="1" dirty="0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</a:t>
            </a:r>
            <a:r>
              <a:rPr lang="en-US" sz="2800" dirty="0" err="1"/>
              <a:t>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800" dirty="0" err="1">
                <a:cs typeface="Times New Roman" pitchFamily="18" charset="0"/>
              </a:rPr>
              <a:t>Ví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dụ</a:t>
            </a:r>
            <a:r>
              <a:rPr lang="en-US" sz="2800" dirty="0">
                <a:cs typeface="Times New Roman" pitchFamily="18" charset="0"/>
              </a:rPr>
              <a:t>: </a:t>
            </a:r>
            <a:r>
              <a:rPr lang="en-US" sz="2800" dirty="0" err="1">
                <a:cs typeface="Times New Roman" pitchFamily="18" charset="0"/>
              </a:rPr>
              <a:t>Tìm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nghiệm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của</a:t>
            </a:r>
            <a:r>
              <a:rPr lang="en-US" sz="2800" dirty="0">
                <a:cs typeface="Times New Roman" pitchFamily="18" charset="0"/>
              </a:rPr>
              <a:t> HTTH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 marL="0" indent="0" algn="ctr">
              <a:buFontTx/>
              <a:buNone/>
              <a:defRPr/>
            </a:pPr>
            <a:r>
              <a:rPr lang="en-US" sz="2800" dirty="0">
                <a:cs typeface="Times New Roman" pitchFamily="18" charset="0"/>
              </a:rPr>
              <a:t>a</a:t>
            </a:r>
            <a:r>
              <a:rPr lang="en-US" sz="2800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= 6a</a:t>
            </a:r>
            <a:r>
              <a:rPr lang="en-US" sz="2800" baseline="-25000" dirty="0">
                <a:cs typeface="Times New Roman" pitchFamily="18" charset="0"/>
              </a:rPr>
              <a:t>n-1</a:t>
            </a:r>
            <a:r>
              <a:rPr lang="en-US" sz="2800" dirty="0">
                <a:cs typeface="Times New Roman" pitchFamily="18" charset="0"/>
              </a:rPr>
              <a:t> – 11a</a:t>
            </a:r>
            <a:r>
              <a:rPr lang="en-US" sz="2800" baseline="-25000" dirty="0">
                <a:cs typeface="Times New Roman" pitchFamily="18" charset="0"/>
              </a:rPr>
              <a:t>n-2</a:t>
            </a:r>
            <a:r>
              <a:rPr lang="en-US" sz="2800" dirty="0">
                <a:cs typeface="Times New Roman" pitchFamily="18" charset="0"/>
              </a:rPr>
              <a:t> +6a</a:t>
            </a:r>
            <a:r>
              <a:rPr lang="en-US" sz="2800" baseline="-25000" dirty="0">
                <a:cs typeface="Times New Roman" pitchFamily="18" charset="0"/>
              </a:rPr>
              <a:t>n-3</a:t>
            </a:r>
            <a:endParaRPr lang="en-US" sz="2800" dirty="0"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l-GR" sz="2800" dirty="0">
              <a:cs typeface="Times New Roman" pitchFamily="18" charset="0"/>
            </a:endParaRPr>
          </a:p>
        </p:txBody>
      </p:sp>
      <p:graphicFrame>
        <p:nvGraphicFramePr>
          <p:cNvPr id="45063" name="Object 4">
            <a:extLst>
              <a:ext uri="{FF2B5EF4-FFF2-40B4-BE49-F238E27FC236}">
                <a16:creationId xmlns:a16="http://schemas.microsoft.com/office/drawing/2014/main" id="{24B06CD1-78DE-4DA0-8B16-B0E80E05AE3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86000" y="2971800"/>
          <a:ext cx="38100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1346200" imgH="482600" progId="Equation.3">
                  <p:embed/>
                </p:oleObj>
              </mc:Choice>
              <mc:Fallback>
                <p:oleObj name="Equation" r:id="rId4" imgW="1346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810000" cy="13652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">
            <a:extLst>
              <a:ext uri="{FF2B5EF4-FFF2-40B4-BE49-F238E27FC236}">
                <a16:creationId xmlns:a16="http://schemas.microsoft.com/office/drawing/2014/main" id="{D55976F4-66EF-4383-89A1-2B6574060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9060B81E-148B-403F-872F-22E7B3005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F52AE-0EEF-44CD-906F-DF8F21BF4E9F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7BC59CFD-B58F-493B-AB72-5F9CC43E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8B4A371D-FD9A-4EC7-AF20-1A0E1ED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40B732-DB51-470B-B0C6-5C5C40080F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8BCAE5B0-A835-47D8-859E-86FF5F5D2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Hệ thức truy hồi tuyến tính không thuần nhất - Li</a:t>
            </a:r>
            <a:r>
              <a:rPr lang="en-US" altLang="en-US" sz="4000" b="1" u="sng"/>
              <a:t>No</a:t>
            </a:r>
            <a:r>
              <a:rPr lang="en-US" altLang="en-US" sz="4000"/>
              <a:t>ReCoCos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845A622A-CED8-4903-B1E2-C05B59C67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Hệ thức truy hồi tuyến tính không thuần nhất với các hệ số hằng số có thể chứa một số hạng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mà chỉ phụ thuộc vào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/>
              <a:t> (và không phụ thuộc vào các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i</a:t>
            </a:r>
            <a:r>
              <a:rPr lang="en-US"/>
              <a:t>).  Dạng tổng quát: 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+ … +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47111" name="AutoShape 4">
            <a:extLst>
              <a:ext uri="{FF2B5EF4-FFF2-40B4-BE49-F238E27FC236}">
                <a16:creationId xmlns:a16="http://schemas.microsoft.com/office/drawing/2014/main" id="{74F59EE3-5492-4145-B7F1-161E6B71C714}"/>
              </a:ext>
            </a:extLst>
          </p:cNvPr>
          <p:cNvSpPr>
            <a:spLocks/>
          </p:cNvSpPr>
          <p:nvPr/>
        </p:nvSpPr>
        <p:spPr bwMode="auto">
          <a:xfrm rot="-5400000">
            <a:off x="3467100" y="2857500"/>
            <a:ext cx="457200" cy="4038600"/>
          </a:xfrm>
          <a:prstGeom prst="leftBrace">
            <a:avLst>
              <a:gd name="adj1" fmla="val 73611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2" name="Text Box 5">
            <a:extLst>
              <a:ext uri="{FF2B5EF4-FFF2-40B4-BE49-F238E27FC236}">
                <a16:creationId xmlns:a16="http://schemas.microsoft.com/office/drawing/2014/main" id="{E069EEA2-771D-46D0-BAFA-561200B8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6224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The </a:t>
            </a:r>
            <a:r>
              <a:rPr lang="en-US" altLang="en-US" sz="2400" i="1">
                <a:solidFill>
                  <a:schemeClr val="accent2"/>
                </a:solidFill>
              </a:rPr>
              <a:t>associated homogeneous recurrence relation</a:t>
            </a:r>
            <a:br>
              <a:rPr lang="en-US" altLang="en-US" sz="2400" i="1">
                <a:solidFill>
                  <a:schemeClr val="accent2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(associated Li</a:t>
            </a:r>
            <a:r>
              <a:rPr lang="en-US" altLang="en-US" sz="2400" u="sng">
                <a:solidFill>
                  <a:schemeClr val="accent2"/>
                </a:solidFill>
              </a:rPr>
              <a:t>Ho</a:t>
            </a:r>
            <a:r>
              <a:rPr lang="en-US" altLang="en-US" sz="2400">
                <a:solidFill>
                  <a:schemeClr val="accent2"/>
                </a:solidFill>
              </a:rPr>
              <a:t>ReCoCo).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9661EB20-F47C-412D-8E8C-CF906B7EDA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16242-AE12-4C78-BD74-494756B8FC21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0446EA54-44CB-4EDA-94D6-A2B9FC3C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71D773BF-C8C2-4CC0-96FE-B98F04D4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DEE29-BCAC-4982-ACE2-9F27D3DE9A6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70FD52CC-276C-47A7-A1CD-211B3DD45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1138"/>
            <a:ext cx="7772400" cy="1143000"/>
          </a:xfrm>
        </p:spPr>
        <p:txBody>
          <a:bodyPr/>
          <a:lstStyle/>
          <a:p>
            <a:r>
              <a:rPr lang="en-US" altLang="en-US" sz="4000"/>
              <a:t>Giải hệ tuyến tính không thuần nhất</a:t>
            </a:r>
            <a:br>
              <a:rPr lang="en-US" altLang="en-US" sz="4000"/>
            </a:br>
            <a:r>
              <a:rPr lang="en-US" altLang="en-US" sz="4000"/>
              <a:t>Solutions of LiNoReCoCos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FF9AB577-E61B-4D85-9A65-9B1A62A4F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Định lý bổ ích về LiNoReCoCos: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Nếu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là nghiệm riêng bất kỳ của không thuần nhất LiNoReCoCo:</a:t>
            </a:r>
          </a:p>
          <a:p>
            <a:pPr lvl="1">
              <a:lnSpc>
                <a:spcPct val="90000"/>
              </a:lnSpc>
              <a:defRPr/>
            </a:pPr>
            <a:endParaRPr lang="en-US"/>
          </a:p>
          <a:p>
            <a:pPr lvl="1">
              <a:lnSpc>
                <a:spcPct val="90000"/>
              </a:lnSpc>
              <a:defRPr/>
            </a:pPr>
            <a:endParaRPr lang="en-US"/>
          </a:p>
          <a:p>
            <a:pPr lvl="1">
              <a:lnSpc>
                <a:spcPct val="90000"/>
              </a:lnSpc>
              <a:defRPr/>
            </a:pPr>
            <a:r>
              <a:rPr lang="en-US"/>
              <a:t>Mọi nghiệm của nó đều có dạng:</a:t>
            </a:r>
            <a:br>
              <a:rPr lang="en-US"/>
            </a:br>
            <a:r>
              <a:rPr lang="en-US"/>
              <a:t>		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 + 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,</a:t>
            </a:r>
            <a:br>
              <a:rPr lang="en-US"/>
            </a:br>
            <a:r>
              <a:rPr lang="en-US"/>
              <a:t>trong đó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là nghiệm bất kỳ của hệ thức  thuần nhất tương ứng</a:t>
            </a:r>
            <a:endParaRPr lang="en-US" u="sng"/>
          </a:p>
        </p:txBody>
      </p:sp>
      <p:graphicFrame>
        <p:nvGraphicFramePr>
          <p:cNvPr id="49159" name="Object 4">
            <a:extLst>
              <a:ext uri="{FF2B5EF4-FFF2-40B4-BE49-F238E27FC236}">
                <a16:creationId xmlns:a16="http://schemas.microsoft.com/office/drawing/2014/main" id="{C54A0886-32A4-4C2C-96B4-F1CD83F357CC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4191000" y="2971800"/>
          <a:ext cx="3581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4" imgW="1422400" imgH="457200" progId="Equation.3">
                  <p:embed/>
                </p:oleObj>
              </mc:Choice>
              <mc:Fallback>
                <p:oleObj name="Equation" r:id="rId4" imgW="1422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3581400" cy="11493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6">
            <a:extLst>
              <a:ext uri="{FF2B5EF4-FFF2-40B4-BE49-F238E27FC236}">
                <a16:creationId xmlns:a16="http://schemas.microsoft.com/office/drawing/2014/main" id="{1FDA5FB9-EB87-4D21-89F5-C276604937F6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5981700" y="5527675"/>
          <a:ext cx="2057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5527675"/>
                        <a:ext cx="2057400" cy="9493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2095CE66-4CD9-4BCC-8F29-C8A4AE6E17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9B594-FBF1-4141-BCBB-89C8CE3C8F20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A0212FAC-B999-46B2-8591-4A144A2F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73750B48-EA4A-4E51-8226-432C39CB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F71D7-0D10-4120-8C9C-ED267881D36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171A0DDC-E06A-4977-A8AE-EEE730788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Ví dụ hệ tt không thuần nhất</a:t>
            </a:r>
            <a:br>
              <a:rPr lang="en-US" altLang="en-US" sz="4000"/>
            </a:br>
            <a:r>
              <a:rPr lang="en-US" altLang="en-US" sz="4000"/>
              <a:t>LiNoReCoCo Example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ECA8F16E-8B42-422E-83BB-7B682592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Tìm mọi nghiệm của 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3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+2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.  Nghi</a:t>
            </a:r>
            <a:r>
              <a:rPr lang="en-US"/>
              <a:t>ệm nào có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3</a:t>
            </a:r>
            <a:r>
              <a:rPr lang="en-US"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/>
              <a:t>Đây là hệ tt cấp 1(</a:t>
            </a:r>
            <a:r>
              <a:rPr lang="en-US">
                <a:cs typeface="Times New Roman" pitchFamily="18" charset="0"/>
              </a:rPr>
              <a:t>1-Li</a:t>
            </a:r>
            <a:r>
              <a:rPr lang="en-US" u="sng">
                <a:cs typeface="Times New Roman" pitchFamily="18" charset="0"/>
              </a:rPr>
              <a:t>No</a:t>
            </a:r>
            <a:r>
              <a:rPr lang="en-US">
                <a:cs typeface="Times New Roman" pitchFamily="18" charset="0"/>
              </a:rPr>
              <a:t>ReCoCo).  H</a:t>
            </a:r>
            <a:r>
              <a:rPr lang="en-US"/>
              <a:t>ệ thức thuần nhất tương ứng là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3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cs typeface="Times New Roman" pitchFamily="18" charset="0"/>
              </a:rPr>
              <a:t>, nghi</a:t>
            </a:r>
            <a:r>
              <a:rPr lang="en-US"/>
              <a:t>ệm của nó có dạng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.  V</a:t>
            </a:r>
            <a:r>
              <a:rPr lang="en-US"/>
              <a:t>ậy nghiệm của hệ thức không thuần nhất có dạng </a:t>
            </a:r>
            <a:br>
              <a:rPr lang="en-US">
                <a:cs typeface="Times New Roman" pitchFamily="18" charset="0"/>
              </a:rPr>
            </a:b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 +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i="1">
                <a:cs typeface="Times New Roman" pitchFamily="18" charset="0"/>
              </a:rPr>
              <a:t>.</a:t>
            </a:r>
            <a:r>
              <a:rPr lang="en-US">
                <a:cs typeface="Times New Roman" pitchFamily="18" charset="0"/>
              </a:rPr>
              <a:t>  Do </a:t>
            </a:r>
            <a:r>
              <a:rPr lang="en-US"/>
              <a:t>đó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/>
              <a:t>điều chúng ta cần là tìm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ph</a:t>
            </a:r>
            <a:r>
              <a:rPr lang="en-US"/>
              <a:t>ù hợp</a:t>
            </a:r>
            <a:r>
              <a:rPr lang="en-US">
                <a:cs typeface="Times New Roman" pitchFamily="18" charset="0"/>
              </a:rPr>
              <a:t>.</a:t>
            </a:r>
            <a:endParaRPr lang="el-GR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998C8399-9084-4EC9-B0CC-8DC332B40D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BB81C-D053-4C5B-989E-4173360BAA5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1B052BA6-8B4B-46D4-B359-20DC17FB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AD775E4B-FBFB-4902-B613-8B19B84C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0D415-38C7-42D0-ACFE-41F2A530F07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219ECDCE-8503-4BE2-AE33-A56198F84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Nghiệm thử - Trial Solutions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36C0EFFE-9DCC-4A97-A57E-02713063E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Số hạng bổ sung </a:t>
            </a:r>
            <a:r>
              <a:rPr lang="en-US" sz="2800" i="1">
                <a:solidFill>
                  <a:srgbClr val="FF0000"/>
                </a:solidFill>
              </a:rPr>
              <a:t>F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)</a:t>
            </a:r>
            <a:r>
              <a:rPr lang="en-US" sz="2800"/>
              <a:t> là đa thức bậc </a:t>
            </a:r>
            <a:r>
              <a:rPr lang="en-US" sz="2800" i="1">
                <a:solidFill>
                  <a:srgbClr val="FF0000"/>
                </a:solidFill>
              </a:rPr>
              <a:t>t</a:t>
            </a:r>
            <a:r>
              <a:rPr lang="en-US" sz="2800"/>
              <a:t> của 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/>
              <a:t>,  chúng ta cần thử đa thức tổng quát bậc </a:t>
            </a:r>
            <a:r>
              <a:rPr lang="en-US" sz="2800" i="1">
                <a:solidFill>
                  <a:srgbClr val="FF0000"/>
                </a:solidFill>
              </a:rPr>
              <a:t>t </a:t>
            </a:r>
            <a:r>
              <a:rPr lang="en-US" sz="2800"/>
              <a:t> để tìm nghiệm riêng </a:t>
            </a:r>
            <a:r>
              <a:rPr lang="en-US" sz="2800" i="1">
                <a:solidFill>
                  <a:srgbClr val="FF0000"/>
                </a:solidFill>
              </a:rPr>
              <a:t>p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)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/>
              <a:t>Trong t/h này: </a:t>
            </a:r>
            <a:r>
              <a:rPr lang="en-US" sz="2800" i="1">
                <a:solidFill>
                  <a:srgbClr val="FF0000"/>
                </a:solidFill>
              </a:rPr>
              <a:t>F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)</a:t>
            </a:r>
            <a:r>
              <a:rPr lang="en-US" sz="2800"/>
              <a:t> là tuyến tính, thử 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i="1">
                <a:solidFill>
                  <a:srgbClr val="FF0000"/>
                </a:solidFill>
              </a:rPr>
              <a:t>cn</a:t>
            </a:r>
            <a:r>
              <a:rPr lang="en-US" sz="2800">
                <a:solidFill>
                  <a:srgbClr val="FF0000"/>
                </a:solidFill>
              </a:rPr>
              <a:t> + </a:t>
            </a:r>
            <a:r>
              <a:rPr lang="en-US" sz="2800" i="1">
                <a:solidFill>
                  <a:srgbClr val="FF0000"/>
                </a:solidFill>
              </a:rPr>
              <a:t>d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		</a:t>
            </a:r>
            <a:r>
              <a:rPr lang="en-US" sz="2800" i="1">
                <a:solidFill>
                  <a:srgbClr val="FF0000"/>
                </a:solidFill>
              </a:rPr>
              <a:t>cn+d</a:t>
            </a:r>
            <a:r>
              <a:rPr lang="en-US" sz="2800">
                <a:solidFill>
                  <a:srgbClr val="FF0000"/>
                </a:solidFill>
              </a:rPr>
              <a:t> = 3(</a:t>
            </a:r>
            <a:r>
              <a:rPr lang="en-US" sz="2800" i="1">
                <a:solidFill>
                  <a:srgbClr val="FF0000"/>
                </a:solidFill>
              </a:rPr>
              <a:t>c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−1)+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 + 2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i="1">
                <a:cs typeface="Times New Roman" pitchFamily="18" charset="0"/>
              </a:rPr>
              <a:t>		</a:t>
            </a:r>
            <a:r>
              <a:rPr lang="en-US" sz="2800">
                <a:cs typeface="Times New Roman" pitchFamily="18" charset="0"/>
              </a:rPr>
              <a:t>(v</a:t>
            </a:r>
            <a:r>
              <a:rPr lang="en-US" sz="2800"/>
              <a:t>ới mọi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)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	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(2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+2)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+ (2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−3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 = 0</a:t>
            </a:r>
            <a:r>
              <a:rPr lang="en-US" sz="2800">
                <a:cs typeface="Times New Roman" pitchFamily="18" charset="0"/>
              </a:rPr>
              <a:t>	  (s</a:t>
            </a:r>
            <a:r>
              <a:rPr lang="en-US" sz="2800"/>
              <a:t>ắp xếp cùng bậc</a:t>
            </a:r>
            <a:r>
              <a:rPr lang="en-US" sz="2800">
                <a:cs typeface="Times New Roman" pitchFamily="18" charset="0"/>
              </a:rPr>
              <a:t>)	V</a:t>
            </a:r>
            <a:r>
              <a:rPr lang="en-US" sz="2800"/>
              <a:t>ậy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−1</a:t>
            </a:r>
            <a:r>
              <a:rPr lang="en-US" sz="2800">
                <a:cs typeface="Times New Roman" pitchFamily="18" charset="0"/>
              </a:rPr>
              <a:t> v</a:t>
            </a:r>
            <a:r>
              <a:rPr lang="en-US" sz="2800"/>
              <a:t>à 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−3/2</a:t>
            </a:r>
            <a:r>
              <a:rPr lang="en-US" sz="280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>
                <a:cs typeface="Times New Roman" pitchFamily="18" charset="0"/>
              </a:rPr>
              <a:t>		Do </a:t>
            </a:r>
            <a:r>
              <a:rPr lang="en-US" sz="2800"/>
              <a:t>đó 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−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− 3/2</a:t>
            </a:r>
            <a:r>
              <a:rPr lang="en-US" sz="2800">
                <a:cs typeface="Times New Roman" pitchFamily="18" charset="0"/>
              </a:rPr>
              <a:t>   l</a:t>
            </a:r>
            <a:r>
              <a:rPr lang="en-US" sz="2800"/>
              <a:t>à nghiệm</a:t>
            </a:r>
            <a:r>
              <a:rPr lang="en-US" sz="280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>
                <a:cs typeface="Times New Roman" pitchFamily="18" charset="0"/>
              </a:rPr>
              <a:t>Ki</a:t>
            </a:r>
            <a:r>
              <a:rPr lang="en-US" sz="2800" b="1"/>
              <a:t>ểm tra</a:t>
            </a:r>
            <a:r>
              <a:rPr lang="en-US" sz="2800" b="1">
                <a:cs typeface="Times New Roman" pitchFamily="18" charset="0"/>
              </a:rPr>
              <a:t>:</a:t>
            </a:r>
            <a:r>
              <a:rPr lang="en-US" sz="2800">
                <a:cs typeface="Times New Roman" pitchFamily="18" charset="0"/>
              </a:rPr>
              <a:t> 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≥1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{−5/2, −7/2, −9/2, …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1F59582C-F290-45D3-A673-B1FE4A7C65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AF678-FB12-4199-9EA2-7E11F5876821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F1A38B4-2E59-46C9-9CD5-0EEA406A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4AE9CD2C-F92E-4B2B-B676-A006DA39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5DC73-89F1-4176-8F26-DE06F520EAB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C5512B33-8705-4C64-8227-5BF7926BB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Tìm nghiệm mong muốn </a:t>
            </a:r>
            <a:br>
              <a:rPr lang="en-US" altLang="en-US" sz="4000"/>
            </a:br>
            <a:r>
              <a:rPr lang="en-US" altLang="en-US" sz="4000"/>
              <a:t>Finding a Desired Solution</a:t>
            </a: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90A20F3B-9A69-4860-87C4-FA6A86E4D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Từ phần trước, ta biết mọi nghiệm của ví dụ trên có dạng:</a:t>
            </a:r>
          </a:p>
          <a:p>
            <a:pPr>
              <a:buFontTx/>
              <a:buNone/>
              <a:defRPr/>
            </a:pPr>
            <a:r>
              <a:rPr lang="en-US"/>
              <a:t>		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− 3/2 +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i="1"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i="1">
                <a:cs typeface="Times New Roman" pitchFamily="18" charset="0"/>
              </a:rPr>
              <a:t>	Gi</a:t>
            </a:r>
            <a:r>
              <a:rPr lang="en-US" i="1"/>
              <a:t>ải tìm </a:t>
            </a:r>
            <a:r>
              <a:rPr lang="el-GR" i="1">
                <a:cs typeface="Times New Roman" pitchFamily="18" charset="0"/>
              </a:rPr>
              <a:t>α</a:t>
            </a:r>
            <a:r>
              <a:rPr lang="en-US">
                <a:cs typeface="Times New Roman" pitchFamily="18" charset="0"/>
              </a:rPr>
              <a:t> v</a:t>
            </a:r>
            <a:r>
              <a:rPr lang="en-US"/>
              <a:t>ới trường hợp đã cho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3</a:t>
            </a:r>
            <a:r>
              <a:rPr lang="en-US">
                <a:cs typeface="Times New Roman" pitchFamily="18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>
                <a:cs typeface="Times New Roman" pitchFamily="18" charset="0"/>
              </a:rPr>
              <a:t>		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3 = −1 − 3/2 + 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>
                <a:cs typeface="Times New Roman" pitchFamily="18" charset="0"/>
              </a:rPr>
              <a:t>		</a:t>
            </a:r>
            <a:r>
              <a:rPr lang="el-GR" i="1">
                <a:solidFill>
                  <a:srgbClr val="FF0000"/>
                </a:solidFill>
                <a:cs typeface="Times New Roman" pitchFamily="18" charset="0"/>
              </a:rPr>
              <a:t>α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11/6</a:t>
            </a:r>
          </a:p>
          <a:p>
            <a:pPr>
              <a:defRPr/>
            </a:pPr>
            <a:r>
              <a:rPr lang="en-US">
                <a:cs typeface="Times New Roman" pitchFamily="18" charset="0"/>
              </a:rPr>
              <a:t>Tr</a:t>
            </a:r>
            <a:r>
              <a:rPr lang="en-US"/>
              <a:t>ả lời là 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− 3/2 + (11/6)3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i="1">
                <a:cs typeface="Times New Roman" pitchFamily="18" charset="0"/>
              </a:rPr>
              <a:t>.</a:t>
            </a:r>
            <a:endParaRPr lang="el-GR" i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AD5D5486-C5A1-4B02-BF92-E1918FBADE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0610E-B98D-438D-BA37-9B1D18DF053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4A664655-85AA-4385-A761-8AA4225E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5FE309A3-1204-43AC-8D8B-03EB5F8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731E77-C510-4FB4-BF2C-B80BA27DE65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53736504-4EF2-4D2D-90CC-1FC797D5A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Kiểm tra kép câu trả lời của bạn</a:t>
            </a:r>
            <a:br>
              <a:rPr lang="en-US" altLang="en-US" sz="4000"/>
            </a:br>
            <a:r>
              <a:rPr lang="en-US" altLang="en-US" sz="4000"/>
              <a:t>Double Check Your Answer!</a:t>
            </a:r>
          </a:p>
        </p:txBody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A2A97B4F-C4CB-42AD-A3E2-A07CB16E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Kiểm tra t/h cơ sở,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=3:</a:t>
            </a:r>
          </a:p>
          <a:p>
            <a:pPr lvl="1">
              <a:buFontTx/>
              <a:buNone/>
              <a:defRPr/>
            </a:pPr>
            <a:r>
              <a:rPr lang="en-US" i="1">
                <a:solidFill>
                  <a:srgbClr val="FF0000"/>
                </a:solidFill>
              </a:rPr>
              <a:t>	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− 3/2 + (11/6)3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</a:p>
          <a:p>
            <a:pPr lvl="1">
              <a:buFontTx/>
              <a:buNone/>
              <a:defRPr/>
            </a:pP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	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−1 − 3/2 + (11/6)3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1</a:t>
            </a:r>
            <a:br>
              <a:rPr lang="en-US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    = −2/2 − 3/2 + 11/2 = −5/2 + 11/2 = 6/2 = 3</a:t>
            </a:r>
          </a:p>
          <a:p>
            <a:pPr>
              <a:defRPr/>
            </a:pPr>
            <a:r>
              <a:rPr lang="en-US">
                <a:cs typeface="Times New Roman" pitchFamily="18" charset="0"/>
              </a:rPr>
              <a:t>Ki</a:t>
            </a:r>
            <a:r>
              <a:rPr lang="en-US"/>
              <a:t>ểm tra hệ thức truy hồi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3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+2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−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− 3/2 + (11/6)3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3[−(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−1) − 3/2 + (11/6)3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]+2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br>
              <a:rPr lang="en-US" sz="2400" i="1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=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3[−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− 1/2 + (11/6)3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] + 2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br>
              <a:rPr lang="en-US" sz="240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= −3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− 3/2 + (11/6)3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= −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− 3/2 + (11/6)3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■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B34A3167-B257-4536-8A1B-86093D5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B659-CBD0-4FF7-ACF5-83A2901501E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22072237-A7E4-466B-956B-2AD43146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938876A8-AB55-4EC4-AD6A-CA08C99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7B404F-DFC5-489A-9A5F-ADBE3D122CA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C7959E76-6D4C-4FDA-82B8-78740749C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Chuyển qua môn PTTKTT </a:t>
            </a:r>
            <a:br>
              <a:rPr lang="en-US" altLang="en-US" sz="4000"/>
            </a:br>
            <a:r>
              <a:rPr lang="en-US" altLang="en-US" sz="4000"/>
              <a:t>§6.3: Divide &amp; Conquer R.R.s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978070BE-B434-403E-9148-D47CDF9EC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/>
              <a:t>Many types of problems are solvable by reducing a problem of size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/>
              <a:t> into some number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/>
              <a:t> of independent subproblems, each of size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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>
                <a:sym typeface="Symbol" pitchFamily="18" charset="2"/>
              </a:rPr>
              <a:t>, where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1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&gt;1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The time complexity to solve such problems is given by a recurrence relation:</a:t>
            </a:r>
          </a:p>
          <a:p>
            <a:pPr lvl="1">
              <a:defRPr/>
            </a:pPr>
            <a:r>
              <a:rPr lang="en-US" i="1"/>
              <a:t> 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 =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·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>
                <a:solidFill>
                  <a:srgbClr val="FF0000"/>
                </a:solidFill>
              </a:rPr>
              <a:t>) + </a:t>
            </a:r>
            <a:r>
              <a:rPr lang="en-US" i="1">
                <a:solidFill>
                  <a:srgbClr val="FF0000"/>
                </a:solidFill>
              </a:rPr>
              <a:t>g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9E60035-C577-431C-83F0-1E3D3956673C}"/>
              </a:ext>
            </a:extLst>
          </p:cNvPr>
          <p:cNvGrpSpPr>
            <a:grpSpLocks/>
          </p:cNvGrpSpPr>
          <p:nvPr/>
        </p:nvGrpSpPr>
        <p:grpSpPr bwMode="auto">
          <a:xfrm>
            <a:off x="4352925" y="5149850"/>
            <a:ext cx="4568825" cy="885825"/>
            <a:chOff x="2688" y="3600"/>
            <a:chExt cx="2878" cy="558"/>
          </a:xfrm>
        </p:grpSpPr>
        <p:sp>
          <p:nvSpPr>
            <p:cNvPr id="59403" name="Oval 5">
              <a:extLst>
                <a:ext uri="{FF2B5EF4-FFF2-40B4-BE49-F238E27FC236}">
                  <a16:creationId xmlns:a16="http://schemas.microsoft.com/office/drawing/2014/main" id="{F96A45B3-3FA5-43F5-B532-1B7FB870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00"/>
              <a:ext cx="480" cy="384"/>
            </a:xfrm>
            <a:prstGeom prst="ellipse">
              <a:avLst/>
            </a:prstGeom>
            <a:noFill/>
            <a:ln w="63500">
              <a:solidFill>
                <a:srgbClr val="3333CC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9404" name="AutoShape 6">
              <a:extLst>
                <a:ext uri="{FF2B5EF4-FFF2-40B4-BE49-F238E27FC236}">
                  <a16:creationId xmlns:a16="http://schemas.microsoft.com/office/drawing/2014/main" id="{0AD5A2CB-C72C-42D4-A277-9576FB5F1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3600"/>
              <a:ext cx="1918" cy="558"/>
            </a:xfrm>
            <a:prstGeom prst="borderCallout1">
              <a:avLst>
                <a:gd name="adj1" fmla="val 12903"/>
                <a:gd name="adj2" fmla="val -2505"/>
                <a:gd name="adj3" fmla="val 35306"/>
                <a:gd name="adj4" fmla="val -24819"/>
              </a:avLst>
            </a:prstGeom>
            <a:solidFill>
              <a:schemeClr val="bg1"/>
            </a:solidFill>
            <a:ln w="63500">
              <a:solidFill>
                <a:srgbClr val="3333CC">
                  <a:alpha val="50195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Time to break problem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up into subproblems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57AD0355-8C37-4981-81D7-9D2DF460FFCA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073650"/>
            <a:ext cx="3733800" cy="1219200"/>
            <a:chOff x="240" y="3552"/>
            <a:chExt cx="2352" cy="768"/>
          </a:xfrm>
        </p:grpSpPr>
        <p:sp>
          <p:nvSpPr>
            <p:cNvPr id="59401" name="Oval 8">
              <a:extLst>
                <a:ext uri="{FF2B5EF4-FFF2-40B4-BE49-F238E27FC236}">
                  <a16:creationId xmlns:a16="http://schemas.microsoft.com/office/drawing/2014/main" id="{CA38F22F-0EA5-491E-BB09-1BF5D83B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552"/>
              <a:ext cx="864" cy="432"/>
            </a:xfrm>
            <a:prstGeom prst="ellipse">
              <a:avLst/>
            </a:prstGeom>
            <a:noFill/>
            <a:ln w="63500">
              <a:solidFill>
                <a:srgbClr val="3333CC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9402" name="AutoShape 9">
              <a:extLst>
                <a:ext uri="{FF2B5EF4-FFF2-40B4-BE49-F238E27FC236}">
                  <a16:creationId xmlns:a16="http://schemas.microsoft.com/office/drawing/2014/main" id="{94900DCF-00CC-48BE-BBC7-73D1A5B4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3992"/>
              <a:ext cx="2185" cy="328"/>
            </a:xfrm>
            <a:prstGeom prst="borderCallout1">
              <a:avLst>
                <a:gd name="adj1" fmla="val 21949"/>
                <a:gd name="adj2" fmla="val 102199"/>
                <a:gd name="adj3" fmla="val -24694"/>
                <a:gd name="adj4" fmla="val 103708"/>
              </a:avLst>
            </a:prstGeom>
            <a:solidFill>
              <a:schemeClr val="bg1"/>
            </a:solidFill>
            <a:ln w="63500">
              <a:solidFill>
                <a:srgbClr val="3333CC">
                  <a:alpha val="50195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Time for each subproblem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E3834AF6-71C4-4A45-8C60-D332D8D830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C2C99-822A-45FA-9778-27266E871F40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7E108E4F-8325-4623-B843-D344F4A3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55399EB1-7952-49B2-A637-992A70D3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5F503-8D5C-49D5-A192-06DEC7A4CD3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94785238-A1C7-4952-9D7B-20634A913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Divide+Conquer Examples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56E30D97-D8CC-4F83-ADEF-D3AD0578C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 b="1"/>
              <a:t>Binary search:</a:t>
            </a:r>
            <a:r>
              <a:rPr lang="en-US"/>
              <a:t> Reduce problem to 1 sub-problem (namely, searching half of the list) (thus,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=1</a:t>
            </a:r>
            <a:r>
              <a:rPr lang="en-US"/>
              <a:t>) of size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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/2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>
                <a:sym typeface="Symbol" pitchFamily="18" charset="2"/>
              </a:rPr>
              <a:t> (thus,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=2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So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 =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(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/2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)+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   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, a constant)</a:t>
            </a:r>
          </a:p>
          <a:p>
            <a:pPr>
              <a:defRPr/>
            </a:pPr>
            <a:r>
              <a:rPr lang="en-US" b="1">
                <a:sym typeface="Symbol" pitchFamily="18" charset="2"/>
              </a:rPr>
              <a:t>Merge sort:</a:t>
            </a:r>
            <a:r>
              <a:rPr lang="en-US">
                <a:sym typeface="Symbol" pitchFamily="18" charset="2"/>
              </a:rPr>
              <a:t> Break list of length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into 2 sublists 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=2</a:t>
            </a:r>
            <a:r>
              <a:rPr lang="en-US">
                <a:sym typeface="Symbol" pitchFamily="18" charset="2"/>
              </a:rPr>
              <a:t>), each of size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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/2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>
                <a:sym typeface="Symbol" pitchFamily="18" charset="2"/>
              </a:rPr>
              <a:t> (so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=2</a:t>
            </a:r>
            <a:r>
              <a:rPr lang="en-US">
                <a:sym typeface="Symbol" pitchFamily="18" charset="2"/>
              </a:rPr>
              <a:t>), sort them, then merge, in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 = </a:t>
            </a:r>
            <a:r>
              <a:rPr lang="el-GR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Θ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>
                <a:cs typeface="Times New Roman" pitchFamily="18" charset="0"/>
                <a:sym typeface="Symbol" pitchFamily="18" charset="2"/>
              </a:rPr>
              <a:t> time.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So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 =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/2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) +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cn</a:t>
            </a:r>
            <a:r>
              <a:rPr lang="en-US" i="1">
                <a:sym typeface="Symbol" pitchFamily="18" charset="2"/>
              </a:rPr>
              <a:t>   </a:t>
            </a:r>
            <a:r>
              <a:rPr lang="en-US">
                <a:sym typeface="Symbol" pitchFamily="18" charset="2"/>
              </a:rPr>
              <a:t>(roughly, for some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</a:t>
            </a:r>
            <a:endParaRPr lang="el-GR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6469239F-FD93-43F8-9E8C-B4819E626F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647D7-FE73-4264-9922-1C0D0E9AF7E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A67064E2-F6C7-46C7-971E-6140AD87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D5C85161-9802-4AAA-9307-D293670D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4182FC-804A-4803-AEB2-730A96F5E72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2FD6C48-E935-454D-9CD3-7311735A0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H</a:t>
            </a:r>
            <a:r>
              <a:rPr lang="en-US" altLang="en-US" sz="4000"/>
              <a:t>ệ thức truy hồi</a:t>
            </a:r>
            <a:br>
              <a:rPr lang="en-US" altLang="en-US" sz="4000"/>
            </a:br>
            <a:r>
              <a:rPr lang="en-US" altLang="en-US" sz="4000">
                <a:cs typeface="Times New Roman" panose="02020603050405020304" pitchFamily="18" charset="0"/>
              </a:rPr>
              <a:t>§6.1: </a:t>
            </a:r>
            <a:r>
              <a:rPr lang="en-US" altLang="en-US" sz="4000"/>
              <a:t>Recurrence Relations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B9EA7F2A-2C1B-4751-A80D-08B280D14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(A </a:t>
            </a:r>
            <a:r>
              <a:rPr lang="en-US" sz="2800" i="1" dirty="0"/>
              <a:t>recurrence relation</a:t>
            </a:r>
            <a:r>
              <a:rPr lang="en-US" sz="2800" dirty="0"/>
              <a:t>  - R.R)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err="1"/>
              <a:t>dãy</a:t>
            </a:r>
            <a:r>
              <a:rPr lang="en-US" sz="2800"/>
              <a:t>  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 baseline="-250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)</a:t>
            </a:r>
            <a:r>
              <a:rPr lang="en-US" sz="280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 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i="1" baseline="-250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…,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i="1" baseline="-25000" dirty="0">
                <a:solidFill>
                  <a:srgbClr val="FF0000"/>
                </a:solidFill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,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v</a:t>
            </a:r>
            <a:r>
              <a:rPr lang="en-US" sz="2800" dirty="0" err="1"/>
              <a:t>ới</a:t>
            </a:r>
            <a:r>
              <a:rPr lang="en-US" sz="2800" dirty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≥</a:t>
            </a:r>
            <a:r>
              <a:rPr lang="en-US" sz="2800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i="1" dirty="0" err="1">
                <a:cs typeface="Times New Roman" pitchFamily="18" charset="0"/>
              </a:rPr>
              <a:t>T</a:t>
            </a:r>
            <a:r>
              <a:rPr lang="en-US" sz="2400" i="1" dirty="0" err="1"/>
              <a:t>ức</a:t>
            </a:r>
            <a:r>
              <a:rPr lang="en-US" sz="2400" i="1" dirty="0"/>
              <a:t> </a:t>
            </a:r>
            <a:r>
              <a:rPr lang="en-US" sz="2400" i="1" dirty="0" err="1"/>
              <a:t>là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ch</a:t>
            </a:r>
            <a:r>
              <a:rPr lang="en-US" sz="2400" dirty="0" err="1"/>
              <a:t>ỉ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qui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cs typeface="Times New Roman" pitchFamily="18" charset="0"/>
              </a:rPr>
              <a:t>M</a:t>
            </a:r>
            <a:r>
              <a:rPr lang="en-US" sz="2800" dirty="0" err="1"/>
              <a:t>ột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qui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.</a:t>
            </a: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err="1">
                <a:cs typeface="Times New Roman" pitchFamily="18" charset="0"/>
              </a:rPr>
              <a:t>H</a:t>
            </a:r>
            <a:r>
              <a:rPr lang="en-US" sz="2400" dirty="0" err="1"/>
              <a:t>ệ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7EEF17A8-610C-4E75-8684-4643DA1DB8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1664D3-159B-44F5-9201-CC3E83C56A7C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1" name="Footer Placeholder 4">
            <a:extLst>
              <a:ext uri="{FF2B5EF4-FFF2-40B4-BE49-F238E27FC236}">
                <a16:creationId xmlns:a16="http://schemas.microsoft.com/office/drawing/2014/main" id="{AAEB4AD3-B536-4AD6-B6B1-110D2B08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EF771932-E392-4CA2-B47A-E51BE67B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F066F-58A8-4AEF-AA57-B5A27C9F5E3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0E8286CE-FDE2-4F0F-A286-636222023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 Multiplication Example</a:t>
            </a:r>
          </a:p>
        </p:txBody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979784D0-AF7F-4564-AA97-100B1F46E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sym typeface="Symbol" pitchFamily="18" charset="2"/>
              </a:rPr>
              <a:t>The ordinary grade-school algorithm takes </a:t>
            </a:r>
            <a:r>
              <a:rPr lang="el-GR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Θ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>
                <a:cs typeface="Times New Roman" pitchFamily="18" charset="0"/>
                <a:sym typeface="Symbol" pitchFamily="18" charset="2"/>
              </a:rPr>
              <a:t> steps to multiply two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-digit numbers.</a:t>
            </a:r>
          </a:p>
          <a:p>
            <a:pPr lvl="1"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Seems like too much work!</a:t>
            </a:r>
            <a:endParaRPr lang="el-GR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>
                <a:sym typeface="Symbol" pitchFamily="18" charset="2"/>
              </a:rPr>
              <a:t>Let’s find an asymptotically </a:t>
            </a:r>
            <a:r>
              <a:rPr lang="en-US" i="1">
                <a:sym typeface="Symbol" pitchFamily="18" charset="2"/>
              </a:rPr>
              <a:t>faster </a:t>
            </a:r>
            <a:r>
              <a:rPr lang="en-US">
                <a:sym typeface="Symbol" pitchFamily="18" charset="2"/>
              </a:rPr>
              <a:t>algorithm!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ym typeface="Symbol" pitchFamily="18" charset="2"/>
              </a:rPr>
              <a:t>To find the product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cd</a:t>
            </a:r>
            <a:r>
              <a:rPr lang="en-US">
                <a:sym typeface="Symbol" pitchFamily="18" charset="2"/>
              </a:rPr>
              <a:t> of two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-digit base-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numbers,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-1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-2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…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and </a:t>
            </a:r>
            <a:br>
              <a:rPr lang="en-US">
                <a:sym typeface="Symbol" pitchFamily="18" charset="2"/>
              </a:rPr>
            </a:b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-1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-2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…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: first, we break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 in half: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i="1" baseline="30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,     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i="1" baseline="30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,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and then... </a:t>
            </a:r>
            <a:r>
              <a:rPr lang="en-US">
                <a:solidFill>
                  <a:srgbClr val="3333FF"/>
                </a:solidFill>
                <a:sym typeface="Symbol" pitchFamily="18" charset="2"/>
              </a:rPr>
              <a:t>(see next slide)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5F069092-0C73-45E8-BA9E-95914813D2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3980B-173F-4354-90B3-D90B7658265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67F13BBB-E496-4178-8C7E-6F939A8B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976472F3-E88C-40D5-9D40-B1A449ED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B621A6-B568-47A9-B278-ED31CD4F477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583D92B7-F002-4D56-A6C9-E860AD7EB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ffectLst/>
              </a:rPr>
              <a:t> </a:t>
            </a:r>
          </a:p>
        </p:txBody>
      </p:sp>
      <p:graphicFrame>
        <p:nvGraphicFramePr>
          <p:cNvPr id="65542" name="Object 3">
            <a:extLst>
              <a:ext uri="{FF2B5EF4-FFF2-40B4-BE49-F238E27FC236}">
                <a16:creationId xmlns:a16="http://schemas.microsoft.com/office/drawing/2014/main" id="{68799E00-A64A-4DF0-A6BE-9A5EBE97D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752600"/>
          <a:ext cx="7645400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4" imgW="3454400" imgH="2006600" progId="Equation.3">
                  <p:embed/>
                </p:oleObj>
              </mc:Choice>
              <mc:Fallback>
                <p:oleObj name="Equation" r:id="rId4" imgW="3454400" imgH="200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45400" cy="444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4">
            <a:extLst>
              <a:ext uri="{FF2B5EF4-FFF2-40B4-BE49-F238E27FC236}">
                <a16:creationId xmlns:a16="http://schemas.microsoft.com/office/drawing/2014/main" id="{3DFC75AF-556D-431E-B3BE-91E827858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 of Fast Multiplication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22704E5-DD7C-40C0-AAB6-502B0912266D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19400"/>
            <a:ext cx="4114800" cy="1143000"/>
            <a:chOff x="2544" y="1776"/>
            <a:chExt cx="2592" cy="720"/>
          </a:xfrm>
        </p:grpSpPr>
        <p:grpSp>
          <p:nvGrpSpPr>
            <p:cNvPr id="65563" name="Group 6">
              <a:extLst>
                <a:ext uri="{FF2B5EF4-FFF2-40B4-BE49-F238E27FC236}">
                  <a16:creationId xmlns:a16="http://schemas.microsoft.com/office/drawing/2014/main" id="{211FA5BB-B51B-4B87-84AB-B8117A14D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016"/>
              <a:ext cx="2592" cy="480"/>
              <a:chOff x="2544" y="2016"/>
              <a:chExt cx="2592" cy="480"/>
            </a:xfrm>
          </p:grpSpPr>
          <p:sp>
            <p:nvSpPr>
              <p:cNvPr id="65565" name="Oval 7">
                <a:extLst>
                  <a:ext uri="{FF2B5EF4-FFF2-40B4-BE49-F238E27FC236}">
                    <a16:creationId xmlns:a16="http://schemas.microsoft.com/office/drawing/2014/main" id="{9403E858-AF59-45B1-BD14-41F8F65F6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60"/>
                <a:ext cx="1200" cy="336"/>
              </a:xfrm>
              <a:prstGeom prst="ellipse">
                <a:avLst/>
              </a:prstGeom>
              <a:noFill/>
              <a:ln w="63500">
                <a:solidFill>
                  <a:srgbClr val="FF0000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FF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66" name="Oval 8">
                <a:extLst>
                  <a:ext uri="{FF2B5EF4-FFF2-40B4-BE49-F238E27FC236}">
                    <a16:creationId xmlns:a16="http://schemas.microsoft.com/office/drawing/2014/main" id="{C31096D7-496D-495F-B936-FAC77016C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1200" cy="336"/>
              </a:xfrm>
              <a:prstGeom prst="ellipse">
                <a:avLst/>
              </a:prstGeom>
              <a:noFill/>
              <a:ln w="63500">
                <a:solidFill>
                  <a:srgbClr val="FF0000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FF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8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67" name="Line 9">
                <a:extLst>
                  <a:ext uri="{FF2B5EF4-FFF2-40B4-BE49-F238E27FC236}">
                    <a16:creationId xmlns:a16="http://schemas.microsoft.com/office/drawing/2014/main" id="{D367B32D-4EF0-4419-8E19-2A74782E6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016"/>
                <a:ext cx="192" cy="192"/>
              </a:xfrm>
              <a:prstGeom prst="line">
                <a:avLst/>
              </a:prstGeom>
              <a:noFill/>
              <a:ln w="63500">
                <a:solidFill>
                  <a:srgbClr val="FF0000">
                    <a:alpha val="50195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68" name="Line 10">
                <a:extLst>
                  <a:ext uri="{FF2B5EF4-FFF2-40B4-BE49-F238E27FC236}">
                    <a16:creationId xmlns:a16="http://schemas.microsoft.com/office/drawing/2014/main" id="{6CFB9888-CE3D-412E-BA7E-D13538AEB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240" cy="192"/>
              </a:xfrm>
              <a:prstGeom prst="line">
                <a:avLst/>
              </a:prstGeom>
              <a:noFill/>
              <a:ln w="63500">
                <a:solidFill>
                  <a:srgbClr val="FF0000">
                    <a:alpha val="50195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564" name="Text Box 11">
              <a:extLst>
                <a:ext uri="{FF2B5EF4-FFF2-40B4-BE49-F238E27FC236}">
                  <a16:creationId xmlns:a16="http://schemas.microsoft.com/office/drawing/2014/main" id="{FB8637A5-D62B-47FA-8586-9916312FB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76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Zero</a:t>
              </a:r>
              <a:endParaRPr lang="en-US" altLang="en-US" sz="2400" i="1"/>
            </a:p>
          </p:txBody>
        </p:sp>
      </p:grpSp>
      <p:sp>
        <p:nvSpPr>
          <p:cNvPr id="713740" name="Text Box 12">
            <a:extLst>
              <a:ext uri="{FF2B5EF4-FFF2-40B4-BE49-F238E27FC236}">
                <a16:creationId xmlns:a16="http://schemas.microsoft.com/office/drawing/2014/main" id="{F8F305CB-24AC-423A-BA7F-7613265BE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2133600"/>
            <a:ext cx="181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(Multiply out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polynomials)</a:t>
            </a:r>
            <a:endParaRPr lang="en-US" altLang="en-US" sz="240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D78329CF-348C-4C97-92CF-F5A972E246B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429000"/>
            <a:ext cx="4495800" cy="1143000"/>
            <a:chOff x="1632" y="2160"/>
            <a:chExt cx="2832" cy="720"/>
          </a:xfrm>
        </p:grpSpPr>
        <p:sp>
          <p:nvSpPr>
            <p:cNvPr id="65557" name="Oval 14">
              <a:extLst>
                <a:ext uri="{FF2B5EF4-FFF2-40B4-BE49-F238E27FC236}">
                  <a16:creationId xmlns:a16="http://schemas.microsoft.com/office/drawing/2014/main" id="{DB90871A-E893-4964-93BC-E3245544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60"/>
              <a:ext cx="528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58" name="Oval 15">
              <a:extLst>
                <a:ext uri="{FF2B5EF4-FFF2-40B4-BE49-F238E27FC236}">
                  <a16:creationId xmlns:a16="http://schemas.microsoft.com/office/drawing/2014/main" id="{D01709D1-A7CF-445A-B246-D9EF4963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528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59" name="Oval 16">
              <a:extLst>
                <a:ext uri="{FF2B5EF4-FFF2-40B4-BE49-F238E27FC236}">
                  <a16:creationId xmlns:a16="http://schemas.microsoft.com/office/drawing/2014/main" id="{CDE43EE6-AE41-4F95-8265-B0A0B41A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96"/>
              <a:ext cx="528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60" name="Oval 17">
              <a:extLst>
                <a:ext uri="{FF2B5EF4-FFF2-40B4-BE49-F238E27FC236}">
                  <a16:creationId xmlns:a16="http://schemas.microsoft.com/office/drawing/2014/main" id="{6965D451-893D-415F-AFC1-257B87E1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44"/>
              <a:ext cx="528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61" name="Line 18">
              <a:extLst>
                <a:ext uri="{FF2B5EF4-FFF2-40B4-BE49-F238E27FC236}">
                  <a16:creationId xmlns:a16="http://schemas.microsoft.com/office/drawing/2014/main" id="{F595779D-ED77-418B-B1B8-0A892993C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400"/>
              <a:ext cx="432" cy="192"/>
            </a:xfrm>
            <a:prstGeom prst="lin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2" name="Line 19">
              <a:extLst>
                <a:ext uri="{FF2B5EF4-FFF2-40B4-BE49-F238E27FC236}">
                  <a16:creationId xmlns:a16="http://schemas.microsoft.com/office/drawing/2014/main" id="{B4818507-DB02-4CCF-9B53-BF8C26E32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448"/>
              <a:ext cx="672" cy="192"/>
            </a:xfrm>
            <a:prstGeom prst="lin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3748" name="Text Box 20">
            <a:extLst>
              <a:ext uri="{FF2B5EF4-FFF2-40B4-BE49-F238E27FC236}">
                <a16:creationId xmlns:a16="http://schemas.microsoft.com/office/drawing/2014/main" id="{2915A116-81F0-4285-B736-22CE962A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5715000"/>
            <a:ext cx="229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(Factor last term)</a:t>
            </a:r>
            <a:endParaRPr lang="en-US" altLang="en-US" sz="2400"/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911C6683-B20E-4842-AB67-C663346FD06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05400"/>
            <a:ext cx="6667500" cy="1600200"/>
            <a:chOff x="1200" y="3216"/>
            <a:chExt cx="4200" cy="1008"/>
          </a:xfrm>
        </p:grpSpPr>
        <p:sp>
          <p:nvSpPr>
            <p:cNvPr id="65550" name="Oval 22">
              <a:extLst>
                <a:ext uri="{FF2B5EF4-FFF2-40B4-BE49-F238E27FC236}">
                  <a16:creationId xmlns:a16="http://schemas.microsoft.com/office/drawing/2014/main" id="{272BB391-B007-4EB7-BAD9-62C81714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16"/>
              <a:ext cx="528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51" name="Oval 23">
              <a:extLst>
                <a:ext uri="{FF2B5EF4-FFF2-40B4-BE49-F238E27FC236}">
                  <a16:creationId xmlns:a16="http://schemas.microsoft.com/office/drawing/2014/main" id="{45AD98D6-A55E-4025-9B0D-5EF830D8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216"/>
              <a:ext cx="528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52" name="Oval 24">
              <a:extLst>
                <a:ext uri="{FF2B5EF4-FFF2-40B4-BE49-F238E27FC236}">
                  <a16:creationId xmlns:a16="http://schemas.microsoft.com/office/drawing/2014/main" id="{07C26EAF-2CDA-41AA-9701-742A3E09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52"/>
              <a:ext cx="1584" cy="336"/>
            </a:xfrm>
            <a:prstGeom prst="ellips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553" name="Text Box 25">
              <a:extLst>
                <a:ext uri="{FF2B5EF4-FFF2-40B4-BE49-F238E27FC236}">
                  <a16:creationId xmlns:a16="http://schemas.microsoft.com/office/drawing/2014/main" id="{E18F2AE9-55B8-4B46-9521-849555E8A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936"/>
              <a:ext cx="38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Three multiplications, each with </a:t>
              </a:r>
              <a:r>
                <a:rPr lang="en-US" altLang="en-US" sz="2400" i="1">
                  <a:solidFill>
                    <a:srgbClr val="FF0000"/>
                  </a:solidFill>
                </a:rPr>
                <a:t>n</a:t>
              </a:r>
              <a:r>
                <a:rPr lang="en-US" altLang="en-US" sz="2400">
                  <a:solidFill>
                    <a:srgbClr val="FF0000"/>
                  </a:solidFill>
                </a:rPr>
                <a:t>-digit numbers</a:t>
              </a:r>
              <a:endParaRPr lang="en-US" altLang="en-US" sz="2400"/>
            </a:p>
          </p:txBody>
        </p:sp>
        <p:sp>
          <p:nvSpPr>
            <p:cNvPr id="65554" name="Line 26">
              <a:extLst>
                <a:ext uri="{FF2B5EF4-FFF2-40B4-BE49-F238E27FC236}">
                  <a16:creationId xmlns:a16="http://schemas.microsoft.com/office/drawing/2014/main" id="{93A87A91-3648-413C-B900-FB0C74B2D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600"/>
              <a:ext cx="48" cy="384"/>
            </a:xfrm>
            <a:prstGeom prst="lin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5" name="Line 27">
              <a:extLst>
                <a:ext uri="{FF2B5EF4-FFF2-40B4-BE49-F238E27FC236}">
                  <a16:creationId xmlns:a16="http://schemas.microsoft.com/office/drawing/2014/main" id="{40D55B6F-1308-4B9F-A4B2-E9086870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3936"/>
              <a:ext cx="240" cy="96"/>
            </a:xfrm>
            <a:prstGeom prst="lin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6" name="Line 28">
              <a:extLst>
                <a:ext uri="{FF2B5EF4-FFF2-40B4-BE49-F238E27FC236}">
                  <a16:creationId xmlns:a16="http://schemas.microsoft.com/office/drawing/2014/main" id="{A0FFEF76-5C98-41A5-82AA-C768CEC7A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3504"/>
              <a:ext cx="432" cy="528"/>
            </a:xfrm>
            <a:prstGeom prst="line">
              <a:avLst/>
            </a:prstGeom>
            <a:noFill/>
            <a:ln w="63500">
              <a:solidFill>
                <a:srgbClr val="FF0000">
                  <a:alpha val="50195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3757" name="Line 29">
            <a:extLst>
              <a:ext uri="{FF2B5EF4-FFF2-40B4-BE49-F238E27FC236}">
                <a16:creationId xmlns:a16="http://schemas.microsoft.com/office/drawing/2014/main" id="{7245A2B9-8D81-4517-8A50-B698FE9E9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743200"/>
            <a:ext cx="1905000" cy="304800"/>
          </a:xfrm>
          <a:prstGeom prst="line">
            <a:avLst/>
          </a:prstGeom>
          <a:noFill/>
          <a:ln w="57150">
            <a:solidFill>
              <a:srgbClr val="FF0000">
                <a:alpha val="50195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0" grpId="0" autoUpdateAnimBg="0"/>
      <p:bldP spid="71374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0FAB0939-EE3C-4553-86EC-18CD549402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2C727-4AC0-4547-9B26-95BEAEE5AE96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7" name="Footer Placeholder 4">
            <a:extLst>
              <a:ext uri="{FF2B5EF4-FFF2-40B4-BE49-F238E27FC236}">
                <a16:creationId xmlns:a16="http://schemas.microsoft.com/office/drawing/2014/main" id="{02BEBC29-D3D7-42C4-8632-E8047835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293DFCDE-12B8-4899-B349-9D70F8DA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81A2B-5E12-4B87-B2D6-47FF11FF66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40A1AA10-6C7D-4C2E-AC5D-7A1BDF5E8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Rel. for Fast Mult.</a:t>
            </a:r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8B357805-3180-4279-816A-51F99B85F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/>
              <a:t>Notice that the time complexity 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of the fast multiplication algorithm obeys the recurrence:</a:t>
            </a:r>
            <a:endParaRPr lang="en-US" i="1"/>
          </a:p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(2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)=3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)+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(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i.e.</a:t>
            </a:r>
            <a:r>
              <a:rPr lang="en-US"/>
              <a:t>,</a:t>
            </a:r>
          </a:p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)=3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/2)+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(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  <a:defRPr/>
            </a:pPr>
            <a:r>
              <a:rPr lang="en-US"/>
              <a:t>		So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=3, 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=2</a:t>
            </a:r>
            <a:r>
              <a:rPr lang="en-US"/>
              <a:t>.</a:t>
            </a:r>
          </a:p>
        </p:txBody>
      </p:sp>
      <p:sp>
        <p:nvSpPr>
          <p:cNvPr id="67591" name="Text Box 4">
            <a:extLst>
              <a:ext uri="{FF2B5EF4-FFF2-40B4-BE49-F238E27FC236}">
                <a16:creationId xmlns:a16="http://schemas.microsoft.com/office/drawing/2014/main" id="{5F9F69B1-D55B-474C-8AF6-AD7393026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3200400"/>
            <a:ext cx="40401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FF"/>
                </a:solidFill>
              </a:rPr>
              <a:t>Time to do the needed adds &amp;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FF"/>
                </a:solidFill>
              </a:rPr>
              <a:t>subtracts of </a:t>
            </a:r>
            <a:r>
              <a:rPr lang="en-US" altLang="en-US" sz="2400" i="1">
                <a:solidFill>
                  <a:srgbClr val="3366FF"/>
                </a:solidFill>
              </a:rPr>
              <a:t>n</a:t>
            </a:r>
            <a:r>
              <a:rPr lang="en-US" altLang="en-US" sz="2400">
                <a:solidFill>
                  <a:srgbClr val="3366FF"/>
                </a:solidFill>
              </a:rPr>
              <a:t>-digit and 2</a:t>
            </a:r>
            <a:r>
              <a:rPr lang="en-US" altLang="en-US" sz="2400" i="1">
                <a:solidFill>
                  <a:srgbClr val="3366FF"/>
                </a:solidFill>
              </a:rPr>
              <a:t>n</a:t>
            </a:r>
            <a:r>
              <a:rPr lang="en-US" altLang="en-US" sz="2400">
                <a:solidFill>
                  <a:srgbClr val="3366FF"/>
                </a:solidFill>
              </a:rPr>
              <a:t>-digit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FF"/>
                </a:solidFill>
              </a:rPr>
              <a:t>numbers</a:t>
            </a:r>
            <a:r>
              <a:rPr lang="en-US" altLang="en-US" sz="2400" i="1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67592" name="Oval 5">
            <a:extLst>
              <a:ext uri="{FF2B5EF4-FFF2-40B4-BE49-F238E27FC236}">
                <a16:creationId xmlns:a16="http://schemas.microsoft.com/office/drawing/2014/main" id="{9C26D2B4-B38E-4244-ADFE-AF584E29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81400"/>
            <a:ext cx="914400" cy="609600"/>
          </a:xfrm>
          <a:prstGeom prst="ellipse">
            <a:avLst/>
          </a:prstGeom>
          <a:noFill/>
          <a:ln w="63500">
            <a:solidFill>
              <a:srgbClr val="3333CC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7757E42B-7C29-432E-A892-801799A673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F0E229-A387-447F-8421-A0C49CDC02EF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9635" name="Footer Placeholder 4">
            <a:extLst>
              <a:ext uri="{FF2B5EF4-FFF2-40B4-BE49-F238E27FC236}">
                <a16:creationId xmlns:a16="http://schemas.microsoft.com/office/drawing/2014/main" id="{57E328C2-B9E2-4359-8D48-824B23B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DB5B73EF-4BD9-473C-A7F0-11FAFE43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73212-A73D-4B47-A944-7589B21C221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F06A2D59-5724-45DF-94EC-AD3842DCD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Master Theorem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4CE810AE-0286-414E-90A0-DA8DBE6F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/>
              <a:t>Consider a function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that, for all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 i="1" baseline="30000">
                <a:solidFill>
                  <a:srgbClr val="FF0000"/>
                </a:solidFill>
              </a:rPr>
              <a:t>k</a:t>
            </a:r>
            <a:r>
              <a:rPr lang="en-US"/>
              <a:t> for all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baseline="3000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,</a:t>
            </a:r>
            <a:r>
              <a:rPr lang="en-US" baseline="-25000">
                <a:sym typeface="Symbol" pitchFamily="18" charset="2"/>
              </a:rPr>
              <a:t>,</a:t>
            </a:r>
            <a:r>
              <a:rPr lang="en-US"/>
              <a:t>satisfies the recurrence relation:</a:t>
            </a:r>
          </a:p>
          <a:p>
            <a:pPr>
              <a:buFontTx/>
              <a:buNone/>
              <a:defRPr/>
            </a:pPr>
            <a:r>
              <a:rPr lang="en-US"/>
              <a:t>			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 = </a:t>
            </a:r>
            <a:r>
              <a:rPr lang="en-US" i="1">
                <a:solidFill>
                  <a:srgbClr val="FF0000"/>
                </a:solidFill>
              </a:rPr>
              <a:t>af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) + </a:t>
            </a:r>
            <a:r>
              <a:rPr lang="en-US" i="1">
                <a:solidFill>
                  <a:srgbClr val="FF0000"/>
                </a:solidFill>
              </a:rPr>
              <a:t>cn</a:t>
            </a:r>
            <a:r>
              <a:rPr lang="en-US" i="1" baseline="30000">
                <a:solidFill>
                  <a:srgbClr val="FF0000"/>
                </a:solidFill>
              </a:rPr>
              <a:t>d</a:t>
            </a:r>
            <a:endParaRPr lang="en-US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/>
              <a:t>with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≥1</a:t>
            </a:r>
            <a:r>
              <a:rPr lang="en-US">
                <a:cs typeface="Times New Roman" pitchFamily="18" charset="0"/>
              </a:rPr>
              <a:t>, integer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&gt;1</a:t>
            </a:r>
            <a:r>
              <a:rPr lang="en-US">
                <a:cs typeface="Times New Roman" pitchFamily="18" charset="0"/>
                <a:sym typeface="Symbol" pitchFamily="18" charset="2"/>
              </a:rPr>
              <a:t>, real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&gt;0,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d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≥0</a:t>
            </a:r>
            <a:r>
              <a:rPr lang="en-US">
                <a:cs typeface="Times New Roman" pitchFamily="18" charset="0"/>
                <a:sym typeface="Symbol" pitchFamily="18" charset="2"/>
              </a:rPr>
              <a:t>.  Then:</a:t>
            </a:r>
          </a:p>
          <a:p>
            <a:pPr>
              <a:buFontTx/>
              <a:buNone/>
              <a:defRPr/>
            </a:pPr>
            <a:endParaRPr lang="en-US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9639" name="Object 4">
            <a:extLst>
              <a:ext uri="{FF2B5EF4-FFF2-40B4-BE49-F238E27FC236}">
                <a16:creationId xmlns:a16="http://schemas.microsoft.com/office/drawing/2014/main" id="{8507297B-ED0E-46B7-AABB-0F0CEB5AE9DF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133600" y="4264025"/>
          <a:ext cx="45720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4" imgW="1917700" imgH="736600" progId="Equation.3">
                  <p:embed/>
                </p:oleObj>
              </mc:Choice>
              <mc:Fallback>
                <p:oleObj name="Equation" r:id="rId4" imgW="19177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4025"/>
                        <a:ext cx="4572000" cy="17557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7">
            <a:extLst>
              <a:ext uri="{FF2B5EF4-FFF2-40B4-BE49-F238E27FC236}">
                <a16:creationId xmlns:a16="http://schemas.microsoft.com/office/drawing/2014/main" id="{FB9A7455-498F-41BE-83BB-14048E27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5052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C064A9B2-1AC1-4B8C-BFCC-1B47AA23A4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4DB00F-EA1D-47B9-A81C-1B07FC94D00C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ADFC45FB-5771-45C3-B7BA-575A5F6D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4A955697-BA40-4750-B820-E859F7F2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F48E2-D8CC-40FF-8A0E-E0FCEA59173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DC7931B4-82D9-4D9D-BABF-8BE56F4DD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Master Theorem Example</a:t>
            </a:r>
          </a:p>
        </p:txBody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76751EA5-16F3-4FB6-AB63-448D46B3D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Recall that complexity of fast multiply was:</a:t>
            </a:r>
          </a:p>
          <a:p>
            <a:pPr>
              <a:buFontTx/>
              <a:buNone/>
              <a:defRPr/>
            </a:pPr>
            <a:r>
              <a:rPr lang="en-US" i="1"/>
              <a:t>		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 = 3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/2) +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(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en-US"/>
              <a:t>Thus,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=3, 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=2, </a:t>
            </a:r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rgbClr val="FF0000"/>
                </a:solidFill>
              </a:rPr>
              <a:t>=1</a:t>
            </a:r>
            <a:r>
              <a:rPr lang="en-US"/>
              <a:t>.  So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 &gt; 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 i="1" baseline="30000">
                <a:solidFill>
                  <a:srgbClr val="FF0000"/>
                </a:solidFill>
              </a:rPr>
              <a:t>d</a:t>
            </a:r>
            <a:r>
              <a:rPr lang="en-US"/>
              <a:t>, so case 3 of the master theorem applies, so:</a:t>
            </a:r>
          </a:p>
          <a:p>
            <a:pPr>
              <a:buFontTx/>
              <a:buNone/>
              <a:defRPr/>
            </a:pPr>
            <a:r>
              <a:rPr lang="en-US"/>
              <a:t>		</a:t>
            </a:r>
          </a:p>
          <a:p>
            <a:pPr>
              <a:buFontTx/>
              <a:buNone/>
              <a:defRPr/>
            </a:pPr>
            <a:r>
              <a:rPr lang="en-US"/>
              <a:t>	which is </a:t>
            </a:r>
            <a:r>
              <a:rPr lang="en-US">
                <a:solidFill>
                  <a:srgbClr val="FF0000"/>
                </a:solidFill>
              </a:rPr>
              <a:t>O(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 baseline="30000">
                <a:solidFill>
                  <a:srgbClr val="FF0000"/>
                </a:solidFill>
              </a:rPr>
              <a:t>1.58…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, so the new algorithm is strictly faster than ordinary </a:t>
            </a:r>
            <a:r>
              <a:rPr lang="el-GR">
                <a:solidFill>
                  <a:srgbClr val="FF0000"/>
                </a:solidFill>
                <a:cs typeface="Times New Roman" pitchFamily="18" charset="0"/>
              </a:rPr>
              <a:t>Θ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multiply!</a:t>
            </a:r>
            <a:endParaRPr lang="el-GR">
              <a:cs typeface="Times New Roman" pitchFamily="18" charset="0"/>
            </a:endParaRPr>
          </a:p>
        </p:txBody>
      </p:sp>
      <p:graphicFrame>
        <p:nvGraphicFramePr>
          <p:cNvPr id="71687" name="Object 4">
            <a:extLst>
              <a:ext uri="{FF2B5EF4-FFF2-40B4-BE49-F238E27FC236}">
                <a16:creationId xmlns:a16="http://schemas.microsoft.com/office/drawing/2014/main" id="{283DBA2F-DFED-41B5-BB2D-9B3AE752EB66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676400" y="4191000"/>
          <a:ext cx="4724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4" imgW="1689100" imgH="228600" progId="Equation.3">
                  <p:embed/>
                </p:oleObj>
              </mc:Choice>
              <mc:Fallback>
                <p:oleObj name="Equation" r:id="rId4" imgW="168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4724400" cy="6381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22FFB200-7065-4602-AF46-81D12F1756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7C2A4-9D2B-43CC-BE9F-49F9B6AC4ED4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75FE535E-2B09-4593-A4C1-32C3C614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5A7EEAE1-69A9-4DA1-BB0B-796EB9B4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FA332-D04D-4A9C-9745-CDF7BE2B02A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A41E1031-C692-4761-9265-F7F46B4A3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§6.4: Generating Functions</a:t>
            </a:r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826D2577-1FA4-4703-91A8-6E3397C9F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343400"/>
          </a:xfrm>
        </p:spPr>
        <p:txBody>
          <a:bodyPr/>
          <a:lstStyle/>
          <a:p>
            <a:pPr>
              <a:defRPr/>
            </a:pPr>
            <a:r>
              <a:rPr lang="en-US"/>
              <a:t>Still not being covered this semester.</a:t>
            </a:r>
          </a:p>
          <a:p>
            <a:pPr lvl="1">
              <a:defRPr/>
            </a:pPr>
            <a:r>
              <a:rPr lang="en-US"/>
              <a:t>Requires the binomial theorem, from </a:t>
            </a:r>
            <a:r>
              <a:rPr lang="en-US">
                <a:cs typeface="Times New Roman" pitchFamily="18" charset="0"/>
              </a:rPr>
              <a:t>§4.4, which we also did not cover.  Maybe next semester…</a:t>
            </a:r>
          </a:p>
          <a:p>
            <a:pPr>
              <a:defRPr/>
            </a:pPr>
            <a:r>
              <a:rPr lang="en-US">
                <a:cs typeface="Times New Roman" pitchFamily="18" charset="0"/>
              </a:rPr>
              <a:t>The (ordinary) </a:t>
            </a:r>
            <a:r>
              <a:rPr lang="en-US" i="1">
                <a:cs typeface="Times New Roman" pitchFamily="18" charset="0"/>
              </a:rPr>
              <a:t>generating function</a:t>
            </a:r>
            <a:r>
              <a:rPr lang="en-US">
                <a:cs typeface="Times New Roman" pitchFamily="18" charset="0"/>
              </a:rPr>
              <a:t> of a series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{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}</a:t>
            </a:r>
            <a:r>
              <a:rPr lang="en-US">
                <a:cs typeface="Times New Roman" pitchFamily="18" charset="0"/>
              </a:rPr>
              <a:t> is the infinite summation that uses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 as the coefficient of term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 (for all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≥0</a:t>
            </a:r>
            <a:r>
              <a:rPr lang="en-US">
                <a:cs typeface="Times New Roman" pitchFamily="18" charset="0"/>
              </a:rPr>
              <a:t>).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</a:rPr>
              <a:t>These functions can be used to solve counting problems and recurrence relations.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5D91C934-6E66-4B34-8BDA-3E5B090317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E6D1D-5F33-4B2D-9B58-C95879BBE0E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92968485-1C6F-4477-B009-CBD40B4F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838F8E20-2992-41C6-A947-634BC04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80FCB-7E76-4217-9FE1-87B56C2F195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72117C19-1F28-498B-88E8-7E14113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§6.5: Inclusion-Exclusion</a:t>
            </a: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CFF9D6AC-8C10-4FCF-A836-658E6E838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Part of this topic will have been covered out-of-order already in Module #15, Combinatorics.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Section 6.5 contains just contains more examples and some simple generalizations.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As for Section 6.6, applications of Inclusion-Exclusion: No slides yet.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Maybe next semester!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FC783106-15CC-4836-BEF8-DFB6378F2C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E5CE4-D3F7-4393-BDCE-248103A0329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DED137B4-6BB9-4AD9-986F-F84A2AB9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DB1924EF-459C-4C8D-971B-138170BB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08245-A784-46E5-A83B-D78D606BCCF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10A3B590-2507-4606-8140-2EF925E1F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§6.6: Applications of Inclusion-Exclusion</a:t>
            </a: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405B488E-6760-4FB5-90CE-20D9E4976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 slides yet!</a:t>
            </a:r>
          </a:p>
          <a:p>
            <a:pPr>
              <a:defRPr/>
            </a:pPr>
            <a:r>
              <a:rPr lang="en-US"/>
              <a:t>Topics in this section:</a:t>
            </a:r>
          </a:p>
          <a:p>
            <a:pPr lvl="1">
              <a:defRPr/>
            </a:pPr>
            <a:r>
              <a:rPr lang="en-US"/>
              <a:t>Alternative form of Inclusion-Exclusion</a:t>
            </a:r>
          </a:p>
          <a:p>
            <a:pPr lvl="1">
              <a:defRPr/>
            </a:pPr>
            <a:r>
              <a:rPr lang="en-US"/>
              <a:t>The Sieve of Eratosthenes</a:t>
            </a:r>
          </a:p>
          <a:p>
            <a:pPr lvl="1">
              <a:defRPr/>
            </a:pPr>
            <a:r>
              <a:rPr lang="en-US"/>
              <a:t>The Number of Onto Functions</a:t>
            </a:r>
          </a:p>
          <a:p>
            <a:pPr lvl="1">
              <a:defRPr/>
            </a:pPr>
            <a:r>
              <a:rPr lang="en-US"/>
              <a:t>Derangements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1B1F2D1A-DB1E-46C4-8E22-CD034FE225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F1DED6-AAD7-4AAD-9704-D3B27FC57FA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9875" name="Footer Placeholder 4">
            <a:extLst>
              <a:ext uri="{FF2B5EF4-FFF2-40B4-BE49-F238E27FC236}">
                <a16:creationId xmlns:a16="http://schemas.microsoft.com/office/drawing/2014/main" id="{2338B4E1-B8BB-43D6-BF4E-3D4CADF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9876" name="Slide Number Placeholder 5">
            <a:extLst>
              <a:ext uri="{FF2B5EF4-FFF2-40B4-BE49-F238E27FC236}">
                <a16:creationId xmlns:a16="http://schemas.microsoft.com/office/drawing/2014/main" id="{6B41EA55-5AF5-422D-A6E3-CD964226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97E22-911A-4291-8560-33F4AC7CCCC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86ABBB4F-3336-4D96-B6E3-4646ED7B5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9878" name="Picture 4">
            <a:extLst>
              <a:ext uri="{FF2B5EF4-FFF2-40B4-BE49-F238E27FC236}">
                <a16:creationId xmlns:a16="http://schemas.microsoft.com/office/drawing/2014/main" id="{B623E657-3237-4B93-9007-9D68CBE6676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01925"/>
            <a:ext cx="9144000" cy="2673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A637AA5B-09DF-4561-9608-C5DF1AAE14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E6013B-56E3-45DA-8CB8-3AC968FDB91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23" name="Footer Placeholder 4">
            <a:extLst>
              <a:ext uri="{FF2B5EF4-FFF2-40B4-BE49-F238E27FC236}">
                <a16:creationId xmlns:a16="http://schemas.microsoft.com/office/drawing/2014/main" id="{7307B8FE-C344-4B45-B54B-3023ACBC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FD953749-A003-4214-903F-7207A01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098498-9275-4420-B907-CF030A4987F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B7A70761-3CEC-456D-8FA7-4AFC3004C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1926" name="Picture 4">
            <a:extLst>
              <a:ext uri="{FF2B5EF4-FFF2-40B4-BE49-F238E27FC236}">
                <a16:creationId xmlns:a16="http://schemas.microsoft.com/office/drawing/2014/main" id="{6D03F20A-9DEE-441F-BE4A-F00EE02A108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60625"/>
            <a:ext cx="9144000" cy="3154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C6D2B331-030E-412E-A3C9-7C3AECD8CD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8BC0E-370F-4CB4-AA62-63933DC6600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D2C07C23-0460-4B75-9CA8-39BB32CB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0BCF5AB0-57C0-4CE4-ACAF-B64FCE00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2BB19-25AF-44DB-80BE-4882B236D02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0BB026E3-FF8D-424A-BA77-9F5849EE4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Relation Example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4C7935C6-BB17-4C18-8DB9-E05819EB5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Consider the recurrence relation</a:t>
            </a:r>
          </a:p>
          <a:p>
            <a:pPr>
              <a:buFontTx/>
              <a:buNone/>
              <a:defRPr/>
            </a:pPr>
            <a:r>
              <a:rPr lang="en-US"/>
              <a:t>		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= 2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−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≥2)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>
                <a:cs typeface="Times New Roman" pitchFamily="18" charset="0"/>
              </a:rPr>
              <a:t>Which of the following are solutions?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3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n</a:t>
            </a:r>
            <a:br>
              <a:rPr lang="en-US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2</a:t>
            </a:r>
            <a:r>
              <a:rPr lang="en-US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endParaRPr lang="en-US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= 5</a:t>
            </a:r>
          </a:p>
          <a:p>
            <a:pPr>
              <a:defRPr/>
            </a:pPr>
            <a:endParaRPr lang="en-US">
              <a:cs typeface="Times New Roman" pitchFamily="18" charset="0"/>
            </a:endParaRPr>
          </a:p>
        </p:txBody>
      </p:sp>
      <p:sp>
        <p:nvSpPr>
          <p:cNvPr id="836612" name="Text Box 4">
            <a:extLst>
              <a:ext uri="{FF2B5EF4-FFF2-40B4-BE49-F238E27FC236}">
                <a16:creationId xmlns:a16="http://schemas.microsoft.com/office/drawing/2014/main" id="{C9FC5F41-E11B-4159-88F8-82CE2A9A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733800"/>
            <a:ext cx="65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836613" name="Text Box 5">
            <a:extLst>
              <a:ext uri="{FF2B5EF4-FFF2-40B4-BE49-F238E27FC236}">
                <a16:creationId xmlns:a16="http://schemas.microsoft.com/office/drawing/2014/main" id="{F5404DC8-8A08-425E-BF0F-934ED2AB7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00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836614" name="Text Box 6">
            <a:extLst>
              <a:ext uri="{FF2B5EF4-FFF2-40B4-BE49-F238E27FC236}">
                <a16:creationId xmlns:a16="http://schemas.microsoft.com/office/drawing/2014/main" id="{375D808D-6EE6-4897-94C0-6E8FD63F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67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2" grpId="0"/>
      <p:bldP spid="836613" grpId="0"/>
      <p:bldP spid="8366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3681748C-5DCD-477A-B19B-4AB03F1CC9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B8C429-645A-4531-9961-35BEAEE3BDD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971" name="Footer Placeholder 4">
            <a:extLst>
              <a:ext uri="{FF2B5EF4-FFF2-40B4-BE49-F238E27FC236}">
                <a16:creationId xmlns:a16="http://schemas.microsoft.com/office/drawing/2014/main" id="{5835A20F-59D0-4D0F-A70D-794E0F00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1A70C311-DCA6-4E03-BC78-AB54CA3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6EA80-398F-4857-9C05-F592D2D9300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06B2B078-CC5E-463F-A249-5C3BA7643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3974" name="Picture 4">
            <a:extLst>
              <a:ext uri="{FF2B5EF4-FFF2-40B4-BE49-F238E27FC236}">
                <a16:creationId xmlns:a16="http://schemas.microsoft.com/office/drawing/2014/main" id="{DAEE178A-7162-413A-862B-48258E580E2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0"/>
            <a:ext cx="8915400" cy="29114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D3DA2BDA-388B-4872-BC01-DE3F3038D4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3A804-4C3E-46CE-A20A-0C2E22BCAE99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6019" name="Footer Placeholder 4">
            <a:extLst>
              <a:ext uri="{FF2B5EF4-FFF2-40B4-BE49-F238E27FC236}">
                <a16:creationId xmlns:a16="http://schemas.microsoft.com/office/drawing/2014/main" id="{BBA41203-4466-4AC3-BAEA-0F5BF1C9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05C961C3-3738-4D02-8578-26F04F8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A4B15F-57FF-4EC7-8EDB-F4F60F4A867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23109861-BC43-4972-88F2-08A74A265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6022" name="Picture 4">
            <a:extLst>
              <a:ext uri="{FF2B5EF4-FFF2-40B4-BE49-F238E27FC236}">
                <a16:creationId xmlns:a16="http://schemas.microsoft.com/office/drawing/2014/main" id="{4AA729F0-C3D7-4C64-AFE2-D3FA56952AD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19338"/>
            <a:ext cx="9144000" cy="3436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61829960-0534-4ABE-8D3C-41DE040492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22D8EA-A879-4C23-80DF-69C6C8A3470C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DA00F775-7AF2-4D38-B39F-1BCE9C73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F5E46413-301D-49BB-BF74-8A3765C2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2EFC0-45E3-4B7A-B236-7D8E8D3D196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E007FDA1-E983-4584-9169-8D48EBEB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ứng dụng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8C9FDE11-65A0-4DA0-8FA5-EBAF3A255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ở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lãi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%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/>
              <a:t>		</a:t>
            </a:r>
            <a:r>
              <a:rPr lang="en-US" i="1" dirty="0" err="1">
                <a:solidFill>
                  <a:srgbClr val="FF0000"/>
                </a:solidFill>
              </a:rPr>
              <a:t>M</a:t>
            </a:r>
            <a:r>
              <a:rPr lang="en-US" i="1" baseline="-25000" dirty="0" err="1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+ (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/100)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err="1">
                <a:cs typeface="Times New Roman" pitchFamily="18" charset="0"/>
              </a:rPr>
              <a:t>Vi</a:t>
            </a:r>
            <a:r>
              <a:rPr lang="en-US" dirty="0" err="1"/>
              <a:t>ệc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bầy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ở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chù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i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+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i="1" baseline="-25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dirty="0">
                <a:cs typeface="Times New Roman" pitchFamily="18" charset="0"/>
              </a:rPr>
              <a:t>   (Fibonacci 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F6DA9422-3287-45B0-A433-D07B5EAB37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3B52C-E7E9-4A0B-A9C9-F660275E0B6B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BC462549-F9E9-44C0-A522-E33DEA9B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B6EE1489-1967-46B6-9772-C22DD82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6DBB97-33B4-482D-997D-52B1ABC6CFD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9EB30779-EA57-4767-836F-0870FDEB8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Giải hệ thức truy hồi phức tạp</a:t>
            </a:r>
          </a:p>
        </p:txBody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F2627936-5AA9-4C50-A52B-9A512B9B1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</a:rPr>
              <a:t>M</a:t>
            </a:r>
            <a:r>
              <a:rPr lang="en-US" i="1" baseline="-25000" dirty="0" err="1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+ (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/100)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	= (1 +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/100)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		=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n-US" dirty="0">
                <a:cs typeface="Times New Roman" pitchFamily="18" charset="0"/>
              </a:rPr>
              <a:t>(let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1 +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/100</a:t>
            </a:r>
            <a:r>
              <a:rPr lang="en-US" dirty="0"/>
              <a:t>)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	=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−2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		= 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·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·(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−3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	</a:t>
            </a:r>
            <a:r>
              <a:rPr lang="en-US" dirty="0">
                <a:cs typeface="Times New Roman" pitchFamily="18" charset="0"/>
              </a:rPr>
              <a:t>…and so on to…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		= 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i="1" baseline="30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</a:p>
          <a:p>
            <a:pPr>
              <a:buFontTx/>
              <a:buNone/>
              <a:defRPr/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B9F72F3D-185C-4E9A-B800-6A2128526E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D3A4E1-27C3-42CA-AC59-E317599BA0E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20C70020-A8FC-43C4-BBA1-A0FCA3A5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D2F08D54-A45D-4971-9A40-152353AC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F59119-F726-4D31-B288-9603CDFE8F4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FD415EB-8F7E-4043-B916-B75224473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Ví dụ tháp Hà nội</a:t>
            </a:r>
            <a:br>
              <a:rPr lang="en-US" altLang="en-US" sz="4000"/>
            </a:br>
            <a:r>
              <a:rPr lang="en-US" altLang="en-US" sz="4000"/>
              <a:t>Tower of Hanoi Example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C86F5055-F42E-4F8B-9170-27BCFBFF3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Problem: Get all disks from peg 1 to peg 2.</a:t>
            </a:r>
          </a:p>
          <a:p>
            <a:pPr lvl="1">
              <a:defRPr/>
            </a:pPr>
            <a:r>
              <a:rPr lang="en-US"/>
              <a:t>Rules: (a) Only move 1 disk at a time.</a:t>
            </a:r>
          </a:p>
          <a:p>
            <a:pPr lvl="1">
              <a:defRPr/>
            </a:pPr>
            <a:r>
              <a:rPr lang="en-US"/>
              <a:t>(b) Never set a larger disk on a smaller one.</a:t>
            </a:r>
          </a:p>
        </p:txBody>
      </p:sp>
      <p:sp>
        <p:nvSpPr>
          <p:cNvPr id="838661" name="AutoShape 5">
            <a:extLst>
              <a:ext uri="{FF2B5EF4-FFF2-40B4-BE49-F238E27FC236}">
                <a16:creationId xmlns:a16="http://schemas.microsoft.com/office/drawing/2014/main" id="{BFD85892-9551-444F-8B3D-60EA158E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23622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8663" name="AutoShape 7">
            <a:extLst>
              <a:ext uri="{FF2B5EF4-FFF2-40B4-BE49-F238E27FC236}">
                <a16:creationId xmlns:a16="http://schemas.microsoft.com/office/drawing/2014/main" id="{F3CDDEA6-5D63-4652-9E54-E70CD27A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57800"/>
            <a:ext cx="19050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8664" name="AutoShape 8">
            <a:extLst>
              <a:ext uri="{FF2B5EF4-FFF2-40B4-BE49-F238E27FC236}">
                <a16:creationId xmlns:a16="http://schemas.microsoft.com/office/drawing/2014/main" id="{77F1A6FD-8106-47F6-A291-6E06C547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14478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8665" name="AutoShape 9">
            <a:extLst>
              <a:ext uri="{FF2B5EF4-FFF2-40B4-BE49-F238E27FC236}">
                <a16:creationId xmlns:a16="http://schemas.microsoft.com/office/drawing/2014/main" id="{203703C4-50F1-4619-84CE-28DAABD0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95800"/>
            <a:ext cx="9906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8662" name="AutoShape 6">
            <a:extLst>
              <a:ext uri="{FF2B5EF4-FFF2-40B4-BE49-F238E27FC236}">
                <a16:creationId xmlns:a16="http://schemas.microsoft.com/office/drawing/2014/main" id="{722308B0-13B8-414C-BE2E-E32BC9A14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0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CACF0227-0A97-4832-97A4-2DFE1F96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96000"/>
            <a:ext cx="2362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Peg #1</a:t>
            </a:r>
          </a:p>
        </p:txBody>
      </p:sp>
      <p:sp>
        <p:nvSpPr>
          <p:cNvPr id="16397" name="Text Box 12">
            <a:extLst>
              <a:ext uri="{FF2B5EF4-FFF2-40B4-BE49-F238E27FC236}">
                <a16:creationId xmlns:a16="http://schemas.microsoft.com/office/drawing/2014/main" id="{AAC253FC-F151-4907-B083-FFF4AB07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096000"/>
            <a:ext cx="2362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Peg #2</a:t>
            </a:r>
          </a:p>
        </p:txBody>
      </p:sp>
      <p:sp>
        <p:nvSpPr>
          <p:cNvPr id="16398" name="Text Box 13">
            <a:extLst>
              <a:ext uri="{FF2B5EF4-FFF2-40B4-BE49-F238E27FC236}">
                <a16:creationId xmlns:a16="http://schemas.microsoft.com/office/drawing/2014/main" id="{D5EA7D7A-EB7B-4093-A1A8-6D607D76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96000"/>
            <a:ext cx="2362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Peg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69 C 0.01406 -0.01967 0.04028 -0.15231 0.08507 -0.11435 C 0.12986 -0.07639 0.23021 0.15579 0.2684 0.22686 " pathEditMode="relative" rAng="0" ptsTypes="aaa">
                                      <p:cBhvr>
                                        <p:cTn id="6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379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C 0.10764 -0.07454 0.21546 -0.14885 0.30782 -0.12014 C 0.40018 -0.09144 0.47709 0.0405 0.554 0.17268 " pathEditMode="relative" ptsTypes="aaA">
                                      <p:cBhvr>
                                        <p:cTn id="9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 0.22686 C 0.31319 0.08496 0.35799 -0.05694 0.40556 -0.06597 C 0.45313 -0.075 0.5033 0.04838 0.55365 0.172 " pathEditMode="relative" ptsTypes="aaA">
                                      <p:cBhvr>
                                        <p:cTn id="12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14815E-6 C 0.06927 -0.07569 0.13854 -0.15138 0.18333 -0.13333 C 0.22812 -0.11527 0.24826 -0.00347 0.26857 0.10857 " pathEditMode="relative" ptsTypes="aaA">
                                      <p:cBhvr>
                                        <p:cTn id="15" dur="500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5 0.172 C 0.45938 0.07755 0.36528 -0.01666 0.27326 -0.02661 C 0.18125 -0.03657 0.09149 0.03774 0.00174 0.11204 " pathEditMode="relative" ptsTypes="aaA">
                                      <p:cBhvr>
                                        <p:cTn id="18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 0.17268 C 0.51546 0.05671 0.47709 -0.05903 0.42935 -0.06898 C 0.3816 -0.07894 0.32466 0.0169 0.26771 0.11273 " pathEditMode="relative" ptsTypes="aaA">
                                      <p:cBhvr>
                                        <p:cTn id="21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1204 C 0.05122 0.02685 0.1007 -0.05833 0.14479 -0.05926 C 0.18889 -0.06018 0.22761 0.02315 0.26632 0.10671 " pathEditMode="relative" ptsTypes="aaA">
                                      <p:cBhvr>
                                        <p:cTn id="24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C 0.08803 -0.14189 0.17605 -0.28379 0.26858 -0.27453 C 0.36112 -0.26527 0.45799 -0.10463 0.55487 0.05602 " pathEditMode="relative" ptsTypes="aaA">
                                      <p:cBhvr>
                                        <p:cTn id="27" dur="500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0.10672 C 0.3217 0.03264 0.37726 -0.0412 0.42518 -0.03055 C 0.47309 -0.0199 0.51337 0.07547 0.55365 0.17084 " pathEditMode="relative" ptsTypes="aaA">
                                      <p:cBhvr>
                                        <p:cTn id="30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11273 C 0.22865 0.02153 0.18976 -0.06968 0.14514 -0.07037 C 0.10052 -0.07107 0.05035 0.01875 0.00018 0.10879 " pathEditMode="relative" ptsTypes="aaA">
                                      <p:cBhvr>
                                        <p:cTn id="33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5 0.17199 C 0.38906 0.05579 0.23108 -0.09004 0.13889 -0.1 C 0.0467 -0.10995 0.02951 0.06783 0.00069 0.11181 " pathEditMode="relative" rAng="0" ptsTypes="aaa">
                                      <p:cBhvr>
                                        <p:cTn id="36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56" y="-1409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 0.11575 C 0.32222 -0.03032 0.37622 -0.17638 0.42413 -0.18495 C 0.47205 -0.19351 0.51372 -0.06435 0.55556 0.06482 " pathEditMode="relative" ptsTypes="aaA">
                                      <p:cBhvr>
                                        <p:cTn id="39" dur="500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1204 C 0.05399 0.00788 0.10625 -0.09606 0.15069 -0.07638 C 0.19514 -0.05671 0.23177 0.08704 0.2684 0.23079 " pathEditMode="relative" ptsTypes="aaA">
                                      <p:cBhvr>
                                        <p:cTn id="42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088 C 0.10278 -0.02662 0.20503 -0.1632 0.29722 -0.17083 C 0.38941 -0.17847 0.50017 0.01412 0.55365 0.06273 " pathEditMode="relative" rAng="0" ptsTypes="aaa">
                                      <p:cBhvr>
                                        <p:cTn id="45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74" y="-1437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 0.22685 C 0.36267 0.08635 0.45694 -0.05393 0.50469 -0.08032 C 0.55243 -0.10671 0.55347 -0.01898 0.55469 0.06875 " pathEditMode="relative" ptsTypes="aaA">
                                      <p:cBhvr>
                                        <p:cTn id="48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-0.01563 -0.06736 -0.03108 -0.13472 0.03715 -0.15833 C 0.10538 -0.18194 0.35243 -0.11435 0.40972 -0.1412 C 0.46701 -0.16806 0.40521 -0.29977 0.38125 -0.31898 C 0.35729 -0.33819 0.28507 -0.3088 0.26562 -0.25625 C 0.24618 -0.2037 0.25538 -0.10393 0.26458 -0.00393 " pathEditMode="relative" ptsTypes="aaaaaA">
                                      <p:cBhvr>
                                        <p:cTn id="51" dur="1000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3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69 0.06875 C 0.36042 -0.02454 0.16615 -0.11782 0.07326 -0.0919 C -0.01962 -0.06597 -0.01094 0.07917 -0.00226 0.22431 " pathEditMode="relative" ptsTypes="aaA">
                                      <p:cBhvr>
                                        <p:cTn id="54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5 0.06273 C 0.44132 -0.04537 0.32899 -0.14283 0.28108 -0.13472 C 0.23316 -0.12662 0.26944 0.05995 0.26649 0.11111 " pathEditMode="relative" rAng="0" ptsTypes="aaa">
                                      <p:cBhvr>
                                        <p:cTn id="57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4" y="-787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9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22431 C 0.07778 0.09861 0.15833 -0.01574 0.20278 -0.03588 C 0.24722 -0.05602 0.25156 0.07477 0.26441 0.10394 " pathEditMode="relative" rAng="0" ptsTypes="aaa">
                                      <p:cBhvr>
                                        <p:cTn id="60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1402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5 0.06089 C 0.45226 -0.06805 0.35104 -0.19675 0.25851 -0.18749 C 0.16597 -0.17823 0.08229 -0.03124 -0.00139 0.11575 " pathEditMode="relative" ptsTypes="aaA">
                                      <p:cBhvr>
                                        <p:cTn id="63" dur="500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0.10672 C 0.34201 0.00232 0.41788 -0.10185 0.46632 -0.09212 C 0.51476 -0.0824 0.53559 0.04144 0.5566 0.16552 " pathEditMode="relative" ptsTypes="aaA">
                                      <p:cBhvr>
                                        <p:cTn id="66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 0.11273 C 0.15607 0.00486 0.04461 -0.10278 0.02048 -0.13958 C -0.00365 -0.17639 0.12708 -0.15046 0.12343 -0.1081 C 0.11979 -0.06574 0.05885 0.02407 -0.00191 0.11412 " pathEditMode="relative" ptsTypes="aaaA">
                                      <p:cBhvr>
                                        <p:cTn id="69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0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5 0.17199 C 0.45313 0.09468 0.35261 0.01736 0.26042 0.00718 C 0.16823 -0.00301 0.08438 0.0537 0.0007 0.11042 " pathEditMode="relative" ptsTypes="aaA">
                                      <p:cBhvr>
                                        <p:cTn id="72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 0.06158 C 0.59722 -0.00648 0.64063 -0.07454 0.61788 -0.12801 C 0.59514 -0.18148 0.47657 -0.28032 0.41788 -0.2588 C 0.3592 -0.23727 0.3125 -0.11805 0.2658 0.00139 " pathEditMode="relative" ptsTypes="aaaA">
                                      <p:cBhvr>
                                        <p:cTn id="75" dur="500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0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1204 C 0.06649 -0.02986 0.13142 -0.18171 0.17535 -0.18217 C 0.21927 -0.18264 0.2467 0.04861 0.26545 0.10926 " pathEditMode="relative" rAng="0" ptsTypes="aaa">
                                      <p:cBhvr>
                                        <p:cTn id="78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1474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088 C 0.00226 -0.03773 0.00434 -0.18402 0.07187 -0.24305 C 0.13941 -0.30208 0.32483 -0.31273 0.40521 -0.2456 C 0.48559 -0.17847 0.51979 -0.00949 0.55417 0.15973 " pathEditMode="relative" ptsTypes="aaaA">
                                      <p:cBhvr>
                                        <p:cTn id="81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0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0.10139 C 0.28681 0.0669 0.35538 -0.11944 0.40365 -0.10764 C 0.45191 -0.09583 0.5026 0.0426 0.55365 0.17223 " pathEditMode="relative" rAng="0" ptsTypes="aaa">
                                      <p:cBhvr>
                                        <p:cTn id="84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75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1132 C 0.00625 -0.00879 0.01493 -0.13078 0.04965 -0.17685 C 0.08438 -0.22291 0.17014 -0.19143 0.20642 -0.1625 C 0.24271 -0.13356 0.25469 -0.03634 0.26736 -0.00324 " pathEditMode="relative" rAng="0" ptsTypes="aaaa">
                                      <p:cBhvr>
                                        <p:cTn id="87" dur="500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-1680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0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5 0.172 C 0.54931 0.00973 0.54514 -0.15254 0.45538 -0.21226 C 0.36597 -0.27199 0.09271 -0.25949 0.01632 -0.18611 C -0.06007 -0.11273 -0.03125 0.05764 -0.00226 0.22825 " pathEditMode="relative" ptsTypes="aaaA">
                                      <p:cBhvr>
                                        <p:cTn id="90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2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 0.17269 C 0.5875 0.03334 0.62118 -0.10602 0.58733 -0.15671 C 0.55348 -0.20741 0.40486 -0.15787 0.35104 -0.13171 C 0.29723 -0.10555 0.27865 -0.02176 0.26389 0.00023 " pathEditMode="relative" ptsTypes="aaaA">
                                      <p:cBhvr>
                                        <p:cTn id="93" dur="500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5" presetID="0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22431 C -0.04757 0.12176 -0.09271 0.01945 -0.09236 -0.06064 C -0.09201 -0.14074 -0.07031 -0.21597 -0.00017 -0.25671 C 0.06997 -0.29745 0.2276 -0.31898 0.32813 -0.30509 C 0.42865 -0.2912 0.57431 -0.22245 0.60278 -0.17314 C 0.63125 -0.12384 0.53542 -0.00949 0.49878 -0.00972 C 0.46215 -0.00995 0.43194 -0.13518 0.38316 -0.1743 C 0.33438 -0.21342 0.24948 -0.26666 0.20556 -0.2449 C 0.16163 -0.22314 0.15052 -0.06574 0.11944 -0.04375 C 0.08837 -0.02176 0.02431 -0.08125 0.01944 -0.11296 C 0.01458 -0.14467 0.04896 -0.22754 0.08993 -0.23449 C 0.1309 -0.24143 0.23594 -0.19375 0.26545 -0.15486 C 0.29497 -0.11597 0.26632 -0.03379 0.26649 -0.00185 " pathEditMode="relative" rAng="0" ptsTypes="aaaaaaaaaaaaa">
                                      <p:cBhvr>
                                        <p:cTn id="96" dur="20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53" y="-2717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1" grpId="0" animBg="1"/>
      <p:bldP spid="838663" grpId="0" animBg="1"/>
      <p:bldP spid="838663" grpId="1" animBg="1"/>
      <p:bldP spid="838664" grpId="0" animBg="1"/>
      <p:bldP spid="838664" grpId="1" animBg="1"/>
      <p:bldP spid="838664" grpId="2" animBg="1"/>
      <p:bldP spid="838664" grpId="3" animBg="1"/>
      <p:bldP spid="838665" grpId="0" animBg="1"/>
      <p:bldP spid="838665" grpId="1" animBg="1"/>
      <p:bldP spid="838665" grpId="2" animBg="1"/>
      <p:bldP spid="838665" grpId="3" animBg="1"/>
      <p:bldP spid="838665" grpId="4" animBg="1"/>
      <p:bldP spid="838665" grpId="5" animBg="1"/>
      <p:bldP spid="838665" grpId="6" animBg="1"/>
      <p:bldP spid="838665" grpId="7" animBg="1"/>
      <p:bldP spid="838662" grpId="0" animBg="1"/>
      <p:bldP spid="838662" grpId="1" animBg="1"/>
      <p:bldP spid="838662" grpId="2" animBg="1"/>
      <p:bldP spid="838662" grpId="3" animBg="1"/>
      <p:bldP spid="838662" grpId="4" animBg="1"/>
      <p:bldP spid="838662" grpId="5" animBg="1"/>
      <p:bldP spid="838662" grpId="6" animBg="1"/>
      <p:bldP spid="838662" grpId="7" animBg="1"/>
      <p:bldP spid="838662" grpId="8" animBg="1"/>
      <p:bldP spid="838662" grpId="9" animBg="1"/>
      <p:bldP spid="838662" grpId="10" animBg="1"/>
      <p:bldP spid="838662" grpId="11" animBg="1"/>
      <p:bldP spid="838662" grpId="12" animBg="1"/>
      <p:bldP spid="838662" grpId="13" animBg="1"/>
      <p:bldP spid="838662" grpId="14" animBg="1"/>
      <p:bldP spid="838662" grpId="1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7861AC30-DF72-4735-9F6C-5777D70C9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9F245-C185-4577-9D7E-6B161DF0514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5C23F6F1-4492-45D6-B846-984A2E4F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FF0DFCA6-6D0A-435D-BF62-D88A0088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229D8-3747-4CB9-AAA3-D8A95A6A3B0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5423489-2A7F-4968-AFC8-E4A883D21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Hanoi Recurrence Relation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44E8CB8E-B53F-44D2-A477-668C23030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Let </a:t>
            </a:r>
            <a:r>
              <a:rPr lang="en-US" sz="2800" i="1">
                <a:solidFill>
                  <a:srgbClr val="FF0000"/>
                </a:solidFill>
              </a:rPr>
              <a:t>H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 i="1" baseline="-25000"/>
              <a:t> </a:t>
            </a:r>
            <a:r>
              <a:rPr lang="en-US" sz="2800"/>
              <a:t>= # dịch chuyển cho chồng xếp  </a:t>
            </a:r>
            <a:r>
              <a:rPr lang="en-US" sz="2800" i="1"/>
              <a:t>n</a:t>
            </a:r>
            <a:r>
              <a:rPr lang="en-US" sz="2800"/>
              <a:t> đĩa.</a:t>
            </a:r>
          </a:p>
          <a:p>
            <a:pPr>
              <a:defRPr/>
            </a:pPr>
            <a:r>
              <a:rPr lang="en-US" sz="2800"/>
              <a:t>Có chiến lược tối ưu:</a:t>
            </a:r>
          </a:p>
          <a:p>
            <a:pPr lvl="1">
              <a:defRPr/>
            </a:pPr>
            <a:r>
              <a:rPr lang="en-US" sz="2400"/>
              <a:t>Chuyển  </a:t>
            </a:r>
            <a:r>
              <a:rPr lang="en-US" sz="2400" i="1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/>
              <a:t>đĩa bên trên sang cột trung gian</a:t>
            </a:r>
            <a:r>
              <a:rPr lang="en-US" sz="2400">
                <a:cs typeface="Times New Roman" pitchFamily="18" charset="0"/>
              </a:rPr>
              <a:t>. 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cs typeface="Times New Roman" pitchFamily="18" charset="0"/>
              </a:rPr>
              <a:t> d</a:t>
            </a:r>
            <a:r>
              <a:rPr lang="en-US" sz="2400"/>
              <a:t>ịch chuyển</a:t>
            </a:r>
            <a:r>
              <a:rPr lang="en-US" sz="2400"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sz="2400">
                <a:cs typeface="Times New Roman" pitchFamily="18" charset="0"/>
              </a:rPr>
              <a:t>Chuy</a:t>
            </a:r>
            <a:r>
              <a:rPr lang="en-US" sz="2400"/>
              <a:t>ển đĩa cuối sang cột đích</a:t>
            </a:r>
            <a:r>
              <a:rPr lang="en-US" sz="2400">
                <a:cs typeface="Times New Roman" pitchFamily="18" charset="0"/>
              </a:rPr>
              <a:t>. (1 d</a:t>
            </a:r>
            <a:r>
              <a:rPr lang="en-US" sz="2400"/>
              <a:t>ịch chuyển</a:t>
            </a:r>
            <a:r>
              <a:rPr lang="en-US" sz="2400"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sz="2400">
                <a:cs typeface="Times New Roman" pitchFamily="18" charset="0"/>
              </a:rPr>
              <a:t>Chuy</a:t>
            </a:r>
            <a:r>
              <a:rPr lang="en-US" sz="2400"/>
              <a:t>ển </a:t>
            </a:r>
            <a:r>
              <a:rPr lang="en-US" sz="2400" i="1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cs typeface="Times New Roman" pitchFamily="18" charset="0"/>
              </a:rPr>
              <a:t> t</a:t>
            </a:r>
            <a:r>
              <a:rPr lang="en-US" sz="2400"/>
              <a:t>ừ cột trung gian sang cột đích</a:t>
            </a:r>
            <a:r>
              <a:rPr lang="en-US" sz="2400">
                <a:cs typeface="Times New Roman" pitchFamily="18" charset="0"/>
              </a:rPr>
              <a:t>. 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400">
                <a:cs typeface="Times New Roman" pitchFamily="18" charset="0"/>
              </a:rPr>
              <a:t> d</a:t>
            </a:r>
            <a:r>
              <a:rPr lang="en-US" sz="2400"/>
              <a:t>ịch chuyển</a:t>
            </a:r>
            <a:r>
              <a:rPr lang="en-US" sz="2400"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sz="2800" b="1">
                <a:cs typeface="Times New Roman" pitchFamily="18" charset="0"/>
              </a:rPr>
              <a:t>Note that:</a:t>
            </a:r>
            <a:r>
              <a:rPr lang="en-US" sz="2800">
                <a:cs typeface="Times New Roman" pitchFamily="18" charset="0"/>
              </a:rPr>
              <a:t>     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= 2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+ 1</a:t>
            </a:r>
          </a:p>
          <a:p>
            <a:pPr lvl="1">
              <a:defRPr/>
            </a:pPr>
            <a:r>
              <a:rPr lang="en-US" sz="2400">
                <a:cs typeface="Times New Roman" pitchFamily="18" charset="0"/>
              </a:rPr>
              <a:t> # d</a:t>
            </a:r>
            <a:r>
              <a:rPr lang="en-US" sz="2400"/>
              <a:t>ịch chuyển được mô tả trong hệ thức truy hồi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444B0E9A-280E-49AE-87D9-505491904F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29440-CEF6-4ED1-A466-195565A0297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34D2D857-8E44-49D6-B286-D9BC7807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77AAB63C-18EE-4753-B1CF-6BFB5E01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16D8E-04ED-450B-B6FF-928764C25D4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E1A91AB8-3370-43BD-98CE-0120FA53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Tower of Hanoi RR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69F4BEBF-094F-4353-AFC2-0586104B7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i="1" dirty="0" err="1"/>
              <a:t>H</a:t>
            </a:r>
            <a:r>
              <a:rPr lang="en-US" sz="2400" i="1" baseline="-25000" dirty="0" err="1"/>
              <a:t>n</a:t>
            </a:r>
            <a:r>
              <a:rPr lang="en-US" sz="2400" dirty="0"/>
              <a:t> = 2 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cs typeface="Times New Roman" pitchFamily="18" charset="0"/>
              </a:rPr>
              <a:t>−1</a:t>
            </a:r>
            <a:r>
              <a:rPr lang="en-US" sz="2400" dirty="0">
                <a:cs typeface="Times New Roman" pitchFamily="18" charset="0"/>
              </a:rPr>
              <a:t> + 1</a:t>
            </a:r>
          </a:p>
          <a:p>
            <a:pP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= </a:t>
            </a:r>
            <a:r>
              <a:rPr lang="en-US" sz="2400" dirty="0"/>
              <a:t>2 (2 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cs typeface="Times New Roman" pitchFamily="18" charset="0"/>
              </a:rPr>
              <a:t>−2</a:t>
            </a:r>
            <a:r>
              <a:rPr lang="en-US" sz="2400" dirty="0">
                <a:cs typeface="Times New Roman" pitchFamily="18" charset="0"/>
              </a:rPr>
              <a:t> + 1) + 1 	= 2</a:t>
            </a:r>
            <a:r>
              <a:rPr lang="en-US" sz="2400" baseline="30000" dirty="0">
                <a:cs typeface="Times New Roman" pitchFamily="18" charset="0"/>
              </a:rPr>
              <a:t>2 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cs typeface="Times New Roman" pitchFamily="18" charset="0"/>
              </a:rPr>
              <a:t>−2</a:t>
            </a:r>
            <a:r>
              <a:rPr lang="en-US" sz="2400" dirty="0">
                <a:cs typeface="Times New Roman" pitchFamily="18" charset="0"/>
              </a:rPr>
              <a:t> + 2 + 1</a:t>
            </a:r>
          </a:p>
          <a:p>
            <a:pP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= 2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(2 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cs typeface="Times New Roman" pitchFamily="18" charset="0"/>
              </a:rPr>
              <a:t>−3</a:t>
            </a:r>
            <a:r>
              <a:rPr lang="en-US" sz="2400" dirty="0">
                <a:cs typeface="Times New Roman" pitchFamily="18" charset="0"/>
              </a:rPr>
              <a:t> + 1) + 2 + 1	= 2</a:t>
            </a:r>
            <a:r>
              <a:rPr lang="en-US" sz="2400" baseline="30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cs typeface="Times New Roman" pitchFamily="18" charset="0"/>
              </a:rPr>
              <a:t>−3</a:t>
            </a:r>
            <a:r>
              <a:rPr lang="en-US" sz="2400" dirty="0">
                <a:cs typeface="Times New Roman" pitchFamily="18" charset="0"/>
              </a:rPr>
              <a:t> + 2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+ 2 + 1</a:t>
            </a:r>
          </a:p>
          <a:p>
            <a:pP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…</a:t>
            </a:r>
          </a:p>
          <a:p>
            <a:pP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= 2</a:t>
            </a:r>
            <a:r>
              <a:rPr lang="en-US" sz="2400" i="1" baseline="30000" dirty="0">
                <a:cs typeface="Times New Roman" pitchFamily="18" charset="0"/>
              </a:rPr>
              <a:t>n</a:t>
            </a:r>
            <a:r>
              <a:rPr lang="en-US" sz="2400" baseline="30000" dirty="0">
                <a:cs typeface="Times New Roman" pitchFamily="18" charset="0"/>
              </a:rPr>
              <a:t>−1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H</a:t>
            </a:r>
            <a:r>
              <a:rPr lang="en-US" sz="2400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+ 2</a:t>
            </a:r>
            <a:r>
              <a:rPr lang="en-US" sz="2400" i="1" baseline="30000" dirty="0">
                <a:cs typeface="Times New Roman" pitchFamily="18" charset="0"/>
              </a:rPr>
              <a:t>n</a:t>
            </a:r>
            <a:r>
              <a:rPr lang="en-US" sz="2400" baseline="30000" dirty="0">
                <a:cs typeface="Times New Roman" pitchFamily="18" charset="0"/>
              </a:rPr>
              <a:t>−2</a:t>
            </a:r>
            <a:r>
              <a:rPr lang="en-US" sz="2400" dirty="0">
                <a:cs typeface="Times New Roman" pitchFamily="18" charset="0"/>
              </a:rPr>
              <a:t> + … + 2 + 1</a:t>
            </a:r>
          </a:p>
          <a:p>
            <a:pP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= 2</a:t>
            </a:r>
            <a:r>
              <a:rPr lang="en-US" sz="2400" i="1" baseline="30000" dirty="0">
                <a:cs typeface="Times New Roman" pitchFamily="18" charset="0"/>
              </a:rPr>
              <a:t>n</a:t>
            </a:r>
            <a:r>
              <a:rPr lang="en-US" sz="2400" baseline="30000" dirty="0">
                <a:cs typeface="Times New Roman" pitchFamily="18" charset="0"/>
              </a:rPr>
              <a:t>−1</a:t>
            </a:r>
            <a:r>
              <a:rPr lang="en-US" sz="2400" dirty="0">
                <a:cs typeface="Times New Roman" pitchFamily="18" charset="0"/>
              </a:rPr>
              <a:t> + 2</a:t>
            </a:r>
            <a:r>
              <a:rPr lang="en-US" sz="2400" i="1" baseline="30000" dirty="0">
                <a:cs typeface="Times New Roman" pitchFamily="18" charset="0"/>
              </a:rPr>
              <a:t>n</a:t>
            </a:r>
            <a:r>
              <a:rPr lang="en-US" sz="2400" baseline="30000" dirty="0">
                <a:cs typeface="Times New Roman" pitchFamily="18" charset="0"/>
              </a:rPr>
              <a:t>−2</a:t>
            </a:r>
            <a:r>
              <a:rPr lang="en-US" sz="2400" dirty="0">
                <a:cs typeface="Times New Roman" pitchFamily="18" charset="0"/>
              </a:rPr>
              <a:t> + … + 2 + 1		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(since </a:t>
            </a:r>
            <a:r>
              <a:rPr lang="en-US" sz="2400" i="1" dirty="0">
                <a:solidFill>
                  <a:schemeClr val="accent2"/>
                </a:solidFill>
                <a:cs typeface="Times New Roman" pitchFamily="18" charset="0"/>
              </a:rPr>
              <a:t>H</a:t>
            </a:r>
            <a:r>
              <a:rPr lang="en-US" sz="2400" baseline="-25000" dirty="0">
                <a:solidFill>
                  <a:schemeClr val="accent2"/>
                </a:solidFill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</a:rPr>
              <a:t> = 1)</a:t>
            </a:r>
          </a:p>
          <a:p>
            <a:pP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= 2</a:t>
            </a:r>
            <a:r>
              <a:rPr lang="en-US" sz="2400" i="1" baseline="30000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− 1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A9F6B78DC3744E9D8470E124C26259" ma:contentTypeVersion="2" ma:contentTypeDescription="Create a new document." ma:contentTypeScope="" ma:versionID="b149ba8ae3b4953ad006fb2f5fd13b32">
  <xsd:schema xmlns:xsd="http://www.w3.org/2001/XMLSchema" xmlns:xs="http://www.w3.org/2001/XMLSchema" xmlns:p="http://schemas.microsoft.com/office/2006/metadata/properties" xmlns:ns2="73daca15-9cef-4501-aeb9-30109ee6e3df" targetNamespace="http://schemas.microsoft.com/office/2006/metadata/properties" ma:root="true" ma:fieldsID="f5a5dbea68cf8a7924434da4881e9781" ns2:_="">
    <xsd:import namespace="73daca15-9cef-4501-aeb9-30109ee6e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aca15-9cef-4501-aeb9-30109ee6e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A5201-26C5-4FCC-A3F4-B95A15CD7A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FC0F4B-17C5-4D24-A88E-7BF9C432D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aca15-9cef-4501-aeb9-30109ee6e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Office\Templates\Blank Presentation.pot</Template>
  <TotalTime>4201</TotalTime>
  <Words>4534</Words>
  <Application>Microsoft Office PowerPoint</Application>
  <PresentationFormat>On-screen Show (4:3)</PresentationFormat>
  <Paragraphs>516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Times New Roman</vt:lpstr>
      <vt:lpstr>Arial</vt:lpstr>
      <vt:lpstr>Symbol</vt:lpstr>
      <vt:lpstr>Blank Presentation</vt:lpstr>
      <vt:lpstr>Microsoft Equation 3.0</vt:lpstr>
      <vt:lpstr>MathType 6.0 Equation</vt:lpstr>
      <vt:lpstr>HỆ THỨC TRUY HỒI</vt:lpstr>
      <vt:lpstr>Module #20: Hệ thức truy hồi Recurrence Relations</vt:lpstr>
      <vt:lpstr>Hệ thức truy hồi §6.1: Recurrence Relations</vt:lpstr>
      <vt:lpstr>Recurrence Relation Example</vt:lpstr>
      <vt:lpstr>Ví dụ ứng dụng</vt:lpstr>
      <vt:lpstr>Giải hệ thức truy hồi phức tạp</vt:lpstr>
      <vt:lpstr>Ví dụ tháp Hà nội Tower of Hanoi Example</vt:lpstr>
      <vt:lpstr>Hanoi Recurrence Relation</vt:lpstr>
      <vt:lpstr>Solving Tower of Hanoi RR</vt:lpstr>
      <vt:lpstr>Ví dụ khác về hệ thức truy hồi Another R.R. Example</vt:lpstr>
      <vt:lpstr>Còn thêm một ví dụ về RR nữa  Yet another R.R. example…</vt:lpstr>
      <vt:lpstr>Giải hệ thức truy hồi §6.2: Solving Recurrences</vt:lpstr>
      <vt:lpstr>Giải hệ thức truy hồi tuyến tính Solving LiHoReCoCos</vt:lpstr>
      <vt:lpstr>Giải phương trình truy hồi tuyến tính bậc 2  Solving 2-LiHoReCoCos</vt:lpstr>
      <vt:lpstr>Example</vt:lpstr>
      <vt:lpstr>Example Continued…</vt:lpstr>
      <vt:lpstr>Chứng minh Định lý 1</vt:lpstr>
      <vt:lpstr>Trường hợp nghiệm thoái hoá The Case of Degenerate Roots</vt:lpstr>
      <vt:lpstr>Ví du nghiệm thoái hóa Degenerate Root Example</vt:lpstr>
      <vt:lpstr>Hệ thức truy hồi tuyến tính bậc k k-LiHoReCoCos</vt:lpstr>
      <vt:lpstr>Hệ thức bậc k thoái hóa Degenerate k-LiHoReCoCos</vt:lpstr>
      <vt:lpstr>Hệ thức truy hồi tuyến tính không thuần nhất - LiNoReCoCos</vt:lpstr>
      <vt:lpstr>Giải hệ tuyến tính không thuần nhất Solutions of LiNoReCoCos</vt:lpstr>
      <vt:lpstr>Ví dụ hệ tt không thuần nhất LiNoReCoCo Example</vt:lpstr>
      <vt:lpstr>Nghiệm thử - Trial Solutions</vt:lpstr>
      <vt:lpstr>Tìm nghiệm mong muốn  Finding a Desired Solution</vt:lpstr>
      <vt:lpstr>Kiểm tra kép câu trả lời của bạn Double Check Your Answer!</vt:lpstr>
      <vt:lpstr>Chuyển qua môn PTTKTT  §6.3: Divide &amp; Conquer R.R.s</vt:lpstr>
      <vt:lpstr>Divide+Conquer Examples</vt:lpstr>
      <vt:lpstr>Fast Multiplication Example</vt:lpstr>
      <vt:lpstr>Derivation of Fast Multiplication</vt:lpstr>
      <vt:lpstr>Recurrence Rel. for Fast Mult.</vt:lpstr>
      <vt:lpstr>The Master Theorem</vt:lpstr>
      <vt:lpstr>Master Theorem Example</vt:lpstr>
      <vt:lpstr>§6.4: Generating Functions</vt:lpstr>
      <vt:lpstr>§6.5: Inclusion-Exclusion</vt:lpstr>
      <vt:lpstr>§6.6: Applications of Inclusion-Exclusion</vt:lpstr>
      <vt:lpstr>PowerPoint Presentation</vt:lpstr>
      <vt:lpstr>PowerPoint Presentation</vt:lpstr>
      <vt:lpstr>PowerPoint Presentation</vt:lpstr>
      <vt:lpstr>PowerPoint Presentation</vt:lpstr>
    </vt:vector>
  </TitlesOfParts>
  <Manager>CISE Department</Manager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5th edition</dc:title>
  <dc:subject>Discrete Mathematics</dc:subject>
  <dc:creator>Michael P. Frank</dc:creator>
  <dc:description>Slides developed at the University of Florida_x000d_
for course COT3100, Applications of_x000d_
Discrete Structures, Spring 2001 &amp; 2003.</dc:description>
  <cp:lastModifiedBy>Phúc Nguyễn Quang</cp:lastModifiedBy>
  <cp:revision>97</cp:revision>
  <dcterms:created xsi:type="dcterms:W3CDTF">2001-01-08T01:48:20Z</dcterms:created>
  <dcterms:modified xsi:type="dcterms:W3CDTF">2020-09-30T15:39:36Z</dcterms:modified>
</cp:coreProperties>
</file>