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59"/>
  </p:notesMasterIdLst>
  <p:handoutMasterIdLst>
    <p:handoutMasterId r:id="rId60"/>
  </p:handoutMasterIdLst>
  <p:sldIdLst>
    <p:sldId id="256" r:id="rId4"/>
    <p:sldId id="971" r:id="rId5"/>
    <p:sldId id="972" r:id="rId6"/>
    <p:sldId id="1025" r:id="rId7"/>
    <p:sldId id="999" r:id="rId8"/>
    <p:sldId id="980" r:id="rId9"/>
    <p:sldId id="974" r:id="rId10"/>
    <p:sldId id="975" r:id="rId11"/>
    <p:sldId id="976" r:id="rId12"/>
    <p:sldId id="978" r:id="rId13"/>
    <p:sldId id="981" r:id="rId14"/>
    <p:sldId id="979" r:id="rId15"/>
    <p:sldId id="1012" r:id="rId16"/>
    <p:sldId id="982" r:id="rId17"/>
    <p:sldId id="983" r:id="rId18"/>
    <p:sldId id="984" r:id="rId19"/>
    <p:sldId id="985" r:id="rId20"/>
    <p:sldId id="1000" r:id="rId21"/>
    <p:sldId id="986" r:id="rId22"/>
    <p:sldId id="1001" r:id="rId23"/>
    <p:sldId id="1002" r:id="rId24"/>
    <p:sldId id="1004" r:id="rId25"/>
    <p:sldId id="987" r:id="rId26"/>
    <p:sldId id="988" r:id="rId27"/>
    <p:sldId id="1005" r:id="rId28"/>
    <p:sldId id="1034" r:id="rId29"/>
    <p:sldId id="989" r:id="rId30"/>
    <p:sldId id="1006" r:id="rId31"/>
    <p:sldId id="994" r:id="rId32"/>
    <p:sldId id="1007" r:id="rId33"/>
    <p:sldId id="1035" r:id="rId34"/>
    <p:sldId id="1033" r:id="rId35"/>
    <p:sldId id="1009" r:id="rId36"/>
    <p:sldId id="1008" r:id="rId37"/>
    <p:sldId id="973" r:id="rId38"/>
    <p:sldId id="1010" r:id="rId39"/>
    <p:sldId id="996" r:id="rId40"/>
    <p:sldId id="1011" r:id="rId41"/>
    <p:sldId id="997" r:id="rId42"/>
    <p:sldId id="998" r:id="rId43"/>
    <p:sldId id="1013" r:id="rId44"/>
    <p:sldId id="1014" r:id="rId45"/>
    <p:sldId id="1026" r:id="rId46"/>
    <p:sldId id="1027" r:id="rId47"/>
    <p:sldId id="1028" r:id="rId48"/>
    <p:sldId id="1029" r:id="rId49"/>
    <p:sldId id="1030" r:id="rId50"/>
    <p:sldId id="1016" r:id="rId51"/>
    <p:sldId id="1017" r:id="rId52"/>
    <p:sldId id="1018" r:id="rId53"/>
    <p:sldId id="1019" r:id="rId54"/>
    <p:sldId id="1020" r:id="rId55"/>
    <p:sldId id="1021" r:id="rId56"/>
    <p:sldId id="1023" r:id="rId57"/>
    <p:sldId id="1024" r:id="rId58"/>
  </p:sldIdLst>
  <p:sldSz cx="9144000" cy="6858000" type="screen4x3"/>
  <p:notesSz cx="6992938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ECFF"/>
    <a:srgbClr val="FFCCCC"/>
    <a:srgbClr val="800080"/>
    <a:srgbClr val="FFFFCC"/>
    <a:srgbClr val="FF0000"/>
    <a:srgbClr val="99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86341" autoAdjust="0"/>
  </p:normalViewPr>
  <p:slideViewPr>
    <p:cSldViewPr showGuides="1">
      <p:cViewPr varScale="1">
        <p:scale>
          <a:sx n="95" d="100"/>
          <a:sy n="95" d="100"/>
        </p:scale>
        <p:origin x="15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2" d="100"/>
          <a:sy n="92" d="100"/>
        </p:scale>
        <p:origin x="-2022" y="-108"/>
      </p:cViewPr>
      <p:guideLst>
        <p:guide orient="horz" pos="2922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D8A6FC7-988C-4396-A404-770C414CD8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r>
              <a:rPr lang="en-US"/>
              <a:t>Discrete Mathematics and its Applications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9B25C12-41DC-4050-A50A-D8695A154A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671DFE36-795F-4DE9-B886-551850E47FDE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F75C90E-5CA7-4539-AD77-EB03D4D55C6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r>
              <a:rPr lang="en-US"/>
              <a:t>(c)2001-2002, Michael P. Frank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356A5F06-DEB8-4E70-B9E0-DAD0413710B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C0502870-3C8A-44CF-9A96-E1187822A6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C2E3F60-4229-421B-AEC1-1B4055CAC9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r>
              <a:rPr lang="en-US"/>
              <a:t>Discrete Mathematics and its Applications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83F7E48-5657-4DA6-A041-8C2947FD8A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CA7A78AD-0996-4567-B295-A036B25BBC7A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76D36F2-F4C8-4363-909A-09C605E4B76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3163" y="712788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4E79E419-7683-4B31-A1AD-DCE693792D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37063"/>
            <a:ext cx="5129212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F6D8FE67-707E-4301-9785-6CB21E7B9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r>
              <a:rPr lang="en-US"/>
              <a:t>(c)2001-2002, Michael P. Frank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8C436BA7-AFB8-4F86-BB8A-BC40C79BD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11D1690-5DFC-431F-BD19-9830B2F71F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675820-9F70-46F4-A683-B13FF24DCE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CB3479F-9DA0-4ABC-ABFD-12993322EB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C4A8E2-C0ED-4232-A1EF-0AC9B6109DAF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50A85362-4E95-4655-9C4D-94185DB1C6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E88F1E96-36CE-465C-A3A7-0970000FF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0CB210-5861-43CD-8899-24EF9ADF47E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F59E3522-321C-45DD-BDCC-2AD8CF5B03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7" name="Rectangle 3">
            <a:extLst>
              <a:ext uri="{FF2B5EF4-FFF2-40B4-BE49-F238E27FC236}">
                <a16:creationId xmlns:a16="http://schemas.microsoft.com/office/drawing/2014/main" id="{A389695E-44AC-45C2-8251-91C4073BD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 word about organization: Since different courses have different lengths of lecture periods, and different instructors go at different paces, rather than dividing the material up into fixed-length lectures, we will divide it up into “modules” which correspond to major topic areas and will generally take 1-3 lectures to cover.  Within modules, we have smaller “topics”.  Within topics are individual slides.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33137AF-CB1C-4C48-9B9B-ACAC117BB1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34B80B1-780D-4FBE-97E9-14E9095873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884886-C14F-4F07-984E-FD87FAEC67E8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2B85466-1932-480D-893E-6AA41E1ABE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38DE6F92-CF37-414B-A6A8-072528BE3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25682A-10B7-4334-9E94-75D9F6D7736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FA955DC1-158B-4676-B9EE-1AEACDE29B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FDBB196F-5CFF-45FE-A391-C5B635FA5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F2DF482-C0D9-4215-9041-460908979C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76A727A-65C8-4849-BD9D-9FB9F7D578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5B36F4-9158-4A0D-AB54-CE09DF9F762F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3C8F9D6B-90BB-4E25-A43B-7EA048F013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7A66D09E-89C1-454C-96B8-3FD3C4806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B91B0B-8FF5-4A30-A09B-A52EBF29F797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30AAC99F-EC5E-4905-AF3C-DE4816125C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8963D0E1-061F-4269-84F8-A7D883E76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14A1FB8-D646-424B-BB49-647F89598E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C90423D-0E6B-4CCF-B1D9-ACD9662476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0F7EEE-EB19-48F1-8083-4CD136D6E67C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9B301C79-0B9E-49BB-AB74-D68BB22389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4352FC52-D7F4-4AE2-859D-CEFDF53C3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DEB48E-8E35-45FB-8463-D2A5B5B68E00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2F25953B-86A1-45AE-9934-1BCB2884FA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48329047-C1FB-41A8-9EF8-D6CBCCF96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A884D24-08F9-4931-B67A-C4C2579C34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DB7046A-E4EA-4BE7-B679-AD22751CA6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0E4D72-88E2-4DE7-B513-31FE00B316AB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716B9435-2DB5-42A8-A1D3-47E7DFEADD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857777D8-13AA-419B-8516-8A82972770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5C1C7E-B98A-4585-8A6F-2DF15A59134D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AF341BB7-9BDA-4192-B469-B04F1CED8C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B87B7CA3-AA6C-4C1C-92E2-7EF8FD3E9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4E76324-035B-40B7-B0DA-777FCA78AD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874D002-6A22-4038-B0AD-A69C54F2DB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82EB27-2E67-49DC-8F75-176D7ECEE0D8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D141B6A4-3527-4B87-9874-755623F81A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EE91ADBC-DCD0-4562-AD69-FA81A94C0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2BAFFC-CF0E-4D24-941D-9B3D0A69F58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9C7540CD-E6D3-46AB-9D41-A2BB5D0782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984F7B79-5B55-4237-8F4F-89B0D451B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CF26368-ED99-4585-833F-E8FD89EC7E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59ED1F2-5BD2-45E4-A6E8-7229495611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3B85C4-AC52-4A21-9380-CE5ABFA82A3F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D4219C38-388F-41A1-8893-7F88C4B59B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9FB9FD51-5C05-498C-90BB-E728B7A3C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BD8661-3414-4DE5-8D9E-7DF04F31EB1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3798" name="Rectangle 2">
            <a:extLst>
              <a:ext uri="{FF2B5EF4-FFF2-40B4-BE49-F238E27FC236}">
                <a16:creationId xmlns:a16="http://schemas.microsoft.com/office/drawing/2014/main" id="{9AD3F01C-1300-4469-9FC6-761FBBD6B8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EE0471B3-D784-49D6-935A-9266090FD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3A30CF0-8784-4727-8BAD-4180F47CC1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653AF72-1650-4578-8EB7-A3B2E43A18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62DAFF-A28F-4F43-B060-C57BB3C2230E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11346BB6-4E8A-4ADA-93BB-2D9C7AAFB1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DF1593E6-4FD2-4513-9375-33854BFD23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84032F-552B-4B06-8794-D618DAA71A4B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848AD597-476B-466E-BE7F-EAC6F30B22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C5F7C169-C439-4EB7-9CA3-0B9A2C12A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1BDA9C8-C8FC-4A31-B2F1-63BCAD1CBF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E9195B7-C144-417B-BDBA-9E919E9452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40FAC6-B925-4089-AD5E-BFAAF498B371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626C798D-C650-417F-BB60-62C33FC8DA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73EA6DBA-A338-4FE3-9C57-ABEAE67652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746835-051F-4C32-B8C1-C44ECB72E8B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524A9702-54CA-44DC-B75E-A1769AAAB2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B279D0CA-A6BE-4478-A279-C0BE07C99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B833456-D996-4C57-8EC5-22C08DA3AA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AAFF6C8-7785-4E97-804C-8AB3005F47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855399-2603-45E9-97FD-E12276427CC1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B7D055EF-8E6C-4C2D-ADAB-649731C368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474ABBB4-1C4F-4B0F-9A22-901789D48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87A862-0871-452A-ADD5-030D86A5438D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CBF3B01F-C7F9-4A80-B468-5101839869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D23F35D4-B606-4E98-A065-ECDE6C990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C499B4C-BC58-4BBA-B752-723B3B953F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F8B3F8B-CA00-4895-B3C1-CA71749F32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85527C-7F72-44DB-BCDB-762EEE2E246D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A43E290A-EBED-49EC-9957-CADFCA1826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E9D25B8A-230E-491F-8231-58368B0F4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C7AAD6-447B-41F6-B4C2-C5F7E179AF0B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7F8314B0-0A0A-474E-A6E3-CFE12D307E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8D0CA11B-A44B-4DAE-B840-F95F5F662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016CBAB-7245-4BFE-B924-6430A7D7B5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11CA3F5-EA6B-4FDC-BCC4-7FDE1A16CB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FB9BB5-C8F2-435A-864A-C73EC315C609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3E8037FB-0961-4D79-95AA-41A797EACB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58DFF729-CCE3-4F01-A499-04A6B8462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B7D3FB-3437-4B3D-BC78-43ADE3BA5018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0D518A37-0749-40F6-AB3F-58237B66D3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EFF7444C-1FB9-4C5D-AA6E-D15322585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09BE926-FE31-4891-BF83-D79C2178FF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63AD5BD-42DE-47FB-82B3-05CDA8D0F9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74E18C-A225-46C9-B64C-1D930FCB5A9B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05E9A3F2-97A8-47A4-BE6B-6F24BA874A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E07A26D7-A812-44D4-9352-31611780C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3AC95C-8B83-4FA1-9C4D-F1D6320205E4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0E379AA2-701F-466B-8FAB-9002F6E7C6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469B44E0-9E0A-4D15-AC0D-685F7769A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AA8E10C-37F9-4A26-B8C1-27D4BE579E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BC062FB-CE6E-4F6E-AF93-A0D31A3BF7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2FB789-71B1-4E60-8AA9-3FE8B4A65F5B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92B2D284-4B0B-4AA0-9A8A-F5096FCF60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A5717D82-6B4A-4BC3-9209-F60AEE27C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C03380-4986-43DE-84D6-9467B8233A9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3324932E-4091-497F-A69A-012E61CD21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97691F68-8BBA-42C2-B7D9-B6410322F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B370FA4-B434-444C-96A2-C2F8877F0A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9772138-ED69-4796-810D-81FAD13950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C217C3-908D-4554-82EE-BF400648EC8A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D1168FAC-B2C3-40B0-A316-9EDD472434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0F29F368-B8ED-41A8-B68E-EB57CF9015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456109-871E-4AAD-9EEF-07E5F5AF460B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21D4EC91-BF41-449B-B9D9-5E44435A5C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7F746480-45DD-4F2B-8E7C-6E0572A0C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7076238-AB01-438C-A3CF-1659365DF7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DEC9191-DE94-4C11-9302-93C9320DA5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8DD522-789D-40C0-B77A-A0F7017F5474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AE1C6143-958D-4B06-8C54-A9480A5717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CFD572DA-89C4-4BFA-966F-6A8D2C3CFE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FEA91E-91D0-49FC-A06C-CCD323ABC9E6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0AE38046-EDB2-4069-B678-C9BC2FF1B1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A2F6F1A7-9E40-4B46-B974-97B0BD701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F8B65B1-8FA7-4B05-9954-AD2D0908FE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3EED564-94AB-48F1-B148-B811FF936B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33783C-ED62-4036-ADE5-1523C6EE1330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051A45F7-E056-48E2-8527-62B310BACD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73B9F509-AEA1-4461-ADC4-1F2FFF51C2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EB1964-EE92-4B66-AB89-1A2608821526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2230" name="Rectangle 2">
            <a:extLst>
              <a:ext uri="{FF2B5EF4-FFF2-40B4-BE49-F238E27FC236}">
                <a16:creationId xmlns:a16="http://schemas.microsoft.com/office/drawing/2014/main" id="{CD22BAE6-3BFA-4FA7-8B9B-EA6604380A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>
            <a:extLst>
              <a:ext uri="{FF2B5EF4-FFF2-40B4-BE49-F238E27FC236}">
                <a16:creationId xmlns:a16="http://schemas.microsoft.com/office/drawing/2014/main" id="{87ED0F8F-75EC-442B-BD4B-27B30CBE5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0BEEA2B-B397-4F20-B443-CC7B03341D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31ED7C4-624E-4C66-9D85-46B502E170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73EB76-D931-46D0-8024-DB37D4664170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A428C8A6-0C15-4C1F-9379-06801D1F76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122C1C92-4F0D-4EB1-AF40-9D3860036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26A479-2E28-42E7-B4FE-C8268C444634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95807F82-0B82-4038-90A0-062D41F5A5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DF415BA8-B930-4249-9200-C60314A8D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6981641-1E60-4478-8B7E-723A93C96A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C9DA5DA-B536-4B8C-B3C9-DA4A9F9C1D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34489B-49B5-4F73-A826-3ACBACDA62C0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D9A56145-9D6B-41B2-8CFA-4E59E2BE5A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FACCD37C-2B38-4722-9D50-90612B697A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B4A406-7CF8-4960-AE92-893F874B1BDB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7D89DF44-9206-4D89-B281-371F6358A9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AE6ED2AB-B190-4BB5-958F-308C83A75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0944D02-39AA-4FD8-9383-ED269DD1C2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E881AFB-0B7F-4633-8089-7B29A88188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57F54E-4DA9-480A-A3BC-372236C55AD5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65480316-13F9-4406-9B28-B95EB6032B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CD7F2F9F-A03F-4D7A-82E7-1502C1A79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26611E-1F61-43C1-B798-5C86F646A92E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77D3E294-50FB-4E7B-83BC-103B220853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2A83A61D-D688-4F93-B383-080EFB075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46E4D00-779C-459B-B28C-B6EBB6165F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8CFAC34-6351-4328-BCFD-165DFB841E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BAD436-9337-4DF8-B463-3490C32AF044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46CA3743-AEC7-46D8-95C3-D10E6CE4D4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A0BB2AFD-54FC-4E16-BDF4-5ED4E7F3A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AD5645-A93A-4403-A9B1-8971681EC76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8F599991-CBF8-4220-A6E7-894A359F76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48C07970-E2A7-464D-978E-5440EC10A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04AC2FB-C243-44B7-9E9D-9039827CB6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944B225-4D11-44AB-A1ED-85287CEF62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3D43E8-DF0E-4968-8833-3A0A66C42E99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7F3F8A0D-36A4-4EAA-AB43-7A6737D4E5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B8A579E6-F815-4935-BAFE-5C2D6C4184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498B6D-93D3-42FE-B2EE-E6D98E1E1C81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EF193CA1-B51B-49E9-AB06-57AEEAC93E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737DFC47-5550-4C05-9B92-FDFB6009E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0C764AB-B289-472E-B1B9-FC350F87F7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6039C68-6CBC-4564-A456-1CFB46F657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4F1449-D66F-4B1B-A1C6-A28D803D7E30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87574EFB-9772-44D0-91FD-B5A91DB258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9221" name="Rectangle 7">
            <a:extLst>
              <a:ext uri="{FF2B5EF4-FFF2-40B4-BE49-F238E27FC236}">
                <a16:creationId xmlns:a16="http://schemas.microsoft.com/office/drawing/2014/main" id="{0CD9C91E-F7A6-47A6-AEC2-414EED860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CF2615-BF91-4C02-8F23-6A1888546EC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04A32D63-A687-439C-A329-FD390B3E10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3" name="Rectangle 3">
            <a:extLst>
              <a:ext uri="{FF2B5EF4-FFF2-40B4-BE49-F238E27FC236}">
                <a16:creationId xmlns:a16="http://schemas.microsoft.com/office/drawing/2014/main" id="{99CBF86F-4F59-41CA-9CFC-5E9C6529F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D65966C-A9D2-47DB-B374-AE449CC999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0C54225-185A-4D71-8D2D-FEDE41139F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E0AF69-12ED-4D82-97CE-4679A06497F6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A11EF631-954D-4F88-A0D9-A73971E424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EB02C2E2-F425-4266-B73E-4EA96A808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E89C7F-DF28-4DA9-9AF9-AAF14E5C5A4D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4DF15B5F-1C87-4ECC-9F79-A29BF0603A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BF19392F-0468-45EC-833E-C1A8BEC15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C465CD0-2ABE-4DD8-AF7D-68985BB5D3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46B3322-EFC0-47CF-AA8D-78D39D7073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79EA91-3C88-4C47-A94A-20096749B6E7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A684E91F-ADE2-4F8E-BCFC-42B188CF80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0DBBD241-4B17-4481-998B-135B39EFE9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34153C-BA0C-4F3B-B3A5-0837A1476993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83EACC97-F806-46D6-B801-5C4545F1AF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FC83FC69-7A7D-4E26-BF77-8863D33F7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F43024F-38EF-4B45-960D-75930D13E6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9546439-5333-48FE-AF12-24743C87E7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7DF813-F035-4F5B-BF92-DBF7F1DBB1E0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C28B6AFE-62D3-405A-9951-D52C5CE916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3DEC0713-7A28-42F4-8DE7-6EE1E55C26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D727DD-B0E8-46AC-833E-464DA0002406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DD1A8E7A-9011-4E6D-8CDF-4F926D2D75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D51793AE-46BA-4831-A53E-80290D89C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E592287-60FE-45B9-97F9-1830F0CD87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CAF1B54-C0D8-4695-B7D4-664812046E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07487D-6825-4D08-8E36-ECB9AEE8DCCD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023600F6-BAEF-4690-9D6F-779A24C934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5F57D362-9BE8-4FF2-8F05-62C6568DB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188AC4-53B3-4538-91FB-A0AD4AF14FF6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80C43916-72AB-4773-9400-9974B2C737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9639619C-3A4F-4FCB-A8E9-2F027EAC3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70123D8-F786-46DC-8D2B-915625CB63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9DFB02B-7C8D-491F-B4A9-B72CE207EE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8217CA-96CB-4FF4-8B79-5DE9A0E20212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74F12B0B-3633-4051-AB26-BFFC5B36EA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31A50A0C-3926-4D78-A5C7-46259D6077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419EAB-2752-467C-940B-988BCF002BBB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D52D2643-B4F8-45AD-8FD5-566DFD0047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EF3441C0-780D-4B5A-BC9C-53301FFBC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21D29D8-62C6-4803-AA36-FAFF7DA369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DAB3EED-742F-4AAB-8276-0395B5A8D4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2415DD-1BD9-4AEE-B2F6-8F3A214C4445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610F9BAB-2C23-4A02-956B-3F3898BA17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74757" name="Rectangle 7">
            <a:extLst>
              <a:ext uri="{FF2B5EF4-FFF2-40B4-BE49-F238E27FC236}">
                <a16:creationId xmlns:a16="http://schemas.microsoft.com/office/drawing/2014/main" id="{B5B03579-C6AE-404A-95BE-EB3BCF369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18EA66-91D8-4B65-85A7-01DA47631E5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4758" name="Rectangle 2">
            <a:extLst>
              <a:ext uri="{FF2B5EF4-FFF2-40B4-BE49-F238E27FC236}">
                <a16:creationId xmlns:a16="http://schemas.microsoft.com/office/drawing/2014/main" id="{EC0B76EE-6458-43FE-AB6B-57FA3678D1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>
            <a:extLst>
              <a:ext uri="{FF2B5EF4-FFF2-40B4-BE49-F238E27FC236}">
                <a16:creationId xmlns:a16="http://schemas.microsoft.com/office/drawing/2014/main" id="{A3CA4783-6359-4B63-AFF2-DDD80D216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2513420-6B9A-4E55-BFCA-B867E211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0C6F870-32A4-4F2C-8DF3-8B8E33EBA7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F3A030-DF4E-40A4-A7DA-43A67530FAC8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AD8AA24F-40F8-4E7D-9859-0176EF815B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D2FFB458-5CD9-4B4F-B4BC-E246B2962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51FE1C-44E3-4089-8BAF-37DF8E0DD549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1D060D27-6253-4D95-8E73-3E06F1F66F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C9AF5D8E-E88A-4E06-B10E-DE38D55BD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87CBED5-8BA0-4E54-8A8B-57E500443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1F7B8FD-0E7B-490E-A59F-C73F1B087E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81F2FC-AFB0-42B5-B1BB-36095C80868E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D6F72108-02D6-49DD-89AB-404EA90D3B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5E4A60BF-842A-4D88-9618-E4A4F8852E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9CE864-743B-47EA-9CA6-92E2289F979E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90439DA9-5D4D-4524-9A65-6F9C530DB0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FD2CE982-FBCD-4C5F-9DE4-DCF0AAE6F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0CCB243-14C5-4AA9-BF02-040BFDFFB3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C15A851-D5C8-4224-B572-879C3AEE8C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E40284-7F71-489B-B053-58DA3C670CEA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C74025C5-8A19-48EF-BE2E-6D9DD4FDDE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2F451267-12F6-41BA-8C4B-958F457A5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BA0BB-1058-46D3-B00F-9FF9E416394E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0ECE8E47-1DCF-4281-8A17-EB59FAD318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311E3F04-2A0E-4ACA-AB3F-7C70C3A3A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2E285B5-E62F-4E16-B439-97DDC1E6A2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8A6E8B33-6B23-47E6-8346-67D5650AD4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669AE6-5AA7-422A-B121-48CDCB9BFDB0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77165E54-E8AA-4529-A86D-732B3E2CD2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A7A7C564-9193-4B07-A8F5-F2466CDC1D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EB3D3B-E998-49B2-ADBE-C8862D600130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ECF97224-074B-4F86-B34C-AD87B66189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B126704D-3E21-43DA-8D15-F9B663301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01C7680-A1C3-4C1B-8FF3-7AA3BD619B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8033C18-08EC-4746-891E-DED1F07655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ABB61E-1AFD-4AB8-93AC-CA8D3CE88C8B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F0F39CE-00CC-4D72-A306-76C3480489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CB9F8B86-3EB1-427D-90A7-FC87B1258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7D7E7F-6D22-4731-BD4A-1A7143ADD33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5A2BE500-F090-4BF5-811F-7D67325C40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2BC5CBB3-CCD8-4596-AF59-6530FB08B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6BA38AB-B510-4C2C-AF15-65C2D1304E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25C23D7-FB40-40D5-AD6C-2BD2B786D4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9D3EBD-E818-4E57-9C04-5021D41DA119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84996" name="Rectangle 6">
            <a:extLst>
              <a:ext uri="{FF2B5EF4-FFF2-40B4-BE49-F238E27FC236}">
                <a16:creationId xmlns:a16="http://schemas.microsoft.com/office/drawing/2014/main" id="{038A890C-42A1-4035-9B3B-9007CFFE55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84997" name="Rectangle 7">
            <a:extLst>
              <a:ext uri="{FF2B5EF4-FFF2-40B4-BE49-F238E27FC236}">
                <a16:creationId xmlns:a16="http://schemas.microsoft.com/office/drawing/2014/main" id="{3EE56390-B53E-42CF-84E8-930DD38E0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0BAF75-1CE4-4DDC-9418-C901DB9FEC4B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53E1ADEF-1480-49ED-BEEF-D723A04626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>
            <a:extLst>
              <a:ext uri="{FF2B5EF4-FFF2-40B4-BE49-F238E27FC236}">
                <a16:creationId xmlns:a16="http://schemas.microsoft.com/office/drawing/2014/main" id="{BD61C0D8-6364-405E-A470-8FA22C2F9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4416A63-69E7-4949-B46B-307D016C4D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732722F-9647-4467-A36E-C3B8BDEC77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F1B6B8-AE38-4F4D-8412-9257B0D29224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A349507B-C825-4EAE-A3A8-57C6D7787D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87045" name="Rectangle 7">
            <a:extLst>
              <a:ext uri="{FF2B5EF4-FFF2-40B4-BE49-F238E27FC236}">
                <a16:creationId xmlns:a16="http://schemas.microsoft.com/office/drawing/2014/main" id="{D476C704-584C-4D15-BCE0-AA575A4E13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2F96FF-AD66-45C3-90A7-EB7A50A15E1B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7046" name="Rectangle 2">
            <a:extLst>
              <a:ext uri="{FF2B5EF4-FFF2-40B4-BE49-F238E27FC236}">
                <a16:creationId xmlns:a16="http://schemas.microsoft.com/office/drawing/2014/main" id="{8453220D-2DF1-40CB-B395-F5D7405615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>
            <a:extLst>
              <a:ext uri="{FF2B5EF4-FFF2-40B4-BE49-F238E27FC236}">
                <a16:creationId xmlns:a16="http://schemas.microsoft.com/office/drawing/2014/main" id="{C5615061-0EF3-4617-A3E2-11B6A5D8E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F452845-ECD2-460D-95D2-215AE5A697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7781C9F-0C70-4676-A7AF-7AD424B8FD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794798-8BD2-4E99-A50C-9FDD2424DB2F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89092" name="Rectangle 6">
            <a:extLst>
              <a:ext uri="{FF2B5EF4-FFF2-40B4-BE49-F238E27FC236}">
                <a16:creationId xmlns:a16="http://schemas.microsoft.com/office/drawing/2014/main" id="{7414DBCE-7B54-4FF2-BAF2-84DD1F2A9B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89093" name="Rectangle 7">
            <a:extLst>
              <a:ext uri="{FF2B5EF4-FFF2-40B4-BE49-F238E27FC236}">
                <a16:creationId xmlns:a16="http://schemas.microsoft.com/office/drawing/2014/main" id="{2C6530E5-C887-48C9-A237-8BC95F68A2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E48D8C-0DCC-4BFF-A114-4256EC2A16BA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9094" name="Rectangle 2">
            <a:extLst>
              <a:ext uri="{FF2B5EF4-FFF2-40B4-BE49-F238E27FC236}">
                <a16:creationId xmlns:a16="http://schemas.microsoft.com/office/drawing/2014/main" id="{4DF3D434-4182-469E-8F40-0AC9E03105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>
            <a:extLst>
              <a:ext uri="{FF2B5EF4-FFF2-40B4-BE49-F238E27FC236}">
                <a16:creationId xmlns:a16="http://schemas.microsoft.com/office/drawing/2014/main" id="{02BA1E0E-8FE0-4C61-BAE5-240BEB302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5295FC5-DA40-4F60-ABAD-77489C16A0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6B0D8D3-C4CB-4267-993E-303C2839CE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5ABAE3-94BA-4288-A4DC-F0DA126EEB8E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91140" name="Rectangle 6">
            <a:extLst>
              <a:ext uri="{FF2B5EF4-FFF2-40B4-BE49-F238E27FC236}">
                <a16:creationId xmlns:a16="http://schemas.microsoft.com/office/drawing/2014/main" id="{A4FEA292-B2C3-47D0-B1E0-E7D700D889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91141" name="Rectangle 7">
            <a:extLst>
              <a:ext uri="{FF2B5EF4-FFF2-40B4-BE49-F238E27FC236}">
                <a16:creationId xmlns:a16="http://schemas.microsoft.com/office/drawing/2014/main" id="{3AFC700C-716B-4073-B70A-448C9FCF68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75B3C1-1718-4CDB-A98B-62A73FC3EEB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1142" name="Rectangle 2">
            <a:extLst>
              <a:ext uri="{FF2B5EF4-FFF2-40B4-BE49-F238E27FC236}">
                <a16:creationId xmlns:a16="http://schemas.microsoft.com/office/drawing/2014/main" id="{31C5FFD0-A7F9-4ADC-AEBA-C85B0C987C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>
            <a:extLst>
              <a:ext uri="{FF2B5EF4-FFF2-40B4-BE49-F238E27FC236}">
                <a16:creationId xmlns:a16="http://schemas.microsoft.com/office/drawing/2014/main" id="{211D4302-C952-406D-824A-9C070043C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38AD027-1ADC-4FE9-9F36-4C2D8468FB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A976148-88A4-45EF-8E0B-DBBEC54B4D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038818-21EA-4F4F-9132-2FD70C660436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33B30CC9-179F-491B-ACB9-A5C895C308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93189" name="Rectangle 7">
            <a:extLst>
              <a:ext uri="{FF2B5EF4-FFF2-40B4-BE49-F238E27FC236}">
                <a16:creationId xmlns:a16="http://schemas.microsoft.com/office/drawing/2014/main" id="{C0252F9F-AFE1-4CBB-B24D-1BDBEB066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6AC680-F827-424A-84F2-FADDD1C54E58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3190" name="Rectangle 2">
            <a:extLst>
              <a:ext uri="{FF2B5EF4-FFF2-40B4-BE49-F238E27FC236}">
                <a16:creationId xmlns:a16="http://schemas.microsoft.com/office/drawing/2014/main" id="{B0D8EF5F-450B-4C01-A487-7CB42C296A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>
            <a:extLst>
              <a:ext uri="{FF2B5EF4-FFF2-40B4-BE49-F238E27FC236}">
                <a16:creationId xmlns:a16="http://schemas.microsoft.com/office/drawing/2014/main" id="{484B6770-8F02-46D5-87C6-29631D84B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D99FD634-AEF2-48A1-8708-1ADB139FB8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D333AF6-63B5-4471-826A-3D53C8D62B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19A787-A47C-4A32-8CCC-E612ED6C905F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95236" name="Rectangle 6">
            <a:extLst>
              <a:ext uri="{FF2B5EF4-FFF2-40B4-BE49-F238E27FC236}">
                <a16:creationId xmlns:a16="http://schemas.microsoft.com/office/drawing/2014/main" id="{DA788F13-55AF-4539-9B94-43F63F292F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95237" name="Rectangle 7">
            <a:extLst>
              <a:ext uri="{FF2B5EF4-FFF2-40B4-BE49-F238E27FC236}">
                <a16:creationId xmlns:a16="http://schemas.microsoft.com/office/drawing/2014/main" id="{D7865704-2600-4F7F-83DB-17C1A05F9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9ADEFE-FD56-4C76-9114-D312E056CC45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95238" name="Rectangle 2">
            <a:extLst>
              <a:ext uri="{FF2B5EF4-FFF2-40B4-BE49-F238E27FC236}">
                <a16:creationId xmlns:a16="http://schemas.microsoft.com/office/drawing/2014/main" id="{F86FE1EA-CD3E-40AD-B3A7-B036A1BFFD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>
            <a:extLst>
              <a:ext uri="{FF2B5EF4-FFF2-40B4-BE49-F238E27FC236}">
                <a16:creationId xmlns:a16="http://schemas.microsoft.com/office/drawing/2014/main" id="{AF6C7DF3-C632-41A0-9797-50AAF37E3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A21CBE2-E104-44A6-A557-C57ADDC412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AB85896-6C3E-4989-B8BC-E3E73EB3C0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2DB1BC-5CFB-4E37-9B07-5C3BC6B91F39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97284" name="Rectangle 6">
            <a:extLst>
              <a:ext uri="{FF2B5EF4-FFF2-40B4-BE49-F238E27FC236}">
                <a16:creationId xmlns:a16="http://schemas.microsoft.com/office/drawing/2014/main" id="{C9DA5DA9-4622-4DC5-B094-197D2EDDD8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97285" name="Rectangle 7">
            <a:extLst>
              <a:ext uri="{FF2B5EF4-FFF2-40B4-BE49-F238E27FC236}">
                <a16:creationId xmlns:a16="http://schemas.microsoft.com/office/drawing/2014/main" id="{3429B1ED-7F41-4622-A04E-9CAC8E747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3D2992-2DAA-4C74-AEBA-7C5E97B4A6F8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7286" name="Rectangle 2">
            <a:extLst>
              <a:ext uri="{FF2B5EF4-FFF2-40B4-BE49-F238E27FC236}">
                <a16:creationId xmlns:a16="http://schemas.microsoft.com/office/drawing/2014/main" id="{503296AE-1CD6-49BA-A914-33C760B000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>
            <a:extLst>
              <a:ext uri="{FF2B5EF4-FFF2-40B4-BE49-F238E27FC236}">
                <a16:creationId xmlns:a16="http://schemas.microsoft.com/office/drawing/2014/main" id="{93CD6487-59ED-4051-B2B5-0E58CDDD2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4C24B655-5D83-4A3C-82AF-761FDA0550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88EE281-7E9A-4776-BCC8-8A70667D40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179A30-A9A5-47F7-ADBF-C2BA5E12E979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0E0C86C9-1573-407A-88F5-C65C4088B5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00C31BF0-F7F8-4568-BE45-DA613F223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4FF8A1-2C41-414E-B303-EE9C197A5330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A6F6FC15-B911-47E6-B194-030A8A0F69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7E795E71-FE71-41D5-8C41-978A0C0C2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F43B84A-D9CB-40F0-90DD-E98EB03D91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B32CEDE-DF7A-459A-932E-9FC5FB9236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37A7AE-9B7D-4447-896E-35992895AA3F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01380" name="Rectangle 6">
            <a:extLst>
              <a:ext uri="{FF2B5EF4-FFF2-40B4-BE49-F238E27FC236}">
                <a16:creationId xmlns:a16="http://schemas.microsoft.com/office/drawing/2014/main" id="{9626793F-07A5-4733-91E7-EF4847F8DD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01381" name="Rectangle 7">
            <a:extLst>
              <a:ext uri="{FF2B5EF4-FFF2-40B4-BE49-F238E27FC236}">
                <a16:creationId xmlns:a16="http://schemas.microsoft.com/office/drawing/2014/main" id="{DCA51BED-74CD-4851-ACD9-4A1B81630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200E0A-B9D5-4011-B0A4-608001375916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01382" name="Rectangle 2">
            <a:extLst>
              <a:ext uri="{FF2B5EF4-FFF2-40B4-BE49-F238E27FC236}">
                <a16:creationId xmlns:a16="http://schemas.microsoft.com/office/drawing/2014/main" id="{DA0FD192-80B4-4DDB-8FB7-C7FA6521B0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>
            <a:extLst>
              <a:ext uri="{FF2B5EF4-FFF2-40B4-BE49-F238E27FC236}">
                <a16:creationId xmlns:a16="http://schemas.microsoft.com/office/drawing/2014/main" id="{7FB3A3B7-4C6C-4C59-89DB-0329604EA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C540D9D-21E9-44AE-9CB9-B36D65F855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F7072AD-08DE-4563-9A5F-D5B457AD3A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C2692D-8341-4B25-B7D2-C5ED8436459B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03428" name="Rectangle 6">
            <a:extLst>
              <a:ext uri="{FF2B5EF4-FFF2-40B4-BE49-F238E27FC236}">
                <a16:creationId xmlns:a16="http://schemas.microsoft.com/office/drawing/2014/main" id="{E7654675-B0E4-4808-AB1C-5A3325E16C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03429" name="Rectangle 7">
            <a:extLst>
              <a:ext uri="{FF2B5EF4-FFF2-40B4-BE49-F238E27FC236}">
                <a16:creationId xmlns:a16="http://schemas.microsoft.com/office/drawing/2014/main" id="{7356777C-4391-497C-8814-0E94365CAE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F08D26-F58F-4961-A936-BB757B14496D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03430" name="Rectangle 2">
            <a:extLst>
              <a:ext uri="{FF2B5EF4-FFF2-40B4-BE49-F238E27FC236}">
                <a16:creationId xmlns:a16="http://schemas.microsoft.com/office/drawing/2014/main" id="{8FFF5B3A-C486-405D-B6C9-BAE6ACEE3E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>
            <a:extLst>
              <a:ext uri="{FF2B5EF4-FFF2-40B4-BE49-F238E27FC236}">
                <a16:creationId xmlns:a16="http://schemas.microsoft.com/office/drawing/2014/main" id="{EF2F2575-46DC-4D83-A79E-77BCBCD61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D167188-D65C-40C5-818C-4CD35C8EDE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DEC2C23-8CFB-4A46-A574-F5B9EEFBED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188C47-7606-4ABF-9719-3F92B9F490BC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B3F0E531-1CFA-4C38-8178-396E14E4FC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AB3D2894-40CA-41F9-A950-C0DFD18217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267861-7444-4132-BF99-54A15E44AC3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0B81F77F-4F8F-43F0-AF07-B7948B95DD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8C904F0C-E5B6-4F41-8A5A-D1FC39B77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343F4F2F-FF6B-47A4-8B4F-1807AACCA3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308731C-C021-45B4-BDD2-48D9096EB7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62B35E-E508-46DE-B16F-267BC10A0D1A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61C12BB8-62FD-4F61-98D1-D6D83F1C74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55CE6A39-5CE1-4B7A-A65D-E13C0DD8C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273956-912E-4047-8C37-34FC00AE5C86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05478" name="Rectangle 2">
            <a:extLst>
              <a:ext uri="{FF2B5EF4-FFF2-40B4-BE49-F238E27FC236}">
                <a16:creationId xmlns:a16="http://schemas.microsoft.com/office/drawing/2014/main" id="{C102A61C-3839-4AC5-9541-70BEE5186C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>
            <a:extLst>
              <a:ext uri="{FF2B5EF4-FFF2-40B4-BE49-F238E27FC236}">
                <a16:creationId xmlns:a16="http://schemas.microsoft.com/office/drawing/2014/main" id="{DDA759FF-4123-4B71-9D4D-E2E517930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7184327-6343-46A0-BA8D-7EBAB7332C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B09A777-AE5C-4450-9764-5320448C5E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ED876D-61DD-4937-B928-D03B95C62AE6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F6306255-E012-4611-BFB2-AC02B7A75D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04CD38B7-D1F2-4401-BF7F-F07587168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247D87-F224-4E4E-85DD-15F9C56FEC10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366DA6C2-D20D-4C8F-96A0-8483815682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0E321EA9-B02A-4EA4-A5D5-ECBCE9D1E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3BC28EBC-32B5-4359-81B9-84D2FF8A94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8DA8840-A464-4243-9DBC-1B3257D5B9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3364DD-6E37-4C94-8879-E82CD8304A56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D092B69B-A69E-4A1D-BF8F-A8373A5B4C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E939EA11-508B-4DB5-BA65-A24A2F390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17DB3-3E07-4F4C-BC1F-914E0D0D1DFA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1FD5F6E0-2043-4390-AC0B-5387C8D349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92C73A83-0F38-4FA9-A652-CEBBDDDA4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266840B-4F90-4B87-B36A-DC2000AD97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4FADF3FC-CA21-4168-845F-14C6E3A504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2B9B1F-B4CD-4FB9-84A8-4F56622C2867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11620" name="Rectangle 6">
            <a:extLst>
              <a:ext uri="{FF2B5EF4-FFF2-40B4-BE49-F238E27FC236}">
                <a16:creationId xmlns:a16="http://schemas.microsoft.com/office/drawing/2014/main" id="{A9784B12-C87B-4013-8903-6C5003F525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11621" name="Rectangle 7">
            <a:extLst>
              <a:ext uri="{FF2B5EF4-FFF2-40B4-BE49-F238E27FC236}">
                <a16:creationId xmlns:a16="http://schemas.microsoft.com/office/drawing/2014/main" id="{026811BE-4D21-4F82-9039-FBE2747A9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9D3DC9-47D9-4D0F-A0C5-B750ECA208B7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11622" name="Rectangle 2">
            <a:extLst>
              <a:ext uri="{FF2B5EF4-FFF2-40B4-BE49-F238E27FC236}">
                <a16:creationId xmlns:a16="http://schemas.microsoft.com/office/drawing/2014/main" id="{6F496216-6B13-423C-92E5-9C876DAC05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>
            <a:extLst>
              <a:ext uri="{FF2B5EF4-FFF2-40B4-BE49-F238E27FC236}">
                <a16:creationId xmlns:a16="http://schemas.microsoft.com/office/drawing/2014/main" id="{E28D7369-3BB8-4620-8066-F8F2D35E5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63C0073-2831-4CAA-B1DE-4D9EB0D240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2AC08110-2AF0-4518-B9CD-C7EB02E2BE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186235-E0D5-4144-A8F3-E93A4BE7EAE4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13668" name="Rectangle 6">
            <a:extLst>
              <a:ext uri="{FF2B5EF4-FFF2-40B4-BE49-F238E27FC236}">
                <a16:creationId xmlns:a16="http://schemas.microsoft.com/office/drawing/2014/main" id="{41DCFEBF-5F0C-4FA4-A796-FB9BC98DAA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13669" name="Rectangle 7">
            <a:extLst>
              <a:ext uri="{FF2B5EF4-FFF2-40B4-BE49-F238E27FC236}">
                <a16:creationId xmlns:a16="http://schemas.microsoft.com/office/drawing/2014/main" id="{AFE66A72-D942-476A-BB3B-30770348BB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1D15B4-3628-4A74-AE66-67464FDDEADF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13670" name="Rectangle 2">
            <a:extLst>
              <a:ext uri="{FF2B5EF4-FFF2-40B4-BE49-F238E27FC236}">
                <a16:creationId xmlns:a16="http://schemas.microsoft.com/office/drawing/2014/main" id="{42CCA4E2-D1D7-40AE-8DB4-320FD79CA8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>
            <a:extLst>
              <a:ext uri="{FF2B5EF4-FFF2-40B4-BE49-F238E27FC236}">
                <a16:creationId xmlns:a16="http://schemas.microsoft.com/office/drawing/2014/main" id="{9BF56286-5336-43C8-9C64-597A4F179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79443050-38A3-4008-B239-BAEE9CAE77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F71341B6-91FF-4F14-A177-5F9F126370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1A0FDC-E21A-4CB9-9CFD-74946BFE7F5D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15716" name="Rectangle 6">
            <a:extLst>
              <a:ext uri="{FF2B5EF4-FFF2-40B4-BE49-F238E27FC236}">
                <a16:creationId xmlns:a16="http://schemas.microsoft.com/office/drawing/2014/main" id="{4AD5A966-A0C0-4FCA-BB3D-13DFCA8575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15717" name="Rectangle 7">
            <a:extLst>
              <a:ext uri="{FF2B5EF4-FFF2-40B4-BE49-F238E27FC236}">
                <a16:creationId xmlns:a16="http://schemas.microsoft.com/office/drawing/2014/main" id="{8EF634F8-0492-468B-8345-F86B694DCB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2F2BD7-E015-4A30-A3F4-0ECB0DC0061A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15718" name="Rectangle 2">
            <a:extLst>
              <a:ext uri="{FF2B5EF4-FFF2-40B4-BE49-F238E27FC236}">
                <a16:creationId xmlns:a16="http://schemas.microsoft.com/office/drawing/2014/main" id="{70B0476E-23DB-42B7-AD90-5AE22D1B40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>
            <a:extLst>
              <a:ext uri="{FF2B5EF4-FFF2-40B4-BE49-F238E27FC236}">
                <a16:creationId xmlns:a16="http://schemas.microsoft.com/office/drawing/2014/main" id="{89809132-301B-4817-AE96-71C8FE0A7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8CA0C50-4902-41D4-93FB-75698E8236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449031E-E40D-493B-A7C0-55A7AB639B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27F459-79F0-4511-8C02-9E4B552F76B3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E1C351A6-D3CE-45C7-A4C7-BF3C5E3DA1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92B6CD02-846D-4A7C-B2F9-4F2F6A4F4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A8156E-BA32-442A-BDF2-E7FEDBD4ADBA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060CB9A5-E2C5-4B03-8798-03997FFF27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7" name="Rectangle 3">
            <a:extLst>
              <a:ext uri="{FF2B5EF4-FFF2-40B4-BE49-F238E27FC236}">
                <a16:creationId xmlns:a16="http://schemas.microsoft.com/office/drawing/2014/main" id="{A8DD2C00-31CF-434A-8EDC-09EC9CDA1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D346C91-66B0-40DD-8F4A-A4756222C5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8DDEC0C-0D42-4348-AD97-B5229BDEBD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DB4F5D-F6B7-4202-9960-B39AA0BE6C8A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3CD6B91C-7096-4601-8FB4-A26BCCB5FE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F94B2604-B708-49FE-9599-0F7BD7ADD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FB0F0A-5A26-408D-B57D-0A6319F1C66B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01B826F0-465E-4D9B-A926-147972BD22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F4D096C6-71E8-40B2-8B34-FC547415B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178AC88-1AFC-43A4-9C88-632DAE619E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A04B03D-8D1C-4023-A512-AAF1B22BE4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0F5E8A-5271-4F8B-848A-0DD55C7C9DB6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B3E0851-A913-4D3B-8070-6D7753CD4D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D1220916-47EA-4980-B1B9-A858D3B12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00E8B4-5D51-4D50-8955-ADEF61F5217D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B3DF772B-7BE9-4A33-AD26-226F99633F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CE35F6C9-6DF6-4E1F-A603-3E98A690F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C3B353-9464-463C-A678-C5B61661AC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Discrete Mathematics and its Applications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0EBB264-D538-4A7B-ABE7-D87CC34F6C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BB11FF-0C83-4FDA-8314-07EA988B19C5}" type="datetime1">
              <a:rPr lang="en-US" altLang="en-US" sz="1200" smtClean="0"/>
              <a:pPr/>
              <a:t>30-Sep-20</a:t>
            </a:fld>
            <a:endParaRPr lang="en-US" altLang="en-US" sz="1200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DA6698FC-01B4-4EE2-B07D-B339D2F260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(c)2001-2002, Michael P. Frank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1B8546BA-5220-46A7-98D5-33DEA084D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488CCF-BF90-4925-865F-4FC1324C18B4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9F080202-24B6-4504-B1E7-AC25514EC3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F5940B8C-A445-409E-BE9C-7AA4644B4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3F81B4-14D7-479E-86D6-4926DF06D1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82EA5-F1DA-417F-9809-10DE4A380177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BEA35A-2DEB-4D2C-896F-37BC75B319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43FABF-4689-45B8-A020-1A9580F13F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53563-D288-44BC-9C70-7B1BBD4005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72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8EAADF-E4F1-40E6-9AE5-1D795E3535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33242-D0C6-49DE-AC64-EFE7B42BAF1E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ACBCBA-5453-4C32-BFC1-A617F89D97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5219C0-FDCE-4CD6-A750-010944551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95CCF-F7F5-4D95-A1F1-E7CEBFBF84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95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260271-5E69-469C-8177-0D32134D67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1C9E-2763-4FA7-B18B-2EC7ADAB67D8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7A630F-29D3-4C28-B73C-8AA754BF8F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A48DF6-4FB3-453E-BA36-256142EAD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0BF2C-DE0E-4591-A118-CA92C1AF7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7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9BD9E-C1DC-4BE5-A789-C451F55B3D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56BB-11C2-47EB-9314-0E1D5B7922CD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E951B-6A1A-4066-88CD-8F032BC259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54D698-9559-4EDA-8B1C-10FEC0A1F2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6780D1-8CBC-4EF9-9D30-879ABBD2C0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87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4D4EAC-C231-4D70-997E-C60BFAF8D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E8A90-7D08-4FE8-90B1-C8A7F8555CFF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7D64D1-0FD6-44A8-9D56-0F23AA5482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E9727B-E650-4982-8CEE-87A1B5F9C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414-4E4B-4101-9CA5-7DAAB010D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59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EEC853-E4D3-4FD0-BCBB-3F95A81DD7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60D21-4D07-4C0D-B571-EA74C5DC9624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FD4C8E-5150-4372-89E4-BE8AF9458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8D0F36-F105-47F1-B98D-366FBF83D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AFAB0-6D37-486C-A78D-1DC8C462C9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00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FC18-3EBC-4C49-8A0F-D8F0A21DB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A815C-D1F0-4664-9C29-B3611A68B2DA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D8150-B583-4BCF-828F-5AA224B427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0BE8D0-2359-46A0-9900-28D9BC4299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1CB88-5ED9-4C28-846F-FAF51D56B0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58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F28841-B682-4B37-AAFB-C3486ADA6D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FB8B-49E8-4A22-A86A-EAE1199D8E11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5CC2F5D-D325-4D06-A227-7F0D47E2CD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3A06C41-D6DD-4948-9C1A-4C7A143AB2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6E1F6-1E02-40EA-9EAE-3B3F9EB896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97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E490A11-088C-473B-BFCF-E812951BA9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EB871-FECD-4FB7-B416-F12F7483F0F0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F04E79-89D7-40FE-95AF-4AE256DF6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DB3DA3-60C9-4492-8BEB-3E2DA023FC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11F75-C0FD-4C09-B005-F0577D00E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3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D500F58-054E-4B72-9DE5-2477B4458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DEA26-BADA-4A97-A95A-B071D4E5211D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1926EB-7713-45BE-BF82-25B135F45D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C7C008-8B04-4CCE-A553-EAB50E321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2F74C-FD10-4B40-813E-BC2DBE317B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6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EDCA43-3B80-4DB1-8935-C7316F3F9B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34E65-8D72-44FC-B56A-DFB309717359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3C204-8BD7-418F-9647-6F7C12098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07DA7-742A-4D25-93C9-B62BCDB671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D9B5E-34C0-4432-8E3D-5DD9519706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22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70EF8-D091-448A-8D03-CD55296E23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7744D-4A27-4044-BFA2-95D6257F0462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43BC3-0BC7-4624-A4EB-3E5AA97151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B8260A-E201-41A8-8D72-E691708BF1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17465-AEB0-412D-A5D4-0438E499A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97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2FFDAB7-354D-44F6-80EE-F1D2533BD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rgbClr val="99CC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46D87B-0D7B-4A9C-B8D7-34D37BBE8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55F644-88F8-470B-8E39-A622CAA140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595EEA1-0930-4B46-9E26-EAEA3F18EFB2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CD55774-7C95-4A83-A67B-2A060D09211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02852FB-F824-4EF3-B4CF-E258E2E4C1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8A7F7B6-4E00-48DB-AEC5-1005A63311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10">
            <a:extLst>
              <a:ext uri="{FF2B5EF4-FFF2-40B4-BE49-F238E27FC236}">
                <a16:creationId xmlns:a16="http://schemas.microsoft.com/office/drawing/2014/main" id="{9CEADAD1-B33C-4847-98CA-FCEA5817B6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76200"/>
            <a:ext cx="258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sz="2000">
                <a:solidFill>
                  <a:schemeClr val="bg1"/>
                </a:solidFill>
              </a:rPr>
              <a:t>Module #21 - Relations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>
            <a:extLst>
              <a:ext uri="{FF2B5EF4-FFF2-40B4-BE49-F238E27FC236}">
                <a16:creationId xmlns:a16="http://schemas.microsoft.com/office/drawing/2014/main" id="{EDC421D5-C8BF-4191-9327-441283B1BA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DD8294-D86D-44AA-B5DA-D6BB00C53D95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848D7F25-3D8F-4D12-AC1E-07BF4E55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DA423DA8-E8EC-45BF-B161-BEBB8B63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ABD873-2AF5-47F7-9F8F-9839CF70552C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6DF54B8C-E8C4-4F1A-A87A-DDABC1A239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6934200" cy="2514600"/>
          </a:xfrm>
        </p:spPr>
        <p:txBody>
          <a:bodyPr/>
          <a:lstStyle/>
          <a:p>
            <a:r>
              <a:rPr lang="en-US" altLang="en-US" sz="2000"/>
              <a:t>University of Florida</a:t>
            </a:r>
            <a:br>
              <a:rPr lang="en-US" altLang="en-US" sz="2000"/>
            </a:br>
            <a:r>
              <a:rPr lang="en-US" altLang="en-US" sz="2000"/>
              <a:t>Dept. of Computer &amp; Information Science &amp; Engineering</a:t>
            </a:r>
            <a:br>
              <a:rPr lang="en-US" altLang="en-US"/>
            </a:br>
            <a:r>
              <a:rPr lang="en-US" altLang="en-US"/>
              <a:t>COT 3100</a:t>
            </a:r>
            <a:br>
              <a:rPr lang="en-US" altLang="en-US" sz="3600"/>
            </a:br>
            <a:r>
              <a:rPr lang="en-US" altLang="en-US" sz="3600"/>
              <a:t>Applications of Discrete Structures</a:t>
            </a:r>
            <a:br>
              <a:rPr lang="en-US" altLang="en-US" sz="3600"/>
            </a:br>
            <a:r>
              <a:rPr lang="en-US" altLang="en-US" sz="2400"/>
              <a:t>Dr. Michael P. Frank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1B359B4-4E8F-4AF3-AABC-E75083F9D7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Slides for a Course Based on the Text</a:t>
            </a:r>
            <a:b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Discrete Mathematics &amp; Its Applications</a:t>
            </a: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(5</a:t>
            </a:r>
            <a:r>
              <a:rPr lang="en-US" sz="2800" baseline="30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</a:t>
            </a: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Edition)</a:t>
            </a:r>
            <a:b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by Kenneth H. Rosen</a:t>
            </a:r>
            <a:endParaRPr lang="en-US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C10FA772-2F62-4B1C-A6E7-11D72818E7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288DC0-91A5-4846-AB90-179910618979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82359798-AF8F-467A-926B-6DC7A197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224DA036-486F-4223-9A81-030600C0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796C61-579A-46D7-B042-44E982808735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9BC64E5C-7AE6-4C80-8141-CA8F07BE8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/>
              <a:t>Bắc cầu - Transitivity</a:t>
            </a:r>
          </a:p>
        </p:txBody>
      </p:sp>
      <p:sp>
        <p:nvSpPr>
          <p:cNvPr id="828419" name="Rectangle 3">
            <a:extLst>
              <a:ext uri="{FF2B5EF4-FFF2-40B4-BE49-F238E27FC236}">
                <a16:creationId xmlns:a16="http://schemas.microsoft.com/office/drawing/2014/main" id="{183B6867-32E7-4E90-B893-FE96F1874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Quan hệ  </a:t>
            </a:r>
            <a:r>
              <a:rPr lang="en-US" i="1"/>
              <a:t>R</a:t>
            </a:r>
            <a:r>
              <a:rPr lang="en-US"/>
              <a:t> là bắc cầu  iff (với mọi  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  (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,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)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→ 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)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Some examples: </a:t>
            </a:r>
          </a:p>
          <a:p>
            <a:pPr lvl="1"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“is an ancestor of” is transitive.</a:t>
            </a:r>
          </a:p>
          <a:p>
            <a:pPr lvl="1"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“likes” between people is intransitive.</a:t>
            </a:r>
          </a:p>
          <a:p>
            <a:pPr lvl="1"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“is located within 1 mile of” is… ?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46DC50DD-2B07-47D1-B81B-CB5B60BB56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AF6BC3-B5C7-4BD7-ACA0-9C783381216F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7C178C0F-0BDB-4E9F-9196-6C9D8349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2A4B0583-23D3-49DE-BFED-76E79F14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747E1D-CDA8-4817-AEDA-FD76417BB68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C8A76402-EB28-4D55-956D-C17C095F3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Toàn thể - Totality</a:t>
            </a:r>
          </a:p>
        </p:txBody>
      </p:sp>
      <p:sp>
        <p:nvSpPr>
          <p:cNvPr id="831491" name="Rectangle 3">
            <a:extLst>
              <a:ext uri="{FF2B5EF4-FFF2-40B4-BE49-F238E27FC236}">
                <a16:creationId xmlns:a16="http://schemas.microsoft.com/office/drawing/2014/main" id="{F85C69DD-B4AD-48B4-A509-A1B2364F4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Quan hệ  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×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l</a:t>
            </a:r>
            <a:r>
              <a:rPr lang="en-US"/>
              <a:t>à toàn thể nếu đối với mỗi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cs typeface="Times New Roman" pitchFamily="18" charset="0"/>
                <a:sym typeface="Symbol" pitchFamily="18" charset="2"/>
              </a:rPr>
              <a:t>, c</a:t>
            </a:r>
            <a:r>
              <a:rPr lang="en-US">
                <a:sym typeface="Symbol" pitchFamily="18" charset="2"/>
              </a:rPr>
              <a:t>ó ít nhất một 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cs typeface="Times New Roman" pitchFamily="18" charset="0"/>
                <a:sym typeface="Symbol" pitchFamily="18" charset="2"/>
              </a:rPr>
              <a:t> sao cho 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)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ếu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>
                <a:cs typeface="Times New Roman" pitchFamily="18" charset="0"/>
                <a:sym typeface="Symbol" pitchFamily="18" charset="2"/>
              </a:rPr>
              <a:t> kh</a:t>
            </a:r>
            <a:r>
              <a:rPr lang="en-US">
                <a:sym typeface="Symbol" pitchFamily="18" charset="2"/>
              </a:rPr>
              <a:t>ông là toàn thể</a:t>
            </a:r>
            <a:r>
              <a:rPr lang="en-US">
                <a:cs typeface="Times New Roman" pitchFamily="18" charset="0"/>
                <a:sym typeface="Symbol" pitchFamily="18" charset="2"/>
              </a:rPr>
              <a:t>, th</a:t>
            </a:r>
            <a:r>
              <a:rPr lang="en-US">
                <a:sym typeface="Symbol" pitchFamily="18" charset="2"/>
              </a:rPr>
              <a:t>ì nó được gọi là bộ phận chặt (</a:t>
            </a:r>
            <a:r>
              <a:rPr lang="en-US" i="1">
                <a:cs typeface="Times New Roman" pitchFamily="18" charset="0"/>
                <a:sym typeface="Symbol" pitchFamily="18" charset="2"/>
              </a:rPr>
              <a:t>strictly partial)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Quan h</a:t>
            </a:r>
            <a:r>
              <a:rPr lang="en-US">
                <a:sym typeface="Symbol" pitchFamily="18" charset="2"/>
              </a:rPr>
              <a:t>ệ bộ phận là quan hệ mà có thể là bộ phận chặt</a:t>
            </a:r>
            <a:r>
              <a:rPr lang="en-US">
                <a:cs typeface="Times New Roman" pitchFamily="18" charset="0"/>
                <a:sym typeface="Symbol" pitchFamily="18" charset="2"/>
              </a:rPr>
              <a:t>.  (Ho</a:t>
            </a:r>
            <a:r>
              <a:rPr lang="en-US">
                <a:sym typeface="Symbol" pitchFamily="18" charset="2"/>
              </a:rPr>
              <a:t>ặc có thể không là toàn thể)</a:t>
            </a:r>
            <a:endParaRPr lang="en-US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ói cách khác</a:t>
            </a:r>
            <a:r>
              <a:rPr lang="en-US">
                <a:cs typeface="Times New Roman" pitchFamily="18" charset="0"/>
                <a:sym typeface="Symbol" pitchFamily="18" charset="2"/>
              </a:rPr>
              <a:t>, m</a:t>
            </a:r>
            <a:r>
              <a:rPr lang="en-US">
                <a:sym typeface="Symbol" pitchFamily="18" charset="2"/>
              </a:rPr>
              <a:t>ọi quan hệ đang xét được xem là bộ phận.</a:t>
            </a:r>
            <a:endParaRPr lang="en-US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4A2A618B-C020-4D9B-9E20-A19F43C530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1EB788-7AE2-4B93-B7D4-4BA0F6F1CE52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39CA4332-61BC-467C-B4C6-E9FC4C0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69CF23EC-DA0C-46BD-AD08-614F9253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227A6-EA88-4964-9006-530A78678D1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F3D69AC2-165E-4501-977D-7A5D14838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Tính hàm số - Functionality</a:t>
            </a:r>
          </a:p>
        </p:txBody>
      </p:sp>
      <p:sp>
        <p:nvSpPr>
          <p:cNvPr id="829443" name="Rectangle 3">
            <a:extLst>
              <a:ext uri="{FF2B5EF4-FFF2-40B4-BE49-F238E27FC236}">
                <a16:creationId xmlns:a16="http://schemas.microsoft.com/office/drawing/2014/main" id="{8D858879-1160-483D-85C7-90B5F393D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/>
              <a:t>Quan hệ  </a:t>
            </a:r>
            <a:r>
              <a:rPr lang="en-US" sz="2400" i="1">
                <a:solidFill>
                  <a:srgbClr val="FF0000"/>
                </a:solidFill>
              </a:rPr>
              <a:t>R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i="1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×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400"/>
              <a:t> là hàm số nếu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en-US" sz="2400"/>
              <a:t>đối với bất kỳ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400">
                <a:cs typeface="Times New Roman" pitchFamily="18" charset="0"/>
              </a:rPr>
              <a:t> c</a:t>
            </a:r>
            <a:r>
              <a:rPr lang="en-US" sz="2400"/>
              <a:t>ó nhiều nhất một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b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400">
                <a:cs typeface="Times New Roman" pitchFamily="18" charset="0"/>
              </a:rPr>
              <a:t> sao cho  (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,</a:t>
            </a:r>
            <a:r>
              <a:rPr lang="en-US" sz="2400" i="1">
                <a:cs typeface="Times New Roman" pitchFamily="18" charset="0"/>
              </a:rPr>
              <a:t>b</a:t>
            </a:r>
            <a:r>
              <a:rPr lang="en-US" sz="2400">
                <a:cs typeface="Times New Roman" pitchFamily="18" charset="0"/>
              </a:rPr>
              <a:t>)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l</a:t>
            </a:r>
            <a:r>
              <a:rPr lang="en-US" sz="2000">
                <a:sym typeface="Symbol" pitchFamily="18" charset="2"/>
              </a:rPr>
              <a:t>à hàm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”  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: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¬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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000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≠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000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: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aRb</a:t>
            </a:r>
            <a:r>
              <a:rPr lang="en-US" sz="2000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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aRb</a:t>
            </a:r>
            <a:r>
              <a:rPr lang="en-US" sz="2000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cs typeface="Times New Roman" pitchFamily="18" charset="0"/>
                <a:sym typeface="Symbol" pitchFamily="18" charset="2"/>
              </a:rPr>
              <a:t>Iff 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l</a:t>
            </a:r>
            <a:r>
              <a:rPr lang="en-US" sz="2000">
                <a:sym typeface="Symbol" pitchFamily="18" charset="2"/>
              </a:rPr>
              <a:t>à hàm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, th</a:t>
            </a:r>
            <a:r>
              <a:rPr lang="en-US" sz="2000">
                <a:sym typeface="Symbol" pitchFamily="18" charset="2"/>
              </a:rPr>
              <a:t>ì nó tương ứng với một hàm bộ phận </a:t>
            </a:r>
            <a:r>
              <a:rPr lang="en-US" sz="2000" i="1"/>
              <a:t>R</a:t>
            </a:r>
            <a:r>
              <a:rPr lang="en-US" sz="2000"/>
              <a:t>:</a:t>
            </a:r>
            <a:r>
              <a:rPr lang="en-US" sz="2000" i="1"/>
              <a:t>A</a:t>
            </a:r>
            <a:r>
              <a:rPr lang="en-US" sz="2000">
                <a:cs typeface="Times New Roman" pitchFamily="18" charset="0"/>
              </a:rPr>
              <a:t>→</a:t>
            </a:r>
            <a:r>
              <a:rPr lang="en-US" sz="2000" i="1">
                <a:cs typeface="Times New Roman" pitchFamily="18" charset="0"/>
              </a:rPr>
              <a:t>B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>
                <a:cs typeface="Times New Roman" pitchFamily="18" charset="0"/>
                <a:sym typeface="Symbol" pitchFamily="18" charset="2"/>
              </a:rPr>
              <a:t>where </a:t>
            </a:r>
            <a:r>
              <a:rPr lang="en-US" sz="18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8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)=</a:t>
            </a:r>
            <a:r>
              <a:rPr lang="en-US" sz="18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  </a:t>
            </a:r>
            <a:r>
              <a:rPr lang="en-US" sz="1800" i="1">
                <a:cs typeface="Times New Roman" pitchFamily="18" charset="0"/>
                <a:sym typeface="Symbol" pitchFamily="18" charset="2"/>
              </a:rPr>
              <a:t>aRb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;  </a:t>
            </a:r>
            <a:r>
              <a:rPr lang="en-US" sz="1800" i="1">
                <a:cs typeface="Times New Roman" pitchFamily="18" charset="0"/>
                <a:sym typeface="Symbol" pitchFamily="18" charset="2"/>
              </a:rPr>
              <a:t>e.g.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600" i="1">
                <a:cs typeface="Times New Roman" pitchFamily="18" charset="0"/>
                <a:sym typeface="Symbol" pitchFamily="18" charset="2"/>
              </a:rPr>
              <a:t>E.g.</a:t>
            </a:r>
            <a:r>
              <a:rPr lang="en-US" sz="1600">
                <a:cs typeface="Times New Roman" pitchFamily="18" charset="0"/>
                <a:sym typeface="Symbol" pitchFamily="18" charset="2"/>
              </a:rPr>
              <a:t>, The relation </a:t>
            </a:r>
            <a:r>
              <a:rPr lang="en-US" sz="1600" i="1">
                <a:cs typeface="Times New Roman" pitchFamily="18" charset="0"/>
                <a:sym typeface="Symbol" pitchFamily="18" charset="2"/>
              </a:rPr>
              <a:t>aRb</a:t>
            </a:r>
            <a:r>
              <a:rPr lang="en-US" sz="1600">
                <a:cs typeface="Times New Roman" pitchFamily="18" charset="0"/>
                <a:sym typeface="Symbol" pitchFamily="18" charset="2"/>
              </a:rPr>
              <a:t> :≡ “</a:t>
            </a:r>
            <a:r>
              <a:rPr lang="en-US" sz="16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600"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16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sz="1600">
                <a:cs typeface="Times New Roman" pitchFamily="18" charset="0"/>
                <a:sym typeface="Symbol" pitchFamily="18" charset="2"/>
              </a:rPr>
              <a:t> = 0” yields the function −(</a:t>
            </a:r>
            <a:r>
              <a:rPr lang="en-US" sz="16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600">
                <a:cs typeface="Times New Roman" pitchFamily="18" charset="0"/>
                <a:sym typeface="Symbol" pitchFamily="18" charset="2"/>
              </a:rPr>
              <a:t>) = </a:t>
            </a:r>
            <a:r>
              <a:rPr lang="en-US" sz="16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sz="1600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là phản hàm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n</a:t>
            </a:r>
            <a:r>
              <a:rPr lang="en-US" sz="2400">
                <a:sym typeface="Symbol" pitchFamily="18" charset="2"/>
              </a:rPr>
              <a:t>ếu quan hệ ngược của nó 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baseline="30000">
                <a:cs typeface="Times New Roman" pitchFamily="18" charset="0"/>
                <a:sym typeface="Symbol" pitchFamily="18" charset="2"/>
              </a:rPr>
              <a:t>−1 l</a:t>
            </a:r>
            <a:r>
              <a:rPr lang="en-US" sz="2400">
                <a:sym typeface="Symbol" pitchFamily="18" charset="2"/>
              </a:rPr>
              <a:t>à hàm số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. 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cs typeface="Times New Roman" pitchFamily="18" charset="0"/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ưu ý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: quan h</a:t>
            </a:r>
            <a:r>
              <a:rPr lang="en-US" sz="2000">
                <a:sym typeface="Symbol" pitchFamily="18" charset="2"/>
              </a:rPr>
              <a:t>ệ hàm số (hàm bộ phận) đồng thời là phản hàm là hàm bộ phận khả nghịch (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invertible)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h</a:t>
            </a:r>
            <a:r>
              <a:rPr lang="en-US" sz="2400">
                <a:sym typeface="Symbol" pitchFamily="18" charset="2"/>
              </a:rPr>
              <a:t>àm toàn thể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: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→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n</a:t>
            </a:r>
            <a:r>
              <a:rPr lang="en-US" sz="2400">
                <a:sym typeface="Symbol" pitchFamily="18" charset="2"/>
              </a:rPr>
              <a:t>ếu nó vừa là hàm số vừa là toàn thể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, t</a:t>
            </a:r>
            <a:r>
              <a:rPr lang="en-US" sz="2400">
                <a:sym typeface="Symbol" pitchFamily="18" charset="2"/>
              </a:rPr>
              <a:t>ức là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, v</a:t>
            </a:r>
            <a:r>
              <a:rPr lang="en-US" sz="2400">
                <a:sym typeface="Symbol" pitchFamily="18" charset="2"/>
              </a:rPr>
              <a:t>ới mọi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, có </a:t>
            </a:r>
            <a:r>
              <a:rPr lang="en-US" sz="2400">
                <a:sym typeface="Symbol" pitchFamily="18" charset="2"/>
              </a:rPr>
              <a:t>chính xác một </a:t>
            </a:r>
            <a:r>
              <a:rPr lang="en-US" sz="2400" i="1">
                <a:cs typeface="Times New Roman" pitchFamily="18" charset="0"/>
              </a:rPr>
              <a:t>b</a:t>
            </a:r>
            <a:r>
              <a:rPr lang="en-US" sz="2400">
                <a:cs typeface="Times New Roman" pitchFamily="18" charset="0"/>
              </a:rPr>
              <a:t> sao cho 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. </a:t>
            </a:r>
            <a:br>
              <a:rPr lang="en-US" sz="2400" i="1"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cs typeface="Times New Roman" pitchFamily="18" charset="0"/>
                <a:sym typeface="Symbol" pitchFamily="18" charset="2"/>
              </a:rPr>
              <a:t>I.e.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:!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: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aRb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.</a:t>
            </a:r>
            <a:endParaRPr lang="en-US" sz="2400" i="1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000">
                <a:sym typeface="Symbol" pitchFamily="18" charset="2"/>
              </a:rPr>
              <a:t>ếu 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l</a:t>
            </a:r>
            <a:r>
              <a:rPr lang="en-US" sz="2000">
                <a:sym typeface="Symbol" pitchFamily="18" charset="2"/>
              </a:rPr>
              <a:t>à hàm nhưng không toàn thể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, th</a:t>
            </a:r>
            <a:r>
              <a:rPr lang="en-US" sz="2000">
                <a:sym typeface="Symbol" pitchFamily="18" charset="2"/>
              </a:rPr>
              <a:t>ì nó là hàm bộ phận chặt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b="1">
                <a:cs typeface="Times New Roman" pitchFamily="18" charset="0"/>
                <a:sym typeface="Symbol" pitchFamily="18" charset="2"/>
              </a:rPr>
              <a:t>Exercise: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Show that iff 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is functional and antifunctional, and both it and its inverse are total, then it is a bijective function.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F0EFABFD-D800-4462-9536-EE3ED83F3B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6B929-E54E-4FC5-8A4C-DD457E53D643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9C9CBE4D-2EBC-4A88-BC4F-79724559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505DA4E0-610A-4213-A454-9430D4C1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557BFF-E0A6-440E-893E-795D8B84920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114754E5-A3A0-4CE3-A7CB-04ACDF337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85800"/>
          </a:xfrm>
        </p:spPr>
        <p:txBody>
          <a:bodyPr/>
          <a:lstStyle/>
          <a:p>
            <a:r>
              <a:rPr lang="en-US" altLang="en-US" sz="4000"/>
              <a:t>Ký hiệu Lambda </a:t>
            </a:r>
          </a:p>
        </p:txBody>
      </p:sp>
      <p:sp>
        <p:nvSpPr>
          <p:cNvPr id="880643" name="Rectangle 3">
            <a:extLst>
              <a:ext uri="{FF2B5EF4-FFF2-40B4-BE49-F238E27FC236}">
                <a16:creationId xmlns:a16="http://schemas.microsoft.com/office/drawing/2014/main" id="{EBF3E1CE-D24B-4A92-8008-1D061FAE0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/>
              <a:t>Tính toán </a:t>
            </a:r>
            <a:r>
              <a:rPr lang="en-US" sz="2400" i="1"/>
              <a:t>lambda </a:t>
            </a:r>
            <a:r>
              <a:rPr lang="en-US" sz="2400"/>
              <a:t> là ngôn ngữ toán học hình thức</a:t>
            </a:r>
            <a:r>
              <a:rPr lang="en-US"/>
              <a:t> </a:t>
            </a:r>
            <a:r>
              <a:rPr lang="en-US" sz="2400"/>
              <a:t> để định nghĩa và thao tác trên hàm số.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Đây là cơ sở toán cho một số ngôn ngữ lập trình hàm (dựa trên đệ qui hàm) như LISP và ML.</a:t>
            </a:r>
          </a:p>
          <a:p>
            <a:pPr>
              <a:lnSpc>
                <a:spcPct val="90000"/>
              </a:lnSpc>
              <a:defRPr/>
            </a:pPr>
            <a:r>
              <a:rPr lang="en-US" sz="2400"/>
              <a:t>Nó dựa trên ký hiệu </a:t>
            </a:r>
            <a:r>
              <a:rPr lang="en-US" sz="2400" i="1"/>
              <a:t>lambda</a:t>
            </a:r>
            <a:r>
              <a:rPr lang="en-US" sz="2400"/>
              <a:t>, trong đó “</a:t>
            </a:r>
            <a:r>
              <a:rPr lang="el-GR" sz="2400">
                <a:solidFill>
                  <a:srgbClr val="FF0000"/>
                </a:solidFill>
                <a:cs typeface="Times New Roman" pitchFamily="18" charset="0"/>
              </a:rPr>
              <a:t>λ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: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sz="2400">
                <a:cs typeface="Times New Roman" pitchFamily="18" charset="0"/>
              </a:rPr>
              <a:t>” l</a:t>
            </a:r>
            <a:r>
              <a:rPr lang="en-US" sz="2400"/>
              <a:t>à cách ký hiệu hàm </a:t>
            </a:r>
            <a:r>
              <a:rPr lang="en-US" sz="2400" i="1">
                <a:cs typeface="Times New Roman" pitchFamily="18" charset="0"/>
              </a:rPr>
              <a:t>f</a:t>
            </a:r>
            <a:r>
              <a:rPr lang="en-US" sz="2400">
                <a:cs typeface="Times New Roman" pitchFamily="18" charset="0"/>
              </a:rPr>
              <a:t> m</a:t>
            </a:r>
            <a:r>
              <a:rPr lang="en-US" sz="2400"/>
              <a:t>à không gán nó một ký hiệu đặc biệt nào</a:t>
            </a:r>
            <a:r>
              <a:rPr lang="en-US" sz="2400"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i="1">
                <a:cs typeface="Times New Roman" pitchFamily="18" charset="0"/>
              </a:rPr>
              <a:t>VD</a:t>
            </a:r>
            <a:r>
              <a:rPr lang="en-US" sz="2000">
                <a:cs typeface="Times New Roman" pitchFamily="18" charset="0"/>
              </a:rPr>
              <a:t>, 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l-GR" sz="2000">
                <a:solidFill>
                  <a:srgbClr val="FF0000"/>
                </a:solidFill>
                <a:cs typeface="Times New Roman" pitchFamily="18" charset="0"/>
              </a:rPr>
              <a:t>λ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. 3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0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+2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sz="2000">
                <a:cs typeface="Times New Roman" pitchFamily="18" charset="0"/>
              </a:rPr>
              <a:t> l</a:t>
            </a:r>
            <a:r>
              <a:rPr lang="en-US" sz="2000"/>
              <a:t>à tên của hàm </a:t>
            </a:r>
            <a:r>
              <a:rPr lang="en-US" sz="2000">
                <a:cs typeface="Times New Roman" pitchFamily="18" charset="0"/>
              </a:rPr>
              <a:t> </a:t>
            </a:r>
            <a:r>
              <a:rPr lang="en-US" sz="2000" i="1">
                <a:cs typeface="Times New Roman" pitchFamily="18" charset="0"/>
              </a:rPr>
              <a:t>f</a:t>
            </a:r>
            <a:r>
              <a:rPr lang="en-US" sz="2000">
                <a:cs typeface="Times New Roman" pitchFamily="18" charset="0"/>
              </a:rPr>
              <a:t>:</a:t>
            </a:r>
            <a:r>
              <a:rPr lang="en-US" sz="2000" b="1">
                <a:cs typeface="Times New Roman" pitchFamily="18" charset="0"/>
              </a:rPr>
              <a:t>R</a:t>
            </a:r>
            <a:r>
              <a:rPr lang="en-US" sz="2000">
                <a:cs typeface="Times New Roman" pitchFamily="18" charset="0"/>
              </a:rPr>
              <a:t>→</a:t>
            </a:r>
            <a:r>
              <a:rPr lang="en-US" sz="2000" b="1">
                <a:cs typeface="Times New Roman" pitchFamily="18" charset="0"/>
              </a:rPr>
              <a:t>R</a:t>
            </a:r>
            <a:r>
              <a:rPr lang="en-US" sz="2000">
                <a:cs typeface="Times New Roman" pitchFamily="18" charset="0"/>
              </a:rPr>
              <a:t> trong </a:t>
            </a:r>
            <a:r>
              <a:rPr lang="en-US" sz="2000"/>
              <a:t>đó </a:t>
            </a:r>
            <a:r>
              <a:rPr lang="en-US" sz="2000" i="1">
                <a:cs typeface="Times New Roman" pitchFamily="18" charset="0"/>
              </a:rPr>
              <a:t>f</a:t>
            </a:r>
            <a:r>
              <a:rPr lang="en-US" sz="2000">
                <a:cs typeface="Times New Roman" pitchFamily="18" charset="0"/>
              </a:rPr>
              <a:t>(</a:t>
            </a:r>
            <a:r>
              <a:rPr lang="en-US" sz="2000" i="1">
                <a:cs typeface="Times New Roman" pitchFamily="18" charset="0"/>
              </a:rPr>
              <a:t>x</a:t>
            </a:r>
            <a:r>
              <a:rPr lang="en-US" sz="2000">
                <a:cs typeface="Times New Roman" pitchFamily="18" charset="0"/>
              </a:rPr>
              <a:t>)=3</a:t>
            </a:r>
            <a:r>
              <a:rPr lang="en-US" sz="2000" i="1">
                <a:cs typeface="Times New Roman" pitchFamily="18" charset="0"/>
              </a:rPr>
              <a:t>x</a:t>
            </a:r>
            <a:r>
              <a:rPr lang="en-US" sz="2000" baseline="30000">
                <a:cs typeface="Times New Roman" pitchFamily="18" charset="0"/>
              </a:rPr>
              <a:t>2</a:t>
            </a:r>
            <a:r>
              <a:rPr lang="en-US" sz="2000">
                <a:cs typeface="Times New Roman" pitchFamily="18" charset="0"/>
              </a:rPr>
              <a:t>+2</a:t>
            </a:r>
            <a:r>
              <a:rPr lang="en-US" sz="2000" i="1">
                <a:cs typeface="Times New Roman" pitchFamily="18" charset="0"/>
              </a:rPr>
              <a:t>x</a:t>
            </a:r>
            <a:r>
              <a:rPr lang="en-US" sz="2000">
                <a:cs typeface="Times New Roman" pitchFamily="18" charset="0"/>
              </a:rPr>
              <a:t>.</a:t>
            </a:r>
            <a:endParaRPr lang="en-US" sz="2000" b="1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/>
              <a:t>Ký hiệu Lambda và phép toán “</a:t>
            </a:r>
            <a:r>
              <a:rPr lang="en-US" sz="2400">
                <a:sym typeface="Symbol" pitchFamily="18" charset="2"/>
              </a:rPr>
              <a:t>” có thể được sử dụng tạo nên biểu diễn cho hàm số tương ứng với quan hệ hàm bất kỳ</a:t>
            </a:r>
            <a:r>
              <a:rPr lang="en-US" sz="240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G/s </a:t>
            </a:r>
            <a:r>
              <a:rPr lang="en-US" sz="2000" i="1">
                <a:solidFill>
                  <a:srgbClr val="FF0000"/>
                </a:solidFill>
              </a:rPr>
              <a:t>R</a:t>
            </a:r>
            <a:r>
              <a:rPr lang="en-US" sz="2000">
                <a:solidFill>
                  <a:srgbClr val="FF0000"/>
                </a:solidFill>
              </a:rPr>
              <a:t>:</a:t>
            </a:r>
            <a:r>
              <a:rPr lang="en-US" sz="2000" i="1">
                <a:solidFill>
                  <a:srgbClr val="FF0000"/>
                </a:solidFill>
              </a:rPr>
              <a:t>A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×</a:t>
            </a:r>
            <a:r>
              <a:rPr lang="en-US" sz="2000" i="1">
                <a:solidFill>
                  <a:srgbClr val="FF0000"/>
                </a:solidFill>
              </a:rPr>
              <a:t>B</a:t>
            </a:r>
            <a:r>
              <a:rPr lang="en-US" sz="2000"/>
              <a:t> là quan hệ hàm trên </a:t>
            </a:r>
            <a:r>
              <a:rPr lang="en-US" sz="2000" i="1"/>
              <a:t>A</a:t>
            </a:r>
            <a:r>
              <a:rPr lang="en-US" sz="2000"/>
              <a:t>,</a:t>
            </a:r>
            <a:r>
              <a:rPr lang="en-US" sz="2000" i="1"/>
              <a:t>B.</a:t>
            </a:r>
            <a:r>
              <a:rPr lang="en-US" sz="200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Khi đó biểu thức </a:t>
            </a:r>
            <a:r>
              <a:rPr lang="en-US" sz="2000">
                <a:solidFill>
                  <a:srgbClr val="FF0000"/>
                </a:solidFill>
              </a:rPr>
              <a:t>(</a:t>
            </a:r>
            <a:r>
              <a:rPr lang="el-GR" sz="2000">
                <a:solidFill>
                  <a:srgbClr val="FF0000"/>
                </a:solidFill>
                <a:cs typeface="Times New Roman" pitchFamily="18" charset="0"/>
              </a:rPr>
              <a:t>λ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: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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aRb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k</a:t>
            </a:r>
            <a:r>
              <a:rPr lang="en-US" sz="2000">
                <a:sym typeface="Symbol" pitchFamily="18" charset="2"/>
              </a:rPr>
              <a:t>ý hiệu hàm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: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→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</a:t>
            </a:r>
            <a:br>
              <a:rPr lang="en-US" sz="2000">
                <a:cs typeface="Times New Roman" pitchFamily="18" charset="0"/>
                <a:sym typeface="Symbol" pitchFamily="18" charset="2"/>
              </a:rPr>
            </a:br>
            <a:r>
              <a:rPr lang="en-US" sz="2000">
                <a:cs typeface="Times New Roman" pitchFamily="18" charset="0"/>
                <a:sym typeface="Symbol" pitchFamily="18" charset="2"/>
              </a:rPr>
              <a:t>trong </a:t>
            </a:r>
            <a:r>
              <a:rPr lang="en-US" sz="2000">
                <a:sym typeface="Symbol" pitchFamily="18" charset="2"/>
              </a:rPr>
              <a:t>đó 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 =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iff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aRb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>
                <a:cs typeface="Times New Roman" pitchFamily="18" charset="0"/>
                <a:sym typeface="Symbol" pitchFamily="18" charset="2"/>
              </a:rPr>
              <a:t>VD., n</a:t>
            </a:r>
            <a:r>
              <a:rPr lang="en-US" sz="1800">
                <a:sym typeface="Symbol" pitchFamily="18" charset="2"/>
              </a:rPr>
              <a:t>ếu viết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:</a:t>
            </a:r>
            <a:r>
              <a:rPr lang="en-US" sz="18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:≡</a:t>
            </a:r>
            <a:r>
              <a:rPr lang="en-US" sz="1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l-GR" sz="1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λ</a:t>
            </a:r>
            <a:r>
              <a:rPr lang="en-US" sz="1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: </a:t>
            </a:r>
            <a:r>
              <a:rPr lang="en-US" sz="1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 </a:t>
            </a:r>
            <a:r>
              <a:rPr lang="en-US" sz="1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+</a:t>
            </a:r>
            <a:r>
              <a:rPr lang="en-US" sz="1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= 0)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,</a:t>
            </a:r>
            <a:br>
              <a:rPr lang="en-US" sz="1800">
                <a:cs typeface="Times New Roman" pitchFamily="18" charset="0"/>
                <a:sym typeface="Symbol" pitchFamily="18" charset="2"/>
              </a:rPr>
            </a:br>
            <a:r>
              <a:rPr lang="en-US" sz="1800">
                <a:cs typeface="Times New Roman" pitchFamily="18" charset="0"/>
                <a:sym typeface="Symbol" pitchFamily="18" charset="2"/>
              </a:rPr>
              <a:t>th</a:t>
            </a:r>
            <a:r>
              <a:rPr lang="en-US" sz="1800">
                <a:sym typeface="Symbol" pitchFamily="18" charset="2"/>
              </a:rPr>
              <a:t>ì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đây là cách định nghĩa hàm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)=−</a:t>
            </a:r>
            <a:r>
              <a:rPr lang="en-US" sz="1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6425A6A9-877F-489E-B4EE-111AFF3BE8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7910AF-C873-4C69-90DA-A5ED6CC4B5F4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5839C295-1CC6-4DA1-83C4-B296FD83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5975D520-E5D3-422A-8C5A-5D845B5D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304C6B-EDF3-4390-9BEB-5FB191F0A2BC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32514" name="Rectangle 2">
            <a:extLst>
              <a:ext uri="{FF2B5EF4-FFF2-40B4-BE49-F238E27FC236}">
                <a16:creationId xmlns:a16="http://schemas.microsoft.com/office/drawing/2014/main" id="{8B918A67-089C-44B2-B309-89A874BA2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US" sz="4000"/>
              <a:t>Tích quan hệ - Composite Relations</a:t>
            </a:r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762EB3EA-65EF-4E04-820E-DF6502F68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/>
              <a:t>Let </a:t>
            </a:r>
            <a:r>
              <a:rPr lang="en-US" sz="2800" i="1">
                <a:solidFill>
                  <a:srgbClr val="FF0000"/>
                </a:solidFill>
              </a:rPr>
              <a:t>R</a:t>
            </a:r>
            <a:r>
              <a:rPr lang="en-US" sz="2800">
                <a:solidFill>
                  <a:srgbClr val="FF0000"/>
                </a:solidFill>
              </a:rPr>
              <a:t>: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×B</a:t>
            </a:r>
            <a:r>
              <a:rPr lang="en-US" sz="2800">
                <a:cs typeface="Times New Roman" pitchFamily="18" charset="0"/>
              </a:rPr>
              <a:t>, and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: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B×C</a:t>
            </a:r>
            <a:r>
              <a:rPr lang="en-US" sz="2800">
                <a:cs typeface="Times New Roman" pitchFamily="18" charset="0"/>
              </a:rPr>
              <a:t>.  Then the </a:t>
            </a:r>
            <a:r>
              <a:rPr lang="en-US" sz="2800" i="1">
                <a:cs typeface="Times New Roman" pitchFamily="18" charset="0"/>
              </a:rPr>
              <a:t>composite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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800">
                <a:cs typeface="Times New Roman" pitchFamily="18" charset="0"/>
              </a:rPr>
              <a:t> of </a:t>
            </a:r>
            <a:r>
              <a:rPr lang="en-US" sz="2800" i="1">
                <a:cs typeface="Times New Roman" pitchFamily="18" charset="0"/>
              </a:rPr>
              <a:t>R</a:t>
            </a:r>
            <a:r>
              <a:rPr lang="en-US" sz="2800">
                <a:cs typeface="Times New Roman" pitchFamily="18" charset="0"/>
              </a:rPr>
              <a:t> and </a:t>
            </a:r>
            <a:r>
              <a:rPr lang="en-US" sz="2800" i="1">
                <a:cs typeface="Times New Roman" pitchFamily="18" charset="0"/>
              </a:rPr>
              <a:t>S</a:t>
            </a:r>
            <a:r>
              <a:rPr lang="en-US" sz="2800">
                <a:cs typeface="Times New Roman" pitchFamily="18" charset="0"/>
              </a:rPr>
              <a:t> is defined as: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i="1">
                <a:cs typeface="Times New Roman" pitchFamily="18" charset="0"/>
              </a:rPr>
              <a:t>		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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R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= {(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) |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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: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aRb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bSc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defRPr/>
            </a:pPr>
            <a:r>
              <a:rPr lang="en-US" sz="2800">
                <a:cs typeface="Times New Roman" pitchFamily="18" charset="0"/>
                <a:sym typeface="Symbol" pitchFamily="18" charset="2"/>
              </a:rPr>
              <a:t>Note that function composition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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g</a:t>
            </a:r>
            <a:r>
              <a:rPr lang="en-US" sz="2800">
                <a:cs typeface="Times New Roman" pitchFamily="18" charset="0"/>
                <a:sym typeface="MT Extra" pitchFamily="18" charset="2"/>
              </a:rPr>
              <a:t> is an example.</a:t>
            </a:r>
            <a:endParaRPr lang="en-US" sz="280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>
                <a:cs typeface="Times New Roman" pitchFamily="18" charset="0"/>
                <a:sym typeface="Symbol" pitchFamily="18" charset="2"/>
              </a:rPr>
              <a:t>BT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: CM r</a:t>
            </a:r>
            <a:r>
              <a:rPr lang="en-US" sz="2800">
                <a:sym typeface="Symbol" pitchFamily="18" charset="2"/>
              </a:rPr>
              <a:t>ằng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: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l</a:t>
            </a:r>
            <a:r>
              <a:rPr lang="en-US" sz="2800">
                <a:sym typeface="Symbol" pitchFamily="18" charset="2"/>
              </a:rPr>
              <a:t>à bắc cầu 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iff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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i="1" baseline="30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L</a:t>
            </a:r>
            <a:r>
              <a:rPr lang="en-US" sz="2800">
                <a:sym typeface="Symbol" pitchFamily="18" charset="2"/>
              </a:rPr>
              <a:t>ũy thừa bậc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n c</a:t>
            </a:r>
            <a:r>
              <a:rPr lang="en-US" sz="2800" i="1">
                <a:sym typeface="Symbol" pitchFamily="18" charset="2"/>
              </a:rPr>
              <a:t>ủa R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tr</a:t>
            </a:r>
            <a:r>
              <a:rPr lang="en-US" sz="2800">
                <a:sym typeface="Symbol" pitchFamily="18" charset="2"/>
              </a:rPr>
              <a:t>ên tập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được định nghĩa đệ qui như sau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:</a:t>
            </a:r>
            <a:br>
              <a:rPr lang="en-US" sz="2800">
                <a:cs typeface="Times New Roman" pitchFamily="18" charset="0"/>
                <a:sym typeface="Symbol" pitchFamily="18" charset="2"/>
              </a:rPr>
            </a:br>
            <a:r>
              <a:rPr lang="en-US" sz="280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baseline="30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:≡ </a:t>
            </a:r>
            <a:r>
              <a:rPr lang="en-US" sz="2800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;	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i="1" baseline="30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baseline="30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+1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:≡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i="1" baseline="30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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R</a:t>
            </a:r>
            <a:r>
              <a:rPr lang="en-US" sz="2800">
                <a:cs typeface="Times New Roman" pitchFamily="18" charset="0"/>
                <a:sym typeface="MT Extra" pitchFamily="18" charset="2"/>
              </a:rPr>
              <a:t>    for all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n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≥0</a:t>
            </a:r>
            <a:r>
              <a:rPr lang="en-US" sz="2800">
                <a:cs typeface="Times New Roman" pitchFamily="18" charset="0"/>
                <a:sym typeface="MT Extra" pitchFamily="18" charset="2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>
                <a:cs typeface="Times New Roman" pitchFamily="18" charset="0"/>
                <a:sym typeface="MT Extra" pitchFamily="18" charset="2"/>
              </a:rPr>
              <a:t>Lu</a:t>
            </a:r>
            <a:r>
              <a:rPr lang="en-US" sz="2400">
                <a:sym typeface="MT Extra" pitchFamily="18" charset="2"/>
              </a:rPr>
              <a:t>ỹ thừa âm của R có thể định nghĩa  bởi </a:t>
            </a:r>
            <a:br>
              <a:rPr lang="en-US" sz="2400">
                <a:cs typeface="Times New Roman" pitchFamily="18" charset="0"/>
                <a:sym typeface="MT Extra" pitchFamily="18" charset="2"/>
              </a:rPr>
            </a:b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R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−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n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 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:≡ (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R</a:t>
            </a:r>
            <a:r>
              <a:rPr lang="en-US" sz="2400" baseline="30000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−1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)</a:t>
            </a:r>
            <a:r>
              <a:rPr lang="en-US" sz="2400" i="1" baseline="30000">
                <a:solidFill>
                  <a:srgbClr val="FF0000"/>
                </a:solidFill>
                <a:cs typeface="Times New Roman" pitchFamily="18" charset="0"/>
                <a:sym typeface="MT Extra" pitchFamily="18" charset="2"/>
              </a:rPr>
              <a:t>n</a:t>
            </a:r>
            <a:r>
              <a:rPr lang="en-US" sz="2400">
                <a:cs typeface="Times New Roman" pitchFamily="18" charset="0"/>
                <a:sym typeface="MT Extra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D9043ED6-1024-427A-9BA5-59B546B2E5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3FC5AD-B101-422A-9093-C0F3E5781720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F4EE4789-F2A1-417B-A8A7-92B35D72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0D870964-1F64-469A-9CE2-913D91C2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F404F9-86B6-4A33-A09F-6094211F979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33538" name="Rectangle 2">
            <a:extLst>
              <a:ext uri="{FF2B5EF4-FFF2-40B4-BE49-F238E27FC236}">
                <a16:creationId xmlns:a16="http://schemas.microsoft.com/office/drawing/2014/main" id="{6AEABD32-EC1E-48EF-A50E-17E22FF84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§7.2: Quan h</a:t>
            </a:r>
            <a:r>
              <a:rPr lang="en-US"/>
              <a:t>ệ </a:t>
            </a:r>
            <a:r>
              <a:rPr lang="en-US" i="1"/>
              <a:t>n</a:t>
            </a:r>
            <a:r>
              <a:rPr lang="en-US"/>
              <a:t>-ngôi </a:t>
            </a:r>
          </a:p>
        </p:txBody>
      </p:sp>
      <p:sp>
        <p:nvSpPr>
          <p:cNvPr id="833539" name="Rectangle 3">
            <a:extLst>
              <a:ext uri="{FF2B5EF4-FFF2-40B4-BE49-F238E27FC236}">
                <a16:creationId xmlns:a16="http://schemas.microsoft.com/office/drawing/2014/main" id="{8D387826-1F84-48DD-91FC-8F8B5D67D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495800"/>
          </a:xfrm>
        </p:spPr>
        <p:txBody>
          <a:bodyPr/>
          <a:lstStyle/>
          <a:p>
            <a:pPr>
              <a:defRPr/>
            </a:pPr>
            <a:r>
              <a:rPr lang="en-US" sz="2800"/>
              <a:t>Quan hệ </a:t>
            </a:r>
            <a:r>
              <a:rPr lang="en-US" sz="2800" i="1"/>
              <a:t>n</a:t>
            </a:r>
            <a:r>
              <a:rPr lang="en-US" sz="2800"/>
              <a:t>-ngôi </a:t>
            </a:r>
            <a:r>
              <a:rPr lang="en-US" sz="2800" i="1"/>
              <a:t>R</a:t>
            </a:r>
            <a:r>
              <a:rPr lang="en-US" sz="2800"/>
              <a:t> trên các tập  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baseline="-25000">
                <a:solidFill>
                  <a:srgbClr val="FF0000"/>
                </a:solidFill>
              </a:rPr>
              <a:t>1</a:t>
            </a:r>
            <a:r>
              <a:rPr lang="en-US" sz="2800">
                <a:solidFill>
                  <a:srgbClr val="FF0000"/>
                </a:solidFill>
              </a:rPr>
              <a:t>,…,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i="1" baseline="-25000">
                <a:solidFill>
                  <a:srgbClr val="FF0000"/>
                </a:solidFill>
              </a:rPr>
              <a:t>n</a:t>
            </a:r>
            <a:r>
              <a:rPr lang="en-US" sz="2800"/>
              <a:t>,</a:t>
            </a:r>
            <a:r>
              <a:rPr lang="en-US" sz="2800" i="1"/>
              <a:t> </a:t>
            </a:r>
            <a:br>
              <a:rPr lang="en-US" sz="2800" i="1"/>
            </a:br>
            <a:r>
              <a:rPr lang="en-US" sz="2800"/>
              <a:t>được viết dạng </a:t>
            </a:r>
            <a:r>
              <a:rPr lang="en-US" sz="2800" i="1">
                <a:solidFill>
                  <a:srgbClr val="FF0000"/>
                </a:solidFill>
              </a:rPr>
              <a:t>R</a:t>
            </a:r>
            <a:r>
              <a:rPr lang="en-US" sz="2800">
                <a:solidFill>
                  <a:srgbClr val="FF0000"/>
                </a:solidFill>
              </a:rPr>
              <a:t>: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baseline="-25000">
                <a:solidFill>
                  <a:srgbClr val="FF0000"/>
                </a:solidFill>
              </a:rPr>
              <a:t>1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2800">
                <a:solidFill>
                  <a:srgbClr val="FF0000"/>
                </a:solidFill>
              </a:rPr>
              <a:t>…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i="1" baseline="-25000">
                <a:solidFill>
                  <a:srgbClr val="FF0000"/>
                </a:solidFill>
              </a:rPr>
              <a:t>n</a:t>
            </a:r>
            <a:r>
              <a:rPr lang="en-US" sz="2800"/>
              <a:t> hoặc</a:t>
            </a:r>
            <a:r>
              <a:rPr lang="en-US"/>
              <a:t> </a:t>
            </a:r>
            <a:r>
              <a:rPr lang="en-US" sz="2800"/>
              <a:t> </a:t>
            </a:r>
            <a:r>
              <a:rPr lang="en-US" sz="2800" i="1">
                <a:solidFill>
                  <a:srgbClr val="FF0000"/>
                </a:solidFill>
              </a:rPr>
              <a:t>R</a:t>
            </a:r>
            <a:r>
              <a:rPr lang="en-US" sz="2800">
                <a:solidFill>
                  <a:srgbClr val="FF0000"/>
                </a:solidFill>
              </a:rPr>
              <a:t>: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baseline="-25000">
                <a:solidFill>
                  <a:srgbClr val="FF0000"/>
                </a:solidFill>
              </a:rPr>
              <a:t>1</a:t>
            </a:r>
            <a:r>
              <a:rPr lang="en-US" sz="2800">
                <a:solidFill>
                  <a:srgbClr val="FF0000"/>
                </a:solidFill>
              </a:rPr>
              <a:t>,…,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i="1" baseline="-25000">
                <a:solidFill>
                  <a:srgbClr val="FF0000"/>
                </a:solidFill>
              </a:rPr>
              <a:t>n</a:t>
            </a:r>
            <a:r>
              <a:rPr lang="en-US" sz="2800"/>
              <a:t>, đơn giản là tập con của tích đề các của chúng</a:t>
            </a:r>
            <a:br>
              <a:rPr lang="en-US" sz="2800"/>
            </a:br>
            <a:r>
              <a:rPr lang="en-US" sz="2800"/>
              <a:t>		   </a:t>
            </a:r>
            <a:r>
              <a:rPr lang="en-US" sz="2800" i="1">
                <a:solidFill>
                  <a:srgbClr val="FF0000"/>
                </a:solidFill>
              </a:rPr>
              <a:t>R 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 </a:t>
            </a:r>
            <a:r>
              <a:rPr lang="en-US" sz="2800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80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 … ×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 sz="2800"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800">
                <a:sym typeface="Symbol" pitchFamily="18" charset="2"/>
              </a:rPr>
              <a:t>ác tập con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được gọi là các miền </a:t>
            </a:r>
            <a:r>
              <a:rPr lang="en-US" sz="2800" i="1">
                <a:sym typeface="Symbol" pitchFamily="18" charset="2"/>
              </a:rPr>
              <a:t>dom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ains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c</a:t>
            </a:r>
            <a:r>
              <a:rPr lang="en-US" sz="2800">
                <a:sym typeface="Symbol" pitchFamily="18" charset="2"/>
              </a:rPr>
              <a:t>ủa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 sz="2800"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800">
                <a:sym typeface="Symbol" pitchFamily="18" charset="2"/>
              </a:rPr>
              <a:t>ậc của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l</a:t>
            </a:r>
            <a:r>
              <a:rPr lang="en-US" sz="2800">
                <a:sym typeface="Symbol" pitchFamily="18" charset="2"/>
              </a:rPr>
              <a:t>à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 sz="28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l</a:t>
            </a:r>
            <a:r>
              <a:rPr lang="en-US" sz="2800">
                <a:sym typeface="Symbol" pitchFamily="18" charset="2"/>
              </a:rPr>
              <a:t>à hàm trên miền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ếu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f ch</a:t>
            </a:r>
            <a:r>
              <a:rPr lang="en-US" sz="2800">
                <a:sym typeface="Symbol" pitchFamily="18" charset="2"/>
              </a:rPr>
              <a:t>ỉ chứa nhiều nhất một bộ n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(…,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i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,…)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đối với giá trị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b</a:t>
            </a:r>
            <a:r>
              <a:rPr lang="en-US" sz="2800">
                <a:sym typeface="Symbol" pitchFamily="18" charset="2"/>
              </a:rPr>
              <a:t>ất kỳ của miền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i="1" baseline="-2500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DB81116D-2DE6-4C27-A813-8B1E6949B2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DCFA7E-D58B-4250-932E-F23DDD332556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7984A5DD-A76E-4DA1-8CF7-D8604716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E3E5BE64-AB00-48E2-8CA5-3CE2551A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7A8D9D-523C-4CF9-ADC0-6FDD305DD90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7EA3AD03-C488-47B3-BE31-B1A392623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Cơ sở dữ liệu quan hệ </a:t>
            </a:r>
            <a:br>
              <a:rPr lang="en-US" altLang="en-US" sz="4000"/>
            </a:br>
            <a:r>
              <a:rPr lang="en-US" altLang="en-US" sz="4000"/>
              <a:t>Relational Databases</a:t>
            </a:r>
          </a:p>
        </p:txBody>
      </p:sp>
      <p:sp>
        <p:nvSpPr>
          <p:cNvPr id="834563" name="Rectangle 3">
            <a:extLst>
              <a:ext uri="{FF2B5EF4-FFF2-40B4-BE49-F238E27FC236}">
                <a16:creationId xmlns:a16="http://schemas.microsoft.com/office/drawing/2014/main" id="{BBA860F4-0EB8-44F9-B884-5569FC418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CSDL quan hệ thực chất là một quan hệ n ngôi </a:t>
            </a:r>
            <a:r>
              <a:rPr lang="en-US" i="1"/>
              <a:t>R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Miền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 là khoá chính (</a:t>
            </a:r>
            <a:r>
              <a:rPr lang="en-US" i="1"/>
              <a:t>primary key) cho CSDL </a:t>
            </a:r>
            <a:r>
              <a:rPr lang="en-US"/>
              <a:t>nếu</a:t>
            </a:r>
            <a:r>
              <a:rPr lang="en-US" i="1"/>
              <a:t> </a:t>
            </a:r>
            <a:r>
              <a:rPr lang="en-US"/>
              <a:t>quan hệ</a:t>
            </a:r>
            <a:r>
              <a:rPr lang="en-US" i="1"/>
              <a:t> R</a:t>
            </a:r>
            <a:r>
              <a:rPr lang="en-US"/>
              <a:t> là hàm trên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 i="1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Khoá phức (</a:t>
            </a:r>
            <a:r>
              <a:rPr lang="en-US" i="1"/>
              <a:t>composite key)</a:t>
            </a:r>
            <a:r>
              <a:rPr lang="en-US"/>
              <a:t> cho CSDL là tập các miền </a:t>
            </a:r>
            <a:r>
              <a:rPr lang="en-US">
                <a:solidFill>
                  <a:srgbClr val="FF0000"/>
                </a:solidFill>
              </a:rPr>
              <a:t>{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i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 …</a:t>
            </a:r>
            <a:r>
              <a:rPr lang="en-US">
                <a:solidFill>
                  <a:srgbClr val="FF0000"/>
                </a:solidFill>
              </a:rPr>
              <a:t>}</a:t>
            </a:r>
            <a:r>
              <a:rPr lang="en-US"/>
              <a:t> sao cho </a:t>
            </a:r>
            <a:r>
              <a:rPr lang="en-US" i="1"/>
              <a:t>R</a:t>
            </a:r>
            <a:r>
              <a:rPr lang="en-US"/>
              <a:t> chứa nhiều nhất một bộ n </a:t>
            </a:r>
            <a:r>
              <a:rPr lang="en-US">
                <a:solidFill>
                  <a:srgbClr val="FF0000"/>
                </a:solidFill>
              </a:rPr>
              <a:t>(…,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i</a:t>
            </a:r>
            <a:r>
              <a:rPr lang="en-US">
                <a:solidFill>
                  <a:srgbClr val="FF0000"/>
                </a:solidFill>
              </a:rPr>
              <a:t>,…,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,…)</a:t>
            </a:r>
            <a:r>
              <a:rPr lang="en-US"/>
              <a:t> đối với mỗi bộ giá trị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i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,…)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j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×…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BA1A058C-58FD-417B-8F49-7330E244BF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AE912-529A-46B7-A581-825A003E5F98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B0C2E39B-6C11-4A6D-B068-D08BBBE9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595CDDDA-D0EB-4A62-A224-155A717F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FA892-FC09-4F85-8C8C-92D59270FF9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8B031301-4D01-4FC8-9ECA-3F1D90B02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Phép toán chọn-Selection Operators</a:t>
            </a:r>
          </a:p>
        </p:txBody>
      </p:sp>
      <p:sp>
        <p:nvSpPr>
          <p:cNvPr id="835587" name="Rectangle 3">
            <a:extLst>
              <a:ext uri="{FF2B5EF4-FFF2-40B4-BE49-F238E27FC236}">
                <a16:creationId xmlns:a16="http://schemas.microsoft.com/office/drawing/2014/main" id="{5931321E-A507-47E2-AE5B-84E171E7F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G/s </a:t>
            </a:r>
            <a:r>
              <a:rPr lang="en-US" i="1"/>
              <a:t>A</a:t>
            </a:r>
            <a:r>
              <a:rPr lang="en-US"/>
              <a:t> là miền n ngôi bất kỳ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=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×</a:t>
            </a:r>
            <a:r>
              <a:rPr lang="en-US">
                <a:solidFill>
                  <a:srgbClr val="FF0000"/>
                </a:solidFill>
              </a:rPr>
              <a:t>…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×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 baseline="-25000">
                <a:solidFill>
                  <a:srgbClr val="FF0000"/>
                </a:solidFill>
              </a:rPr>
              <a:t>n</a:t>
            </a:r>
            <a:r>
              <a:rPr lang="en-US"/>
              <a:t>, và G/s </a:t>
            </a:r>
            <a:r>
              <a:rPr lang="en-US" i="1">
                <a:solidFill>
                  <a:srgbClr val="FF0000"/>
                </a:solidFill>
              </a:rPr>
              <a:t>C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→{</a:t>
            </a:r>
            <a:r>
              <a:rPr lang="en-US" b="1">
                <a:solidFill>
                  <a:srgbClr val="FF0000"/>
                </a:solidFill>
                <a:cs typeface="Times New Roman" pitchFamily="18" charset="0"/>
              </a:rPr>
              <a:t>T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b="1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}</a:t>
            </a:r>
            <a:r>
              <a:rPr lang="en-US"/>
              <a:t> là điều kiện (hay vị từ) trên các bộ n của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pPr>
              <a:defRPr/>
            </a:pPr>
            <a:r>
              <a:rPr lang="en-US"/>
              <a:t>Khi đó, phép toán chọn </a:t>
            </a:r>
            <a:r>
              <a:rPr lang="en-US" i="1"/>
              <a:t>s</a:t>
            </a:r>
            <a:r>
              <a:rPr lang="en-US" i="1" baseline="-25000"/>
              <a:t>C</a:t>
            </a:r>
            <a:r>
              <a:rPr lang="en-US"/>
              <a:t> là phép toán ánh xạ quan hệ n ngôi bất kỳ </a:t>
            </a:r>
            <a:r>
              <a:rPr lang="en-US" i="1"/>
              <a:t>R</a:t>
            </a:r>
            <a:r>
              <a:rPr lang="en-US"/>
              <a:t> trên </a:t>
            </a:r>
            <a:r>
              <a:rPr lang="en-US" i="1"/>
              <a:t>A</a:t>
            </a:r>
            <a:r>
              <a:rPr lang="en-US"/>
              <a:t> vào quan hệ n ngôi con (tập con) của </a:t>
            </a:r>
            <a:r>
              <a:rPr lang="en-US" i="1"/>
              <a:t>R</a:t>
            </a:r>
            <a:r>
              <a:rPr lang="en-US"/>
              <a:t> mà thoả </a:t>
            </a:r>
            <a:r>
              <a:rPr lang="en-US" i="1"/>
              <a:t>C.  </a:t>
            </a:r>
          </a:p>
          <a:p>
            <a:pPr lvl="1">
              <a:defRPr/>
            </a:pPr>
            <a:r>
              <a:rPr lang="en-US" i="1"/>
              <a:t>I.e.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,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FF0000"/>
                </a:solidFill>
              </a:rPr>
              <a:t>s</a:t>
            </a:r>
            <a:r>
              <a:rPr lang="en-US" i="1" baseline="-25000">
                <a:solidFill>
                  <a:srgbClr val="FF0000"/>
                </a:solidFill>
              </a:rPr>
              <a:t>C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>
                <a:solidFill>
                  <a:srgbClr val="FF0000"/>
                </a:solidFill>
              </a:rPr>
              <a:t>) =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{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 |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) = </a:t>
            </a: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C164C4B9-F0B8-4FE5-9B2E-FE5C93D617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8302E7-E07C-45FF-8529-6CEA4FBCE7A6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8915" name="Footer Placeholder 4">
            <a:extLst>
              <a:ext uri="{FF2B5EF4-FFF2-40B4-BE49-F238E27FC236}">
                <a16:creationId xmlns:a16="http://schemas.microsoft.com/office/drawing/2014/main" id="{CD1BC291-F005-482A-B7CA-3260DCF0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B264D7F6-E015-45D7-A787-5AD3C0F5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FB0E6F-D9A6-4AF3-A021-E3539B76CEB8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2235E4A4-4CED-4494-B25B-1A897A56F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Operator Example</a:t>
            </a:r>
          </a:p>
        </p:txBody>
      </p:sp>
      <p:sp>
        <p:nvSpPr>
          <p:cNvPr id="850947" name="Rectangle 3">
            <a:extLst>
              <a:ext uri="{FF2B5EF4-FFF2-40B4-BE49-F238E27FC236}">
                <a16:creationId xmlns:a16="http://schemas.microsoft.com/office/drawing/2014/main" id="{62E91E40-D381-4E4C-BF86-6F53F5435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/>
              <a:t>Suppose we have a domain </a:t>
            </a:r>
            <a:br>
              <a:rPr lang="en-US" sz="2800"/>
            </a:br>
            <a:r>
              <a:rPr lang="en-US" sz="2800" i="1">
                <a:solidFill>
                  <a:srgbClr val="FF0000"/>
                </a:solidFill>
              </a:rPr>
              <a:t>A </a:t>
            </a:r>
            <a:r>
              <a:rPr lang="en-US" sz="2800">
                <a:solidFill>
                  <a:srgbClr val="FF0000"/>
                </a:solidFill>
              </a:rPr>
              <a:t>= StudentName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× Standing × SocSecNos</a:t>
            </a:r>
          </a:p>
          <a:p>
            <a:pPr>
              <a:lnSpc>
                <a:spcPct val="90000"/>
              </a:lnSpc>
              <a:defRPr/>
            </a:pPr>
            <a:r>
              <a:rPr lang="en-US" sz="2800">
                <a:cs typeface="Times New Roman" pitchFamily="18" charset="0"/>
              </a:rPr>
              <a:t>Suppose we define a certain condition on </a:t>
            </a:r>
            <a:r>
              <a:rPr lang="en-US" sz="2800" i="1">
                <a:cs typeface="Times New Roman" pitchFamily="18" charset="0"/>
              </a:rPr>
              <a:t>A</a:t>
            </a:r>
            <a:r>
              <a:rPr lang="en-US" sz="2800"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UpperLevel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name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standing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ssn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) :≡ </a:t>
            </a:r>
            <a:br>
              <a:rPr lang="en-US" sz="280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	[(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standing =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junior)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 (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standing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= senior)]</a:t>
            </a:r>
          </a:p>
          <a:p>
            <a:pPr>
              <a:lnSpc>
                <a:spcPct val="90000"/>
              </a:lnSpc>
              <a:defRPr/>
            </a:pPr>
            <a:r>
              <a:rPr lang="en-US" sz="2800">
                <a:cs typeface="Times New Roman" pitchFamily="18" charset="0"/>
                <a:sym typeface="Symbol" pitchFamily="18" charset="2"/>
              </a:rPr>
              <a:t>Then,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UpperLevel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is the selection operator that takes any relation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on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(database of students) and produces a relation consisting of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just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the upper-level classes (juniors and seniors).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34E4997E-2175-4FFF-B666-5C5527ACCC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12393F-F858-48B8-8F1A-ABC426A65B08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D50939B0-E9F7-4D7B-8FD4-D8594316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4B4CF85D-57D8-4362-B21A-9F12A65C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135E4E-4736-4F63-BCFA-90202977C5C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B611D9DB-C822-4C43-9782-85ABDC477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Phép toán chiếu </a:t>
            </a:r>
            <a:br>
              <a:rPr lang="en-US" altLang="en-US" sz="4000"/>
            </a:br>
            <a:r>
              <a:rPr lang="en-US" altLang="en-US" sz="4000"/>
              <a:t>Projection Operators</a:t>
            </a:r>
          </a:p>
        </p:txBody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C7A32EA1-0ED7-4752-B02D-093DCB76D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G/s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 =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×…×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 l</a:t>
            </a:r>
            <a:r>
              <a:rPr lang="en-US"/>
              <a:t>à miền n ngôi bất kỳ</a:t>
            </a:r>
            <a:r>
              <a:rPr lang="en-US">
                <a:cs typeface="Times New Roman" pitchFamily="18" charset="0"/>
              </a:rPr>
              <a:t>, v</a:t>
            </a:r>
            <a:r>
              <a:rPr lang="en-US"/>
              <a:t>à G/s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{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}=(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,…,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 l</a:t>
            </a:r>
            <a:r>
              <a:rPr lang="en-US"/>
              <a:t>à dãy các chỉ số nằm trong khoảng từ 1 đến 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,</a:t>
            </a:r>
          </a:p>
          <a:p>
            <a:pPr lvl="1">
              <a:defRPr/>
            </a:pPr>
            <a:r>
              <a:rPr lang="en-US">
                <a:cs typeface="Times New Roman" pitchFamily="18" charset="0"/>
              </a:rPr>
              <a:t>T</a:t>
            </a:r>
            <a:r>
              <a:rPr lang="en-US"/>
              <a:t>ức là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1 ≤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k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≤ n</a:t>
            </a:r>
            <a:r>
              <a:rPr lang="en-US">
                <a:cs typeface="Times New Roman" pitchFamily="18" charset="0"/>
              </a:rPr>
              <a:t> v</a:t>
            </a:r>
            <a:r>
              <a:rPr lang="en-US"/>
              <a:t>ới mọi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1 ≤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≤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>
                <a:solidFill>
                  <a:srgbClr val="006600"/>
                </a:solidFill>
                <a:cs typeface="Times New Roman" pitchFamily="18" charset="0"/>
              </a:rPr>
              <a:t>Khi </a:t>
            </a:r>
            <a:r>
              <a:rPr lang="en-US"/>
              <a:t>đó phép chiếu trên các bộ n được định nghĩa bởi</a:t>
            </a:r>
            <a:r>
              <a:rPr lang="en-US">
                <a:solidFill>
                  <a:srgbClr val="006600"/>
                </a:solidFill>
                <a:cs typeface="Times New Roman" pitchFamily="18" charset="0"/>
              </a:rPr>
              <a:t>:</a:t>
            </a:r>
            <a:br>
              <a:rPr lang="en-US">
                <a:solidFill>
                  <a:srgbClr val="006600"/>
                </a:solidFill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  </a:t>
            </a:r>
          </a:p>
        </p:txBody>
      </p:sp>
      <p:graphicFrame>
        <p:nvGraphicFramePr>
          <p:cNvPr id="40967" name="Object 4">
            <a:extLst>
              <a:ext uri="{FF2B5EF4-FFF2-40B4-BE49-F238E27FC236}">
                <a16:creationId xmlns:a16="http://schemas.microsoft.com/office/drawing/2014/main" id="{77F6E3D0-CC3B-4E48-BD96-9E3277AC2C90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3657600" y="4648200"/>
          <a:ext cx="38100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4" imgW="1397000" imgH="241300" progId="Equation.3">
                  <p:embed/>
                </p:oleObj>
              </mc:Choice>
              <mc:Fallback>
                <p:oleObj name="Equation" r:id="rId4" imgW="13970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48200"/>
                        <a:ext cx="3810000" cy="65881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6">
            <a:extLst>
              <a:ext uri="{FF2B5EF4-FFF2-40B4-BE49-F238E27FC236}">
                <a16:creationId xmlns:a16="http://schemas.microsoft.com/office/drawing/2014/main" id="{86BD0A85-023D-4AE2-8B77-B5F9672F7B70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3505200" y="5334000"/>
          <a:ext cx="46386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6" imgW="1651000" imgH="241300" progId="Equation.3">
                  <p:embed/>
                </p:oleObj>
              </mc:Choice>
              <mc:Fallback>
                <p:oleObj name="Equation" r:id="rId6" imgW="1651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4638675" cy="67786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BADC1B13-29AB-4588-A270-E4D24D343B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ABEA4E-EA65-49C3-8628-C1A66F8DB67E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6C24A821-967D-429B-8E03-FED511D9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9BD4173B-D815-4308-8FF8-DC1A8BD7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3D58EF-1E0B-4B96-910A-D4C331BA73E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D052D0FF-BA8A-4E0D-9BAF-EDE0071521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/>
              <a:t>Module #21:</a:t>
            </a:r>
            <a:br>
              <a:rPr lang="en-US" altLang="en-US" sz="4000"/>
            </a:br>
            <a:r>
              <a:rPr lang="en-US" altLang="en-US" sz="4000" b="1"/>
              <a:t>Relations</a:t>
            </a:r>
          </a:p>
        </p:txBody>
      </p:sp>
      <p:sp>
        <p:nvSpPr>
          <p:cNvPr id="821251" name="Rectangle 3">
            <a:extLst>
              <a:ext uri="{FF2B5EF4-FFF2-40B4-BE49-F238E27FC236}">
                <a16:creationId xmlns:a16="http://schemas.microsoft.com/office/drawing/2014/main" id="{642B0175-D0D3-426D-BB32-B1D68D633B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21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>
                <a:cs typeface="Times New Roman" pitchFamily="18" charset="0"/>
              </a:rPr>
              <a:t>Rosen 5</a:t>
            </a:r>
            <a:r>
              <a:rPr lang="en-US" baseline="30000">
                <a:cs typeface="Times New Roman" pitchFamily="18" charset="0"/>
              </a:rPr>
              <a:t>th</a:t>
            </a:r>
            <a:r>
              <a:rPr lang="en-US">
                <a:cs typeface="Times New Roman" pitchFamily="18" charset="0"/>
              </a:rPr>
              <a:t> ed., ch. 7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cs typeface="Times New Roman" pitchFamily="18" charset="0"/>
              </a:rPr>
              <a:t>~35 slides (in progress),  ~2 lectures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BEFB18F7-E5C2-4654-A9FE-2749A0A9E2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0E7122-6ACE-42C9-99DD-BBA4A81C5969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3011" name="Footer Placeholder 4">
            <a:extLst>
              <a:ext uri="{FF2B5EF4-FFF2-40B4-BE49-F238E27FC236}">
                <a16:creationId xmlns:a16="http://schemas.microsoft.com/office/drawing/2014/main" id="{8AACA728-E66F-492F-AF96-76B66EB9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6A0BCC54-84E3-413F-B45F-85DD950E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8B34E2-8875-44C7-B41D-DC1DAF47AAD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F8B86E55-99DB-4BF0-8DC4-2F1BAFEE6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Projection Example</a:t>
            </a:r>
          </a:p>
        </p:txBody>
      </p:sp>
      <p:sp>
        <p:nvSpPr>
          <p:cNvPr id="856067" name="Rectangle 3">
            <a:extLst>
              <a:ext uri="{FF2B5EF4-FFF2-40B4-BE49-F238E27FC236}">
                <a16:creationId xmlns:a16="http://schemas.microsoft.com/office/drawing/2014/main" id="{EE4B6AF8-31CD-47EF-8DE3-BAFB62A9A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/>
              <a:t>Suppose we have a ternary (3-ary) domain </a:t>
            </a:r>
            <a:r>
              <a:rPr lang="en-US" sz="2800" i="1">
                <a:solidFill>
                  <a:srgbClr val="FF0000"/>
                </a:solidFill>
              </a:rPr>
              <a:t>Cars</a:t>
            </a:r>
            <a:r>
              <a:rPr lang="en-US" sz="2800">
                <a:solidFill>
                  <a:srgbClr val="FF0000"/>
                </a:solidFill>
              </a:rPr>
              <a:t>=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Model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×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Year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×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Color</a:t>
            </a:r>
            <a:r>
              <a:rPr lang="en-US" sz="2800" i="1">
                <a:cs typeface="Times New Roman" pitchFamily="18" charset="0"/>
              </a:rPr>
              <a:t>.  </a:t>
            </a:r>
            <a:r>
              <a:rPr lang="en-US" sz="2800">
                <a:cs typeface="Times New Roman" pitchFamily="18" charset="0"/>
              </a:rPr>
              <a:t>(note </a:t>
            </a:r>
            <a:r>
              <a:rPr lang="en-US" sz="2800" i="1">
                <a:cs typeface="Times New Roman" pitchFamily="18" charset="0"/>
              </a:rPr>
              <a:t>n</a:t>
            </a:r>
            <a:r>
              <a:rPr lang="en-US" sz="2800">
                <a:cs typeface="Times New Roman" pitchFamily="18" charset="0"/>
              </a:rPr>
              <a:t>=3).</a:t>
            </a:r>
          </a:p>
          <a:p>
            <a:pPr>
              <a:lnSpc>
                <a:spcPct val="90000"/>
              </a:lnSpc>
              <a:defRPr/>
            </a:pPr>
            <a:r>
              <a:rPr lang="en-US" sz="2800">
                <a:cs typeface="Times New Roman" pitchFamily="18" charset="0"/>
              </a:rPr>
              <a:t>Consider the index sequence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{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}= 1,3</a:t>
            </a:r>
            <a:r>
              <a:rPr lang="en-US" sz="2800">
                <a:cs typeface="Times New Roman" pitchFamily="18" charset="0"/>
              </a:rPr>
              <a:t>. (</a:t>
            </a:r>
            <a:r>
              <a:rPr lang="en-US" sz="2800" i="1">
                <a:cs typeface="Times New Roman" pitchFamily="18" charset="0"/>
              </a:rPr>
              <a:t>m</a:t>
            </a:r>
            <a:r>
              <a:rPr lang="en-US" sz="2800">
                <a:cs typeface="Times New Roman" pitchFamily="18" charset="0"/>
              </a:rPr>
              <a:t>=2)</a:t>
            </a:r>
          </a:p>
          <a:p>
            <a:pPr>
              <a:lnSpc>
                <a:spcPct val="90000"/>
              </a:lnSpc>
              <a:defRPr/>
            </a:pPr>
            <a:r>
              <a:rPr lang="en-US" sz="2800">
                <a:cs typeface="Times New Roman" pitchFamily="18" charset="0"/>
              </a:rPr>
              <a:t>Then the projection </a:t>
            </a:r>
            <a:r>
              <a:rPr lang="en-US" sz="2800" i="1">
                <a:cs typeface="Times New Roman" pitchFamily="18" charset="0"/>
              </a:rPr>
              <a:t>P    </a:t>
            </a:r>
            <a:r>
              <a:rPr lang="en-US" sz="2800">
                <a:cs typeface="Times New Roman" pitchFamily="18" charset="0"/>
              </a:rPr>
              <a:t>simply maps each tuple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) = (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model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year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color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sz="2800">
                <a:cs typeface="Times New Roman" pitchFamily="18" charset="0"/>
              </a:rPr>
              <a:t> to its image: </a:t>
            </a:r>
            <a:br>
              <a:rPr lang="en-US" sz="2800">
                <a:cs typeface="Times New Roman" pitchFamily="18" charset="0"/>
              </a:rPr>
            </a:b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>
                <a:cs typeface="Times New Roman" pitchFamily="18" charset="0"/>
              </a:rPr>
              <a:t>This operator can be usefully applied to a whole relation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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Cars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(a database of cars) to obtain a list of the model/color combinations available.</a:t>
            </a:r>
          </a:p>
        </p:txBody>
      </p:sp>
      <p:sp>
        <p:nvSpPr>
          <p:cNvPr id="43015" name="Text Box 4">
            <a:extLst>
              <a:ext uri="{FF2B5EF4-FFF2-40B4-BE49-F238E27FC236}">
                <a16:creationId xmlns:a16="http://schemas.microsoft.com/office/drawing/2014/main" id="{83A439E0-8525-4A8E-ACE3-B7E3CF464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429000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{</a:t>
            </a:r>
            <a:r>
              <a:rPr lang="en-US" altLang="en-US" sz="2400" i="1"/>
              <a:t>i</a:t>
            </a:r>
            <a:r>
              <a:rPr lang="en-US" altLang="en-US" sz="2400" i="1" baseline="-25000"/>
              <a:t>k</a:t>
            </a:r>
            <a:r>
              <a:rPr lang="en-US" altLang="en-US" sz="2400"/>
              <a:t>}</a:t>
            </a:r>
          </a:p>
        </p:txBody>
      </p:sp>
      <p:graphicFrame>
        <p:nvGraphicFramePr>
          <p:cNvPr id="43016" name="Object 5">
            <a:extLst>
              <a:ext uri="{FF2B5EF4-FFF2-40B4-BE49-F238E27FC236}">
                <a16:creationId xmlns:a16="http://schemas.microsoft.com/office/drawing/2014/main" id="{E05BAACB-4748-4EE3-9D36-689009E7F529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2354263" y="4159250"/>
          <a:ext cx="464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4" imgW="2108200" imgH="241300" progId="Equation.3">
                  <p:embed/>
                </p:oleObj>
              </mc:Choice>
              <mc:Fallback>
                <p:oleObj name="Equation" r:id="rId4" imgW="2108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4159250"/>
                        <a:ext cx="4648200" cy="53340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D1FAF536-6F4C-4369-935C-4248722E3F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A16787-EE9B-4493-B5DD-611805C6785C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72C86883-4D37-4FEF-B44B-7C576A42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3ABD9302-5730-437D-BC47-B34B7EEF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34F2FD-68E9-4DA5-9DFB-696C2A8D0E3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6E328B2C-10DC-49DF-BD5E-5EBDA5162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Phép toán hợp - Join Operator</a:t>
            </a:r>
          </a:p>
        </p:txBody>
      </p:sp>
      <p:sp>
        <p:nvSpPr>
          <p:cNvPr id="859139" name="Rectangle 3">
            <a:extLst>
              <a:ext uri="{FF2B5EF4-FFF2-40B4-BE49-F238E27FC236}">
                <a16:creationId xmlns:a16="http://schemas.microsoft.com/office/drawing/2014/main" id="{64EF937B-D9F4-4274-BCD1-309C07B20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Đặt hai quan hệ cạnh nhau đẻ tạo ra một kiểu quan hệ kết hợp.</a:t>
            </a:r>
          </a:p>
          <a:p>
            <a:pPr>
              <a:defRPr/>
            </a:pPr>
            <a:r>
              <a:rPr lang="en-US"/>
              <a:t>Nếu bộ 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 xuất hiện trong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và bộ 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C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 xuất hiện trong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, thì bộ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C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 xuất hiên trong hợp </a:t>
            </a:r>
            <a:r>
              <a:rPr lang="en-US" i="1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.</a:t>
            </a:r>
          </a:p>
          <a:p>
            <a:pPr lvl="1">
              <a:defRPr/>
            </a:pP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, và </a:t>
            </a:r>
            <a:r>
              <a:rPr lang="en-US" i="1"/>
              <a:t>C</a:t>
            </a:r>
            <a:r>
              <a:rPr lang="en-US"/>
              <a:t> ở đây có thể là dãy các phần tử  (thông qua các trường lặp), chứ không chỉ các phần tử riêng biệt.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CD17C119-6D6B-4C8B-B078-3821186B40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FA6221-2AEB-4612-A8D0-0D1D409C1B53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7107" name="Footer Placeholder 4">
            <a:extLst>
              <a:ext uri="{FF2B5EF4-FFF2-40B4-BE49-F238E27FC236}">
                <a16:creationId xmlns:a16="http://schemas.microsoft.com/office/drawing/2014/main" id="{C001FD19-E233-4534-B1A4-E40FD59B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F9C0AFE0-D024-45EF-88F5-FE9C944F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876A37-B36A-49D0-B2AB-B13B6C711462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FEB45414-DA2B-4540-B823-D1A864C16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 Example</a:t>
            </a:r>
          </a:p>
        </p:txBody>
      </p:sp>
      <p:sp>
        <p:nvSpPr>
          <p:cNvPr id="861187" name="Rectangle 3">
            <a:extLst>
              <a:ext uri="{FF2B5EF4-FFF2-40B4-BE49-F238E27FC236}">
                <a16:creationId xmlns:a16="http://schemas.microsoft.com/office/drawing/2014/main" id="{45D284BE-4972-4523-B21F-F07BF838F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Suppose 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/>
              <a:t> is a teaching assignment table, relating </a:t>
            </a:r>
            <a:r>
              <a:rPr lang="en-US" i="1">
                <a:solidFill>
                  <a:srgbClr val="FF0000"/>
                </a:solidFill>
              </a:rPr>
              <a:t>Professors</a:t>
            </a:r>
            <a:r>
              <a:rPr lang="en-US"/>
              <a:t> to </a:t>
            </a:r>
            <a:r>
              <a:rPr lang="en-US" i="1">
                <a:solidFill>
                  <a:srgbClr val="FF0000"/>
                </a:solidFill>
              </a:rPr>
              <a:t>Courses</a:t>
            </a:r>
            <a:r>
              <a:rPr lang="en-US"/>
              <a:t>.  </a:t>
            </a:r>
          </a:p>
          <a:p>
            <a:pPr>
              <a:defRPr/>
            </a:pPr>
            <a:r>
              <a:rPr lang="en-US"/>
              <a:t>Suppose 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/>
              <a:t> is a room assignment table relating </a:t>
            </a:r>
            <a:r>
              <a:rPr lang="en-US" i="1">
                <a:solidFill>
                  <a:srgbClr val="FF0000"/>
                </a:solidFill>
              </a:rPr>
              <a:t>Courses</a:t>
            </a:r>
            <a:r>
              <a:rPr lang="en-US"/>
              <a:t> to </a:t>
            </a:r>
            <a:r>
              <a:rPr lang="en-US" i="1">
                <a:solidFill>
                  <a:srgbClr val="FF0000"/>
                </a:solidFill>
              </a:rPr>
              <a:t>Rooms</a:t>
            </a:r>
            <a:r>
              <a:rPr lang="en-US"/>
              <a:t>,</a:t>
            </a:r>
            <a:r>
              <a:rPr lang="en-US" i="1">
                <a:solidFill>
                  <a:srgbClr val="FF0000"/>
                </a:solidFill>
              </a:rPr>
              <a:t>Times</a:t>
            </a:r>
            <a:r>
              <a:rPr lang="en-US"/>
              <a:t>.</a:t>
            </a:r>
          </a:p>
          <a:p>
            <a:pPr>
              <a:defRPr/>
            </a:pPr>
            <a:r>
              <a:rPr lang="en-US"/>
              <a:t>Then </a:t>
            </a:r>
            <a:r>
              <a:rPr lang="en-US" i="1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 is like your class schedule, listing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professor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course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room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time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19580F96-72DA-4FB6-AA50-554EE02159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8D40F0-6DB3-4BFD-9E15-A5F2046ADE86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9155" name="Footer Placeholder 4">
            <a:extLst>
              <a:ext uri="{FF2B5EF4-FFF2-40B4-BE49-F238E27FC236}">
                <a16:creationId xmlns:a16="http://schemas.microsoft.com/office/drawing/2014/main" id="{8A2ECBF7-5E9E-4737-949F-CB05AEB8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EF96C952-DA08-4F8F-ADCE-35F5F934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9EF81-81C1-41A5-A4D5-44FE642CDF3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37634" name="Rectangle 2">
            <a:extLst>
              <a:ext uri="{FF2B5EF4-FFF2-40B4-BE49-F238E27FC236}">
                <a16:creationId xmlns:a16="http://schemas.microsoft.com/office/drawing/2014/main" id="{01685ACC-80B2-4096-BC93-FFABC5E0D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US" sz="4000">
                <a:cs typeface="Times New Roman" pitchFamily="18" charset="0"/>
              </a:rPr>
              <a:t>§7.3: Bi</a:t>
            </a:r>
            <a:r>
              <a:rPr lang="en-US" sz="4000"/>
              <a:t>ểu diễn quan hệ </a:t>
            </a:r>
            <a:r>
              <a:rPr lang="en-US" sz="4000">
                <a:cs typeface="Times New Roman" pitchFamily="18" charset="0"/>
              </a:rPr>
              <a:t>Representing Relations</a:t>
            </a:r>
          </a:p>
        </p:txBody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48449ED8-ABCD-41E8-8C0B-4FB6A9C7C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Có một số cách biểu diễn quan hệ </a:t>
            </a:r>
            <a:r>
              <a:rPr lang="en-US" i="1"/>
              <a:t>n</a:t>
            </a:r>
            <a:r>
              <a:rPr lang="en-US"/>
              <a:t>-ngôi: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Bằng danh sách hoặc bảng các bộ của nó một cách tường minh.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Bằng hàm từ miền vào </a:t>
            </a:r>
            <a:r>
              <a:rPr lang="en-US">
                <a:solidFill>
                  <a:srgbClr val="FF0000"/>
                </a:solidFill>
              </a:rPr>
              <a:t>{</a:t>
            </a:r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 i="1">
                <a:solidFill>
                  <a:srgbClr val="FF0000"/>
                </a:solidFill>
              </a:rPr>
              <a:t>,</a:t>
            </a:r>
            <a:r>
              <a:rPr lang="en-US" b="1">
                <a:solidFill>
                  <a:srgbClr val="FF0000"/>
                </a:solidFill>
              </a:rPr>
              <a:t>F</a:t>
            </a:r>
            <a:r>
              <a:rPr lang="en-US">
                <a:solidFill>
                  <a:srgbClr val="FF0000"/>
                </a:solidFill>
              </a:rPr>
              <a:t>}</a:t>
            </a:r>
            <a:r>
              <a:rPr lang="en-US"/>
              <a:t>.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Hoặc bằng thuật toán tính hàm này.</a:t>
            </a:r>
          </a:p>
          <a:p>
            <a:pPr algn="just">
              <a:lnSpc>
                <a:spcPct val="90000"/>
              </a:lnSpc>
              <a:defRPr/>
            </a:pPr>
            <a:r>
              <a:rPr lang="en-US"/>
              <a:t>Có một số cách biểu diễn quan hệ hai ngôi: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/>
              <a:t>Bằng ma trận 0-1.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/>
              <a:t>Bằng đồ thị định hướng.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3DFAB1EB-5E57-4286-9BAF-EFB8AD75D8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997C93-DE50-4B96-BB6D-FFACBE1E9143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1203" name="Footer Placeholder 4">
            <a:extLst>
              <a:ext uri="{FF2B5EF4-FFF2-40B4-BE49-F238E27FC236}">
                <a16:creationId xmlns:a16="http://schemas.microsoft.com/office/drawing/2014/main" id="{725DC22F-CC82-49FB-BFE7-CA02D235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id="{15B31900-7633-4709-8C92-ABF95B1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031FD6-6705-487F-AF82-C5931013EDC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38658" name="Rectangle 2">
            <a:extLst>
              <a:ext uri="{FF2B5EF4-FFF2-40B4-BE49-F238E27FC236}">
                <a16:creationId xmlns:a16="http://schemas.microsoft.com/office/drawing/2014/main" id="{1454C5C1-506A-4CA1-82E6-48FA01644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US"/>
              <a:t>Using Zero-One Matrices</a:t>
            </a:r>
          </a:p>
        </p:txBody>
      </p:sp>
      <p:sp>
        <p:nvSpPr>
          <p:cNvPr id="838659" name="Rectangle 3">
            <a:extLst>
              <a:ext uri="{FF2B5EF4-FFF2-40B4-BE49-F238E27FC236}">
                <a16:creationId xmlns:a16="http://schemas.microsoft.com/office/drawing/2014/main" id="{1084FCE6-0A10-4442-B9D9-6771E3EF7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/>
              <a:t>Biểu diễn quan hệ hai ngôi </a:t>
            </a:r>
            <a:r>
              <a:rPr lang="en-US" sz="2800" i="1">
                <a:solidFill>
                  <a:srgbClr val="FF0000"/>
                </a:solidFill>
              </a:rPr>
              <a:t>R</a:t>
            </a:r>
            <a:r>
              <a:rPr lang="en-US" sz="2800">
                <a:solidFill>
                  <a:srgbClr val="FF0000"/>
                </a:solidFill>
              </a:rPr>
              <a:t>: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×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800"/>
              <a:t> bằng ma trận 0-1 (cỡ </a:t>
            </a:r>
            <a:r>
              <a:rPr lang="en-US" sz="2800">
                <a:solidFill>
                  <a:srgbClr val="FF0000"/>
                </a:solidFill>
              </a:rPr>
              <a:t>|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>
                <a:solidFill>
                  <a:srgbClr val="FF0000"/>
                </a:solidFill>
              </a:rPr>
              <a:t>|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×|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|)</a:t>
            </a:r>
            <a:r>
              <a:rPr lang="en-US" sz="2800"/>
              <a:t> </a:t>
            </a:r>
            <a:r>
              <a:rPr lang="en-US" sz="2800" b="1">
                <a:solidFill>
                  <a:srgbClr val="FF0000"/>
                </a:solidFill>
              </a:rPr>
              <a:t>M</a:t>
            </a:r>
            <a:r>
              <a:rPr lang="en-US" sz="2800" i="1" baseline="-25000">
                <a:solidFill>
                  <a:srgbClr val="FF0000"/>
                </a:solidFill>
              </a:rPr>
              <a:t>R</a:t>
            </a:r>
            <a:r>
              <a:rPr lang="en-US" sz="2800">
                <a:solidFill>
                  <a:srgbClr val="FF0000"/>
                </a:solidFill>
              </a:rPr>
              <a:t> = [</a:t>
            </a:r>
            <a:r>
              <a:rPr lang="en-US" sz="2800" i="1">
                <a:solidFill>
                  <a:srgbClr val="FF0000"/>
                </a:solidFill>
              </a:rPr>
              <a:t>m</a:t>
            </a:r>
            <a:r>
              <a:rPr lang="en-US" sz="2800" i="1" baseline="-25000">
                <a:solidFill>
                  <a:srgbClr val="FF0000"/>
                </a:solidFill>
              </a:rPr>
              <a:t>ij</a:t>
            </a:r>
            <a:r>
              <a:rPr lang="en-US" sz="2800">
                <a:solidFill>
                  <a:srgbClr val="FF0000"/>
                </a:solidFill>
              </a:rPr>
              <a:t>]</a:t>
            </a:r>
            <a:r>
              <a:rPr lang="en-US" sz="2800"/>
              <a:t>, với </a:t>
            </a:r>
            <a:r>
              <a:rPr lang="en-US" sz="2800" i="1">
                <a:solidFill>
                  <a:srgbClr val="FF0000"/>
                </a:solidFill>
              </a:rPr>
              <a:t>m</a:t>
            </a:r>
            <a:r>
              <a:rPr lang="en-US" sz="2800" i="1" baseline="-25000">
                <a:solidFill>
                  <a:srgbClr val="FF0000"/>
                </a:solidFill>
              </a:rPr>
              <a:t>ij</a:t>
            </a:r>
            <a:r>
              <a:rPr lang="en-US" sz="2800">
                <a:solidFill>
                  <a:srgbClr val="FF0000"/>
                </a:solidFill>
              </a:rPr>
              <a:t> = 1</a:t>
            </a:r>
            <a:r>
              <a:rPr lang="en-US" sz="2800"/>
              <a:t> iff </a:t>
            </a:r>
            <a:r>
              <a:rPr lang="en-US" sz="2800">
                <a:solidFill>
                  <a:srgbClr val="FF0000"/>
                </a:solidFill>
              </a:rPr>
              <a:t>(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 i="1" baseline="-25000">
                <a:solidFill>
                  <a:srgbClr val="FF0000"/>
                </a:solidFill>
              </a:rPr>
              <a:t>i</a:t>
            </a:r>
            <a:r>
              <a:rPr lang="en-US" sz="2800">
                <a:solidFill>
                  <a:srgbClr val="FF0000"/>
                </a:solidFill>
              </a:rPr>
              <a:t>,</a:t>
            </a:r>
            <a:r>
              <a:rPr lang="en-US" sz="2800" i="1">
                <a:solidFill>
                  <a:srgbClr val="FF0000"/>
                </a:solidFill>
              </a:rPr>
              <a:t>b</a:t>
            </a:r>
            <a:r>
              <a:rPr lang="en-US" sz="2800" i="1" baseline="-25000">
                <a:solidFill>
                  <a:srgbClr val="FF0000"/>
                </a:solidFill>
              </a:rPr>
              <a:t>j</a:t>
            </a:r>
            <a:r>
              <a:rPr lang="en-US" sz="2800">
                <a:solidFill>
                  <a:srgbClr val="FF0000"/>
                </a:solidFill>
              </a:rPr>
              <a:t>)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2800" i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sz="280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800" i="1">
                <a:solidFill>
                  <a:schemeClr val="accent2"/>
                </a:solidFill>
                <a:sym typeface="Symbol" pitchFamily="18" charset="2"/>
              </a:rPr>
              <a:t>E.g.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, Suppose Joe likes Susan and Mary, Fred likes Mary, and Mark likes Sally.</a:t>
            </a:r>
          </a:p>
          <a:p>
            <a:pPr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Then the 0-1 matrix 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representation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of the relation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Likes:Boys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×Girls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relation is:</a:t>
            </a:r>
          </a:p>
        </p:txBody>
      </p:sp>
      <p:graphicFrame>
        <p:nvGraphicFramePr>
          <p:cNvPr id="51207" name="Object 4">
            <a:extLst>
              <a:ext uri="{FF2B5EF4-FFF2-40B4-BE49-F238E27FC236}">
                <a16:creationId xmlns:a16="http://schemas.microsoft.com/office/drawing/2014/main" id="{A2A29A9E-B971-4D58-826C-6D15F776299E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4267200" y="3733800"/>
          <a:ext cx="403860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4" imgW="1816100" imgH="889000" progId="Equation.3">
                  <p:embed/>
                </p:oleObj>
              </mc:Choice>
              <mc:Fallback>
                <p:oleObj name="Equation" r:id="rId4" imgW="18161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733800"/>
                        <a:ext cx="4038600" cy="197802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464A7118-542A-45B6-B92D-1C5D5671F1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370B0-6128-48B6-958F-E946A4AFBD8A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3251" name="Footer Placeholder 4">
            <a:extLst>
              <a:ext uri="{FF2B5EF4-FFF2-40B4-BE49-F238E27FC236}">
                <a16:creationId xmlns:a16="http://schemas.microsoft.com/office/drawing/2014/main" id="{F727CD04-D310-4E2D-82BD-CB27546C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00DE3045-853B-4E2B-ADFC-58541123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975E1D-7D8D-4486-951B-085C807E0F0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64258" name="Rectangle 2">
            <a:extLst>
              <a:ext uri="{FF2B5EF4-FFF2-40B4-BE49-F238E27FC236}">
                <a16:creationId xmlns:a16="http://schemas.microsoft.com/office/drawing/2014/main" id="{615AA5B7-555B-4040-A2DE-F94498DD6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US" sz="4000" dirty="0"/>
              <a:t>Ma </a:t>
            </a:r>
            <a:r>
              <a:rPr lang="en-US" sz="4000" dirty="0" err="1"/>
              <a:t>trận</a:t>
            </a:r>
            <a:r>
              <a:rPr lang="en-US" sz="4000" dirty="0"/>
              <a:t> 0-1 </a:t>
            </a:r>
            <a:r>
              <a:rPr lang="en-US" sz="4000" dirty="0" err="1"/>
              <a:t>đối</a:t>
            </a:r>
            <a:r>
              <a:rPr lang="en-US" sz="4000" dirty="0"/>
              <a:t> </a:t>
            </a:r>
            <a:r>
              <a:rPr lang="en-US" sz="4000" dirty="0" err="1"/>
              <a:t>xứng</a:t>
            </a:r>
            <a:r>
              <a:rPr lang="en-US" sz="4000" dirty="0"/>
              <a:t> </a:t>
            </a:r>
            <a:r>
              <a:rPr lang="en-US" sz="4000" dirty="0" err="1"/>
              <a:t>phản</a:t>
            </a:r>
            <a:r>
              <a:rPr lang="en-US" sz="4000" dirty="0"/>
              <a:t> </a:t>
            </a:r>
            <a:r>
              <a:rPr lang="en-US" sz="4000" dirty="0" err="1"/>
              <a:t>xạ</a:t>
            </a:r>
            <a:br>
              <a:rPr lang="en-US" sz="4000" dirty="0"/>
            </a:br>
            <a:r>
              <a:rPr lang="en-US" sz="4000" dirty="0"/>
              <a:t>Zero-One Reflexive, Symmetric</a:t>
            </a:r>
          </a:p>
        </p:txBody>
      </p:sp>
      <p:sp>
        <p:nvSpPr>
          <p:cNvPr id="864259" name="Rectangle 3">
            <a:extLst>
              <a:ext uri="{FF2B5EF4-FFF2-40B4-BE49-F238E27FC236}">
                <a16:creationId xmlns:a16="http://schemas.microsoft.com/office/drawing/2014/main" id="{301FF57A-4A91-4955-9372-FD5C8B83E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/>
              <a:t>Thuật ngữ:</a:t>
            </a:r>
            <a:r>
              <a:rPr lang="en-US" i="1"/>
              <a:t> Reflexive</a:t>
            </a:r>
            <a:r>
              <a:rPr lang="en-US"/>
              <a:t>,</a:t>
            </a:r>
            <a:r>
              <a:rPr lang="en-US" i="1"/>
              <a:t> non-reflexive, irreflexive</a:t>
            </a:r>
            <a:r>
              <a:rPr lang="en-US"/>
              <a:t>, s</a:t>
            </a:r>
            <a:r>
              <a:rPr lang="en-US" i="1"/>
              <a:t>ymmetric, asymmetric, and antisymmetric</a:t>
            </a:r>
            <a:r>
              <a:rPr lang="en-US"/>
              <a:t>.</a:t>
            </a:r>
          </a:p>
          <a:p>
            <a:pPr lvl="1">
              <a:defRPr/>
            </a:pPr>
            <a:r>
              <a:rPr lang="en-US"/>
              <a:t>Đặc trưng của các quan hệ này rất dễ nhận thấy khi xem xét các ma trận 0-1.</a:t>
            </a:r>
          </a:p>
        </p:txBody>
      </p:sp>
      <p:graphicFrame>
        <p:nvGraphicFramePr>
          <p:cNvPr id="53255" name="Object 4">
            <a:extLst>
              <a:ext uri="{FF2B5EF4-FFF2-40B4-BE49-F238E27FC236}">
                <a16:creationId xmlns:a16="http://schemas.microsoft.com/office/drawing/2014/main" id="{F91D816F-FCAF-4A39-BA52-D778F4CC26C1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838200" y="4038600"/>
          <a:ext cx="7391400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Equation" r:id="rId4" imgW="3733800" imgH="914400" progId="Equation.3">
                  <p:embed/>
                </p:oleObj>
              </mc:Choice>
              <mc:Fallback>
                <p:oleObj name="Equation" r:id="rId4" imgW="3733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0"/>
                        <a:ext cx="7391400" cy="181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Line 6">
            <a:extLst>
              <a:ext uri="{FF2B5EF4-FFF2-40B4-BE49-F238E27FC236}">
                <a16:creationId xmlns:a16="http://schemas.microsoft.com/office/drawing/2014/main" id="{129D04FD-056B-4D25-9E8C-EF3B451ED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191000"/>
            <a:ext cx="1447800" cy="1447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7">
            <a:extLst>
              <a:ext uri="{FF2B5EF4-FFF2-40B4-BE49-F238E27FC236}">
                <a16:creationId xmlns:a16="http://schemas.microsoft.com/office/drawing/2014/main" id="{1BEB209E-22C2-4810-98C9-102782377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267200"/>
            <a:ext cx="1447800" cy="1447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8">
            <a:extLst>
              <a:ext uri="{FF2B5EF4-FFF2-40B4-BE49-F238E27FC236}">
                <a16:creationId xmlns:a16="http://schemas.microsoft.com/office/drawing/2014/main" id="{52745997-7EA3-488E-875B-AC81F95876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267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9">
            <a:extLst>
              <a:ext uri="{FF2B5EF4-FFF2-40B4-BE49-F238E27FC236}">
                <a16:creationId xmlns:a16="http://schemas.microsoft.com/office/drawing/2014/main" id="{4163FED0-2AFD-400A-B7F2-FB0BBB5800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800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0">
            <a:extLst>
              <a:ext uri="{FF2B5EF4-FFF2-40B4-BE49-F238E27FC236}">
                <a16:creationId xmlns:a16="http://schemas.microsoft.com/office/drawing/2014/main" id="{CD4203E6-9D72-4699-AF58-11764ABFA0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343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1">
            <a:extLst>
              <a:ext uri="{FF2B5EF4-FFF2-40B4-BE49-F238E27FC236}">
                <a16:creationId xmlns:a16="http://schemas.microsoft.com/office/drawing/2014/main" id="{72A1CE3D-EDE9-4CCF-B134-164FA8A8E3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1850" y="47815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2">
            <a:extLst>
              <a:ext uri="{FF2B5EF4-FFF2-40B4-BE49-F238E27FC236}">
                <a16:creationId xmlns:a16="http://schemas.microsoft.com/office/drawing/2014/main" id="{BEC793A5-3BCF-4258-A215-1A5C2A5F79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9950" y="4829175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Text Box 13">
            <a:extLst>
              <a:ext uri="{FF2B5EF4-FFF2-40B4-BE49-F238E27FC236}">
                <a16:creationId xmlns:a16="http://schemas.microsoft.com/office/drawing/2014/main" id="{970D7C1C-04C6-48A1-ACD3-F9E296226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5867400"/>
            <a:ext cx="1908175" cy="669925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i="1"/>
              <a:t>Reflexive</a:t>
            </a:r>
            <a:r>
              <a:rPr lang="en-US" altLang="en-US" sz="1800"/>
              <a:t>:</a:t>
            </a:r>
            <a:br>
              <a:rPr lang="en-US" altLang="en-US" sz="1800"/>
            </a:br>
            <a:r>
              <a:rPr lang="en-US" altLang="en-US" sz="1800"/>
              <a:t>all 1’s on diagonal</a:t>
            </a:r>
          </a:p>
        </p:txBody>
      </p:sp>
      <p:sp>
        <p:nvSpPr>
          <p:cNvPr id="53264" name="Text Box 14">
            <a:extLst>
              <a:ext uri="{FF2B5EF4-FFF2-40B4-BE49-F238E27FC236}">
                <a16:creationId xmlns:a16="http://schemas.microsoft.com/office/drawing/2014/main" id="{E1CC52E0-8B5C-4EDD-9641-483613411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1908175" cy="669925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i="1"/>
              <a:t>Irreflexive</a:t>
            </a:r>
            <a:r>
              <a:rPr lang="en-US" altLang="en-US" sz="1800"/>
              <a:t>:</a:t>
            </a:r>
            <a:br>
              <a:rPr lang="en-US" altLang="en-US" sz="1800"/>
            </a:br>
            <a:r>
              <a:rPr lang="en-US" altLang="en-US" sz="1800"/>
              <a:t>all 0’s on diagonal</a:t>
            </a:r>
          </a:p>
        </p:txBody>
      </p:sp>
      <p:sp>
        <p:nvSpPr>
          <p:cNvPr id="53265" name="Text Box 15">
            <a:extLst>
              <a:ext uri="{FF2B5EF4-FFF2-40B4-BE49-F238E27FC236}">
                <a16:creationId xmlns:a16="http://schemas.microsoft.com/office/drawing/2014/main" id="{9AAA3E75-966F-4DC6-A898-225F2928C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5867400"/>
            <a:ext cx="1628775" cy="944563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i="1"/>
              <a:t>Symmetric</a:t>
            </a:r>
            <a:r>
              <a:rPr lang="en-US" altLang="en-US" sz="1800"/>
              <a:t>:</a:t>
            </a:r>
            <a:br>
              <a:rPr lang="en-US" altLang="en-US" sz="1800"/>
            </a:br>
            <a:r>
              <a:rPr lang="en-US" altLang="en-US" sz="1800"/>
              <a:t>all identical</a:t>
            </a:r>
            <a:br>
              <a:rPr lang="en-US" altLang="en-US" sz="1800"/>
            </a:br>
            <a:r>
              <a:rPr lang="en-US" altLang="en-US" sz="1800"/>
              <a:t>across diagonal</a:t>
            </a:r>
          </a:p>
        </p:txBody>
      </p:sp>
      <p:sp>
        <p:nvSpPr>
          <p:cNvPr id="53266" name="Text Box 16">
            <a:extLst>
              <a:ext uri="{FF2B5EF4-FFF2-40B4-BE49-F238E27FC236}">
                <a16:creationId xmlns:a16="http://schemas.microsoft.com/office/drawing/2014/main" id="{11EB8D86-802C-4FD1-B142-2D75FFC1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5867400"/>
            <a:ext cx="1743075" cy="944563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i="1"/>
              <a:t>Antisymmetric</a:t>
            </a:r>
            <a:r>
              <a:rPr lang="en-US" altLang="en-US" sz="1800"/>
              <a:t>:</a:t>
            </a:r>
            <a:br>
              <a:rPr lang="en-US" altLang="en-US" sz="1800"/>
            </a:br>
            <a:r>
              <a:rPr lang="en-US" altLang="en-US" sz="1800"/>
              <a:t>all 1’s are across</a:t>
            </a:r>
            <a:br>
              <a:rPr lang="en-US" altLang="en-US" sz="1800"/>
            </a:br>
            <a:r>
              <a:rPr lang="en-US" altLang="en-US" sz="1800"/>
              <a:t>from 0’s</a:t>
            </a:r>
          </a:p>
        </p:txBody>
      </p:sp>
      <p:sp>
        <p:nvSpPr>
          <p:cNvPr id="53267" name="Text Box 17">
            <a:extLst>
              <a:ext uri="{FF2B5EF4-FFF2-40B4-BE49-F238E27FC236}">
                <a16:creationId xmlns:a16="http://schemas.microsoft.com/office/drawing/2014/main" id="{07F5CE80-8E4B-4134-B423-6AAFE556E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21275"/>
            <a:ext cx="549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any-</a:t>
            </a:r>
            <a:br>
              <a:rPr lang="en-US" altLang="en-US" sz="1400"/>
            </a:br>
            <a:r>
              <a:rPr lang="en-US" altLang="en-US" sz="1400"/>
              <a:t>thing</a:t>
            </a:r>
          </a:p>
        </p:txBody>
      </p:sp>
      <p:sp>
        <p:nvSpPr>
          <p:cNvPr id="53268" name="Text Box 18">
            <a:extLst>
              <a:ext uri="{FF2B5EF4-FFF2-40B4-BE49-F238E27FC236}">
                <a16:creationId xmlns:a16="http://schemas.microsoft.com/office/drawing/2014/main" id="{A6EEA9AB-01CD-4EF1-A0B0-B66217A7F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4130675"/>
            <a:ext cx="549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any-</a:t>
            </a:r>
            <a:br>
              <a:rPr lang="en-US" altLang="en-US" sz="1400"/>
            </a:br>
            <a:r>
              <a:rPr lang="en-US" altLang="en-US" sz="1400"/>
              <a:t>thing</a:t>
            </a:r>
          </a:p>
        </p:txBody>
      </p:sp>
      <p:sp>
        <p:nvSpPr>
          <p:cNvPr id="53269" name="Text Box 19">
            <a:extLst>
              <a:ext uri="{FF2B5EF4-FFF2-40B4-BE49-F238E27FC236}">
                <a16:creationId xmlns:a16="http://schemas.microsoft.com/office/drawing/2014/main" id="{E6211E17-44E5-46CB-AB53-8BD7FE21F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5197475"/>
            <a:ext cx="549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any-</a:t>
            </a:r>
            <a:br>
              <a:rPr lang="en-US" altLang="en-US" sz="1400"/>
            </a:br>
            <a:r>
              <a:rPr lang="en-US" altLang="en-US" sz="1400"/>
              <a:t>thing</a:t>
            </a:r>
          </a:p>
        </p:txBody>
      </p:sp>
      <p:sp>
        <p:nvSpPr>
          <p:cNvPr id="53270" name="Text Box 20">
            <a:extLst>
              <a:ext uri="{FF2B5EF4-FFF2-40B4-BE49-F238E27FC236}">
                <a16:creationId xmlns:a16="http://schemas.microsoft.com/office/drawing/2014/main" id="{7BEC26BD-C3C4-44E5-97DB-686F7B955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114800"/>
            <a:ext cx="549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any-</a:t>
            </a:r>
            <a:br>
              <a:rPr lang="en-US" altLang="en-US" sz="1400"/>
            </a:br>
            <a:r>
              <a:rPr lang="en-US" altLang="en-US" sz="1400"/>
              <a:t>thing</a:t>
            </a:r>
          </a:p>
        </p:txBody>
      </p:sp>
      <p:sp>
        <p:nvSpPr>
          <p:cNvPr id="53271" name="Text Box 21">
            <a:extLst>
              <a:ext uri="{FF2B5EF4-FFF2-40B4-BE49-F238E27FC236}">
                <a16:creationId xmlns:a16="http://schemas.microsoft.com/office/drawing/2014/main" id="{AAABE8E7-8328-4B1B-BEAC-E9FE6BDCA399}"/>
              </a:ext>
            </a:extLst>
          </p:cNvPr>
          <p:cNvSpPr txBox="1">
            <a:spLocks noChangeArrowheads="1"/>
          </p:cNvSpPr>
          <p:nvPr/>
        </p:nvSpPr>
        <p:spPr bwMode="auto">
          <a:xfrm rot="2750863">
            <a:off x="5060950" y="4683125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anything</a:t>
            </a:r>
          </a:p>
        </p:txBody>
      </p:sp>
      <p:sp>
        <p:nvSpPr>
          <p:cNvPr id="53272" name="Text Box 22">
            <a:extLst>
              <a:ext uri="{FF2B5EF4-FFF2-40B4-BE49-F238E27FC236}">
                <a16:creationId xmlns:a16="http://schemas.microsoft.com/office/drawing/2014/main" id="{135332EB-A779-4DB2-9C9F-2F4335D7A53B}"/>
              </a:ext>
            </a:extLst>
          </p:cNvPr>
          <p:cNvSpPr txBox="1">
            <a:spLocks noChangeArrowheads="1"/>
          </p:cNvSpPr>
          <p:nvPr/>
        </p:nvSpPr>
        <p:spPr bwMode="auto">
          <a:xfrm rot="2750863">
            <a:off x="6835775" y="4594225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anything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D51E93B3-7F9C-4AFC-86D5-D648D362E4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DDCB9-3253-4611-BB2C-54A2AEB1D7EB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6EB72D91-4EB7-47E8-B4E6-99F23BB6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4B31D508-3F5B-421D-B8DE-EF841408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DD9E4A-6E54-41E9-BB7A-3EA914A5ED2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69730" name="Rectangle 2">
            <a:extLst>
              <a:ext uri="{FF2B5EF4-FFF2-40B4-BE49-F238E27FC236}">
                <a16:creationId xmlns:a16="http://schemas.microsoft.com/office/drawing/2014/main" id="{50998381-00DE-4587-B7A7-76BAC2307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371600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US" sz="4000"/>
              <a:t>Thực hiện các phép toán trên quan hệ nhờ ma trận 0-1</a:t>
            </a:r>
          </a:p>
        </p:txBody>
      </p:sp>
      <p:sp>
        <p:nvSpPr>
          <p:cNvPr id="969731" name="Rectangle 3">
            <a:extLst>
              <a:ext uri="{FF2B5EF4-FFF2-40B4-BE49-F238E27FC236}">
                <a16:creationId xmlns:a16="http://schemas.microsoft.com/office/drawing/2014/main" id="{84369293-00BB-4B58-9DDB-10DBC35EA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/>
              <a:t>Cho R:A</a:t>
            </a:r>
            <a:r>
              <a:rPr lang="en-US">
                <a:cs typeface="Times New Roman" pitchFamily="18" charset="0"/>
              </a:rPr>
              <a:t>×B, S:A×B, khi đó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   </a:t>
            </a:r>
          </a:p>
          <a:p>
            <a:pPr>
              <a:defRPr/>
            </a:pPr>
            <a:endParaRPr lang="en-US">
              <a:cs typeface="Times New Roman" pitchFamily="18" charset="0"/>
            </a:endParaRPr>
          </a:p>
          <a:p>
            <a:pPr>
              <a:defRPr/>
            </a:pPr>
            <a:endParaRPr lang="en-US">
              <a:cs typeface="Times New Roman" pitchFamily="18" charset="0"/>
            </a:endParaRPr>
          </a:p>
          <a:p>
            <a:pPr>
              <a:defRPr/>
            </a:pPr>
            <a:r>
              <a:rPr lang="en-US">
                <a:cs typeface="Times New Roman" pitchFamily="18" charset="0"/>
              </a:rPr>
              <a:t>Cho </a:t>
            </a:r>
            <a:r>
              <a:rPr lang="en-US"/>
              <a:t>R:A</a:t>
            </a:r>
            <a:r>
              <a:rPr lang="en-US">
                <a:cs typeface="Times New Roman" pitchFamily="18" charset="0"/>
              </a:rPr>
              <a:t>×B, S:B×C, khi đó</a:t>
            </a:r>
          </a:p>
        </p:txBody>
      </p:sp>
      <p:sp>
        <p:nvSpPr>
          <p:cNvPr id="55303" name="Rectangle 5">
            <a:extLst>
              <a:ext uri="{FF2B5EF4-FFF2-40B4-BE49-F238E27FC236}">
                <a16:creationId xmlns:a16="http://schemas.microsoft.com/office/drawing/2014/main" id="{40E3594A-63A7-403A-A9EA-3A5F3A34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4" name="Rectangle 7">
            <a:extLst>
              <a:ext uri="{FF2B5EF4-FFF2-40B4-BE49-F238E27FC236}">
                <a16:creationId xmlns:a16="http://schemas.microsoft.com/office/drawing/2014/main" id="{F6F9A711-A2A7-48D2-BF60-CC3DF3BE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BD819C7C-8C7E-4DF4-9E4F-3533DB24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6" name="Rectangle 11">
            <a:extLst>
              <a:ext uri="{FF2B5EF4-FFF2-40B4-BE49-F238E27FC236}">
                <a16:creationId xmlns:a16="http://schemas.microsoft.com/office/drawing/2014/main" id="{63053891-42BD-4BFC-A685-0CD39BEA8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7" name="Rectangle 13">
            <a:extLst>
              <a:ext uri="{FF2B5EF4-FFF2-40B4-BE49-F238E27FC236}">
                <a16:creationId xmlns:a16="http://schemas.microsoft.com/office/drawing/2014/main" id="{09450F0A-D94D-47CE-983E-EBB4FAC12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8" name="Rectangle 15">
            <a:extLst>
              <a:ext uri="{FF2B5EF4-FFF2-40B4-BE49-F238E27FC236}">
                <a16:creationId xmlns:a16="http://schemas.microsoft.com/office/drawing/2014/main" id="{476D334C-E489-4D52-B6F9-0619E5BAD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55309" name="Object 2">
            <a:extLst>
              <a:ext uri="{FF2B5EF4-FFF2-40B4-BE49-F238E27FC236}">
                <a16:creationId xmlns:a16="http://schemas.microsoft.com/office/drawing/2014/main" id="{39DA413B-2D5D-4B41-9434-9BE6D197B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362200"/>
          <a:ext cx="20574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Equation" r:id="rId4" imgW="1168400" imgH="228600" progId="Equation.3">
                  <p:embed/>
                </p:oleObj>
              </mc:Choice>
              <mc:Fallback>
                <p:oleObj name="Equation" r:id="rId4" imgW="11684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20574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Rectangle 17">
            <a:extLst>
              <a:ext uri="{FF2B5EF4-FFF2-40B4-BE49-F238E27FC236}">
                <a16:creationId xmlns:a16="http://schemas.microsoft.com/office/drawing/2014/main" id="{11FE7BB6-41C0-40EC-975C-F34964769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55311" name="Object 3">
            <a:extLst>
              <a:ext uri="{FF2B5EF4-FFF2-40B4-BE49-F238E27FC236}">
                <a16:creationId xmlns:a16="http://schemas.microsoft.com/office/drawing/2014/main" id="{8FF4685B-B102-427F-B1C5-51081BB7B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438400"/>
          <a:ext cx="20574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Equation" r:id="rId6" imgW="1168400" imgH="228600" progId="Equation.3">
                  <p:embed/>
                </p:oleObj>
              </mc:Choice>
              <mc:Fallback>
                <p:oleObj name="Equation" r:id="rId6" imgW="1168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438400"/>
                        <a:ext cx="20574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Rectangle 19">
            <a:extLst>
              <a:ext uri="{FF2B5EF4-FFF2-40B4-BE49-F238E27FC236}">
                <a16:creationId xmlns:a16="http://schemas.microsoft.com/office/drawing/2014/main" id="{A743F7E6-4FF9-4B3D-A42C-3DCAC258F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55313" name="Object 4">
            <a:extLst>
              <a:ext uri="{FF2B5EF4-FFF2-40B4-BE49-F238E27FC236}">
                <a16:creationId xmlns:a16="http://schemas.microsoft.com/office/drawing/2014/main" id="{B35C633A-8B79-4542-9726-01CFE6422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124200"/>
          <a:ext cx="1981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Equation" r:id="rId8" imgW="672808" imgH="266584" progId="Equation.3">
                  <p:embed/>
                </p:oleObj>
              </mc:Choice>
              <mc:Fallback>
                <p:oleObj name="Equation" r:id="rId8" imgW="672808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19812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Rectangle 21">
            <a:extLst>
              <a:ext uri="{FF2B5EF4-FFF2-40B4-BE49-F238E27FC236}">
                <a16:creationId xmlns:a16="http://schemas.microsoft.com/office/drawing/2014/main" id="{48A1E921-9C58-405B-9C50-97A7635BF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55315" name="Object 5">
            <a:extLst>
              <a:ext uri="{FF2B5EF4-FFF2-40B4-BE49-F238E27FC236}">
                <a16:creationId xmlns:a16="http://schemas.microsoft.com/office/drawing/2014/main" id="{F462CE80-8D31-43A8-B348-812355699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810000"/>
          <a:ext cx="3124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Equation" r:id="rId10" imgW="1155700" imgH="228600" progId="Equation.3">
                  <p:embed/>
                </p:oleObj>
              </mc:Choice>
              <mc:Fallback>
                <p:oleObj name="Equation" r:id="rId10" imgW="1155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10000"/>
                        <a:ext cx="31242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6" name="Rectangle 23">
            <a:extLst>
              <a:ext uri="{FF2B5EF4-FFF2-40B4-BE49-F238E27FC236}">
                <a16:creationId xmlns:a16="http://schemas.microsoft.com/office/drawing/2014/main" id="{500B49DD-F9AE-4E04-BAD4-BBFFA5FC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55317" name="Object 6">
            <a:extLst>
              <a:ext uri="{FF2B5EF4-FFF2-40B4-BE49-F238E27FC236}">
                <a16:creationId xmlns:a16="http://schemas.microsoft.com/office/drawing/2014/main" id="{93410CD2-DAB7-439D-91BB-B032E65AE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725988"/>
          <a:ext cx="29718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Equation" r:id="rId12" imgW="901309" imgH="444307" progId="Equation.3">
                  <p:embed/>
                </p:oleObj>
              </mc:Choice>
              <mc:Fallback>
                <p:oleObj name="Equation" r:id="rId12" imgW="901309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25988"/>
                        <a:ext cx="29718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>
            <a:extLst>
              <a:ext uri="{FF2B5EF4-FFF2-40B4-BE49-F238E27FC236}">
                <a16:creationId xmlns:a16="http://schemas.microsoft.com/office/drawing/2014/main" id="{4ED2E559-D769-4569-88BE-89D03268D3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F3944F-2C0C-4EF9-A271-6C6BAD68EE2B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7347" name="Footer Placeholder 4">
            <a:extLst>
              <a:ext uri="{FF2B5EF4-FFF2-40B4-BE49-F238E27FC236}">
                <a16:creationId xmlns:a16="http://schemas.microsoft.com/office/drawing/2014/main" id="{37CAD4AC-F42D-4099-8024-6EA088D2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57348" name="Slide Number Placeholder 5">
            <a:extLst>
              <a:ext uri="{FF2B5EF4-FFF2-40B4-BE49-F238E27FC236}">
                <a16:creationId xmlns:a16="http://schemas.microsoft.com/office/drawing/2014/main" id="{06E24C5B-1C49-4524-9E87-09322E80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911AC3-A274-4C36-84F7-104D5DE1490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39682" name="Rectangle 2">
            <a:extLst>
              <a:ext uri="{FF2B5EF4-FFF2-40B4-BE49-F238E27FC236}">
                <a16:creationId xmlns:a16="http://schemas.microsoft.com/office/drawing/2014/main" id="{A81D0D2D-31AC-4BD9-B50B-8C6DC56B9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US" sz="4000"/>
              <a:t>Sử dụng đồ thị có hướng</a:t>
            </a:r>
            <a:br>
              <a:rPr lang="en-US" sz="4000"/>
            </a:br>
            <a:r>
              <a:rPr lang="en-US" sz="4000"/>
              <a:t>Using Directed Graphs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2E129B0E-C8F9-4E8F-B671-1F3D6F367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 </a:t>
            </a:r>
            <a:r>
              <a:rPr lang="en-US" sz="2400" i="1" dirty="0">
                <a:solidFill>
                  <a:srgbClr val="FF0000"/>
                </a:solidFill>
              </a:rPr>
              <a:t>G</a:t>
            </a:r>
            <a:r>
              <a:rPr lang="en-US" sz="2400" dirty="0">
                <a:solidFill>
                  <a:srgbClr val="FF0000"/>
                </a:solidFill>
              </a:rPr>
              <a:t>=(</a:t>
            </a:r>
            <a:r>
              <a:rPr lang="en-US" sz="2400" i="1" dirty="0">
                <a:solidFill>
                  <a:srgbClr val="FF0000"/>
                </a:solidFill>
              </a:rPr>
              <a:t>V</a:t>
            </a:r>
            <a:r>
              <a:rPr lang="en-US" sz="2400" i="1" baseline="-25000" dirty="0">
                <a:solidFill>
                  <a:srgbClr val="FF0000"/>
                </a:solidFill>
              </a:rPr>
              <a:t>G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  <a:r>
              <a:rPr lang="en-US" sz="2400" i="1" dirty="0">
                <a:solidFill>
                  <a:srgbClr val="FF0000"/>
                </a:solidFill>
              </a:rPr>
              <a:t>E</a:t>
            </a:r>
            <a:r>
              <a:rPr lang="en-US" sz="2400" i="1" baseline="-25000" dirty="0">
                <a:solidFill>
                  <a:srgbClr val="FF0000"/>
                </a:solidFill>
              </a:rPr>
              <a:t>G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 </a:t>
            </a:r>
            <a:r>
              <a:rPr lang="en-US" sz="2400" i="1" dirty="0"/>
              <a:t>V</a:t>
            </a:r>
            <a:r>
              <a:rPr lang="en-US" sz="2400" i="1" baseline="-25000" dirty="0"/>
              <a:t>G</a:t>
            </a:r>
            <a:r>
              <a:rPr lang="en-US" sz="2400" i="1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E</a:t>
            </a:r>
            <a:r>
              <a:rPr lang="en-US" sz="2400" i="1" baseline="-25000" dirty="0">
                <a:solidFill>
                  <a:srgbClr val="FF0000"/>
                </a:solidFill>
              </a:rPr>
              <a:t>G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sz="2400" i="1" dirty="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sz="2400" i="1" baseline="-25000" dirty="0">
                <a:solidFill>
                  <a:srgbClr val="FF0000"/>
                </a:solidFill>
              </a:rPr>
              <a:t>G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2400" i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400" i="1" baseline="-25000" dirty="0">
                <a:solidFill>
                  <a:srgbClr val="FF0000"/>
                </a:solidFill>
              </a:rPr>
              <a:t>G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chấm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mũi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. 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i="1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×</a:t>
            </a:r>
            <a:r>
              <a:rPr lang="en-US" sz="2400" i="1" dirty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c</a:t>
            </a:r>
            <a:r>
              <a:rPr lang="en-US" sz="2400" dirty="0" err="1"/>
              <a:t>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en-US" sz="2400" i="1" baseline="-25000" dirty="0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=(</a:t>
            </a:r>
            <a:r>
              <a:rPr lang="en-US" sz="2400" i="1" dirty="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sz="2400" i="1" baseline="-25000" dirty="0">
                <a:solidFill>
                  <a:srgbClr val="FF0000"/>
                </a:solidFill>
              </a:rPr>
              <a:t>G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i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 i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i="1" dirty="0">
                <a:solidFill>
                  <a:srgbClr val="FF0000"/>
                </a:solidFill>
              </a:rPr>
              <a:t>E</a:t>
            </a:r>
            <a:r>
              <a:rPr lang="en-US" sz="2400" i="1" baseline="-25000" dirty="0">
                <a:solidFill>
                  <a:srgbClr val="FF0000"/>
                </a:solidFill>
              </a:rPr>
              <a:t>G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i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57351" name="Object 4">
            <a:extLst>
              <a:ext uri="{FF2B5EF4-FFF2-40B4-BE49-F238E27FC236}">
                <a16:creationId xmlns:a16="http://schemas.microsoft.com/office/drawing/2014/main" id="{0138E371-7FBB-4BA5-97DD-E8F20AADC517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990600" y="4606925"/>
          <a:ext cx="33528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Equation" r:id="rId4" imgW="1816100" imgH="889000" progId="Equation.3">
                  <p:embed/>
                </p:oleObj>
              </mc:Choice>
              <mc:Fallback>
                <p:oleObj name="Equation" r:id="rId4" imgW="18161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06925"/>
                        <a:ext cx="3352800" cy="16414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6">
            <a:extLst>
              <a:ext uri="{FF2B5EF4-FFF2-40B4-BE49-F238E27FC236}">
                <a16:creationId xmlns:a16="http://schemas.microsoft.com/office/drawing/2014/main" id="{67258596-0AD9-4349-8B02-298ACE8CD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43375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6600"/>
                </a:solidFill>
              </a:rPr>
              <a:t>Matrix representation </a:t>
            </a:r>
            <a:r>
              <a:rPr lang="en-US" altLang="en-US" sz="2400" b="1">
                <a:solidFill>
                  <a:srgbClr val="006600"/>
                </a:solidFill>
              </a:rPr>
              <a:t>M</a:t>
            </a:r>
            <a:r>
              <a:rPr lang="en-US" altLang="en-US" sz="2400" i="1" baseline="-25000">
                <a:solidFill>
                  <a:srgbClr val="006600"/>
                </a:solidFill>
              </a:rPr>
              <a:t>R</a:t>
            </a:r>
            <a:r>
              <a:rPr lang="en-US" altLang="en-US" sz="2400">
                <a:solidFill>
                  <a:srgbClr val="006600"/>
                </a:solidFill>
              </a:rPr>
              <a:t>:</a:t>
            </a:r>
          </a:p>
        </p:txBody>
      </p:sp>
      <p:sp>
        <p:nvSpPr>
          <p:cNvPr id="57353" name="Text Box 7">
            <a:extLst>
              <a:ext uri="{FF2B5EF4-FFF2-40B4-BE49-F238E27FC236}">
                <a16:creationId xmlns:a16="http://schemas.microsoft.com/office/drawing/2014/main" id="{BBC6C3D8-947D-41A3-91A6-57ACC8F34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14800"/>
            <a:ext cx="11541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6600"/>
                </a:solidFill>
              </a:rPr>
              <a:t>Graph </a:t>
            </a:r>
            <a:br>
              <a:rPr lang="en-US" altLang="en-US" sz="2400">
                <a:solidFill>
                  <a:srgbClr val="006600"/>
                </a:solidFill>
              </a:rPr>
            </a:br>
            <a:r>
              <a:rPr lang="en-US" altLang="en-US" sz="2400">
                <a:solidFill>
                  <a:srgbClr val="006600"/>
                </a:solidFill>
              </a:rPr>
              <a:t>rep. </a:t>
            </a:r>
            <a:r>
              <a:rPr lang="en-US" altLang="en-US" sz="2400" i="1">
                <a:solidFill>
                  <a:srgbClr val="006600"/>
                </a:solidFill>
              </a:rPr>
              <a:t>G</a:t>
            </a:r>
            <a:r>
              <a:rPr lang="en-US" altLang="en-US" sz="2400" i="1" baseline="-25000">
                <a:solidFill>
                  <a:srgbClr val="006600"/>
                </a:solidFill>
              </a:rPr>
              <a:t>R</a:t>
            </a:r>
            <a:r>
              <a:rPr lang="en-US" altLang="en-US" sz="2400">
                <a:solidFill>
                  <a:srgbClr val="006600"/>
                </a:solidFill>
              </a:rPr>
              <a:t>:</a:t>
            </a:r>
          </a:p>
        </p:txBody>
      </p:sp>
      <p:sp>
        <p:nvSpPr>
          <p:cNvPr id="57354" name="AutoShape 8">
            <a:extLst>
              <a:ext uri="{FF2B5EF4-FFF2-40B4-BE49-F238E27FC236}">
                <a16:creationId xmlns:a16="http://schemas.microsoft.com/office/drawing/2014/main" id="{275C23C4-7CF9-4039-80E3-97FD563D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752975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55" name="AutoShape 9">
            <a:extLst>
              <a:ext uri="{FF2B5EF4-FFF2-40B4-BE49-F238E27FC236}">
                <a16:creationId xmlns:a16="http://schemas.microsoft.com/office/drawing/2014/main" id="{CD6D30B9-C21B-4086-BF43-0F991F9D1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5210175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56" name="AutoShape 10">
            <a:extLst>
              <a:ext uri="{FF2B5EF4-FFF2-40B4-BE49-F238E27FC236}">
                <a16:creationId xmlns:a16="http://schemas.microsoft.com/office/drawing/2014/main" id="{A16554C5-BA17-4156-9B4B-12352B8F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5667375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57" name="AutoShape 11">
            <a:extLst>
              <a:ext uri="{FF2B5EF4-FFF2-40B4-BE49-F238E27FC236}">
                <a16:creationId xmlns:a16="http://schemas.microsoft.com/office/drawing/2014/main" id="{9CC07276-2FC7-483E-BBDC-4D40A94F8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8" y="4752975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58" name="AutoShape 12">
            <a:extLst>
              <a:ext uri="{FF2B5EF4-FFF2-40B4-BE49-F238E27FC236}">
                <a16:creationId xmlns:a16="http://schemas.microsoft.com/office/drawing/2014/main" id="{B74CB4E7-E291-4D35-B2C8-C2C0E9FB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8" y="5210175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59" name="AutoShape 13">
            <a:extLst>
              <a:ext uri="{FF2B5EF4-FFF2-40B4-BE49-F238E27FC236}">
                <a16:creationId xmlns:a16="http://schemas.microsoft.com/office/drawing/2014/main" id="{11A38EC3-9A29-48C4-892F-C7E163F6A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8" y="5667375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60" name="Text Box 14">
            <a:extLst>
              <a:ext uri="{FF2B5EF4-FFF2-40B4-BE49-F238E27FC236}">
                <a16:creationId xmlns:a16="http://schemas.microsoft.com/office/drawing/2014/main" id="{7B3796D0-A98C-40F6-A2C2-E66BFD291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3" y="452437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Joe</a:t>
            </a:r>
          </a:p>
        </p:txBody>
      </p:sp>
      <p:sp>
        <p:nvSpPr>
          <p:cNvPr id="57361" name="Text Box 15">
            <a:extLst>
              <a:ext uri="{FF2B5EF4-FFF2-40B4-BE49-F238E27FC236}">
                <a16:creationId xmlns:a16="http://schemas.microsoft.com/office/drawing/2014/main" id="{C613CCAB-7E6E-476D-82AC-A014B4F58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4981575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Fred</a:t>
            </a:r>
          </a:p>
        </p:txBody>
      </p:sp>
      <p:sp>
        <p:nvSpPr>
          <p:cNvPr id="57362" name="Text Box 16">
            <a:extLst>
              <a:ext uri="{FF2B5EF4-FFF2-40B4-BE49-F238E27FC236}">
                <a16:creationId xmlns:a16="http://schemas.microsoft.com/office/drawing/2014/main" id="{0F27D4FF-4814-41F4-96FE-0966F3042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543877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Mark</a:t>
            </a:r>
          </a:p>
        </p:txBody>
      </p:sp>
      <p:sp>
        <p:nvSpPr>
          <p:cNvPr id="57363" name="Text Box 17">
            <a:extLst>
              <a:ext uri="{FF2B5EF4-FFF2-40B4-BE49-F238E27FC236}">
                <a16:creationId xmlns:a16="http://schemas.microsoft.com/office/drawing/2014/main" id="{FCDD76F4-4D95-4608-8F2C-D0EE2E58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4524375"/>
            <a:ext cx="91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Susan</a:t>
            </a:r>
          </a:p>
        </p:txBody>
      </p:sp>
      <p:sp>
        <p:nvSpPr>
          <p:cNvPr id="57364" name="Text Box 18">
            <a:extLst>
              <a:ext uri="{FF2B5EF4-FFF2-40B4-BE49-F238E27FC236}">
                <a16:creationId xmlns:a16="http://schemas.microsoft.com/office/drawing/2014/main" id="{C6D9BED9-92BD-4CED-A603-6D3490677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38" y="498157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Mary</a:t>
            </a:r>
          </a:p>
        </p:txBody>
      </p:sp>
      <p:sp>
        <p:nvSpPr>
          <p:cNvPr id="57365" name="Text Box 19">
            <a:extLst>
              <a:ext uri="{FF2B5EF4-FFF2-40B4-BE49-F238E27FC236}">
                <a16:creationId xmlns:a16="http://schemas.microsoft.com/office/drawing/2014/main" id="{C93605EA-A2CC-4E4A-A11E-464BA77A1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38" y="5438775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Sally</a:t>
            </a:r>
          </a:p>
        </p:txBody>
      </p:sp>
      <p:sp>
        <p:nvSpPr>
          <p:cNvPr id="57366" name="Line 20">
            <a:extLst>
              <a:ext uri="{FF2B5EF4-FFF2-40B4-BE49-F238E27FC236}">
                <a16:creationId xmlns:a16="http://schemas.microsoft.com/office/drawing/2014/main" id="{9D01EE2B-DF44-473A-AFB7-04A823281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4791075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Line 21">
            <a:extLst>
              <a:ext uri="{FF2B5EF4-FFF2-40B4-BE49-F238E27FC236}">
                <a16:creationId xmlns:a16="http://schemas.microsoft.com/office/drawing/2014/main" id="{9007ED6C-8B3A-4A18-B22A-2443B9614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38" y="5248275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Line 22">
            <a:extLst>
              <a:ext uri="{FF2B5EF4-FFF2-40B4-BE49-F238E27FC236}">
                <a16:creationId xmlns:a16="http://schemas.microsoft.com/office/drawing/2014/main" id="{2B0745EA-0BBC-4DEC-897B-810444C2B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38" y="569595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Line 23">
            <a:extLst>
              <a:ext uri="{FF2B5EF4-FFF2-40B4-BE49-F238E27FC236}">
                <a16:creationId xmlns:a16="http://schemas.microsoft.com/office/drawing/2014/main" id="{B569FDA5-A148-41A7-A67B-0C194568D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38" y="4829175"/>
            <a:ext cx="7620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Text Box 25">
            <a:extLst>
              <a:ext uri="{FF2B5EF4-FFF2-40B4-BE49-F238E27FC236}">
                <a16:creationId xmlns:a16="http://schemas.microsoft.com/office/drawing/2014/main" id="{E44EFD9D-C91A-44AD-8B77-1D86BBCA1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064250"/>
            <a:ext cx="1296988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Node set </a:t>
            </a:r>
            <a:r>
              <a:rPr lang="en-US" altLang="en-US" sz="1800" i="1"/>
              <a:t>V</a:t>
            </a:r>
            <a:r>
              <a:rPr lang="en-US" altLang="en-US" sz="1800" i="1" baseline="-25000"/>
              <a:t>G</a:t>
            </a:r>
            <a:br>
              <a:rPr lang="en-US" altLang="en-US" sz="1800" i="1" baseline="-25000"/>
            </a:br>
            <a:r>
              <a:rPr lang="en-US" altLang="en-US" sz="1800"/>
              <a:t>(black dots)</a:t>
            </a:r>
          </a:p>
        </p:txBody>
      </p:sp>
      <p:sp>
        <p:nvSpPr>
          <p:cNvPr id="57371" name="AutoShape 24">
            <a:extLst>
              <a:ext uri="{FF2B5EF4-FFF2-40B4-BE49-F238E27FC236}">
                <a16:creationId xmlns:a16="http://schemas.microsoft.com/office/drawing/2014/main" id="{BD27BFA5-D552-467A-A612-31738B2DB534}"/>
              </a:ext>
            </a:extLst>
          </p:cNvPr>
          <p:cNvSpPr>
            <a:spLocks/>
          </p:cNvSpPr>
          <p:nvPr/>
        </p:nvSpPr>
        <p:spPr bwMode="auto">
          <a:xfrm rot="-5400000">
            <a:off x="6726238" y="5476875"/>
            <a:ext cx="381000" cy="1066800"/>
          </a:xfrm>
          <a:prstGeom prst="leftBrace">
            <a:avLst>
              <a:gd name="adj1" fmla="val 2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72" name="Text Box 27">
            <a:extLst>
              <a:ext uri="{FF2B5EF4-FFF2-40B4-BE49-F238E27FC236}">
                <a16:creationId xmlns:a16="http://schemas.microsoft.com/office/drawing/2014/main" id="{C914FBAF-5CCC-485D-ABF0-8BA3EDF6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3914775"/>
            <a:ext cx="1409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Edge set </a:t>
            </a:r>
            <a:r>
              <a:rPr lang="en-US" altLang="en-US" sz="1800" i="1">
                <a:solidFill>
                  <a:schemeClr val="accent2"/>
                </a:solidFill>
              </a:rPr>
              <a:t>E</a:t>
            </a:r>
            <a:r>
              <a:rPr lang="en-US" altLang="en-US" sz="1800" i="1" baseline="-25000">
                <a:solidFill>
                  <a:schemeClr val="accent2"/>
                </a:solidFill>
              </a:rPr>
              <a:t>G</a:t>
            </a:r>
            <a:br>
              <a:rPr lang="en-US" altLang="en-US" sz="1800" i="1" baseline="-250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(blue arrows)</a:t>
            </a:r>
          </a:p>
        </p:txBody>
      </p:sp>
      <p:sp>
        <p:nvSpPr>
          <p:cNvPr id="57373" name="AutoShape 26">
            <a:extLst>
              <a:ext uri="{FF2B5EF4-FFF2-40B4-BE49-F238E27FC236}">
                <a16:creationId xmlns:a16="http://schemas.microsoft.com/office/drawing/2014/main" id="{E613B8AF-B540-4646-B0B5-A79F5E29D1C8}"/>
              </a:ext>
            </a:extLst>
          </p:cNvPr>
          <p:cNvSpPr>
            <a:spLocks/>
          </p:cNvSpPr>
          <p:nvPr/>
        </p:nvSpPr>
        <p:spPr bwMode="auto">
          <a:xfrm rot="5400000" flipV="1">
            <a:off x="6802438" y="4257675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535F936C-BF32-4CCC-BFBA-B7354B5F33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7E5289-8E23-4E53-AD8A-A06DE6AE0F05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9395" name="Footer Placeholder 4">
            <a:extLst>
              <a:ext uri="{FF2B5EF4-FFF2-40B4-BE49-F238E27FC236}">
                <a16:creationId xmlns:a16="http://schemas.microsoft.com/office/drawing/2014/main" id="{931797CC-EA34-44AB-AF20-A91155DE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id="{540F6ACF-912E-4C3E-B45A-A4F1CF3C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2A5DD-0192-4674-810E-F818ABA796A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02053828-F804-4CB7-A031-4B3BE4624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Đồ thị có hướng, phản xạ và đối xứng Digraph Reflexive, Symmetric</a:t>
            </a:r>
          </a:p>
        </p:txBody>
      </p:sp>
      <p:sp>
        <p:nvSpPr>
          <p:cNvPr id="869379" name="Rectangle 3">
            <a:extLst>
              <a:ext uri="{FF2B5EF4-FFF2-40B4-BE49-F238E27FC236}">
                <a16:creationId xmlns:a16="http://schemas.microsoft.com/office/drawing/2014/main" id="{C21A6622-A017-4E96-A9FC-5DD7E2CEB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15400" cy="441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>
                <a:sym typeface="Wingdings 3" pitchFamily="18" charset="2"/>
              </a:rPr>
              <a:t>Bằng cách quan sát đồ thị rất dễ nhận thấy các tính chất: reflexive/irreflexive/ symmetric/antisymmetric.</a:t>
            </a:r>
          </a:p>
        </p:txBody>
      </p:sp>
      <p:sp>
        <p:nvSpPr>
          <p:cNvPr id="59399" name="Oval 15">
            <a:extLst>
              <a:ext uri="{FF2B5EF4-FFF2-40B4-BE49-F238E27FC236}">
                <a16:creationId xmlns:a16="http://schemas.microsoft.com/office/drawing/2014/main" id="{72816CBB-0ECE-4CB3-BED2-87C7351CA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00" name="Oval 16">
            <a:extLst>
              <a:ext uri="{FF2B5EF4-FFF2-40B4-BE49-F238E27FC236}">
                <a16:creationId xmlns:a16="http://schemas.microsoft.com/office/drawing/2014/main" id="{4DBE6F69-199A-4D98-8F8B-796A48659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01" name="Oval 17">
            <a:extLst>
              <a:ext uri="{FF2B5EF4-FFF2-40B4-BE49-F238E27FC236}">
                <a16:creationId xmlns:a16="http://schemas.microsoft.com/office/drawing/2014/main" id="{8CB5CCB0-A140-4019-99F4-571997EE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02" name="Oval 18">
            <a:extLst>
              <a:ext uri="{FF2B5EF4-FFF2-40B4-BE49-F238E27FC236}">
                <a16:creationId xmlns:a16="http://schemas.microsoft.com/office/drawing/2014/main" id="{7A60C8ED-A746-45AA-942C-2D11DC404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03" name="Oval 19">
            <a:extLst>
              <a:ext uri="{FF2B5EF4-FFF2-40B4-BE49-F238E27FC236}">
                <a16:creationId xmlns:a16="http://schemas.microsoft.com/office/drawing/2014/main" id="{DBE88D67-9A7F-4D36-9EA1-67D1E4FE3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04" name="Rectangle 21">
            <a:extLst>
              <a:ext uri="{FF2B5EF4-FFF2-40B4-BE49-F238E27FC236}">
                <a16:creationId xmlns:a16="http://schemas.microsoft.com/office/drawing/2014/main" id="{D56BFA5B-C431-4011-923F-E14D0D393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24200"/>
            <a:ext cx="1905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9399" name="Text Box 23">
            <a:extLst>
              <a:ext uri="{FF2B5EF4-FFF2-40B4-BE49-F238E27FC236}">
                <a16:creationId xmlns:a16="http://schemas.microsoft.com/office/drawing/2014/main" id="{94B539DF-2EAE-4A75-ACBD-37832EBC9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4295775"/>
            <a:ext cx="636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itchFamily="18" charset="2"/>
              </a:rPr>
              <a:t></a:t>
            </a:r>
          </a:p>
        </p:txBody>
      </p:sp>
      <p:sp>
        <p:nvSpPr>
          <p:cNvPr id="869400" name="Text Box 24">
            <a:extLst>
              <a:ext uri="{FF2B5EF4-FFF2-40B4-BE49-F238E27FC236}">
                <a16:creationId xmlns:a16="http://schemas.microsoft.com/office/drawing/2014/main" id="{0617E1BF-BE87-4224-8DD5-587D11D4C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25" y="3771900"/>
            <a:ext cx="636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itchFamily="18" charset="2"/>
              </a:rPr>
              <a:t></a:t>
            </a:r>
          </a:p>
        </p:txBody>
      </p:sp>
      <p:sp>
        <p:nvSpPr>
          <p:cNvPr id="869401" name="Text Box 25">
            <a:extLst>
              <a:ext uri="{FF2B5EF4-FFF2-40B4-BE49-F238E27FC236}">
                <a16:creationId xmlns:a16="http://schemas.microsoft.com/office/drawing/2014/main" id="{A2355ECF-711C-4495-B431-548C4EEDF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467100"/>
            <a:ext cx="636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itchFamily="18" charset="2"/>
              </a:rPr>
              <a:t></a:t>
            </a:r>
          </a:p>
        </p:txBody>
      </p:sp>
      <p:sp>
        <p:nvSpPr>
          <p:cNvPr id="869402" name="Text Box 26">
            <a:extLst>
              <a:ext uri="{FF2B5EF4-FFF2-40B4-BE49-F238E27FC236}">
                <a16:creationId xmlns:a16="http://schemas.microsoft.com/office/drawing/2014/main" id="{DC32C3BC-0103-4FD0-926D-97BDAD06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94150"/>
            <a:ext cx="636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itchFamily="18" charset="2"/>
              </a:rPr>
              <a:t></a:t>
            </a:r>
          </a:p>
        </p:txBody>
      </p:sp>
      <p:sp>
        <p:nvSpPr>
          <p:cNvPr id="869403" name="Text Box 27">
            <a:extLst>
              <a:ext uri="{FF2B5EF4-FFF2-40B4-BE49-F238E27FC236}">
                <a16:creationId xmlns:a16="http://schemas.microsoft.com/office/drawing/2014/main" id="{2808A038-C426-4ACA-979D-D859F8E64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4289425"/>
            <a:ext cx="636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itchFamily="18" charset="2"/>
              </a:rPr>
              <a:t></a:t>
            </a:r>
          </a:p>
        </p:txBody>
      </p:sp>
      <p:sp>
        <p:nvSpPr>
          <p:cNvPr id="59410" name="Line 28">
            <a:extLst>
              <a:ext uri="{FF2B5EF4-FFF2-40B4-BE49-F238E27FC236}">
                <a16:creationId xmlns:a16="http://schemas.microsoft.com/office/drawing/2014/main" id="{6273D779-9C50-456D-821F-F708B45CE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657600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Line 29">
            <a:extLst>
              <a:ext uri="{FF2B5EF4-FFF2-40B4-BE49-F238E27FC236}">
                <a16:creationId xmlns:a16="http://schemas.microsoft.com/office/drawing/2014/main" id="{149795D1-B850-4141-9199-3D6C353E34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419600"/>
            <a:ext cx="685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Oval 30">
            <a:extLst>
              <a:ext uri="{FF2B5EF4-FFF2-40B4-BE49-F238E27FC236}">
                <a16:creationId xmlns:a16="http://schemas.microsoft.com/office/drawing/2014/main" id="{D60599CB-8DBB-43C3-A59E-473D67D7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9408" name="Text Box 32">
            <a:extLst>
              <a:ext uri="{FF2B5EF4-FFF2-40B4-BE49-F238E27FC236}">
                <a16:creationId xmlns:a16="http://schemas.microsoft.com/office/drawing/2014/main" id="{B849F304-B63E-44BA-B69D-7196B9657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3257550"/>
            <a:ext cx="636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itchFamily="18" charset="2"/>
              </a:rPr>
              <a:t></a:t>
            </a:r>
          </a:p>
        </p:txBody>
      </p:sp>
      <p:sp>
        <p:nvSpPr>
          <p:cNvPr id="59414" name="Freeform 34">
            <a:extLst>
              <a:ext uri="{FF2B5EF4-FFF2-40B4-BE49-F238E27FC236}">
                <a16:creationId xmlns:a16="http://schemas.microsoft.com/office/drawing/2014/main" id="{8BCCCA6F-919B-4A45-8FF8-3641A33D65F2}"/>
              </a:ext>
            </a:extLst>
          </p:cNvPr>
          <p:cNvSpPr>
            <a:spLocks/>
          </p:cNvSpPr>
          <p:nvPr/>
        </p:nvSpPr>
        <p:spPr bwMode="auto">
          <a:xfrm>
            <a:off x="942975" y="3276600"/>
            <a:ext cx="733425" cy="304800"/>
          </a:xfrm>
          <a:custGeom>
            <a:avLst/>
            <a:gdLst>
              <a:gd name="T0" fmla="*/ 0 w 432"/>
              <a:gd name="T1" fmla="*/ 2147483646 h 216"/>
              <a:gd name="T2" fmla="*/ 2147483646 w 432"/>
              <a:gd name="T3" fmla="*/ 2147483646 h 216"/>
              <a:gd name="T4" fmla="*/ 2147483646 w 432"/>
              <a:gd name="T5" fmla="*/ 2147483646 h 216"/>
              <a:gd name="T6" fmla="*/ 0 60000 65536"/>
              <a:gd name="T7" fmla="*/ 0 60000 65536"/>
              <a:gd name="T8" fmla="*/ 0 60000 65536"/>
              <a:gd name="T9" fmla="*/ 0 w 432"/>
              <a:gd name="T10" fmla="*/ 0 h 216"/>
              <a:gd name="T11" fmla="*/ 432 w 432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16">
                <a:moveTo>
                  <a:pt x="0" y="216"/>
                </a:moveTo>
                <a:cubicBezTo>
                  <a:pt x="36" y="132"/>
                  <a:pt x="72" y="48"/>
                  <a:pt x="144" y="24"/>
                </a:cubicBezTo>
                <a:cubicBezTo>
                  <a:pt x="216" y="0"/>
                  <a:pt x="324" y="36"/>
                  <a:pt x="432" y="7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5" name="Text Box 35">
            <a:extLst>
              <a:ext uri="{FF2B5EF4-FFF2-40B4-BE49-F238E27FC236}">
                <a16:creationId xmlns:a16="http://schemas.microsoft.com/office/drawing/2014/main" id="{26644FD4-B362-4F91-B78E-40ADA55A3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4953000"/>
            <a:ext cx="19605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Reflexive:</a:t>
            </a:r>
            <a:br>
              <a:rPr lang="en-US" altLang="en-US" sz="2400"/>
            </a:br>
            <a:r>
              <a:rPr lang="en-US" altLang="en-US" sz="2400"/>
              <a:t>Every node</a:t>
            </a:r>
            <a:br>
              <a:rPr lang="en-US" altLang="en-US" sz="2400"/>
            </a:br>
            <a:r>
              <a:rPr lang="en-US" altLang="en-US" sz="2400"/>
              <a:t>has a self-loop</a:t>
            </a:r>
          </a:p>
        </p:txBody>
      </p:sp>
      <p:sp>
        <p:nvSpPr>
          <p:cNvPr id="59416" name="Oval 36">
            <a:extLst>
              <a:ext uri="{FF2B5EF4-FFF2-40B4-BE49-F238E27FC236}">
                <a16:creationId xmlns:a16="http://schemas.microsoft.com/office/drawing/2014/main" id="{A6EB4033-4D89-4CC4-9176-EE808136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17" name="Oval 37">
            <a:extLst>
              <a:ext uri="{FF2B5EF4-FFF2-40B4-BE49-F238E27FC236}">
                <a16:creationId xmlns:a16="http://schemas.microsoft.com/office/drawing/2014/main" id="{DEC93E03-A19B-4A3E-8F0E-89881A373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18" name="Oval 38">
            <a:extLst>
              <a:ext uri="{FF2B5EF4-FFF2-40B4-BE49-F238E27FC236}">
                <a16:creationId xmlns:a16="http://schemas.microsoft.com/office/drawing/2014/main" id="{370B48B5-1E5B-4D9E-B618-5B884699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19" name="Oval 39">
            <a:extLst>
              <a:ext uri="{FF2B5EF4-FFF2-40B4-BE49-F238E27FC236}">
                <a16:creationId xmlns:a16="http://schemas.microsoft.com/office/drawing/2014/main" id="{8CDBAA6F-6944-49ED-985A-3EE011EC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20" name="Oval 40">
            <a:extLst>
              <a:ext uri="{FF2B5EF4-FFF2-40B4-BE49-F238E27FC236}">
                <a16:creationId xmlns:a16="http://schemas.microsoft.com/office/drawing/2014/main" id="{646664B6-3F36-44A4-9E45-23D360DCF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21" name="Rectangle 41">
            <a:extLst>
              <a:ext uri="{FF2B5EF4-FFF2-40B4-BE49-F238E27FC236}">
                <a16:creationId xmlns:a16="http://schemas.microsoft.com/office/drawing/2014/main" id="{11125BD3-E5E2-4B20-A6BD-2B970C11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3124200"/>
            <a:ext cx="1905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22" name="Line 47">
            <a:extLst>
              <a:ext uri="{FF2B5EF4-FFF2-40B4-BE49-F238E27FC236}">
                <a16:creationId xmlns:a16="http://schemas.microsoft.com/office/drawing/2014/main" id="{0C1050DB-024D-41F0-BA56-06CD7FABB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350" y="3657600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3" name="Line 48">
            <a:extLst>
              <a:ext uri="{FF2B5EF4-FFF2-40B4-BE49-F238E27FC236}">
                <a16:creationId xmlns:a16="http://schemas.microsoft.com/office/drawing/2014/main" id="{7B72FCBC-9774-45A0-B238-B4BB6D283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0550" y="4419600"/>
            <a:ext cx="685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4" name="Oval 49">
            <a:extLst>
              <a:ext uri="{FF2B5EF4-FFF2-40B4-BE49-F238E27FC236}">
                <a16:creationId xmlns:a16="http://schemas.microsoft.com/office/drawing/2014/main" id="{C694786D-EF69-4652-B22C-440A2641D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25" name="Freeform 51">
            <a:extLst>
              <a:ext uri="{FF2B5EF4-FFF2-40B4-BE49-F238E27FC236}">
                <a16:creationId xmlns:a16="http://schemas.microsoft.com/office/drawing/2014/main" id="{D434F334-BEFF-412F-81CE-13AEEE68188E}"/>
              </a:ext>
            </a:extLst>
          </p:cNvPr>
          <p:cNvSpPr>
            <a:spLocks/>
          </p:cNvSpPr>
          <p:nvPr/>
        </p:nvSpPr>
        <p:spPr bwMode="auto">
          <a:xfrm>
            <a:off x="3006725" y="3276600"/>
            <a:ext cx="733425" cy="304800"/>
          </a:xfrm>
          <a:custGeom>
            <a:avLst/>
            <a:gdLst>
              <a:gd name="T0" fmla="*/ 0 w 432"/>
              <a:gd name="T1" fmla="*/ 2147483646 h 216"/>
              <a:gd name="T2" fmla="*/ 2147483646 w 432"/>
              <a:gd name="T3" fmla="*/ 2147483646 h 216"/>
              <a:gd name="T4" fmla="*/ 2147483646 w 432"/>
              <a:gd name="T5" fmla="*/ 2147483646 h 216"/>
              <a:gd name="T6" fmla="*/ 0 60000 65536"/>
              <a:gd name="T7" fmla="*/ 0 60000 65536"/>
              <a:gd name="T8" fmla="*/ 0 60000 65536"/>
              <a:gd name="T9" fmla="*/ 0 w 432"/>
              <a:gd name="T10" fmla="*/ 0 h 216"/>
              <a:gd name="T11" fmla="*/ 432 w 432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16">
                <a:moveTo>
                  <a:pt x="0" y="216"/>
                </a:moveTo>
                <a:cubicBezTo>
                  <a:pt x="36" y="132"/>
                  <a:pt x="72" y="48"/>
                  <a:pt x="144" y="24"/>
                </a:cubicBezTo>
                <a:cubicBezTo>
                  <a:pt x="216" y="0"/>
                  <a:pt x="324" y="36"/>
                  <a:pt x="432" y="7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6" name="Text Box 52">
            <a:extLst>
              <a:ext uri="{FF2B5EF4-FFF2-40B4-BE49-F238E27FC236}">
                <a16:creationId xmlns:a16="http://schemas.microsoft.com/office/drawing/2014/main" id="{99730F46-277A-4351-9C9B-A9A32763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953000"/>
            <a:ext cx="1773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Irreflexive:</a:t>
            </a:r>
            <a:br>
              <a:rPr lang="en-US" altLang="en-US" sz="2400"/>
            </a:br>
            <a:r>
              <a:rPr lang="en-US" altLang="en-US" sz="2400"/>
              <a:t>No node</a:t>
            </a:r>
            <a:br>
              <a:rPr lang="en-US" altLang="en-US" sz="2400"/>
            </a:br>
            <a:r>
              <a:rPr lang="en-US" altLang="en-US" sz="2400"/>
              <a:t>links to itself</a:t>
            </a:r>
          </a:p>
        </p:txBody>
      </p:sp>
      <p:sp>
        <p:nvSpPr>
          <p:cNvPr id="59427" name="Line 53">
            <a:extLst>
              <a:ext uri="{FF2B5EF4-FFF2-40B4-BE49-F238E27FC236}">
                <a16:creationId xmlns:a16="http://schemas.microsoft.com/office/drawing/2014/main" id="{50132AF6-B930-4FC7-B831-5A1D4C8AF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9550" y="39624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8" name="Line 54">
            <a:extLst>
              <a:ext uri="{FF2B5EF4-FFF2-40B4-BE49-F238E27FC236}">
                <a16:creationId xmlns:a16="http://schemas.microsoft.com/office/drawing/2014/main" id="{A36AF463-4424-48B9-B025-3D02A3EEDA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9550" y="4267200"/>
            <a:ext cx="2286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9" name="Line 55">
            <a:extLst>
              <a:ext uri="{FF2B5EF4-FFF2-40B4-BE49-F238E27FC236}">
                <a16:creationId xmlns:a16="http://schemas.microsoft.com/office/drawing/2014/main" id="{FC0D4E64-9061-4864-9A31-7616E50FA2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750" y="40386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0" name="Oval 56">
            <a:extLst>
              <a:ext uri="{FF2B5EF4-FFF2-40B4-BE49-F238E27FC236}">
                <a16:creationId xmlns:a16="http://schemas.microsoft.com/office/drawing/2014/main" id="{362D6D73-E8D6-4DED-AAF9-B513D7AE0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31" name="Oval 57">
            <a:extLst>
              <a:ext uri="{FF2B5EF4-FFF2-40B4-BE49-F238E27FC236}">
                <a16:creationId xmlns:a16="http://schemas.microsoft.com/office/drawing/2014/main" id="{AA9E54E2-C818-47EE-BE6E-D6133AD2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32" name="Oval 58">
            <a:extLst>
              <a:ext uri="{FF2B5EF4-FFF2-40B4-BE49-F238E27FC236}">
                <a16:creationId xmlns:a16="http://schemas.microsoft.com/office/drawing/2014/main" id="{3781015E-F24D-46B7-AE34-746628868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33" name="Oval 59">
            <a:extLst>
              <a:ext uri="{FF2B5EF4-FFF2-40B4-BE49-F238E27FC236}">
                <a16:creationId xmlns:a16="http://schemas.microsoft.com/office/drawing/2014/main" id="{1012C561-1DFF-4A96-A5C2-F8FD82A9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34" name="Oval 60">
            <a:extLst>
              <a:ext uri="{FF2B5EF4-FFF2-40B4-BE49-F238E27FC236}">
                <a16:creationId xmlns:a16="http://schemas.microsoft.com/office/drawing/2014/main" id="{765F960A-941D-43DC-9AA3-A1F66F979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35" name="Rectangle 61">
            <a:extLst>
              <a:ext uri="{FF2B5EF4-FFF2-40B4-BE49-F238E27FC236}">
                <a16:creationId xmlns:a16="http://schemas.microsoft.com/office/drawing/2014/main" id="{465AD772-D112-4277-B301-149D68A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3124200"/>
            <a:ext cx="1905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36" name="Line 62">
            <a:extLst>
              <a:ext uri="{FF2B5EF4-FFF2-40B4-BE49-F238E27FC236}">
                <a16:creationId xmlns:a16="http://schemas.microsoft.com/office/drawing/2014/main" id="{7297651D-1F10-4A6A-9588-BE904091E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3657600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7" name="Line 63">
            <a:extLst>
              <a:ext uri="{FF2B5EF4-FFF2-40B4-BE49-F238E27FC236}">
                <a16:creationId xmlns:a16="http://schemas.microsoft.com/office/drawing/2014/main" id="{594E9AD4-9451-4EC8-8800-DEFB5245C2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2750" y="4419600"/>
            <a:ext cx="685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8" name="Oval 64">
            <a:extLst>
              <a:ext uri="{FF2B5EF4-FFF2-40B4-BE49-F238E27FC236}">
                <a16:creationId xmlns:a16="http://schemas.microsoft.com/office/drawing/2014/main" id="{538F2783-9476-4B6E-ADAD-24E2A551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39" name="Text Box 66">
            <a:extLst>
              <a:ext uri="{FF2B5EF4-FFF2-40B4-BE49-F238E27FC236}">
                <a16:creationId xmlns:a16="http://schemas.microsoft.com/office/drawing/2014/main" id="{2F472B48-0E86-4D14-BFFC-1EF67324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0" y="4953000"/>
            <a:ext cx="1739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Symmetric:</a:t>
            </a:r>
            <a:br>
              <a:rPr lang="en-US" altLang="en-US" sz="2400"/>
            </a:br>
            <a:r>
              <a:rPr lang="en-US" altLang="en-US" sz="2400"/>
              <a:t>Every link is</a:t>
            </a:r>
            <a:br>
              <a:rPr lang="en-US" altLang="en-US" sz="2400"/>
            </a:br>
            <a:r>
              <a:rPr lang="en-US" altLang="en-US" sz="2400"/>
              <a:t>bidirectional</a:t>
            </a:r>
          </a:p>
        </p:txBody>
      </p:sp>
      <p:sp>
        <p:nvSpPr>
          <p:cNvPr id="59440" name="Line 67">
            <a:extLst>
              <a:ext uri="{FF2B5EF4-FFF2-40B4-BE49-F238E27FC236}">
                <a16:creationId xmlns:a16="http://schemas.microsoft.com/office/drawing/2014/main" id="{5DECBF4A-0652-4881-96E8-86FAED806F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1750" y="39624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1" name="Line 68">
            <a:extLst>
              <a:ext uri="{FF2B5EF4-FFF2-40B4-BE49-F238E27FC236}">
                <a16:creationId xmlns:a16="http://schemas.microsoft.com/office/drawing/2014/main" id="{3D984FB3-05D5-488C-B53D-9341E728E2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11750" y="4191000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2" name="Line 69">
            <a:extLst>
              <a:ext uri="{FF2B5EF4-FFF2-40B4-BE49-F238E27FC236}">
                <a16:creationId xmlns:a16="http://schemas.microsoft.com/office/drawing/2014/main" id="{713FC2D7-7F0E-4FB1-8CFD-FCF2E76716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7950" y="40386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3" name="Line 70">
            <a:extLst>
              <a:ext uri="{FF2B5EF4-FFF2-40B4-BE49-F238E27FC236}">
                <a16:creationId xmlns:a16="http://schemas.microsoft.com/office/drawing/2014/main" id="{A61C62F1-4B5F-4BE4-9570-F527F01F3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550" y="4267200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4" name="Line 71">
            <a:extLst>
              <a:ext uri="{FF2B5EF4-FFF2-40B4-BE49-F238E27FC236}">
                <a16:creationId xmlns:a16="http://schemas.microsoft.com/office/drawing/2014/main" id="{01F114F1-82E3-491C-9986-661305D876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950" y="4495800"/>
            <a:ext cx="533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5" name="Line 72">
            <a:extLst>
              <a:ext uri="{FF2B5EF4-FFF2-40B4-BE49-F238E27FC236}">
                <a16:creationId xmlns:a16="http://schemas.microsoft.com/office/drawing/2014/main" id="{1EDCBB65-A17A-4DF1-ABFA-89C6A85966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6550" y="3733800"/>
            <a:ext cx="304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6" name="Line 73">
            <a:extLst>
              <a:ext uri="{FF2B5EF4-FFF2-40B4-BE49-F238E27FC236}">
                <a16:creationId xmlns:a16="http://schemas.microsoft.com/office/drawing/2014/main" id="{ECC7FC06-6DFB-4F65-9A2D-F550D7E550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6550" y="34290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7" name="Line 74">
            <a:extLst>
              <a:ext uri="{FF2B5EF4-FFF2-40B4-BE49-F238E27FC236}">
                <a16:creationId xmlns:a16="http://schemas.microsoft.com/office/drawing/2014/main" id="{EA8921CF-6430-4A19-98EC-71A82FE8BA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2750" y="3505200"/>
            <a:ext cx="6096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8" name="Line 77">
            <a:extLst>
              <a:ext uri="{FF2B5EF4-FFF2-40B4-BE49-F238E27FC236}">
                <a16:creationId xmlns:a16="http://schemas.microsoft.com/office/drawing/2014/main" id="{3DA1FCAC-A26A-436A-A0E9-40F756D42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1750" y="3810000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9" name="Line 78">
            <a:extLst>
              <a:ext uri="{FF2B5EF4-FFF2-40B4-BE49-F238E27FC236}">
                <a16:creationId xmlns:a16="http://schemas.microsoft.com/office/drawing/2014/main" id="{19C6BE9C-37CE-43C7-958D-252AFA8E6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9350" y="37338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455" name="Text Box 79">
            <a:extLst>
              <a:ext uri="{FF2B5EF4-FFF2-40B4-BE49-F238E27FC236}">
                <a16:creationId xmlns:a16="http://schemas.microsoft.com/office/drawing/2014/main" id="{30DD9B97-66FF-4EAB-97CE-D43D892A9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5" y="4324350"/>
            <a:ext cx="636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itchFamily="18" charset="2"/>
              </a:rPr>
              <a:t></a:t>
            </a:r>
          </a:p>
        </p:txBody>
      </p:sp>
      <p:sp>
        <p:nvSpPr>
          <p:cNvPr id="869456" name="Text Box 80">
            <a:extLst>
              <a:ext uri="{FF2B5EF4-FFF2-40B4-BE49-F238E27FC236}">
                <a16:creationId xmlns:a16="http://schemas.microsoft.com/office/drawing/2014/main" id="{39B6D347-2E6C-4A09-9194-57CCF4B92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4343400"/>
            <a:ext cx="636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itchFamily="18" charset="2"/>
              </a:rPr>
              <a:t></a:t>
            </a:r>
          </a:p>
        </p:txBody>
      </p:sp>
      <p:sp>
        <p:nvSpPr>
          <p:cNvPr id="59452" name="Oval 81">
            <a:extLst>
              <a:ext uri="{FF2B5EF4-FFF2-40B4-BE49-F238E27FC236}">
                <a16:creationId xmlns:a16="http://schemas.microsoft.com/office/drawing/2014/main" id="{AB917023-410C-4514-BD71-85F08BA55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53" name="Oval 82">
            <a:extLst>
              <a:ext uri="{FF2B5EF4-FFF2-40B4-BE49-F238E27FC236}">
                <a16:creationId xmlns:a16="http://schemas.microsoft.com/office/drawing/2014/main" id="{618DF1A3-B33A-4EDD-B25E-719DDDDA1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54" name="Oval 83">
            <a:extLst>
              <a:ext uri="{FF2B5EF4-FFF2-40B4-BE49-F238E27FC236}">
                <a16:creationId xmlns:a16="http://schemas.microsoft.com/office/drawing/2014/main" id="{04204507-A8AC-4B2E-9646-09A7CA757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55" name="Oval 84">
            <a:extLst>
              <a:ext uri="{FF2B5EF4-FFF2-40B4-BE49-F238E27FC236}">
                <a16:creationId xmlns:a16="http://schemas.microsoft.com/office/drawing/2014/main" id="{F35D0094-B761-4992-B084-D4E2FC0E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56" name="Oval 85">
            <a:extLst>
              <a:ext uri="{FF2B5EF4-FFF2-40B4-BE49-F238E27FC236}">
                <a16:creationId xmlns:a16="http://schemas.microsoft.com/office/drawing/2014/main" id="{AF76D62D-FA4E-47F2-880F-DDA5BD450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57" name="Rectangle 86">
            <a:extLst>
              <a:ext uri="{FF2B5EF4-FFF2-40B4-BE49-F238E27FC236}">
                <a16:creationId xmlns:a16="http://schemas.microsoft.com/office/drawing/2014/main" id="{AC17DDF4-70EF-42AA-BF90-DFBFE41E6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1905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58" name="Line 87">
            <a:extLst>
              <a:ext uri="{FF2B5EF4-FFF2-40B4-BE49-F238E27FC236}">
                <a16:creationId xmlns:a16="http://schemas.microsoft.com/office/drawing/2014/main" id="{91BD1DE0-B471-4BC3-B651-20DC04B2B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657600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9" name="Line 88">
            <a:extLst>
              <a:ext uri="{FF2B5EF4-FFF2-40B4-BE49-F238E27FC236}">
                <a16:creationId xmlns:a16="http://schemas.microsoft.com/office/drawing/2014/main" id="{B333B15A-6444-460B-A86B-20109DEDAC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685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0" name="Oval 89">
            <a:extLst>
              <a:ext uri="{FF2B5EF4-FFF2-40B4-BE49-F238E27FC236}">
                <a16:creationId xmlns:a16="http://schemas.microsoft.com/office/drawing/2014/main" id="{BF6CF3FE-C5CE-4D54-8959-D7B173A08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61" name="Text Box 90">
            <a:extLst>
              <a:ext uri="{FF2B5EF4-FFF2-40B4-BE49-F238E27FC236}">
                <a16:creationId xmlns:a16="http://schemas.microsoft.com/office/drawing/2014/main" id="{32645EC6-B768-4D03-AFD2-D18CD391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4953000"/>
            <a:ext cx="20939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Antisymmetric:</a:t>
            </a:r>
            <a:br>
              <a:rPr lang="en-US" altLang="en-US" sz="2400"/>
            </a:br>
            <a:r>
              <a:rPr lang="en-US" altLang="en-US" sz="2400"/>
              <a:t>No link is</a:t>
            </a:r>
            <a:br>
              <a:rPr lang="en-US" altLang="en-US" sz="2400"/>
            </a:br>
            <a:r>
              <a:rPr lang="en-US" altLang="en-US" sz="2400"/>
              <a:t>bidirectional</a:t>
            </a:r>
          </a:p>
        </p:txBody>
      </p:sp>
      <p:sp>
        <p:nvSpPr>
          <p:cNvPr id="59462" name="Line 93">
            <a:extLst>
              <a:ext uri="{FF2B5EF4-FFF2-40B4-BE49-F238E27FC236}">
                <a16:creationId xmlns:a16="http://schemas.microsoft.com/office/drawing/2014/main" id="{9835441C-ECEF-419D-B8D6-02E20533C5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0386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3" name="Line 94">
            <a:extLst>
              <a:ext uri="{FF2B5EF4-FFF2-40B4-BE49-F238E27FC236}">
                <a16:creationId xmlns:a16="http://schemas.microsoft.com/office/drawing/2014/main" id="{F0AB0C50-4E9F-4F0E-8A12-65727249E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267200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4" name="Line 97">
            <a:extLst>
              <a:ext uri="{FF2B5EF4-FFF2-40B4-BE49-F238E27FC236}">
                <a16:creationId xmlns:a16="http://schemas.microsoft.com/office/drawing/2014/main" id="{D438E7DD-DC34-4030-9CCB-3C01691B9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34290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5" name="Line 101">
            <a:extLst>
              <a:ext uri="{FF2B5EF4-FFF2-40B4-BE49-F238E27FC236}">
                <a16:creationId xmlns:a16="http://schemas.microsoft.com/office/drawing/2014/main" id="{1A232663-25EB-473F-A73C-E6D143CB31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810000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479" name="Text Box 103">
            <a:extLst>
              <a:ext uri="{FF2B5EF4-FFF2-40B4-BE49-F238E27FC236}">
                <a16:creationId xmlns:a16="http://schemas.microsoft.com/office/drawing/2014/main" id="{A86D43A8-537C-44F0-86CC-81B665B67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4324350"/>
            <a:ext cx="636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itchFamily="18" charset="2"/>
              </a:rPr>
              <a:t></a:t>
            </a:r>
          </a:p>
        </p:txBody>
      </p:sp>
      <p:sp>
        <p:nvSpPr>
          <p:cNvPr id="869480" name="Text Box 104">
            <a:extLst>
              <a:ext uri="{FF2B5EF4-FFF2-40B4-BE49-F238E27FC236}">
                <a16:creationId xmlns:a16="http://schemas.microsoft.com/office/drawing/2014/main" id="{6559A49E-6300-41C4-9F10-CD6BC6E31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4343400"/>
            <a:ext cx="636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itchFamily="18" charset="2"/>
              </a:rPr>
              <a:t></a:t>
            </a:r>
          </a:p>
        </p:txBody>
      </p:sp>
      <p:sp>
        <p:nvSpPr>
          <p:cNvPr id="59468" name="Oval 105">
            <a:extLst>
              <a:ext uri="{FF2B5EF4-FFF2-40B4-BE49-F238E27FC236}">
                <a16:creationId xmlns:a16="http://schemas.microsoft.com/office/drawing/2014/main" id="{0EBA6819-533D-4E44-A771-2C34FF347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69" name="Oval 106">
            <a:extLst>
              <a:ext uri="{FF2B5EF4-FFF2-40B4-BE49-F238E27FC236}">
                <a16:creationId xmlns:a16="http://schemas.microsoft.com/office/drawing/2014/main" id="{3C2023CF-59D3-4AD5-B664-3F2DB17A5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70" name="Oval 107">
            <a:extLst>
              <a:ext uri="{FF2B5EF4-FFF2-40B4-BE49-F238E27FC236}">
                <a16:creationId xmlns:a16="http://schemas.microsoft.com/office/drawing/2014/main" id="{BF91B096-8820-49E1-97D7-56D7E9BB5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71" name="Oval 108">
            <a:extLst>
              <a:ext uri="{FF2B5EF4-FFF2-40B4-BE49-F238E27FC236}">
                <a16:creationId xmlns:a16="http://schemas.microsoft.com/office/drawing/2014/main" id="{502E7FD1-6B61-4657-819B-782A0B0C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9485" name="Text Box 109">
            <a:extLst>
              <a:ext uri="{FF2B5EF4-FFF2-40B4-BE49-F238E27FC236}">
                <a16:creationId xmlns:a16="http://schemas.microsoft.com/office/drawing/2014/main" id="{09454498-5CAA-4AB3-90F4-3FD3A81C0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3171825"/>
            <a:ext cx="636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itchFamily="18" charset="2"/>
              </a:rPr>
              <a:t></a:t>
            </a:r>
          </a:p>
        </p:txBody>
      </p:sp>
      <p:sp>
        <p:nvSpPr>
          <p:cNvPr id="59473" name="Line 110">
            <a:extLst>
              <a:ext uri="{FF2B5EF4-FFF2-40B4-BE49-F238E27FC236}">
                <a16:creationId xmlns:a16="http://schemas.microsoft.com/office/drawing/2014/main" id="{D98AF3FD-DD43-46A4-9095-782349841E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7338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4" name="Text Box 111">
            <a:extLst>
              <a:ext uri="{FF2B5EF4-FFF2-40B4-BE49-F238E27FC236}">
                <a16:creationId xmlns:a16="http://schemas.microsoft.com/office/drawing/2014/main" id="{B00998C1-C003-4575-A2F5-D00D8755C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6167438"/>
            <a:ext cx="4229100" cy="38576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These are asymmetric &amp; non-antisymmetric</a:t>
            </a:r>
          </a:p>
        </p:txBody>
      </p:sp>
      <p:sp>
        <p:nvSpPr>
          <p:cNvPr id="59475" name="Text Box 112">
            <a:extLst>
              <a:ext uri="{FF2B5EF4-FFF2-40B4-BE49-F238E27FC236}">
                <a16:creationId xmlns:a16="http://schemas.microsoft.com/office/drawing/2014/main" id="{6A3BC7F9-549F-4DEC-8D8A-1325EC5E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7438"/>
            <a:ext cx="4038600" cy="38576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These are non-reflexive &amp; non-irreflexive</a:t>
            </a:r>
          </a:p>
        </p:txBody>
      </p:sp>
      <p:sp>
        <p:nvSpPr>
          <p:cNvPr id="59476" name="Line 113">
            <a:extLst>
              <a:ext uri="{FF2B5EF4-FFF2-40B4-BE49-F238E27FC236}">
                <a16:creationId xmlns:a16="http://schemas.microsoft.com/office/drawing/2014/main" id="{B3D68C0C-F103-4CCD-B729-0586B43D82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0600" y="3733800"/>
            <a:ext cx="304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559092DA-3172-42E8-94B2-B5EEA0E729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769181-AFF5-407B-B5EB-A3E3CB36D3F0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1443" name="Footer Placeholder 4">
            <a:extLst>
              <a:ext uri="{FF2B5EF4-FFF2-40B4-BE49-F238E27FC236}">
                <a16:creationId xmlns:a16="http://schemas.microsoft.com/office/drawing/2014/main" id="{51FBADF6-8DCE-4024-B9DA-D66255F7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980366D6-D27F-4C03-92FD-0025EE14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F712E7-F58F-41A6-BDC6-C361EB5BE595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210D7225-DA3E-453D-841F-F10069609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3600"/>
            </a:br>
            <a:r>
              <a:rPr lang="en-US" altLang="en-US" sz="3600"/>
              <a:t>Đường đi trong đồ thị có hướng/</a:t>
            </a:r>
            <a:br>
              <a:rPr lang="en-US" altLang="en-US" sz="3600"/>
            </a:br>
            <a:r>
              <a:rPr lang="en-US" altLang="en-US" sz="3600"/>
              <a:t>quan hệ hai ngôi</a:t>
            </a:r>
            <a:br>
              <a:rPr lang="en-US" altLang="en-US"/>
            </a:br>
            <a:endParaRPr lang="en-US" altLang="en-US" sz="4000"/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1EA9D70F-1A77-43F2-9119-1337A3362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/>
              <a:t>Đường đi độ dài </a:t>
            </a:r>
            <a:r>
              <a:rPr lang="en-US" sz="2800" i="1"/>
              <a:t>n </a:t>
            </a:r>
            <a:r>
              <a:rPr lang="en-US" sz="2800"/>
              <a:t>từ đỉnh</a:t>
            </a:r>
            <a:r>
              <a:rPr lang="en-US" sz="2800" i="1"/>
              <a:t> a</a:t>
            </a:r>
            <a:r>
              <a:rPr lang="en-US" sz="2800"/>
              <a:t> đến </a:t>
            </a:r>
            <a:r>
              <a:rPr lang="en-US" sz="2800" i="1"/>
              <a:t>b</a:t>
            </a:r>
            <a:r>
              <a:rPr lang="en-US" sz="2800"/>
              <a:t> trong đồ thị có hướng </a:t>
            </a:r>
            <a:r>
              <a:rPr lang="en-US" sz="2800" i="1"/>
              <a:t>G</a:t>
            </a:r>
            <a:r>
              <a:rPr lang="en-US" sz="2800"/>
              <a:t> (hoặc quan hệ hai ngôi </a:t>
            </a:r>
            <a:r>
              <a:rPr lang="en-US" sz="2800" i="1"/>
              <a:t>R</a:t>
            </a:r>
            <a:r>
              <a:rPr lang="en-US" sz="2800"/>
              <a:t>) là dãy </a:t>
            </a:r>
            <a:r>
              <a:rPr lang="en-US" sz="2800">
                <a:solidFill>
                  <a:srgbClr val="FF0000"/>
                </a:solidFill>
              </a:rPr>
              <a:t>(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>
                <a:solidFill>
                  <a:srgbClr val="FF0000"/>
                </a:solidFill>
              </a:rPr>
              <a:t>,</a:t>
            </a:r>
            <a:r>
              <a:rPr lang="en-US" sz="2800" i="1">
                <a:solidFill>
                  <a:srgbClr val="FF0000"/>
                </a:solidFill>
              </a:rPr>
              <a:t>x</a:t>
            </a:r>
            <a:r>
              <a:rPr lang="en-US" sz="2800" baseline="-25000">
                <a:solidFill>
                  <a:srgbClr val="FF0000"/>
                </a:solidFill>
              </a:rPr>
              <a:t>1</a:t>
            </a:r>
            <a:r>
              <a:rPr lang="en-US" sz="2800">
                <a:solidFill>
                  <a:srgbClr val="FF0000"/>
                </a:solidFill>
              </a:rPr>
              <a:t>), (</a:t>
            </a:r>
            <a:r>
              <a:rPr lang="en-US" sz="2800" i="1">
                <a:solidFill>
                  <a:srgbClr val="FF0000"/>
                </a:solidFill>
              </a:rPr>
              <a:t>x</a:t>
            </a:r>
            <a:r>
              <a:rPr lang="en-US" sz="2800" baseline="-25000">
                <a:solidFill>
                  <a:srgbClr val="FF0000"/>
                </a:solidFill>
              </a:rPr>
              <a:t>1</a:t>
            </a:r>
            <a:r>
              <a:rPr lang="en-US" sz="2800">
                <a:solidFill>
                  <a:srgbClr val="FF0000"/>
                </a:solidFill>
              </a:rPr>
              <a:t>,</a:t>
            </a:r>
            <a:r>
              <a:rPr lang="en-US" sz="2800" i="1">
                <a:solidFill>
                  <a:srgbClr val="FF0000"/>
                </a:solidFill>
              </a:rPr>
              <a:t>x</a:t>
            </a:r>
            <a:r>
              <a:rPr lang="en-US" sz="2800" baseline="-25000">
                <a:solidFill>
                  <a:srgbClr val="FF0000"/>
                </a:solidFill>
              </a:rPr>
              <a:t>2</a:t>
            </a:r>
            <a:r>
              <a:rPr lang="en-US" sz="2800">
                <a:solidFill>
                  <a:srgbClr val="FF0000"/>
                </a:solidFill>
              </a:rPr>
              <a:t>), …, (</a:t>
            </a:r>
            <a:r>
              <a:rPr lang="en-US" sz="2800" i="1">
                <a:solidFill>
                  <a:srgbClr val="FF0000"/>
                </a:solidFill>
              </a:rPr>
              <a:t>x</a:t>
            </a:r>
            <a:r>
              <a:rPr lang="en-US" sz="2800" i="1" baseline="-25000">
                <a:solidFill>
                  <a:srgbClr val="FF0000"/>
                </a:solidFill>
              </a:rPr>
              <a:t>n</a:t>
            </a:r>
            <a:r>
              <a:rPr lang="en-US" sz="2800" baseline="-25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sz="2800">
                <a:cs typeface="Times New Roman" pitchFamily="18" charset="0"/>
              </a:rPr>
              <a:t> c</a:t>
            </a:r>
            <a:r>
              <a:rPr lang="en-US" sz="2800"/>
              <a:t>ủa n cặp có thứ tự trong </a:t>
            </a:r>
            <a:r>
              <a:rPr lang="en-US" sz="2800" i="1">
                <a:cs typeface="Times New Roman" pitchFamily="18" charset="0"/>
              </a:rPr>
              <a:t>E</a:t>
            </a:r>
            <a:r>
              <a:rPr lang="en-US" sz="2800" i="1" baseline="-25000">
                <a:cs typeface="Times New Roman" pitchFamily="18" charset="0"/>
              </a:rPr>
              <a:t>G</a:t>
            </a:r>
            <a:r>
              <a:rPr lang="en-US" sz="2800">
                <a:cs typeface="Times New Roman" pitchFamily="18" charset="0"/>
              </a:rPr>
              <a:t> (or </a:t>
            </a:r>
            <a:r>
              <a:rPr lang="en-US" sz="2800" i="1">
                <a:cs typeface="Times New Roman" pitchFamily="18" charset="0"/>
              </a:rPr>
              <a:t>R</a:t>
            </a:r>
            <a:r>
              <a:rPr lang="en-US" sz="2800">
                <a:cs typeface="Times New Roman" pitchFamily="18" charset="0"/>
              </a:rPr>
              <a:t>).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>
                <a:cs typeface="Times New Roman" pitchFamily="18" charset="0"/>
              </a:rPr>
              <a:t>D</a:t>
            </a:r>
            <a:r>
              <a:rPr lang="en-US" sz="2400"/>
              <a:t>ãy rỗng các cạnh được coi là đường đi độ dài 0 từ a đến a.</a:t>
            </a:r>
            <a:endParaRPr lang="en-US" sz="2400"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/>
              <a:t>Đường đi có độ dài </a:t>
            </a:r>
            <a:r>
              <a:rPr lang="en-US" sz="2800" i="1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≥1</a:t>
            </a:r>
            <a:r>
              <a:rPr lang="en-US" sz="2800">
                <a:cs typeface="Times New Roman" pitchFamily="18" charset="0"/>
              </a:rPr>
              <a:t> t</a:t>
            </a:r>
            <a:r>
              <a:rPr lang="en-US" sz="2800"/>
              <a:t>ừ </a:t>
            </a:r>
            <a:r>
              <a:rPr lang="en-US" sz="2800" i="1">
                <a:cs typeface="Times New Roman" pitchFamily="18" charset="0"/>
              </a:rPr>
              <a:t>a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/>
              <a:t>đến chính nó được gọi là chu trình</a:t>
            </a:r>
            <a:r>
              <a:rPr lang="en-US" sz="2800"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sz="2800" b="1" i="1"/>
              <a:t>Định lý:</a:t>
            </a:r>
            <a:r>
              <a:rPr lang="en-US" sz="2800"/>
              <a:t> rằng tồn tại đường đi độ dài </a:t>
            </a:r>
            <a:r>
              <a:rPr lang="en-US" sz="2800" i="1">
                <a:cs typeface="Times New Roman" pitchFamily="18" charset="0"/>
              </a:rPr>
              <a:t>n</a:t>
            </a:r>
            <a:r>
              <a:rPr lang="en-US" sz="2800">
                <a:cs typeface="Times New Roman" pitchFamily="18" charset="0"/>
              </a:rPr>
              <a:t> t</a:t>
            </a:r>
            <a:r>
              <a:rPr lang="en-US" sz="2800"/>
              <a:t>ừ </a:t>
            </a:r>
            <a:r>
              <a:rPr lang="en-US" sz="2800" i="1">
                <a:cs typeface="Times New Roman" pitchFamily="18" charset="0"/>
              </a:rPr>
              <a:t>a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/>
              <a:t>đến </a:t>
            </a:r>
            <a:r>
              <a:rPr lang="en-US" sz="2800" i="1">
                <a:cs typeface="Times New Roman" pitchFamily="18" charset="0"/>
              </a:rPr>
              <a:t>b</a:t>
            </a:r>
            <a:r>
              <a:rPr lang="en-US" sz="2800">
                <a:cs typeface="Times New Roman" pitchFamily="18" charset="0"/>
              </a:rPr>
              <a:t> trong  </a:t>
            </a:r>
            <a:r>
              <a:rPr lang="en-US" sz="2800" i="1">
                <a:cs typeface="Times New Roman" pitchFamily="18" charset="0"/>
              </a:rPr>
              <a:t>R</a:t>
            </a:r>
            <a:r>
              <a:rPr lang="en-US" sz="2800">
                <a:cs typeface="Times New Roman" pitchFamily="18" charset="0"/>
              </a:rPr>
              <a:t> khi v</a:t>
            </a:r>
            <a:r>
              <a:rPr lang="en-US" sz="2800"/>
              <a:t>à chỉ khi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i="1" baseline="30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834C0CBD-36EA-4B22-8277-BFE4A206DB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7C438-7688-4C16-85FF-5086C19011B4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C86C75C3-3C5A-4D86-810C-D5DE7128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B2922E7B-3795-46F9-BE53-BD31C947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0FCF8F-F5DC-4925-B20B-078E119C567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22274" name="Rectangle 2">
            <a:extLst>
              <a:ext uri="{FF2B5EF4-FFF2-40B4-BE49-F238E27FC236}">
                <a16:creationId xmlns:a16="http://schemas.microsoft.com/office/drawing/2014/main" id="{80314E86-6C75-4889-9A5D-1C175E721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US" sz="4000" dirty="0" err="1"/>
              <a:t>Quan</a:t>
            </a:r>
            <a:r>
              <a:rPr lang="en-US" sz="4000" dirty="0"/>
              <a:t>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hai</a:t>
            </a:r>
            <a:r>
              <a:rPr lang="en-US" sz="4000" dirty="0"/>
              <a:t> </a:t>
            </a:r>
            <a:r>
              <a:rPr lang="en-US" sz="4000" dirty="0" err="1"/>
              <a:t>ngôi</a:t>
            </a:r>
            <a:r>
              <a:rPr lang="en-US" sz="4000" dirty="0"/>
              <a:t> - Binary Relations</a:t>
            </a:r>
          </a:p>
        </p:txBody>
      </p:sp>
      <p:sp>
        <p:nvSpPr>
          <p:cNvPr id="822275" name="Rectangle 3">
            <a:extLst>
              <a:ext uri="{FF2B5EF4-FFF2-40B4-BE49-F238E27FC236}">
                <a16:creationId xmlns:a16="http://schemas.microsoft.com/office/drawing/2014/main" id="{E026E17F-89C7-4FC2-BE8D-9A1DF34F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/>
              <a:t>G/s  </a:t>
            </a:r>
            <a:r>
              <a:rPr lang="en-US" sz="2400" i="1"/>
              <a:t>A</a:t>
            </a:r>
            <a:r>
              <a:rPr lang="en-US" sz="2400"/>
              <a:t>, </a:t>
            </a:r>
            <a:r>
              <a:rPr lang="en-US" sz="2400" i="1"/>
              <a:t>B</a:t>
            </a:r>
            <a:r>
              <a:rPr lang="en-US" sz="2400"/>
              <a:t> là các tập bất kỳ.  Quan hệ hai ngôi </a:t>
            </a:r>
            <a:r>
              <a:rPr lang="en-US" sz="2400" i="1"/>
              <a:t>R</a:t>
            </a:r>
            <a:r>
              <a:rPr lang="en-US" sz="2400"/>
              <a:t> từ </a:t>
            </a:r>
            <a:r>
              <a:rPr lang="en-US" sz="2400" i="1"/>
              <a:t>A</a:t>
            </a:r>
            <a:r>
              <a:rPr lang="en-US" sz="2400"/>
              <a:t> vào </a:t>
            </a:r>
            <a:r>
              <a:rPr lang="en-US" sz="2400" i="1"/>
              <a:t>B</a:t>
            </a:r>
            <a:r>
              <a:rPr lang="en-US" sz="2400"/>
              <a:t>, viết dạng </a:t>
            </a:r>
            <a:r>
              <a:rPr lang="en-US" sz="2400" i="1">
                <a:solidFill>
                  <a:srgbClr val="FF0000"/>
                </a:solidFill>
              </a:rPr>
              <a:t>R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i="1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400">
                <a:cs typeface="Times New Roman" pitchFamily="18" charset="0"/>
              </a:rPr>
              <a:t>,</a:t>
            </a:r>
            <a:r>
              <a:rPr lang="en-US" sz="2400"/>
              <a:t> hoặc </a:t>
            </a:r>
            <a:r>
              <a:rPr lang="en-US" sz="2400" i="1">
                <a:solidFill>
                  <a:srgbClr val="FF0000"/>
                </a:solidFill>
              </a:rPr>
              <a:t>R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 i="1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400">
                <a:cs typeface="Times New Roman" pitchFamily="18" charset="0"/>
              </a:rPr>
              <a:t>, là (</a:t>
            </a:r>
            <a:r>
              <a:rPr lang="en-US" sz="2400"/>
              <a:t>có thể đồng nhất với) tập con của tập </a:t>
            </a:r>
            <a:r>
              <a:rPr lang="en-US" sz="2400" i="1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×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400">
                <a:cs typeface="Times New Roman" pitchFamily="18" charset="0"/>
              </a:rPr>
              <a:t>. 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cs typeface="Times New Roman" pitchFamily="18" charset="0"/>
              </a:rPr>
              <a:t>Ch</a:t>
            </a:r>
            <a:r>
              <a:rPr lang="en-US" sz="2000"/>
              <a:t>ẳng hạn </a:t>
            </a:r>
            <a:r>
              <a:rPr lang="en-US" sz="2000"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Arial Unicode MS" pitchFamily="34" charset="-128"/>
                <a:cs typeface="Times New Roman" pitchFamily="18" charset="0"/>
              </a:rPr>
              <a:t>&lt;</a:t>
            </a:r>
            <a:r>
              <a:rPr lang="en-US" sz="2000" b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: </a:t>
            </a:r>
            <a:r>
              <a:rPr lang="en-US" sz="2000" b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2000" b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 :≡ {(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sz="2000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|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n 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&lt;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Times New Roman" pitchFamily="18" charset="0"/>
              </a:rPr>
              <a:t>K</a:t>
            </a:r>
            <a:r>
              <a:rPr lang="en-US" sz="2400"/>
              <a:t>ý hiệu 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a R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400">
                <a:cs typeface="Times New Roman" pitchFamily="18" charset="0"/>
              </a:rPr>
              <a:t> ho</a:t>
            </a:r>
            <a:r>
              <a:rPr lang="en-US" sz="2400"/>
              <a:t>ặc 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aRb</a:t>
            </a:r>
            <a:r>
              <a:rPr lang="en-US" sz="2400">
                <a:cs typeface="Times New Roman" pitchFamily="18" charset="0"/>
              </a:rPr>
              <a:t> ngh</a:t>
            </a:r>
            <a:r>
              <a:rPr lang="en-US" sz="2400"/>
              <a:t>ĩa là 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cs typeface="Times New Roman" pitchFamily="18" charset="0"/>
                <a:sym typeface="Symbol" pitchFamily="18" charset="2"/>
              </a:rPr>
              <a:t>VD 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000" b="1">
                <a:solidFill>
                  <a:srgbClr val="FF0000"/>
                </a:solidFill>
                <a:latin typeface="Arial Unicode MS" pitchFamily="34" charset="-128"/>
                <a:cs typeface="Times New Roman" pitchFamily="18" charset="0"/>
              </a:rPr>
              <a:t>&lt;</a:t>
            </a:r>
            <a:r>
              <a:rPr lang="en-US" sz="2000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ngh</a:t>
            </a:r>
            <a:r>
              <a:rPr lang="en-US" sz="2000">
                <a:sym typeface="Symbol" pitchFamily="18" charset="2"/>
              </a:rPr>
              <a:t>ĩa là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) </a:t>
            </a:r>
            <a:r>
              <a:rPr lang="en-US" sz="2000" b="1">
                <a:solidFill>
                  <a:srgbClr val="FF0000"/>
                </a:solidFill>
                <a:latin typeface="Arial Unicode MS" pitchFamily="34" charset="-128"/>
                <a:cs typeface="Times New Roman" pitchFamily="18" charset="0"/>
              </a:rPr>
              <a:t>&lt;</a:t>
            </a:r>
            <a:endParaRPr lang="en-US" sz="2000" b="1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ếu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aRb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ta n</a:t>
            </a:r>
            <a:r>
              <a:rPr lang="en-US" sz="2400">
                <a:sym typeface="Symbol" pitchFamily="18" charset="2"/>
              </a:rPr>
              <a:t>ói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c</a:t>
            </a:r>
            <a:r>
              <a:rPr lang="en-US" sz="2400">
                <a:sym typeface="Symbol" pitchFamily="18" charset="2"/>
              </a:rPr>
              <a:t>ó quan hệ với 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(b</a:t>
            </a:r>
            <a:r>
              <a:rPr lang="en-US" sz="2400">
                <a:sym typeface="Symbol" pitchFamily="18" charset="2"/>
              </a:rPr>
              <a:t>ởi quan hệ 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)”,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cs typeface="Times New Roman" pitchFamily="18" charset="0"/>
                <a:sym typeface="Symbol" pitchFamily="18" charset="2"/>
              </a:rPr>
              <a:t>Ho</a:t>
            </a:r>
            <a:r>
              <a:rPr lang="en-US" sz="2000">
                <a:sym typeface="Symbol" pitchFamily="18" charset="2"/>
              </a:rPr>
              <a:t>ặc đơn giản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“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quan h</a:t>
            </a:r>
            <a:r>
              <a:rPr lang="en-US" sz="2000">
                <a:sym typeface="Symbol" pitchFamily="18" charset="2"/>
              </a:rPr>
              <a:t>ệ với 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(qua quan h</a:t>
            </a:r>
            <a:r>
              <a:rPr lang="en-US" sz="2000">
                <a:sym typeface="Symbol" pitchFamily="18" charset="2"/>
              </a:rPr>
              <a:t>ệ 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)”.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Times New Roman" pitchFamily="18" charset="0"/>
                <a:sym typeface="Symbol" pitchFamily="18" charset="2"/>
              </a:rPr>
              <a:t>Quan h</a:t>
            </a:r>
            <a:r>
              <a:rPr lang="en-US" sz="2400">
                <a:sym typeface="Symbol" pitchFamily="18" charset="2"/>
              </a:rPr>
              <a:t>ệ hai ngôi 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R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400">
                <a:sym typeface="Symbol" pitchFamily="18" charset="2"/>
              </a:rPr>
              <a:t>ương ứng với hàm</a:t>
            </a:r>
            <a:r>
              <a:rPr lang="en-US" sz="2400" i="1">
                <a:sym typeface="Symbol" pitchFamily="18" charset="2"/>
              </a:rPr>
              <a:t> vị từ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400" i="1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: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→{</a:t>
            </a:r>
            <a:r>
              <a:rPr lang="en-US" sz="2400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400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}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x</a:t>
            </a:r>
            <a:r>
              <a:rPr lang="en-US" sz="2400">
                <a:sym typeface="Symbol" pitchFamily="18" charset="2"/>
              </a:rPr>
              <a:t>ác định trên tích đề các của 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;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cs typeface="Times New Roman" pitchFamily="18" charset="0"/>
                <a:sym typeface="Symbol" pitchFamily="18" charset="2"/>
              </a:rPr>
              <a:t>VD, v</a:t>
            </a:r>
            <a:r>
              <a:rPr lang="en-US" sz="2000">
                <a:sym typeface="Symbol" pitchFamily="18" charset="2"/>
              </a:rPr>
              <a:t>ị từ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“eats” :≡ {(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)| organism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eats food </a:t>
            </a:r>
            <a:r>
              <a:rPr lang="en-US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4E52E3CF-72E0-4202-9ED4-E9FDB8019A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25AFC7-B4C5-4434-B72E-D15649E3EA9C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3491" name="Footer Placeholder 4">
            <a:extLst>
              <a:ext uri="{FF2B5EF4-FFF2-40B4-BE49-F238E27FC236}">
                <a16:creationId xmlns:a16="http://schemas.microsoft.com/office/drawing/2014/main" id="{3D40DD33-77D3-4566-A9A9-8677E9F8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63492" name="Slide Number Placeholder 5">
            <a:extLst>
              <a:ext uri="{FF2B5EF4-FFF2-40B4-BE49-F238E27FC236}">
                <a16:creationId xmlns:a16="http://schemas.microsoft.com/office/drawing/2014/main" id="{2F89D4F0-BE65-4C18-8261-8A0522A2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AB625-80C2-43BD-B311-3A1D1D9B922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B387C855-885F-406A-9CF8-C90BBDE56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§7.4: Bao </a:t>
            </a:r>
            <a:r>
              <a:rPr lang="en-US" altLang="en-US" sz="4000"/>
              <a:t>đóng của quan hệ</a:t>
            </a:r>
            <a:br>
              <a:rPr lang="en-US" altLang="en-US" sz="4000"/>
            </a:br>
            <a:r>
              <a:rPr lang="en-US" altLang="en-US" sz="4000"/>
              <a:t>Closures of Relations</a:t>
            </a:r>
          </a:p>
        </p:txBody>
      </p:sp>
      <p:sp>
        <p:nvSpPr>
          <p:cNvPr id="870403" name="Rectangle 3">
            <a:extLst>
              <a:ext uri="{FF2B5EF4-FFF2-40B4-BE49-F238E27FC236}">
                <a16:creationId xmlns:a16="http://schemas.microsoft.com/office/drawing/2014/main" id="{AB414248-8503-412D-AAA6-25E244D5E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600"/>
              <a:t>Đối với tính chất </a:t>
            </a:r>
            <a:r>
              <a:rPr lang="en-US" sz="2600" i="1"/>
              <a:t>X</a:t>
            </a:r>
            <a:r>
              <a:rPr lang="en-US" sz="2600"/>
              <a:t>,  “bao đóng </a:t>
            </a:r>
            <a:r>
              <a:rPr lang="en-US" sz="2600" i="1"/>
              <a:t>X</a:t>
            </a:r>
            <a:r>
              <a:rPr lang="en-US" sz="2600"/>
              <a:t> ” của quan hệ R được định nghĩa là tập cha nhỏ nhất của R mà có tính chất X đó.</a:t>
            </a:r>
          </a:p>
          <a:p>
            <a:pPr>
              <a:lnSpc>
                <a:spcPct val="90000"/>
              </a:lnSpc>
              <a:defRPr/>
            </a:pPr>
            <a:r>
              <a:rPr lang="en-US" sz="2600"/>
              <a:t>Bao đóng phản xạ của quan hệ </a:t>
            </a:r>
            <a:r>
              <a:rPr lang="en-US" sz="2600" i="1"/>
              <a:t>R</a:t>
            </a:r>
            <a:r>
              <a:rPr lang="en-US" sz="2600"/>
              <a:t> trên </a:t>
            </a:r>
            <a:r>
              <a:rPr lang="en-US" sz="2600" i="1"/>
              <a:t>A </a:t>
            </a:r>
            <a:r>
              <a:rPr lang="en-US" sz="2600"/>
              <a:t>nhận được bằng cách bổ sung (</a:t>
            </a:r>
            <a:r>
              <a:rPr lang="en-US" sz="2600" i="1"/>
              <a:t>a</a:t>
            </a:r>
            <a:r>
              <a:rPr lang="en-US" sz="2600"/>
              <a:t>,</a:t>
            </a:r>
            <a:r>
              <a:rPr lang="en-US" sz="2600" i="1"/>
              <a:t>a</a:t>
            </a:r>
            <a:r>
              <a:rPr lang="en-US" sz="2600"/>
              <a:t>) vào </a:t>
            </a:r>
            <a:r>
              <a:rPr lang="en-US" sz="2600" i="1"/>
              <a:t>R</a:t>
            </a:r>
            <a:r>
              <a:rPr lang="en-US" sz="2600"/>
              <a:t> với mỗi </a:t>
            </a:r>
            <a:r>
              <a:rPr lang="en-US" sz="2600" i="1"/>
              <a:t>a</a:t>
            </a:r>
            <a:r>
              <a:rPr lang="en-US" sz="2600">
                <a:sym typeface="Symbol" pitchFamily="18" charset="2"/>
              </a:rPr>
              <a:t></a:t>
            </a:r>
            <a:r>
              <a:rPr lang="en-US" sz="2600" i="1">
                <a:sym typeface="Symbol" pitchFamily="18" charset="2"/>
              </a:rPr>
              <a:t>A</a:t>
            </a:r>
            <a:r>
              <a:rPr lang="en-US" sz="2600">
                <a:sym typeface="Symbol" pitchFamily="18" charset="2"/>
              </a:rPr>
              <a:t>. 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>
                <a:sym typeface="Symbol" pitchFamily="18" charset="2"/>
              </a:rPr>
              <a:t> Tức là  </a:t>
            </a:r>
            <a:r>
              <a:rPr lang="en-US" sz="2200" i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sz="2200">
                <a:solidFill>
                  <a:srgbClr val="FF0000"/>
                </a:solidFill>
                <a:sym typeface="Symbol" pitchFamily="18" charset="2"/>
              </a:rPr>
              <a:t>  </a:t>
            </a:r>
            <a:r>
              <a:rPr lang="en-US" sz="2200" i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2200" i="1" baseline="-25000">
                <a:solidFill>
                  <a:srgbClr val="FF0000"/>
                </a:solidFill>
                <a:sym typeface="Symbol" pitchFamily="18" charset="2"/>
              </a:rPr>
              <a:t>A</a:t>
            </a:r>
            <a:endParaRPr lang="en-US" sz="2200" i="1">
              <a:solidFill>
                <a:srgbClr val="FF00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en-US" sz="2600">
                <a:sym typeface="Symbol" pitchFamily="18" charset="2"/>
              </a:rPr>
              <a:t>Bao đóng đối xứng của </a:t>
            </a:r>
            <a:r>
              <a:rPr lang="en-US" sz="2600" i="1">
                <a:sym typeface="Symbol" pitchFamily="18" charset="2"/>
              </a:rPr>
              <a:t>R</a:t>
            </a:r>
            <a:r>
              <a:rPr lang="en-US" sz="2600">
                <a:sym typeface="Symbol" pitchFamily="18" charset="2"/>
              </a:rPr>
              <a:t> nhận được bằng cách bổ sung  (</a:t>
            </a:r>
            <a:r>
              <a:rPr lang="en-US" sz="2600" i="1">
                <a:sym typeface="Symbol" pitchFamily="18" charset="2"/>
              </a:rPr>
              <a:t>b</a:t>
            </a:r>
            <a:r>
              <a:rPr lang="en-US" sz="2600">
                <a:sym typeface="Symbol" pitchFamily="18" charset="2"/>
              </a:rPr>
              <a:t>,</a:t>
            </a:r>
            <a:r>
              <a:rPr lang="en-US" sz="2600" i="1">
                <a:sym typeface="Symbol" pitchFamily="18" charset="2"/>
              </a:rPr>
              <a:t>a</a:t>
            </a:r>
            <a:r>
              <a:rPr lang="en-US" sz="2600">
                <a:sym typeface="Symbol" pitchFamily="18" charset="2"/>
              </a:rPr>
              <a:t>) vào </a:t>
            </a:r>
            <a:r>
              <a:rPr lang="en-US" sz="2600" i="1">
                <a:sym typeface="Symbol" pitchFamily="18" charset="2"/>
              </a:rPr>
              <a:t>R</a:t>
            </a:r>
            <a:r>
              <a:rPr lang="en-US" sz="2600">
                <a:sym typeface="Symbol" pitchFamily="18" charset="2"/>
              </a:rPr>
              <a:t> cho mỗi (</a:t>
            </a:r>
            <a:r>
              <a:rPr lang="en-US" sz="2600" i="1">
                <a:sym typeface="Symbol" pitchFamily="18" charset="2"/>
              </a:rPr>
              <a:t>a</a:t>
            </a:r>
            <a:r>
              <a:rPr lang="en-US" sz="2600">
                <a:sym typeface="Symbol" pitchFamily="18" charset="2"/>
              </a:rPr>
              <a:t>,</a:t>
            </a:r>
            <a:r>
              <a:rPr lang="en-US" sz="2600" i="1">
                <a:sym typeface="Symbol" pitchFamily="18" charset="2"/>
              </a:rPr>
              <a:t>b</a:t>
            </a:r>
            <a:r>
              <a:rPr lang="en-US" sz="2600">
                <a:sym typeface="Symbol" pitchFamily="18" charset="2"/>
              </a:rPr>
              <a:t>) trong </a:t>
            </a:r>
            <a:r>
              <a:rPr lang="en-US" sz="2600" i="1">
                <a:sym typeface="Symbol" pitchFamily="18" charset="2"/>
              </a:rPr>
              <a:t>R</a:t>
            </a:r>
            <a:r>
              <a:rPr lang="en-US" sz="2600">
                <a:sym typeface="Symbol" pitchFamily="18" charset="2"/>
              </a:rPr>
              <a:t>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>
                <a:sym typeface="Symbol" pitchFamily="18" charset="2"/>
              </a:rPr>
              <a:t>Tức là  </a:t>
            </a:r>
            <a:r>
              <a:rPr lang="en-US" sz="2200" i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sz="2200">
                <a:solidFill>
                  <a:srgbClr val="FF0000"/>
                </a:solidFill>
                <a:sym typeface="Symbol" pitchFamily="18" charset="2"/>
              </a:rPr>
              <a:t>  </a:t>
            </a:r>
            <a:r>
              <a:rPr lang="en-US" sz="2200" i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sz="2200" baseline="30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−1</a:t>
            </a:r>
            <a:endParaRPr lang="en-US" sz="220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en-US" sz="2600">
                <a:cs typeface="Times New Roman" pitchFamily="18" charset="0"/>
                <a:sym typeface="Symbol" pitchFamily="18" charset="2"/>
              </a:rPr>
              <a:t>Bao </a:t>
            </a:r>
            <a:r>
              <a:rPr lang="en-US" sz="2600">
                <a:sym typeface="Symbol" pitchFamily="18" charset="2"/>
              </a:rPr>
              <a:t>đóng bắc cầu của </a:t>
            </a:r>
            <a:r>
              <a:rPr lang="en-US" sz="26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 nh</a:t>
            </a:r>
            <a:r>
              <a:rPr lang="en-US" sz="2600">
                <a:sym typeface="Symbol" pitchFamily="18" charset="2"/>
              </a:rPr>
              <a:t>ận được bằng cách bổ sung lặp 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26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600" i="1"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) v</a:t>
            </a:r>
            <a:r>
              <a:rPr lang="en-US" sz="2600">
                <a:sym typeface="Symbol" pitchFamily="18" charset="2"/>
              </a:rPr>
              <a:t>ào </a:t>
            </a:r>
            <a:r>
              <a:rPr lang="en-US" sz="26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 cho m</a:t>
            </a:r>
            <a:r>
              <a:rPr lang="en-US" sz="2600">
                <a:sym typeface="Symbol" pitchFamily="18" charset="2"/>
              </a:rPr>
              <a:t>ỗi 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6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6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),(</a:t>
            </a:r>
            <a:r>
              <a:rPr lang="en-US" sz="26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600" i="1"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) trong </a:t>
            </a:r>
            <a:r>
              <a:rPr lang="en-US" sz="26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US" sz="26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2D6BBFAC-D56B-42C9-8A88-3BD690D45A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46DF78-34C3-4458-AC2C-77BC7EA32FBD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5539" name="Footer Placeholder 4">
            <a:extLst>
              <a:ext uri="{FF2B5EF4-FFF2-40B4-BE49-F238E27FC236}">
                <a16:creationId xmlns:a16="http://schemas.microsoft.com/office/drawing/2014/main" id="{BE524C56-AD40-4F0D-8949-72E4ACDD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869E4C8A-294F-4BCC-8A62-4F49EA5A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A96092-50BE-4F22-BE93-074E6AF6E3E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E1F595D9-07A4-4CCD-98D1-F5FEADE3F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25" y="304800"/>
            <a:ext cx="7772400" cy="1143000"/>
          </a:xfrm>
        </p:spPr>
        <p:txBody>
          <a:bodyPr/>
          <a:lstStyle/>
          <a:p>
            <a:r>
              <a:rPr lang="en-US" altLang="en-US" sz="3600"/>
              <a:t>Quan hệ liên thông R*</a:t>
            </a:r>
            <a:endParaRPr lang="en-US" altLang="en-US" sz="4000"/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0C2DA732-1DCF-4DDB-8A7D-4D600FF53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Cho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quan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hệ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hai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ngôi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R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trên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tập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A.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Khi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đó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quan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hệ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liên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thông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R*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của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R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được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định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nghĩa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như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sau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:</a:t>
            </a:r>
          </a:p>
          <a:p>
            <a:pPr marL="0" indent="0" algn="ctr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R*={(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a,b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)|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tồn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tại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đường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đi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từ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đỉnh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a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đến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đỉnh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b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trong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đồ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thị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có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hướng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G</a:t>
            </a:r>
            <a:r>
              <a:rPr lang="en-US" sz="2800" baseline="-2500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}</a:t>
            </a:r>
          </a:p>
          <a:p>
            <a:pPr marL="0" indent="0" algn="ctr">
              <a:lnSpc>
                <a:spcPct val="80000"/>
              </a:lnSpc>
              <a:buFontTx/>
              <a:buNone/>
              <a:defRPr/>
            </a:pPr>
            <a:endParaRPr lang="en-US" sz="2800">
              <a:cs typeface="Times New Roman" pitchFamily="18" charset="0"/>
              <a:sym typeface="Symbol" pitchFamily="18" charset="2"/>
            </a:endParaRPr>
          </a:p>
          <a:p>
            <a:pPr marL="0" indent="0" algn="ctr">
              <a:lnSpc>
                <a:spcPct val="80000"/>
              </a:lnSpc>
              <a:buFontTx/>
              <a:buNone/>
              <a:defRPr/>
            </a:pPr>
            <a:endParaRPr lang="en-US" sz="2800">
              <a:cs typeface="Times New Roman" pitchFamily="18" charset="0"/>
              <a:sym typeface="Symbol" pitchFamily="18" charset="2"/>
            </a:endParaRPr>
          </a:p>
          <a:p>
            <a:pPr marL="0" indent="0" algn="ctr">
              <a:lnSpc>
                <a:spcPct val="80000"/>
              </a:lnSpc>
              <a:buFontTx/>
              <a:buNone/>
              <a:defRPr/>
            </a:pPr>
            <a:endParaRPr lang="en-US" sz="2800">
              <a:cs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800" b="1" i="1">
                <a:cs typeface="Times New Roman" pitchFamily="18" charset="0"/>
                <a:sym typeface="Symbol" pitchFamily="18" charset="2"/>
              </a:rPr>
              <a:t>Định lý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: Bao đóng bắc cầu của quan hệ hai ngôi R trên tập A chính là quan hệ liên thông R</a:t>
            </a:r>
            <a:r>
              <a:rPr lang="en-US" sz="2800" baseline="30000">
                <a:cs typeface="Times New Roman" pitchFamily="18" charset="0"/>
                <a:sym typeface="Symbol" pitchFamily="18" charset="2"/>
              </a:rPr>
              <a:t>*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của R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800" b="1" i="1">
                <a:cs typeface="Times New Roman" pitchFamily="18" charset="0"/>
                <a:sym typeface="Symbol" pitchFamily="18" charset="2"/>
              </a:rPr>
              <a:t>Định lý :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Nếu có đường đi từ đỉnh a đến đỉnh b trong đồ thị G</a:t>
            </a:r>
            <a:r>
              <a:rPr lang="en-US" sz="2800" baseline="-2500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thì sẽ có đường đi như vậy với độ dài nhỏ hơn hoặc bằng số đỉnh của G</a:t>
            </a:r>
            <a:r>
              <a:rPr lang="en-US" sz="2800" baseline="-25000">
                <a:cs typeface="Times New Roman" pitchFamily="18" charset="0"/>
                <a:sym typeface="Symbol" pitchFamily="18" charset="2"/>
              </a:rPr>
              <a:t>R</a:t>
            </a:r>
            <a:endParaRPr lang="en-US" sz="2800" b="1" i="1" dirty="0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12E59BD-47E3-4E3F-B238-59410056E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352800"/>
          <a:ext cx="2133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4" imgW="736280" imgH="355446" progId="Equation.3">
                  <p:embed/>
                </p:oleObj>
              </mc:Choice>
              <mc:Fallback>
                <p:oleObj name="Equation" r:id="rId4" imgW="736280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352800"/>
                        <a:ext cx="2133600" cy="102870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4">
            <a:extLst>
              <a:ext uri="{FF2B5EF4-FFF2-40B4-BE49-F238E27FC236}">
                <a16:creationId xmlns:a16="http://schemas.microsoft.com/office/drawing/2014/main" id="{A000A55F-B257-4B3B-A9DC-86D8315C10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4286F5-A23D-43AF-8058-ADEECA1EF57A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7587" name="Footer Placeholder 5">
            <a:extLst>
              <a:ext uri="{FF2B5EF4-FFF2-40B4-BE49-F238E27FC236}">
                <a16:creationId xmlns:a16="http://schemas.microsoft.com/office/drawing/2014/main" id="{BA8FB5A5-DB87-4B75-8232-E578D5FB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67588" name="Slide Number Placeholder 6">
            <a:extLst>
              <a:ext uri="{FF2B5EF4-FFF2-40B4-BE49-F238E27FC236}">
                <a16:creationId xmlns:a16="http://schemas.microsoft.com/office/drawing/2014/main" id="{4318CF83-9103-4525-B0A8-FE1E019C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185FAC-3881-4A4D-B88C-39F4AFD534B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7589" name="Rectangle 2">
            <a:extLst>
              <a:ext uri="{FF2B5EF4-FFF2-40B4-BE49-F238E27FC236}">
                <a16:creationId xmlns:a16="http://schemas.microsoft.com/office/drawing/2014/main" id="{1E7F001A-C6B2-4AE2-86CE-C9553B2F0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Thuật toán tìm bao đóng bắc cầu đơn giản</a:t>
            </a:r>
            <a:br>
              <a:rPr lang="en-US" altLang="en-US" sz="3200"/>
            </a:br>
            <a:r>
              <a:rPr lang="en-US" altLang="en-US" sz="3200"/>
              <a:t>Simple Transitive Closure Alg.</a:t>
            </a:r>
          </a:p>
        </p:txBody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A4B71142-47B4-4441-98FB-05E90A390A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/>
              <a:t>Thuật toán tính ma trận 0-1 của R</a:t>
            </a:r>
            <a:r>
              <a:rPr lang="en-US" sz="2800" baseline="30000"/>
              <a:t>*</a:t>
            </a:r>
            <a:r>
              <a:rPr lang="en-US" sz="2800"/>
              <a:t>.</a:t>
            </a:r>
          </a:p>
          <a:p>
            <a:pPr>
              <a:buFontTx/>
              <a:buNone/>
              <a:defRPr/>
            </a:pPr>
            <a:r>
              <a:rPr lang="en-US" sz="2800" b="1"/>
              <a:t>procedure</a:t>
            </a:r>
            <a:r>
              <a:rPr lang="en-US" sz="2800"/>
              <a:t> </a:t>
            </a:r>
            <a:r>
              <a:rPr lang="en-US" sz="2800" i="1"/>
              <a:t>transClosure</a:t>
            </a:r>
            <a:r>
              <a:rPr lang="en-US" sz="2800"/>
              <a:t>(</a:t>
            </a:r>
            <a:r>
              <a:rPr lang="en-US" sz="2800" b="1"/>
              <a:t>M</a:t>
            </a:r>
            <a:r>
              <a:rPr lang="en-US" sz="2800" i="1" baseline="-25000"/>
              <a:t>R</a:t>
            </a:r>
            <a:r>
              <a:rPr lang="en-US" sz="2800"/>
              <a:t>:rank</a:t>
            </a:r>
            <a:r>
              <a:rPr lang="en-US" sz="2800" i="1"/>
              <a:t>-n</a:t>
            </a:r>
            <a:r>
              <a:rPr lang="en-US" sz="2800">
                <a:cs typeface="Times New Roman" pitchFamily="18" charset="0"/>
              </a:rPr>
              <a:t> 0-1 mat.)</a:t>
            </a:r>
          </a:p>
          <a:p>
            <a:pPr>
              <a:buFontTx/>
              <a:buNone/>
              <a:defRPr/>
            </a:pPr>
            <a:r>
              <a:rPr lang="en-US" sz="2800">
                <a:cs typeface="Times New Roman" pitchFamily="18" charset="0"/>
              </a:rPr>
              <a:t>	</a:t>
            </a:r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:= </a:t>
            </a:r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:= </a:t>
            </a:r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sz="2800" i="1" baseline="-25000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800">
                <a:cs typeface="Times New Roman" pitchFamily="18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800">
                <a:cs typeface="Times New Roman" pitchFamily="18" charset="0"/>
              </a:rPr>
              <a:t>	</a:t>
            </a:r>
            <a:r>
              <a:rPr lang="en-US" sz="2800" b="1">
                <a:cs typeface="Times New Roman" pitchFamily="18" charset="0"/>
              </a:rPr>
              <a:t>for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i="1">
                <a:cs typeface="Times New Roman" pitchFamily="18" charset="0"/>
              </a:rPr>
              <a:t>i</a:t>
            </a:r>
            <a:r>
              <a:rPr lang="en-US" sz="2800">
                <a:cs typeface="Times New Roman" pitchFamily="18" charset="0"/>
              </a:rPr>
              <a:t> := 2 to </a:t>
            </a:r>
            <a:r>
              <a:rPr lang="en-US" sz="2800" i="1">
                <a:cs typeface="Times New Roman" pitchFamily="18" charset="0"/>
              </a:rPr>
              <a:t>n</a:t>
            </a:r>
            <a:r>
              <a:rPr lang="en-US" sz="2800">
                <a:cs typeface="Times New Roman" pitchFamily="18" charset="0"/>
              </a:rPr>
              <a:t>   </a:t>
            </a:r>
            <a:r>
              <a:rPr lang="en-US" sz="2800" b="1">
                <a:cs typeface="Times New Roman" pitchFamily="18" charset="0"/>
              </a:rPr>
              <a:t>begin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	</a:t>
            </a:r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:= </a:t>
            </a:r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A      </a:t>
            </a:r>
            <a:r>
              <a:rPr lang="en-US" sz="2800" b="1">
                <a:solidFill>
                  <a:srgbClr val="FF0000"/>
                </a:solidFill>
                <a:effectLst/>
              </a:rPr>
              <a:t>M</a:t>
            </a:r>
            <a:r>
              <a:rPr lang="en-US" sz="2800" i="1" baseline="-25000">
                <a:solidFill>
                  <a:srgbClr val="FF0000"/>
                </a:solidFill>
                <a:effectLst/>
              </a:rPr>
              <a:t>R</a:t>
            </a:r>
            <a:r>
              <a:rPr lang="en-US" sz="2800">
                <a:effectLst/>
              </a:rPr>
              <a:t>;   </a:t>
            </a:r>
            <a:r>
              <a:rPr lang="en-US" sz="2800" b="1">
                <a:solidFill>
                  <a:srgbClr val="FF0000"/>
                </a:solidFill>
                <a:effectLst/>
              </a:rPr>
              <a:t>B</a:t>
            </a:r>
            <a:r>
              <a:rPr lang="en-US" sz="2800">
                <a:solidFill>
                  <a:srgbClr val="FF0000"/>
                </a:solidFill>
                <a:effectLst/>
              </a:rPr>
              <a:t> := </a:t>
            </a:r>
            <a:r>
              <a:rPr lang="en-US" sz="2800" b="1">
                <a:solidFill>
                  <a:srgbClr val="FF0000"/>
                </a:solidFill>
                <a:effectLst/>
              </a:rPr>
              <a:t>B</a:t>
            </a:r>
            <a:r>
              <a:rPr lang="en-US" sz="2800">
                <a:solidFill>
                  <a:srgbClr val="FF0000"/>
                </a:solidFill>
                <a:effectLst/>
              </a:rPr>
              <a:t> </a:t>
            </a:r>
            <a:r>
              <a:rPr lang="en-US" sz="2800">
                <a:solidFill>
                  <a:srgbClr val="FF0000"/>
                </a:solidFill>
                <a:effectLst/>
                <a:sym typeface="Symbol" pitchFamily="18" charset="2"/>
              </a:rPr>
              <a:t> </a:t>
            </a:r>
            <a:r>
              <a:rPr lang="en-US" sz="2800" b="1">
                <a:solidFill>
                  <a:srgbClr val="FF0000"/>
                </a:solidFill>
                <a:effectLst/>
                <a:sym typeface="Symbol" pitchFamily="18" charset="2"/>
              </a:rPr>
              <a:t>A</a:t>
            </a:r>
            <a:r>
              <a:rPr lang="en-US" sz="2800" b="1">
                <a:effectLst/>
                <a:sym typeface="Symbol" pitchFamily="18" charset="2"/>
              </a:rPr>
              <a:t>     </a:t>
            </a:r>
            <a:r>
              <a:rPr lang="en-US" sz="2800">
                <a:solidFill>
                  <a:schemeClr val="accent2"/>
                </a:solidFill>
                <a:effectLst/>
                <a:sym typeface="Symbol" pitchFamily="18" charset="2"/>
              </a:rPr>
              <a:t>{join}</a:t>
            </a:r>
            <a:br>
              <a:rPr lang="en-US" sz="2800">
                <a:effectLst/>
                <a:sym typeface="Symbol" pitchFamily="18" charset="2"/>
              </a:rPr>
            </a:br>
            <a:r>
              <a:rPr lang="en-US" sz="2800" b="1">
                <a:effectLst/>
                <a:sym typeface="Symbol" pitchFamily="18" charset="2"/>
              </a:rPr>
              <a:t>end</a:t>
            </a:r>
            <a:br>
              <a:rPr lang="en-US" sz="2800" b="1">
                <a:effectLst/>
                <a:sym typeface="Symbol" pitchFamily="18" charset="2"/>
              </a:rPr>
            </a:br>
            <a:r>
              <a:rPr lang="en-US" sz="2800" b="1">
                <a:effectLst/>
                <a:sym typeface="Symbol" pitchFamily="18" charset="2"/>
              </a:rPr>
              <a:t>return B  </a:t>
            </a:r>
            <a:r>
              <a:rPr lang="en-US" sz="2800">
                <a:solidFill>
                  <a:schemeClr val="accent2"/>
                </a:solidFill>
                <a:effectLst/>
                <a:sym typeface="Symbol" pitchFamily="18" charset="2"/>
              </a:rPr>
              <a:t>{Alg. takes </a:t>
            </a:r>
            <a:r>
              <a:rPr lang="el-GR" sz="2800">
                <a:solidFill>
                  <a:schemeClr val="accent2"/>
                </a:solidFill>
                <a:effectLst/>
                <a:cs typeface="Times New Roman" pitchFamily="18" charset="0"/>
                <a:sym typeface="Symbol" pitchFamily="18" charset="2"/>
              </a:rPr>
              <a:t>Θ</a:t>
            </a:r>
            <a:r>
              <a:rPr lang="en-US" sz="2800">
                <a:solidFill>
                  <a:schemeClr val="accent2"/>
                </a:solidFill>
                <a:effectLst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>
                <a:solidFill>
                  <a:schemeClr val="accent2"/>
                </a:solidFill>
                <a:effectLst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baseline="30000">
                <a:solidFill>
                  <a:schemeClr val="accent2"/>
                </a:solidFill>
                <a:effectLst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800">
                <a:solidFill>
                  <a:schemeClr val="accent2"/>
                </a:solidFill>
                <a:effectLst/>
                <a:cs typeface="Times New Roman" pitchFamily="18" charset="0"/>
                <a:sym typeface="Symbol" pitchFamily="18" charset="2"/>
              </a:rPr>
              <a:t>) time}</a:t>
            </a:r>
            <a:endParaRPr lang="el-GR" sz="2800">
              <a:solidFill>
                <a:schemeClr val="accent2"/>
              </a:solidFill>
              <a:effectLst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7591" name="Text Box 4">
            <a:extLst>
              <a:ext uri="{FF2B5EF4-FFF2-40B4-BE49-F238E27FC236}">
                <a16:creationId xmlns:a16="http://schemas.microsoft.com/office/drawing/2014/main" id="{C1FEBB97-31C0-4B5A-9B53-6AA06C3D3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95800"/>
            <a:ext cx="566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{note </a:t>
            </a:r>
            <a:r>
              <a:rPr lang="en-US" altLang="en-US" sz="2400" b="1">
                <a:solidFill>
                  <a:schemeClr val="accent2"/>
                </a:solidFill>
              </a:rPr>
              <a:t>A</a:t>
            </a:r>
            <a:r>
              <a:rPr lang="en-US" altLang="en-US" sz="2400">
                <a:solidFill>
                  <a:schemeClr val="accent2"/>
                </a:solidFill>
              </a:rPr>
              <a:t> represents </a:t>
            </a:r>
            <a:r>
              <a:rPr lang="en-US" altLang="en-US" sz="2400" i="1">
                <a:solidFill>
                  <a:schemeClr val="accent2"/>
                </a:solidFill>
              </a:rPr>
              <a:t>R</a:t>
            </a:r>
            <a:r>
              <a:rPr lang="en-US" altLang="en-US" sz="2400" i="1" baseline="30000">
                <a:solidFill>
                  <a:schemeClr val="accent2"/>
                </a:solidFill>
              </a:rPr>
              <a:t>i</a:t>
            </a:r>
            <a:r>
              <a:rPr lang="en-US" altLang="en-US" sz="2400" i="1">
                <a:solidFill>
                  <a:schemeClr val="accent2"/>
                </a:solidFill>
              </a:rPr>
              <a:t>,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 b="1">
                <a:solidFill>
                  <a:schemeClr val="accent2"/>
                </a:solidFill>
              </a:rPr>
              <a:t>B</a:t>
            </a:r>
            <a:r>
              <a:rPr lang="en-US" altLang="en-US" sz="2400">
                <a:solidFill>
                  <a:schemeClr val="accent2"/>
                </a:solidFill>
              </a:rPr>
              <a:t> represents              }</a:t>
            </a:r>
          </a:p>
        </p:txBody>
      </p:sp>
      <p:graphicFrame>
        <p:nvGraphicFramePr>
          <p:cNvPr id="67592" name="Object 5">
            <a:extLst>
              <a:ext uri="{FF2B5EF4-FFF2-40B4-BE49-F238E27FC236}">
                <a16:creationId xmlns:a16="http://schemas.microsoft.com/office/drawing/2014/main" id="{DF2DC3F9-9C3B-488C-974D-F8B57BF96137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7086600" y="4495800"/>
          <a:ext cx="73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Equation" r:id="rId4" imgW="368300" imgH="457200" progId="Equation.3">
                  <p:embed/>
                </p:oleObj>
              </mc:Choice>
              <mc:Fallback>
                <p:oleObj name="Equation" r:id="rId4" imgW="368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0"/>
                        <a:ext cx="736600" cy="9144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6">
            <a:extLst>
              <a:ext uri="{FF2B5EF4-FFF2-40B4-BE49-F238E27FC236}">
                <a16:creationId xmlns:a16="http://schemas.microsoft.com/office/drawing/2014/main" id="{6A5A34CA-C2A3-46EF-89F0-376FEEA8CC5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743200" y="4038600"/>
          <a:ext cx="3778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Equation" r:id="rId6" imgW="164814" imgH="177492" progId="Equation.3">
                  <p:embed/>
                </p:oleObj>
              </mc:Choice>
              <mc:Fallback>
                <p:oleObj name="Equation" r:id="rId6" imgW="164814" imgH="17749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38600"/>
                        <a:ext cx="3778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flat" cmpd="sng" algn="ctr">
                            <a:solidFill>
                              <a:srgbClr val="0066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>
            <a:extLst>
              <a:ext uri="{FF2B5EF4-FFF2-40B4-BE49-F238E27FC236}">
                <a16:creationId xmlns:a16="http://schemas.microsoft.com/office/drawing/2014/main" id="{F3FBE51C-9B75-4E29-8D57-4B71BE1518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3FCB22-2407-4EE4-95AF-A90B2B3A5CD9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9635" name="Footer Placeholder 4">
            <a:extLst>
              <a:ext uri="{FF2B5EF4-FFF2-40B4-BE49-F238E27FC236}">
                <a16:creationId xmlns:a16="http://schemas.microsoft.com/office/drawing/2014/main" id="{A9E52CFA-6C63-45F2-A40E-765DDDF8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69636" name="Slide Number Placeholder 5">
            <a:extLst>
              <a:ext uri="{FF2B5EF4-FFF2-40B4-BE49-F238E27FC236}">
                <a16:creationId xmlns:a16="http://schemas.microsoft.com/office/drawing/2014/main" id="{6ED09CBC-917D-434B-9EFC-0D8A917F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29CE6E-2855-49E6-82F6-C3877A1D128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BD367B6F-DD45-4BF4-AD8D-C1A5FC980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Thuật toán tìm bao đóng nhanh</a:t>
            </a:r>
            <a:br>
              <a:rPr lang="en-US" altLang="en-US" sz="4000"/>
            </a:br>
            <a:r>
              <a:rPr lang="en-US" altLang="en-US" sz="4000"/>
              <a:t>A Faster Transitive Closure Alg.</a:t>
            </a:r>
          </a:p>
        </p:txBody>
      </p:sp>
      <p:sp>
        <p:nvSpPr>
          <p:cNvPr id="875523" name="Rectangle 3">
            <a:extLst>
              <a:ext uri="{FF2B5EF4-FFF2-40B4-BE49-F238E27FC236}">
                <a16:creationId xmlns:a16="http://schemas.microsoft.com/office/drawing/2014/main" id="{59BE026C-5312-46EA-9950-A038445D2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b="1"/>
              <a:t>procedure</a:t>
            </a:r>
            <a:r>
              <a:rPr lang="en-US"/>
              <a:t> </a:t>
            </a:r>
            <a:r>
              <a:rPr lang="en-US" i="1"/>
              <a:t>transClosure</a:t>
            </a:r>
            <a:r>
              <a:rPr lang="en-US"/>
              <a:t>(</a:t>
            </a:r>
            <a:r>
              <a:rPr lang="en-US" b="1"/>
              <a:t>M</a:t>
            </a:r>
            <a:r>
              <a:rPr lang="en-US" i="1" baseline="-25000"/>
              <a:t>R</a:t>
            </a:r>
            <a:r>
              <a:rPr lang="en-US"/>
              <a:t>:rank</a:t>
            </a:r>
            <a:r>
              <a:rPr lang="en-US" i="1"/>
              <a:t>-n</a:t>
            </a:r>
            <a:r>
              <a:rPr lang="en-US">
                <a:cs typeface="Times New Roman" pitchFamily="18" charset="0"/>
              </a:rPr>
              <a:t> 0-1 mat.)</a:t>
            </a:r>
          </a:p>
          <a:p>
            <a:pPr>
              <a:buFontTx/>
              <a:buNone/>
              <a:defRPr/>
            </a:pPr>
            <a:r>
              <a:rPr lang="en-US">
                <a:cs typeface="Times New Roman" pitchFamily="18" charset="0"/>
              </a:rPr>
              <a:t>	</a:t>
            </a:r>
            <a:r>
              <a:rPr lang="en-US" b="1"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:= </a:t>
            </a:r>
            <a:r>
              <a:rPr lang="en-US" b="1">
                <a:cs typeface="Times New Roman" pitchFamily="18" charset="0"/>
              </a:rPr>
              <a:t>M</a:t>
            </a:r>
            <a:r>
              <a:rPr lang="en-US" i="1" baseline="-25000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>
                <a:cs typeface="Times New Roman" pitchFamily="18" charset="0"/>
              </a:rPr>
              <a:t>	</a:t>
            </a:r>
            <a:r>
              <a:rPr lang="en-US" b="1">
                <a:cs typeface="Times New Roman" pitchFamily="18" charset="0"/>
              </a:rPr>
              <a:t>for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i</a:t>
            </a:r>
            <a:r>
              <a:rPr lang="en-US">
                <a:cs typeface="Times New Roman" pitchFamily="18" charset="0"/>
              </a:rPr>
              <a:t> := 1 to </a:t>
            </a:r>
            <a:r>
              <a:rPr lang="en-US">
                <a:effectLst/>
                <a:sym typeface="Symbol" pitchFamily="18" charset="2"/>
              </a:rPr>
              <a:t></a:t>
            </a:r>
            <a:r>
              <a:rPr lang="en-US">
                <a:cs typeface="Times New Roman" pitchFamily="18" charset="0"/>
              </a:rPr>
              <a:t>log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  <a:sym typeface="Symbol" pitchFamily="18" charset="2"/>
              </a:rPr>
              <a:t>  </a:t>
            </a:r>
            <a:r>
              <a:rPr lang="en-US" b="1">
                <a:cs typeface="Times New Roman" pitchFamily="18" charset="0"/>
                <a:sym typeface="Symbol" pitchFamily="18" charset="2"/>
              </a:rPr>
              <a:t>begin</a:t>
            </a:r>
            <a:br>
              <a:rPr lang="en-US" b="1">
                <a:cs typeface="Times New Roman" pitchFamily="18" charset="0"/>
              </a:rPr>
            </a:br>
            <a:r>
              <a:rPr lang="en-US" b="1">
                <a:cs typeface="Times New Roman" pitchFamily="18" charset="0"/>
              </a:rPr>
              <a:t>	</a:t>
            </a:r>
            <a:r>
              <a:rPr lang="en-US" b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:= </a:t>
            </a:r>
            <a:r>
              <a:rPr lang="en-US" b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>
                <a:solidFill>
                  <a:srgbClr val="FF0000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⊙</a:t>
            </a:r>
            <a:r>
              <a:rPr lang="en-US">
                <a:solidFill>
                  <a:srgbClr val="FF0000"/>
                </a:solidFill>
                <a:effectLst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b="1">
                <a:solidFill>
                  <a:srgbClr val="FF0000"/>
                </a:solidFill>
                <a:effectLst/>
              </a:rPr>
              <a:t>A+I</a:t>
            </a:r>
            <a:r>
              <a:rPr lang="en-US" i="1" baseline="-25000">
                <a:solidFill>
                  <a:srgbClr val="FF0000"/>
                </a:solidFill>
                <a:effectLst/>
              </a:rPr>
              <a:t>n</a:t>
            </a:r>
            <a:r>
              <a:rPr lang="en-US">
                <a:solidFill>
                  <a:srgbClr val="FF0000"/>
                </a:solidFill>
                <a:effectLst/>
              </a:rPr>
              <a:t>)</a:t>
            </a:r>
            <a:r>
              <a:rPr lang="en-US">
                <a:effectLst/>
              </a:rPr>
              <a:t>; </a:t>
            </a:r>
            <a:r>
              <a:rPr lang="en-US">
                <a:solidFill>
                  <a:schemeClr val="accent2"/>
                </a:solidFill>
                <a:effectLst/>
              </a:rPr>
              <a:t>{</a:t>
            </a:r>
            <a:r>
              <a:rPr lang="en-US" b="1">
                <a:solidFill>
                  <a:schemeClr val="accent2"/>
                </a:solidFill>
                <a:effectLst/>
              </a:rPr>
              <a:t>A</a:t>
            </a:r>
            <a:r>
              <a:rPr lang="en-US">
                <a:solidFill>
                  <a:schemeClr val="accent2"/>
                </a:solidFill>
                <a:effectLst/>
              </a:rPr>
              <a:t> represents  </a:t>
            </a:r>
            <a:r>
              <a:rPr lang="en-US" i="1">
                <a:solidFill>
                  <a:schemeClr val="accent2"/>
                </a:solidFill>
                <a:effectLst/>
              </a:rPr>
              <a:t>          </a:t>
            </a:r>
            <a:r>
              <a:rPr lang="en-US">
                <a:solidFill>
                  <a:schemeClr val="accent2"/>
                </a:solidFill>
                <a:effectLst/>
              </a:rPr>
              <a:t>}</a:t>
            </a:r>
            <a:br>
              <a:rPr lang="en-US">
                <a:solidFill>
                  <a:schemeClr val="accent2"/>
                </a:solidFill>
                <a:effectLst/>
                <a:sym typeface="Symbol" pitchFamily="18" charset="2"/>
              </a:rPr>
            </a:br>
            <a:r>
              <a:rPr lang="en-US" b="1">
                <a:effectLst/>
                <a:sym typeface="Symbol" pitchFamily="18" charset="2"/>
              </a:rPr>
              <a:t>end</a:t>
            </a:r>
            <a:br>
              <a:rPr lang="en-US" b="1">
                <a:effectLst/>
                <a:sym typeface="Symbol" pitchFamily="18" charset="2"/>
              </a:rPr>
            </a:br>
            <a:r>
              <a:rPr lang="en-US" b="1">
                <a:effectLst/>
                <a:sym typeface="Symbol" pitchFamily="18" charset="2"/>
              </a:rPr>
              <a:t>return A </a:t>
            </a:r>
            <a:br>
              <a:rPr lang="en-US" b="1">
                <a:effectLst/>
                <a:sym typeface="Symbol" pitchFamily="18" charset="2"/>
              </a:rPr>
            </a:br>
            <a:r>
              <a:rPr lang="en-US">
                <a:solidFill>
                  <a:schemeClr val="accent2"/>
                </a:solidFill>
                <a:effectLst/>
                <a:sym typeface="Symbol" pitchFamily="18" charset="2"/>
              </a:rPr>
              <a:t>{Alg. takes only </a:t>
            </a:r>
            <a:r>
              <a:rPr lang="el-GR">
                <a:solidFill>
                  <a:schemeClr val="accent2"/>
                </a:solidFill>
                <a:effectLst/>
                <a:cs typeface="Times New Roman" pitchFamily="18" charset="0"/>
                <a:sym typeface="Symbol" pitchFamily="18" charset="2"/>
              </a:rPr>
              <a:t>Θ</a:t>
            </a:r>
            <a:r>
              <a:rPr lang="en-US">
                <a:solidFill>
                  <a:schemeClr val="accent2"/>
                </a:solidFill>
                <a:effectLst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>
                <a:solidFill>
                  <a:schemeClr val="accent2"/>
                </a:solidFill>
                <a:effectLst/>
                <a:cs typeface="Times New Roman" pitchFamily="18" charset="0"/>
                <a:sym typeface="Symbol" pitchFamily="18" charset="2"/>
              </a:rPr>
              <a:t>n</a:t>
            </a:r>
            <a:r>
              <a:rPr lang="en-US" baseline="30000">
                <a:solidFill>
                  <a:schemeClr val="accent2"/>
                </a:solidFill>
                <a:effectLst/>
                <a:cs typeface="Times New Roman" pitchFamily="18" charset="0"/>
                <a:sym typeface="Symbol" pitchFamily="18" charset="2"/>
              </a:rPr>
              <a:t>3 </a:t>
            </a:r>
            <a:r>
              <a:rPr lang="en-US">
                <a:solidFill>
                  <a:schemeClr val="accent2"/>
                </a:solidFill>
                <a:effectLst/>
                <a:cs typeface="Times New Roman" pitchFamily="18" charset="0"/>
                <a:sym typeface="Symbol" pitchFamily="18" charset="2"/>
              </a:rPr>
              <a:t>log </a:t>
            </a:r>
            <a:r>
              <a:rPr lang="en-US" i="1">
                <a:solidFill>
                  <a:schemeClr val="accent2"/>
                </a:solidFill>
                <a:effectLst/>
                <a:cs typeface="Times New Roman" pitchFamily="18" charset="0"/>
                <a:sym typeface="Symbol" pitchFamily="18" charset="2"/>
              </a:rPr>
              <a:t>n</a:t>
            </a:r>
            <a:r>
              <a:rPr lang="en-US">
                <a:solidFill>
                  <a:schemeClr val="accent2"/>
                </a:solidFill>
                <a:effectLst/>
                <a:cs typeface="Times New Roman" pitchFamily="18" charset="0"/>
                <a:sym typeface="Symbol" pitchFamily="18" charset="2"/>
              </a:rPr>
              <a:t>) time!}</a:t>
            </a:r>
          </a:p>
        </p:txBody>
      </p:sp>
      <p:graphicFrame>
        <p:nvGraphicFramePr>
          <p:cNvPr id="69639" name="Object 9">
            <a:extLst>
              <a:ext uri="{FF2B5EF4-FFF2-40B4-BE49-F238E27FC236}">
                <a16:creationId xmlns:a16="http://schemas.microsoft.com/office/drawing/2014/main" id="{5B7A2152-7CE4-4B7E-995F-DDBEC1DA4ADB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6781800" y="3378200"/>
          <a:ext cx="10398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Microsoft Equation 3.0" r:id="rId4" imgW="406224" imgH="482391" progId="Equation.3">
                  <p:embed/>
                </p:oleObj>
              </mc:Choice>
              <mc:Fallback>
                <p:oleObj name="Microsoft Equation 3.0" r:id="rId4" imgW="406224" imgH="4823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78200"/>
                        <a:ext cx="1039813" cy="12350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>
            <a:extLst>
              <a:ext uri="{FF2B5EF4-FFF2-40B4-BE49-F238E27FC236}">
                <a16:creationId xmlns:a16="http://schemas.microsoft.com/office/drawing/2014/main" id="{8EAFE6E5-8E7D-4C41-8088-393E181A58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3C437D-277B-4861-99B3-FE9337FE108E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1683" name="Footer Placeholder 4">
            <a:extLst>
              <a:ext uri="{FF2B5EF4-FFF2-40B4-BE49-F238E27FC236}">
                <a16:creationId xmlns:a16="http://schemas.microsoft.com/office/drawing/2014/main" id="{50A99B5E-E01B-412E-A119-27030D74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71684" name="Slide Number Placeholder 5">
            <a:extLst>
              <a:ext uri="{FF2B5EF4-FFF2-40B4-BE49-F238E27FC236}">
                <a16:creationId xmlns:a16="http://schemas.microsoft.com/office/drawing/2014/main" id="{B1624370-B7C5-49EA-B7C6-1FB9DC2A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C4D481-AF98-42E7-ABF0-7268910AF8F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36C119E4-AEDA-49C6-ADB8-8BF0A0C08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Roy-Warshall Algorithm</a:t>
            </a:r>
          </a:p>
        </p:txBody>
      </p:sp>
      <p:sp>
        <p:nvSpPr>
          <p:cNvPr id="874499" name="Rectangle 3">
            <a:extLst>
              <a:ext uri="{FF2B5EF4-FFF2-40B4-BE49-F238E27FC236}">
                <a16:creationId xmlns:a16="http://schemas.microsoft.com/office/drawing/2014/main" id="{88AAE4C6-0804-46FC-B780-1FD2A73A9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Chỉ sử dụng </a:t>
            </a:r>
            <a:r>
              <a:rPr lang="el-GR">
                <a:cs typeface="Times New Roman" pitchFamily="18" charset="0"/>
              </a:rPr>
              <a:t>Θ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 baseline="30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) ph</a:t>
            </a:r>
            <a:r>
              <a:rPr lang="en-US"/>
              <a:t>ép toán</a:t>
            </a:r>
            <a:r>
              <a:rPr lang="en-US">
                <a:cs typeface="Times New Roman" pitchFamily="18" charset="0"/>
              </a:rPr>
              <a:t>!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b="1">
                <a:cs typeface="Times New Roman" pitchFamily="18" charset="0"/>
              </a:rPr>
              <a:t>Procedure </a:t>
            </a:r>
            <a:r>
              <a:rPr lang="en-US" i="1">
                <a:cs typeface="Times New Roman" pitchFamily="18" charset="0"/>
              </a:rPr>
              <a:t>Warshall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b="1">
                <a:cs typeface="Times New Roman" pitchFamily="18" charset="0"/>
              </a:rPr>
              <a:t>M</a:t>
            </a:r>
            <a:r>
              <a:rPr lang="en-US" i="1" baseline="-25000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 : rank-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 0-1 matrix)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>
                <a:cs typeface="Times New Roman" pitchFamily="18" charset="0"/>
              </a:rPr>
              <a:t>	</a:t>
            </a:r>
            <a:r>
              <a:rPr lang="en-US" b="1">
                <a:cs typeface="Times New Roman" pitchFamily="18" charset="0"/>
              </a:rPr>
              <a:t>W</a:t>
            </a:r>
            <a:r>
              <a:rPr lang="en-US">
                <a:cs typeface="Times New Roman" pitchFamily="18" charset="0"/>
              </a:rPr>
              <a:t> := </a:t>
            </a:r>
            <a:r>
              <a:rPr lang="en-US" b="1">
                <a:cs typeface="Times New Roman" pitchFamily="18" charset="0"/>
              </a:rPr>
              <a:t>M</a:t>
            </a:r>
            <a:r>
              <a:rPr lang="en-US" i="1" baseline="-25000">
                <a:cs typeface="Times New Roman" pitchFamily="18" charset="0"/>
              </a:rPr>
              <a:t>R</a:t>
            </a: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>
                <a:cs typeface="Times New Roman" pitchFamily="18" charset="0"/>
              </a:rPr>
              <a:t>	</a:t>
            </a:r>
            <a:r>
              <a:rPr lang="en-US" b="1">
                <a:cs typeface="Times New Roman" pitchFamily="18" charset="0"/>
              </a:rPr>
              <a:t>for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k</a:t>
            </a:r>
            <a:r>
              <a:rPr lang="en-US">
                <a:cs typeface="Times New Roman" pitchFamily="18" charset="0"/>
              </a:rPr>
              <a:t> := 1 </a:t>
            </a:r>
            <a:r>
              <a:rPr lang="en-US" b="1">
                <a:cs typeface="Times New Roman" pitchFamily="18" charset="0"/>
              </a:rPr>
              <a:t>to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n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	</a:t>
            </a:r>
            <a:r>
              <a:rPr lang="en-US" b="1">
                <a:cs typeface="Times New Roman" pitchFamily="18" charset="0"/>
              </a:rPr>
              <a:t>for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i</a:t>
            </a:r>
            <a:r>
              <a:rPr lang="en-US">
                <a:cs typeface="Times New Roman" pitchFamily="18" charset="0"/>
              </a:rPr>
              <a:t> := 1 </a:t>
            </a:r>
            <a:r>
              <a:rPr lang="en-US" b="1">
                <a:cs typeface="Times New Roman" pitchFamily="18" charset="0"/>
              </a:rPr>
              <a:t>to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n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		</a:t>
            </a:r>
            <a:r>
              <a:rPr lang="en-US" b="1">
                <a:cs typeface="Times New Roman" pitchFamily="18" charset="0"/>
              </a:rPr>
              <a:t>for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j</a:t>
            </a:r>
            <a:r>
              <a:rPr lang="en-US">
                <a:cs typeface="Times New Roman" pitchFamily="18" charset="0"/>
              </a:rPr>
              <a:t> := 1 </a:t>
            </a:r>
            <a:r>
              <a:rPr lang="en-US" b="1">
                <a:cs typeface="Times New Roman" pitchFamily="18" charset="0"/>
              </a:rPr>
              <a:t>to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n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			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w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ij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:=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w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</a:rPr>
              <a:t>ij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 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w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ik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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w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kj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</a:t>
            </a:r>
            <a:br>
              <a:rPr lang="en-US">
                <a:cs typeface="Times New Roman" pitchFamily="18" charset="0"/>
                <a:sym typeface="Symbol" pitchFamily="18" charset="2"/>
              </a:rPr>
            </a:br>
            <a:r>
              <a:rPr lang="en-US" b="1">
                <a:cs typeface="Times New Roman" pitchFamily="18" charset="0"/>
                <a:sym typeface="Symbol" pitchFamily="18" charset="2"/>
              </a:rPr>
              <a:t>return W</a:t>
            </a:r>
            <a:r>
              <a:rPr lang="en-US">
                <a:cs typeface="Times New Roman" pitchFamily="18" charset="0"/>
                <a:sym typeface="Symbol" pitchFamily="18" charset="2"/>
              </a:rPr>
              <a:t>  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{this represents </a:t>
            </a:r>
            <a:r>
              <a:rPr lang="en-US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baseline="3000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*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71687" name="Text Box 4">
            <a:extLst>
              <a:ext uri="{FF2B5EF4-FFF2-40B4-BE49-F238E27FC236}">
                <a16:creationId xmlns:a16="http://schemas.microsoft.com/office/drawing/2014/main" id="{2114E762-ABCC-4EFF-818D-34650A9C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915025"/>
            <a:ext cx="8589963" cy="4857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w</a:t>
            </a:r>
            <a:r>
              <a:rPr lang="en-US" altLang="en-US" sz="2400" i="1" baseline="-25000"/>
              <a:t>ij</a:t>
            </a:r>
            <a:r>
              <a:rPr lang="en-US" altLang="en-US" sz="2400"/>
              <a:t> = 1 means there is a path from </a:t>
            </a:r>
            <a:r>
              <a:rPr lang="en-US" altLang="en-US" sz="2400" i="1"/>
              <a:t>i</a:t>
            </a:r>
            <a:r>
              <a:rPr lang="en-US" altLang="en-US" sz="2400"/>
              <a:t> to </a:t>
            </a:r>
            <a:r>
              <a:rPr lang="en-US" altLang="en-US" sz="2400" i="1"/>
              <a:t>j</a:t>
            </a:r>
            <a:r>
              <a:rPr lang="en-US" altLang="en-US" sz="2400"/>
              <a:t> going only through nodes </a:t>
            </a:r>
            <a:r>
              <a:rPr lang="en-US" altLang="en-US" sz="2400">
                <a:cs typeface="Times New Roman" panose="02020603050405020304" pitchFamily="18" charset="0"/>
              </a:rPr>
              <a:t>≤</a:t>
            </a:r>
            <a:r>
              <a:rPr lang="en-US" altLang="en-US" sz="2400" i="1"/>
              <a:t>k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>
            <a:extLst>
              <a:ext uri="{FF2B5EF4-FFF2-40B4-BE49-F238E27FC236}">
                <a16:creationId xmlns:a16="http://schemas.microsoft.com/office/drawing/2014/main" id="{D7C51CF9-33C6-4123-BA6F-AB96F814E9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6541F5-6862-4DC9-97F7-C98491A74003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3731" name="Footer Placeholder 4">
            <a:extLst>
              <a:ext uri="{FF2B5EF4-FFF2-40B4-BE49-F238E27FC236}">
                <a16:creationId xmlns:a16="http://schemas.microsoft.com/office/drawing/2014/main" id="{4BFEF5C7-9EEA-41D2-BF0A-32495E6B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73732" name="Slide Number Placeholder 5">
            <a:extLst>
              <a:ext uri="{FF2B5EF4-FFF2-40B4-BE49-F238E27FC236}">
                <a16:creationId xmlns:a16="http://schemas.microsoft.com/office/drawing/2014/main" id="{201CF2AE-4E4C-48E7-AA7C-7DB883A2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11242F-9FEB-487D-B56F-7EE9375DDBF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736DAF19-4E36-42D0-8E29-07DF2499F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§7.5: Quan h</a:t>
            </a:r>
            <a:r>
              <a:rPr lang="en-US" altLang="en-US" sz="4000"/>
              <a:t>ệ tương đương</a:t>
            </a:r>
            <a:br>
              <a:rPr lang="en-US" altLang="en-US" sz="4000"/>
            </a:br>
            <a:r>
              <a:rPr lang="en-US" altLang="en-US" sz="4000"/>
              <a:t>Equivalence Relations</a:t>
            </a:r>
          </a:p>
        </p:txBody>
      </p:sp>
      <p:sp>
        <p:nvSpPr>
          <p:cNvPr id="823299" name="Rectangle 3">
            <a:extLst>
              <a:ext uri="{FF2B5EF4-FFF2-40B4-BE49-F238E27FC236}">
                <a16:creationId xmlns:a16="http://schemas.microsoft.com/office/drawing/2014/main" id="{CD7ACDD2-D3EC-4CFC-9BC1-218DF4223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Quan hệ tương đương  (e.r.) trên </a:t>
            </a:r>
            <a:r>
              <a:rPr lang="en-US" i="1"/>
              <a:t>A</a:t>
            </a:r>
            <a:r>
              <a:rPr lang="en-US"/>
              <a:t> đơn giản là quan hệ hai ngôi bất kỳ mà phản xạ, đối xứng và bắc cầu.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VD, quan hệ </a:t>
            </a:r>
            <a:r>
              <a:rPr lang="en-US" b="1"/>
              <a:t>=</a:t>
            </a:r>
            <a:r>
              <a:rPr lang="en-US"/>
              <a:t> là quan hệ tương đương.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Đối với mọi hàm </a:t>
            </a:r>
            <a:r>
              <a:rPr lang="en-US" i="1">
                <a:solidFill>
                  <a:srgbClr val="FF0000"/>
                </a:solidFill>
              </a:rPr>
              <a:t>f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→B</a:t>
            </a:r>
            <a:r>
              <a:rPr lang="en-US"/>
              <a:t>, quan hệ “có cùng giá trị hàm  </a:t>
            </a:r>
            <a:r>
              <a:rPr lang="en-US" i="1"/>
              <a:t>f</a:t>
            </a:r>
            <a:r>
              <a:rPr lang="en-US"/>
              <a:t> ”, hoặc </a:t>
            </a:r>
            <a:r>
              <a:rPr lang="en-US" b="1">
                <a:solidFill>
                  <a:srgbClr val="FF0000"/>
                </a:solidFill>
              </a:rPr>
              <a:t>=</a:t>
            </a:r>
            <a:r>
              <a:rPr lang="en-US" i="1" baseline="-25000">
                <a:solidFill>
                  <a:srgbClr val="FF0000"/>
                </a:solidFill>
              </a:rPr>
              <a:t>f</a:t>
            </a:r>
            <a:r>
              <a:rPr lang="en-US">
                <a:solidFill>
                  <a:srgbClr val="FF0000"/>
                </a:solidFill>
              </a:rPr>
              <a:t> :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≡</a:t>
            </a:r>
            <a:r>
              <a:rPr lang="en-US">
                <a:solidFill>
                  <a:srgbClr val="FF0000"/>
                </a:solidFill>
              </a:rPr>
              <a:t> {(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 | </a:t>
            </a:r>
            <a:r>
              <a:rPr lang="en-US" i="1">
                <a:solidFill>
                  <a:srgbClr val="FF0000"/>
                </a:solidFill>
              </a:rPr>
              <a:t>f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)=</a:t>
            </a:r>
            <a:r>
              <a:rPr lang="en-US" i="1">
                <a:solidFill>
                  <a:srgbClr val="FF0000"/>
                </a:solidFill>
              </a:rPr>
              <a:t>f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)}</a:t>
            </a:r>
            <a:r>
              <a:rPr lang="en-US"/>
              <a:t> </a:t>
            </a:r>
            <a:br>
              <a:rPr lang="en-US"/>
            </a:br>
            <a:r>
              <a:rPr lang="en-US"/>
              <a:t>là quan hệ tương đương, </a:t>
            </a:r>
          </a:p>
          <a:p>
            <a:pPr lvl="2">
              <a:lnSpc>
                <a:spcPct val="90000"/>
              </a:lnSpc>
              <a:defRPr/>
            </a:pPr>
            <a:r>
              <a:rPr lang="en-US" i="1"/>
              <a:t>e.g.</a:t>
            </a:r>
            <a:r>
              <a:rPr lang="en-US"/>
              <a:t>, let </a:t>
            </a:r>
            <a:r>
              <a:rPr lang="en-US" i="1"/>
              <a:t>m=“</a:t>
            </a:r>
            <a:r>
              <a:rPr lang="en-US"/>
              <a:t>mother of” then </a:t>
            </a:r>
            <a:r>
              <a:rPr lang="en-US" b="1"/>
              <a:t>=</a:t>
            </a:r>
            <a:r>
              <a:rPr lang="en-US" i="1" baseline="-25000"/>
              <a:t>m</a:t>
            </a:r>
            <a:r>
              <a:rPr lang="en-US"/>
              <a:t> = “have the same mother” is an e.r.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>
            <a:extLst>
              <a:ext uri="{FF2B5EF4-FFF2-40B4-BE49-F238E27FC236}">
                <a16:creationId xmlns:a16="http://schemas.microsoft.com/office/drawing/2014/main" id="{D5727D33-8841-4374-B2FE-1D68ACD9D6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EA934E-4132-4720-8A98-83FF95F099FE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5779" name="Footer Placeholder 4">
            <a:extLst>
              <a:ext uri="{FF2B5EF4-FFF2-40B4-BE49-F238E27FC236}">
                <a16:creationId xmlns:a16="http://schemas.microsoft.com/office/drawing/2014/main" id="{C8F13E4D-FDB0-404D-AE8F-2BA1B9DF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75780" name="Slide Number Placeholder 5">
            <a:extLst>
              <a:ext uri="{FF2B5EF4-FFF2-40B4-BE49-F238E27FC236}">
                <a16:creationId xmlns:a16="http://schemas.microsoft.com/office/drawing/2014/main" id="{F10E5611-1E4E-460F-9F57-EA0C942F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D7CB6C-AB51-40FB-A3FA-E9883695F06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37B5B36E-D369-4241-A434-7F806CA01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Equivalence Relation Examples</a:t>
            </a:r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343D2445-356E-484C-8227-869F0C7E0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“Strings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are the same length.”</a:t>
            </a:r>
          </a:p>
          <a:p>
            <a:pPr>
              <a:defRPr/>
            </a:pPr>
            <a:r>
              <a:rPr lang="en-US"/>
              <a:t>“Integers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have the same absolute value.”</a:t>
            </a:r>
          </a:p>
          <a:p>
            <a:pPr>
              <a:defRPr/>
            </a:pPr>
            <a:r>
              <a:rPr lang="en-US"/>
              <a:t>“Real numbers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have the same fractional part.”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i.e.</a:t>
            </a:r>
            <a:r>
              <a:rPr lang="en-US">
                <a:solidFill>
                  <a:schemeClr val="accent2"/>
                </a:solidFill>
              </a:rPr>
              <a:t>, 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−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 </a:t>
            </a:r>
            <a:r>
              <a:rPr lang="en-US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Z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“Integers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cs typeface="Times New Roman" pitchFamily="18" charset="0"/>
                <a:sym typeface="Symbol" pitchFamily="18" charset="2"/>
              </a:rPr>
              <a:t> have the same residue modulo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m</a:t>
            </a:r>
            <a:r>
              <a:rPr lang="en-US">
                <a:cs typeface="Times New Roman" pitchFamily="18" charset="0"/>
                <a:sym typeface="Symbol" pitchFamily="18" charset="2"/>
              </a:rPr>
              <a:t>.” 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(for a given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&gt;1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)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>
            <a:extLst>
              <a:ext uri="{FF2B5EF4-FFF2-40B4-BE49-F238E27FC236}">
                <a16:creationId xmlns:a16="http://schemas.microsoft.com/office/drawing/2014/main" id="{CA0FE684-6A0F-4379-A824-8CB459E8E1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3A35F-44A3-456D-910B-B88C2C2D38A3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7827" name="Footer Placeholder 4">
            <a:extLst>
              <a:ext uri="{FF2B5EF4-FFF2-40B4-BE49-F238E27FC236}">
                <a16:creationId xmlns:a16="http://schemas.microsoft.com/office/drawing/2014/main" id="{12D2284D-18DE-42EA-A4BA-32F235E1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77828" name="Slide Number Placeholder 5">
            <a:extLst>
              <a:ext uri="{FF2B5EF4-FFF2-40B4-BE49-F238E27FC236}">
                <a16:creationId xmlns:a16="http://schemas.microsoft.com/office/drawing/2014/main" id="{A6F7C7AC-1547-4651-8E63-9A43F54B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138628-883B-408D-9661-6B0006AEF35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7829" name="Rectangle 2">
            <a:extLst>
              <a:ext uri="{FF2B5EF4-FFF2-40B4-BE49-F238E27FC236}">
                <a16:creationId xmlns:a16="http://schemas.microsoft.com/office/drawing/2014/main" id="{3EF3F841-6288-4D9F-A521-EA6E7BC0C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Các lớp tương đương </a:t>
            </a:r>
            <a:br>
              <a:rPr lang="en-US" altLang="en-US" sz="4000"/>
            </a:br>
            <a:r>
              <a:rPr lang="en-US" altLang="en-US" sz="4000"/>
              <a:t>Equivalence Classes</a:t>
            </a:r>
          </a:p>
        </p:txBody>
      </p:sp>
      <p:sp>
        <p:nvSpPr>
          <p:cNvPr id="846851" name="Rectangle 3">
            <a:extLst>
              <a:ext uri="{FF2B5EF4-FFF2-40B4-BE49-F238E27FC236}">
                <a16:creationId xmlns:a16="http://schemas.microsoft.com/office/drawing/2014/main" id="{84D998D4-B2B7-4758-A7E2-1FC72C2C7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/>
              <a:t>G/s  </a:t>
            </a:r>
            <a:r>
              <a:rPr lang="en-US" sz="2800" i="1"/>
              <a:t>R</a:t>
            </a:r>
            <a:r>
              <a:rPr lang="en-US" sz="2800"/>
              <a:t> là quan hệ tương đương bất kỳ trên  </a:t>
            </a:r>
            <a:r>
              <a:rPr lang="en-US" sz="2800" i="1"/>
              <a:t>A</a:t>
            </a:r>
            <a:r>
              <a:rPr lang="en-US" sz="2800"/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Lớp tương đương của  </a:t>
            </a:r>
            <a:r>
              <a:rPr lang="en-US" sz="2800" i="1"/>
              <a:t>a</a:t>
            </a:r>
            <a:r>
              <a:rPr lang="en-US" sz="2800"/>
              <a:t>,</a:t>
            </a:r>
            <a:br>
              <a:rPr lang="en-US" sz="2800"/>
            </a:br>
            <a:r>
              <a:rPr lang="en-US" sz="2800"/>
              <a:t>	</a:t>
            </a:r>
            <a:r>
              <a:rPr lang="en-US" sz="2800">
                <a:solidFill>
                  <a:srgbClr val="FF0000"/>
                </a:solidFill>
              </a:rPr>
              <a:t>[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>
                <a:solidFill>
                  <a:srgbClr val="FF0000"/>
                </a:solidFill>
              </a:rPr>
              <a:t>]</a:t>
            </a:r>
            <a:r>
              <a:rPr lang="en-US" sz="2800" i="1" baseline="-25000">
                <a:solidFill>
                  <a:srgbClr val="FF0000"/>
                </a:solidFill>
              </a:rPr>
              <a:t>R</a:t>
            </a:r>
            <a:r>
              <a:rPr lang="en-US" sz="2800">
                <a:solidFill>
                  <a:srgbClr val="FF0000"/>
                </a:solidFill>
              </a:rPr>
              <a:t> :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≡ {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|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aRb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}</a:t>
            </a:r>
            <a:r>
              <a:rPr lang="en-US" sz="2800">
                <a:cs typeface="Times New Roman" pitchFamily="18" charset="0"/>
              </a:rPr>
              <a:t>	    (optional subscript </a:t>
            </a:r>
            <a:r>
              <a:rPr lang="en-US" sz="2800" i="1">
                <a:cs typeface="Times New Roman" pitchFamily="18" charset="0"/>
              </a:rPr>
              <a:t>R</a:t>
            </a:r>
            <a:r>
              <a:rPr lang="en-US" sz="2800">
                <a:cs typeface="Times New Roman" pitchFamily="18" charset="0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/>
              <a:t>Đây là tập gồm mọi phần tử của A mà tương đương với 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 theo quan h</a:t>
            </a:r>
            <a:r>
              <a:rPr lang="en-US" sz="2400"/>
              <a:t>ệ tương đương 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>
                <a:cs typeface="Times New Roman" pitchFamily="18" charset="0"/>
              </a:rPr>
              <a:t>M</a:t>
            </a:r>
            <a:r>
              <a:rPr lang="en-US" sz="2400"/>
              <a:t>ỗi </a:t>
            </a:r>
            <a:r>
              <a:rPr lang="en-US" sz="2400" i="1">
                <a:cs typeface="Times New Roman" pitchFamily="18" charset="0"/>
              </a:rPr>
              <a:t>b nh</a:t>
            </a:r>
            <a:r>
              <a:rPr lang="en-US" sz="2400" i="1"/>
              <a:t>ư vậy</a:t>
            </a:r>
            <a:r>
              <a:rPr lang="en-US" sz="2400">
                <a:cs typeface="Times New Roman" pitchFamily="18" charset="0"/>
              </a:rPr>
              <a:t> (k</a:t>
            </a:r>
            <a:r>
              <a:rPr lang="en-US" sz="2400"/>
              <a:t>ể cả bản thân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) </a:t>
            </a:r>
            <a:r>
              <a:rPr lang="en-US" sz="2400"/>
              <a:t>được gọi là đại diện của </a:t>
            </a:r>
            <a:r>
              <a:rPr lang="en-US" sz="2400">
                <a:cs typeface="Times New Roman" pitchFamily="18" charset="0"/>
              </a:rPr>
              <a:t>[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]</a:t>
            </a:r>
            <a:r>
              <a:rPr lang="en-US" sz="2400" i="1" baseline="-25000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sz="2800">
                <a:cs typeface="Times New Roman" pitchFamily="18" charset="0"/>
              </a:rPr>
              <a:t>V</a:t>
            </a:r>
            <a:r>
              <a:rPr lang="en-US" sz="2800"/>
              <a:t>ậy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)=</a:t>
            </a:r>
            <a:r>
              <a:rPr lang="en-US" sz="2800">
                <a:solidFill>
                  <a:srgbClr val="FF0000"/>
                </a:solidFill>
              </a:rPr>
              <a:t>[</a:t>
            </a:r>
            <a:r>
              <a:rPr lang="en-US" sz="2800" i="1">
                <a:solidFill>
                  <a:srgbClr val="FF0000"/>
                </a:solidFill>
              </a:rPr>
              <a:t>a</a:t>
            </a:r>
            <a:r>
              <a:rPr lang="en-US" sz="2800">
                <a:solidFill>
                  <a:srgbClr val="FF0000"/>
                </a:solidFill>
              </a:rPr>
              <a:t>]</a:t>
            </a:r>
            <a:r>
              <a:rPr lang="en-US" sz="2800" i="1" baseline="-25000">
                <a:solidFill>
                  <a:srgbClr val="FF0000"/>
                </a:solidFill>
              </a:rPr>
              <a:t>R</a:t>
            </a:r>
            <a:r>
              <a:rPr lang="en-US" sz="2800" i="1"/>
              <a:t> </a:t>
            </a:r>
            <a:r>
              <a:rPr lang="en-US" sz="2800"/>
              <a:t>là hàm của </a:t>
            </a:r>
            <a:r>
              <a:rPr lang="en-US" sz="2800" i="1"/>
              <a:t>a</a:t>
            </a:r>
            <a:r>
              <a:rPr lang="en-US" sz="2800"/>
              <a:t>, </a:t>
            </a:r>
            <a:r>
              <a:rPr lang="en-US" sz="2800">
                <a:cs typeface="Times New Roman" pitchFamily="18" charset="0"/>
              </a:rPr>
              <a:t> m</a:t>
            </a:r>
            <a:r>
              <a:rPr lang="en-US" sz="2800"/>
              <a:t>ọi quan hệ tương đương </a:t>
            </a:r>
            <a:r>
              <a:rPr lang="en-US" sz="2800" i="1">
                <a:cs typeface="Times New Roman" pitchFamily="18" charset="0"/>
              </a:rPr>
              <a:t>R </a:t>
            </a:r>
            <a:r>
              <a:rPr lang="en-US" sz="2800">
                <a:cs typeface="Times New Roman" pitchFamily="18" charset="0"/>
              </a:rPr>
              <a:t>c</a:t>
            </a:r>
            <a:r>
              <a:rPr lang="en-US" sz="2800"/>
              <a:t>ó thể được định nghĩa dạng </a:t>
            </a:r>
            <a:r>
              <a:rPr lang="en-US" sz="2800">
                <a:cs typeface="Times New Roman" pitchFamily="18" charset="0"/>
              </a:rPr>
              <a:t> </a:t>
            </a:r>
            <a:br>
              <a:rPr lang="en-US" sz="2800">
                <a:cs typeface="Times New Roman" pitchFamily="18" charset="0"/>
              </a:rPr>
            </a:b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aRb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:≡ “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v</a:t>
            </a:r>
            <a:r>
              <a:rPr lang="en-US" sz="2800"/>
              <a:t>à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 c</a:t>
            </a:r>
            <a:r>
              <a:rPr lang="en-US" sz="2800"/>
              <a:t>ó cùng giá trị của hàm </a:t>
            </a:r>
            <a:r>
              <a:rPr lang="en-US" sz="2800">
                <a:solidFill>
                  <a:srgbClr val="FF0000"/>
                </a:solidFill>
              </a:rPr>
              <a:t>f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”</a:t>
            </a:r>
            <a:r>
              <a:rPr lang="en-US" sz="2800">
                <a:cs typeface="Times New Roman" pitchFamily="18" charset="0"/>
              </a:rPr>
              <a:t>, v</a:t>
            </a:r>
            <a:r>
              <a:rPr lang="en-US" sz="2800"/>
              <a:t>ới 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i="1">
                <a:cs typeface="Times New Roman" pitchFamily="18" charset="0"/>
              </a:rPr>
              <a:t>f cho tr</a:t>
            </a:r>
            <a:r>
              <a:rPr lang="en-US" sz="2800" i="1"/>
              <a:t>ước</a:t>
            </a:r>
            <a:r>
              <a:rPr lang="en-US" sz="2800"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>
            <a:extLst>
              <a:ext uri="{FF2B5EF4-FFF2-40B4-BE49-F238E27FC236}">
                <a16:creationId xmlns:a16="http://schemas.microsoft.com/office/drawing/2014/main" id="{9672EBE0-29EE-4DBD-83E4-ECD31BECB4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05A52C-9D0E-4BD7-AD29-3B7AB78DDDED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9875" name="Footer Placeholder 4">
            <a:extLst>
              <a:ext uri="{FF2B5EF4-FFF2-40B4-BE49-F238E27FC236}">
                <a16:creationId xmlns:a16="http://schemas.microsoft.com/office/drawing/2014/main" id="{ECA53676-BC34-4FC2-8A7C-A93E27FB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79876" name="Slide Number Placeholder 5">
            <a:extLst>
              <a:ext uri="{FF2B5EF4-FFF2-40B4-BE49-F238E27FC236}">
                <a16:creationId xmlns:a16="http://schemas.microsoft.com/office/drawing/2014/main" id="{44FFEE81-9348-4209-AD57-6F040BF6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09D983-F240-4AE5-8288-BDF503DACCFC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9877" name="Rectangle 2">
            <a:extLst>
              <a:ext uri="{FF2B5EF4-FFF2-40B4-BE49-F238E27FC236}">
                <a16:creationId xmlns:a16="http://schemas.microsoft.com/office/drawing/2014/main" id="{51114211-FBAD-490D-8A2E-0356C644C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Equivalence Class Examples</a:t>
            </a:r>
          </a:p>
        </p:txBody>
      </p:sp>
      <p:sp>
        <p:nvSpPr>
          <p:cNvPr id="879619" name="Rectangle 3">
            <a:extLst>
              <a:ext uri="{FF2B5EF4-FFF2-40B4-BE49-F238E27FC236}">
                <a16:creationId xmlns:a16="http://schemas.microsoft.com/office/drawing/2014/main" id="{1E1D39B4-7404-4911-B8D6-0834238E7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/>
              <a:t>“Strings </a:t>
            </a:r>
            <a:r>
              <a:rPr lang="en-US" sz="2800" i="1"/>
              <a:t>a</a:t>
            </a:r>
            <a:r>
              <a:rPr lang="en-US" sz="2800"/>
              <a:t> and </a:t>
            </a:r>
            <a:r>
              <a:rPr lang="en-US" sz="2800" i="1"/>
              <a:t>b</a:t>
            </a:r>
            <a:r>
              <a:rPr lang="en-US" sz="2800"/>
              <a:t> are the same length.”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/>
              <a:t>[</a:t>
            </a:r>
            <a:r>
              <a:rPr lang="en-US" sz="2400" i="1"/>
              <a:t>a</a:t>
            </a:r>
            <a:r>
              <a:rPr lang="en-US" sz="2400"/>
              <a:t>] = the set of all strings of the same length as </a:t>
            </a:r>
            <a:r>
              <a:rPr lang="en-US" sz="2400" i="1"/>
              <a:t>a.</a:t>
            </a:r>
            <a:endParaRPr lang="en-US" sz="2400"/>
          </a:p>
          <a:p>
            <a:pPr>
              <a:lnSpc>
                <a:spcPct val="80000"/>
              </a:lnSpc>
              <a:defRPr/>
            </a:pPr>
            <a:r>
              <a:rPr lang="en-US" sz="2800"/>
              <a:t>“Integers </a:t>
            </a:r>
            <a:r>
              <a:rPr lang="en-US" sz="2800" i="1"/>
              <a:t>a</a:t>
            </a:r>
            <a:r>
              <a:rPr lang="en-US" sz="2800"/>
              <a:t> and </a:t>
            </a:r>
            <a:r>
              <a:rPr lang="en-US" sz="2800" i="1"/>
              <a:t>b</a:t>
            </a:r>
            <a:r>
              <a:rPr lang="en-US" sz="2800"/>
              <a:t> have the same absolute value.”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/>
              <a:t>[</a:t>
            </a:r>
            <a:r>
              <a:rPr lang="en-US" sz="2400" i="1"/>
              <a:t>a</a:t>
            </a:r>
            <a:r>
              <a:rPr lang="en-US" sz="2400"/>
              <a:t>] = the set {</a:t>
            </a:r>
            <a:r>
              <a:rPr lang="en-US" sz="2400" i="1"/>
              <a:t>a</a:t>
            </a:r>
            <a:r>
              <a:rPr lang="en-US" sz="2400"/>
              <a:t>, </a:t>
            </a:r>
            <a:r>
              <a:rPr lang="en-US" sz="2400">
                <a:cs typeface="Times New Roman" pitchFamily="18" charset="0"/>
              </a:rPr>
              <a:t>−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“Real numbers </a:t>
            </a:r>
            <a:r>
              <a:rPr lang="en-US" sz="2800" i="1"/>
              <a:t>a</a:t>
            </a:r>
            <a:r>
              <a:rPr lang="en-US" sz="2800"/>
              <a:t> and </a:t>
            </a:r>
            <a:r>
              <a:rPr lang="en-US" sz="2800" i="1"/>
              <a:t>b</a:t>
            </a:r>
            <a:r>
              <a:rPr lang="en-US" sz="2800"/>
              <a:t> have the same fractional part (</a:t>
            </a:r>
            <a:r>
              <a:rPr lang="en-US" sz="2800" i="1"/>
              <a:t>i.e.</a:t>
            </a:r>
            <a:r>
              <a:rPr lang="en-US" sz="2800"/>
              <a:t>, </a:t>
            </a:r>
            <a:r>
              <a:rPr lang="en-US" sz="2800" i="1"/>
              <a:t>a</a:t>
            </a:r>
            <a:r>
              <a:rPr lang="en-US" sz="2800"/>
              <a:t> </a:t>
            </a:r>
            <a:r>
              <a:rPr lang="en-US" sz="2800">
                <a:cs typeface="Times New Roman" pitchFamily="18" charset="0"/>
              </a:rPr>
              <a:t>− </a:t>
            </a:r>
            <a:r>
              <a:rPr lang="en-US" sz="2800" i="1">
                <a:cs typeface="Times New Roman" pitchFamily="18" charset="0"/>
              </a:rPr>
              <a:t>b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800" b="1"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).”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>
                <a:cs typeface="Times New Roman" pitchFamily="18" charset="0"/>
                <a:sym typeface="Symbol" pitchFamily="18" charset="2"/>
              </a:rPr>
              <a:t>[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] = the set {…, 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−2, 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−1, 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+1, 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+2, …}</a:t>
            </a:r>
          </a:p>
          <a:p>
            <a:pPr>
              <a:lnSpc>
                <a:spcPct val="80000"/>
              </a:lnSpc>
              <a:defRPr/>
            </a:pPr>
            <a:r>
              <a:rPr lang="en-US" sz="2800">
                <a:cs typeface="Times New Roman" pitchFamily="18" charset="0"/>
                <a:sym typeface="Symbol" pitchFamily="18" charset="2"/>
              </a:rPr>
              <a:t>“Integers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have the same residue modulo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.”  (for a given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&gt;1)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/>
              <a:t>[</a:t>
            </a:r>
            <a:r>
              <a:rPr lang="en-US" sz="2400" i="1"/>
              <a:t>a</a:t>
            </a:r>
            <a:r>
              <a:rPr lang="en-US" sz="2400"/>
              <a:t>] = the set {…, </a:t>
            </a:r>
            <a:r>
              <a:rPr lang="en-US" sz="2400" i="1"/>
              <a:t>a</a:t>
            </a:r>
            <a:r>
              <a:rPr lang="en-US" sz="2400" i="1">
                <a:cs typeface="Times New Roman" pitchFamily="18" charset="0"/>
              </a:rPr>
              <a:t>−</a:t>
            </a:r>
            <a:r>
              <a:rPr lang="en-US" sz="2400">
                <a:cs typeface="Times New Roman" pitchFamily="18" charset="0"/>
              </a:rPr>
              <a:t>2</a:t>
            </a:r>
            <a:r>
              <a:rPr lang="en-US" sz="2400" i="1">
                <a:cs typeface="Times New Roman" pitchFamily="18" charset="0"/>
              </a:rPr>
              <a:t>m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−</a:t>
            </a:r>
            <a:r>
              <a:rPr lang="en-US" sz="2400" i="1">
                <a:cs typeface="Times New Roman" pitchFamily="18" charset="0"/>
              </a:rPr>
              <a:t>m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+</a:t>
            </a:r>
            <a:r>
              <a:rPr lang="en-US" sz="2400" i="1">
                <a:cs typeface="Times New Roman" pitchFamily="18" charset="0"/>
              </a:rPr>
              <a:t>m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+2</a:t>
            </a:r>
            <a:r>
              <a:rPr lang="en-US" sz="2400" i="1">
                <a:cs typeface="Times New Roman" pitchFamily="18" charset="0"/>
              </a:rPr>
              <a:t>m</a:t>
            </a:r>
            <a:r>
              <a:rPr lang="en-US" sz="2400">
                <a:cs typeface="Times New Roman" pitchFamily="18" charset="0"/>
              </a:rPr>
              <a:t>, …}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>
            <a:extLst>
              <a:ext uri="{FF2B5EF4-FFF2-40B4-BE49-F238E27FC236}">
                <a16:creationId xmlns:a16="http://schemas.microsoft.com/office/drawing/2014/main" id="{BAD2A201-4F64-46A3-9FE2-C8AB097394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9FA805-4BA5-4686-8D39-3FAA807D6763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1923" name="Footer Placeholder 4">
            <a:extLst>
              <a:ext uri="{FF2B5EF4-FFF2-40B4-BE49-F238E27FC236}">
                <a16:creationId xmlns:a16="http://schemas.microsoft.com/office/drawing/2014/main" id="{EFFC03F0-71C7-4CE6-AE0D-1E184C3A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81924" name="Slide Number Placeholder 5">
            <a:extLst>
              <a:ext uri="{FF2B5EF4-FFF2-40B4-BE49-F238E27FC236}">
                <a16:creationId xmlns:a16="http://schemas.microsoft.com/office/drawing/2014/main" id="{D4369FDF-3ECF-4312-9C6B-B4EF7EB8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4BFA57-6DAD-4C7C-9FA3-BAE200DF3BE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1925" name="Rectangle 2">
            <a:extLst>
              <a:ext uri="{FF2B5EF4-FFF2-40B4-BE49-F238E27FC236}">
                <a16:creationId xmlns:a16="http://schemas.microsoft.com/office/drawing/2014/main" id="{69625683-DFA8-4FA9-83D5-CDB9120DC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Phân hoạch - Partitions</a:t>
            </a:r>
          </a:p>
        </p:txBody>
      </p:sp>
      <p:sp>
        <p:nvSpPr>
          <p:cNvPr id="847875" name="Rectangle 3">
            <a:extLst>
              <a:ext uri="{FF2B5EF4-FFF2-40B4-BE49-F238E27FC236}">
                <a16:creationId xmlns:a16="http://schemas.microsoft.com/office/drawing/2014/main" id="{BE822E85-AC7D-4358-A890-E6424AE5C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Phân hoạch của tập </a:t>
            </a:r>
            <a:r>
              <a:rPr lang="en-US" i="1"/>
              <a:t>A</a:t>
            </a:r>
            <a:r>
              <a:rPr lang="en-US"/>
              <a:t> là tập mọi lớp tương đương {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… } của một quan hệ tương đương nào đó trên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pPr lvl="1">
              <a:defRPr/>
            </a:pPr>
            <a:r>
              <a:rPr lang="en-US"/>
              <a:t>Mọi 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 là rời nhau và hợp của chúng =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pPr>
              <a:defRPr/>
            </a:pPr>
            <a:r>
              <a:rPr lang="en-US"/>
              <a:t>Chúng chia tập A thành các mảnh rời nhau. Mỗi mảnh chứa mọi phần tử tương đương với nhau.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137F3ED4-1818-416C-B7CB-1B5CB12D42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0452A6-6C33-40F9-B248-95EAC4BC4A42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AC247FBB-671E-40EF-9F61-C2D4EF0D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98765F23-B5DF-45E0-9678-44462F27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72E6B-840D-45C2-855A-6886DA85C5F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F6375FD4-3D1D-4DB6-917E-52F89B805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/>
              <a:t>Các ví dụ quan hệ hai ngôi</a:t>
            </a:r>
          </a:p>
        </p:txBody>
      </p:sp>
      <p:sp>
        <p:nvSpPr>
          <p:cNvPr id="910339" name="Rectangle 3">
            <a:extLst>
              <a:ext uri="{FF2B5EF4-FFF2-40B4-BE49-F238E27FC236}">
                <a16:creationId xmlns:a16="http://schemas.microsoft.com/office/drawing/2014/main" id="{6923C590-ABAD-4628-B159-B9734180A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hoc: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s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m </a:t>
            </a:r>
            <a:r>
              <a:rPr lang="en-US" dirty="0" err="1"/>
              <a:t>trên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/>
              <a:t> 	S x M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: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 </a:t>
            </a:r>
            <a:r>
              <a:rPr lang="en-US" dirty="0" err="1"/>
              <a:t>trên</a:t>
            </a:r>
            <a:r>
              <a:rPr lang="en-US" dirty="0"/>
              <a:t> S x S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: a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hương</a:t>
            </a:r>
            <a:r>
              <a:rPr lang="en-US" dirty="0"/>
              <a:t>: a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a | b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 (a, b) =1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: a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b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>
            <a:extLst>
              <a:ext uri="{FF2B5EF4-FFF2-40B4-BE49-F238E27FC236}">
                <a16:creationId xmlns:a16="http://schemas.microsoft.com/office/drawing/2014/main" id="{C0A2D53F-ACFA-406B-BE0A-03A0000B4E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7AB06F-B151-4615-B99A-25D435200946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3971" name="Footer Placeholder 4">
            <a:extLst>
              <a:ext uri="{FF2B5EF4-FFF2-40B4-BE49-F238E27FC236}">
                <a16:creationId xmlns:a16="http://schemas.microsoft.com/office/drawing/2014/main" id="{AF9BC532-BE96-4FBB-B368-3A1964BD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83972" name="Slide Number Placeholder 5">
            <a:extLst>
              <a:ext uri="{FF2B5EF4-FFF2-40B4-BE49-F238E27FC236}">
                <a16:creationId xmlns:a16="http://schemas.microsoft.com/office/drawing/2014/main" id="{9FC7FD51-B6D9-4CAB-A362-675D5071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7A6858-B62D-4112-BD45-172500CB1F6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3973" name="Rectangle 2">
            <a:extLst>
              <a:ext uri="{FF2B5EF4-FFF2-40B4-BE49-F238E27FC236}">
                <a16:creationId xmlns:a16="http://schemas.microsoft.com/office/drawing/2014/main" id="{9458F1AD-E162-4D80-A80D-2FBEC5312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§7.6: Th</a:t>
            </a:r>
            <a:r>
              <a:rPr lang="en-US" altLang="en-US" sz="4000"/>
              <a:t>ứ tự bộ phận </a:t>
            </a:r>
            <a:br>
              <a:rPr lang="en-US" altLang="en-US" sz="4000"/>
            </a:br>
            <a:r>
              <a:rPr lang="en-US" altLang="en-US" sz="4000">
                <a:cs typeface="Times New Roman" panose="02020603050405020304" pitchFamily="18" charset="0"/>
              </a:rPr>
              <a:t>Partial Orderings</a:t>
            </a:r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DD02733F-EA79-42DA-937B-4AB78BCF1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/>
              <a:t>Quan hệ </a:t>
            </a:r>
            <a:r>
              <a:rPr lang="en-US" sz="2800" i="1"/>
              <a:t>R</a:t>
            </a:r>
            <a:r>
              <a:rPr lang="en-US" sz="2800"/>
              <a:t> trên </a:t>
            </a:r>
            <a:r>
              <a:rPr lang="en-US" sz="2800" i="1"/>
              <a:t>A</a:t>
            </a:r>
            <a:r>
              <a:rPr lang="en-US" sz="2800"/>
              <a:t> được gọi là thứ tự bộ phận  iff nó là phản xạ, phản đối xứng và bắc cầu.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/>
              <a:t>Chúng ta sử dụng ký hiệu kiểu như 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</a:t>
            </a:r>
            <a:r>
              <a:rPr lang="en-US" sz="2400">
                <a:ea typeface="Arial Unicode MS" pitchFamily="34" charset="-128"/>
                <a:cs typeface="Arial Unicode MS" pitchFamily="34" charset="-128"/>
              </a:rPr>
              <a:t> cho c</a:t>
            </a:r>
            <a:r>
              <a:rPr lang="en-US" sz="2400"/>
              <a:t>ác  quan hệ  thứ tự bộ phận</a:t>
            </a:r>
            <a:r>
              <a:rPr lang="en-US" sz="2400"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>
                <a:ea typeface="Arial Unicode MS" pitchFamily="34" charset="-128"/>
                <a:cs typeface="Arial Unicode MS" pitchFamily="34" charset="-128"/>
              </a:rPr>
              <a:t>VD: </a:t>
            </a:r>
            <a:r>
              <a:rPr lang="en-US" sz="2400">
                <a:ea typeface="Arial Unicode MS" pitchFamily="34" charset="-128"/>
                <a:cs typeface="Times New Roman" pitchFamily="18" charset="0"/>
              </a:rPr>
              <a:t>≤, ≥ tr</a:t>
            </a:r>
            <a:r>
              <a:rPr lang="en-US" sz="2400"/>
              <a:t>ên các tập số thực</a:t>
            </a:r>
            <a:r>
              <a:rPr lang="en-US" sz="2400">
                <a:ea typeface="Arial Unicode MS" pitchFamily="34" charset="-128"/>
                <a:cs typeface="Arial Unicode MS" pitchFamily="34" charset="-128"/>
              </a:rPr>
              <a:t>, v</a:t>
            </a:r>
            <a:r>
              <a:rPr lang="en-US" sz="2400"/>
              <a:t>à </a:t>
            </a:r>
            <a:r>
              <a:rPr lang="en-US" sz="24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,  tr</a:t>
            </a:r>
            <a:r>
              <a:rPr lang="en-US" sz="2400">
                <a:sym typeface="Symbol" pitchFamily="18" charset="2"/>
              </a:rPr>
              <a:t>ên tập hợp</a:t>
            </a:r>
            <a:r>
              <a:rPr lang="en-US" sz="24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VD kh</a:t>
            </a:r>
            <a:r>
              <a:rPr lang="en-US" sz="2400">
                <a:sym typeface="Symbol" pitchFamily="18" charset="2"/>
              </a:rPr>
              <a:t>ác</a:t>
            </a:r>
            <a:r>
              <a:rPr lang="en-US" sz="24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: quan h</a:t>
            </a:r>
            <a:r>
              <a:rPr lang="en-US" sz="2400">
                <a:sym typeface="Symbol" pitchFamily="18" charset="2"/>
              </a:rPr>
              <a:t>ệ ước số </a:t>
            </a:r>
            <a:r>
              <a:rPr lang="en-US" sz="24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| tr</a:t>
            </a:r>
            <a:r>
              <a:rPr lang="en-US" sz="2400">
                <a:sym typeface="Symbol" pitchFamily="18" charset="2"/>
              </a:rPr>
              <a:t>ên </a:t>
            </a:r>
            <a:r>
              <a:rPr lang="en-US" sz="24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sz="2400" b="1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Z</a:t>
            </a:r>
            <a:r>
              <a:rPr lang="en-US" sz="2400" baseline="300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+</a:t>
            </a:r>
            <a:r>
              <a:rPr lang="en-US" sz="24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ưu ý không nhất thiết với mọi a, b ta có </a:t>
            </a:r>
            <a:r>
              <a:rPr lang="en-US" sz="20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sz="2000" i="1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</a:t>
            </a: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</a:t>
            </a:r>
            <a:r>
              <a:rPr lang="en-US" sz="2000" i="1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</a:t>
            </a:r>
            <a:r>
              <a:rPr lang="en-US" sz="20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ho</a:t>
            </a:r>
            <a:r>
              <a:rPr lang="en-US" sz="2000">
                <a:sym typeface="Symbol" pitchFamily="18" charset="2"/>
              </a:rPr>
              <a:t>ặc </a:t>
            </a:r>
            <a:r>
              <a:rPr lang="en-US" sz="20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sz="2000" i="1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</a:t>
            </a: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</a:t>
            </a:r>
            <a:r>
              <a:rPr lang="en-US" sz="2000" i="1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</a:t>
            </a:r>
            <a:r>
              <a:rPr lang="en-US" sz="20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800"/>
              <a:t>Tập </a:t>
            </a:r>
            <a:r>
              <a:rPr lang="en-US" sz="2800" i="1"/>
              <a:t>A</a:t>
            </a:r>
            <a:r>
              <a:rPr lang="en-US" sz="2800"/>
              <a:t> cùng với thứ tự bộ phận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</a:t>
            </a:r>
            <a:r>
              <a:rPr lang="en-US" sz="2800"/>
              <a:t> trên  </a:t>
            </a:r>
            <a:r>
              <a:rPr lang="en-US" sz="2800" i="1"/>
              <a:t>A</a:t>
            </a:r>
            <a:r>
              <a:rPr lang="en-US" sz="2800"/>
              <a:t> được goi là tập thứ tự bộ phận (</a:t>
            </a:r>
            <a:r>
              <a:rPr lang="en-US" sz="2800" i="1"/>
              <a:t>partially ordered set</a:t>
            </a:r>
            <a:r>
              <a:rPr lang="en-US" sz="2800"/>
              <a:t> or </a:t>
            </a:r>
            <a:r>
              <a:rPr lang="en-US" sz="2800" i="1"/>
              <a:t>poset) và ký hiệu </a:t>
            </a:r>
            <a:r>
              <a:rPr lang="en-US" sz="2800"/>
              <a:t>(</a:t>
            </a:r>
            <a:r>
              <a:rPr lang="en-US" sz="2800" i="1"/>
              <a:t>A</a:t>
            </a:r>
            <a:r>
              <a:rPr lang="en-US" sz="2800"/>
              <a:t>,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</a:t>
            </a:r>
            <a:r>
              <a:rPr lang="en-US" sz="2800">
                <a:ea typeface="Arial Unicode MS" pitchFamily="34" charset="-128"/>
                <a:cs typeface="Arial Unicode MS" pitchFamily="34" charset="-128"/>
              </a:rPr>
              <a:t>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>
            <a:extLst>
              <a:ext uri="{FF2B5EF4-FFF2-40B4-BE49-F238E27FC236}">
                <a16:creationId xmlns:a16="http://schemas.microsoft.com/office/drawing/2014/main" id="{55095044-A416-4F4D-9BD0-989454942A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B41A6E-10DB-455F-9936-2A0741288D62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6019" name="Footer Placeholder 4">
            <a:extLst>
              <a:ext uri="{FF2B5EF4-FFF2-40B4-BE49-F238E27FC236}">
                <a16:creationId xmlns:a16="http://schemas.microsoft.com/office/drawing/2014/main" id="{613BA321-712A-484A-BF71-B72784F6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86020" name="Slide Number Placeholder 5">
            <a:extLst>
              <a:ext uri="{FF2B5EF4-FFF2-40B4-BE49-F238E27FC236}">
                <a16:creationId xmlns:a16="http://schemas.microsoft.com/office/drawing/2014/main" id="{2951D3CC-82C5-4F86-BD94-D9438583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AC8EB4-ECA6-4CF2-A617-436C8FA9970C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6021" name="Rectangle 2">
            <a:extLst>
              <a:ext uri="{FF2B5EF4-FFF2-40B4-BE49-F238E27FC236}">
                <a16:creationId xmlns:a16="http://schemas.microsoft.com/office/drawing/2014/main" id="{394E2B8B-449E-4FED-AFFB-202B0C5E3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Tập thứ tự bộ phận như đồ thị có hướng không có chu trình</a:t>
            </a:r>
          </a:p>
        </p:txBody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B0DDA63B-A7AA-4FCB-B35E-B1EEF3E5B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Có ánh xạ 1-1 giữa tập thứ tự bộ phận và các bao đóng phản xạ và bắc cầu của các đồ thị có hướng không có chu trình.</a:t>
            </a:r>
          </a:p>
          <a:p>
            <a:pPr>
              <a:defRPr/>
            </a:pPr>
            <a:r>
              <a:rPr lang="en-US"/>
              <a:t>VD: xét tập thứ tự bộ phận ({0,…,10},|)</a:t>
            </a:r>
          </a:p>
          <a:p>
            <a:pPr lvl="1">
              <a:defRPr/>
            </a:pPr>
            <a:r>
              <a:rPr lang="en-US"/>
              <a:t>Đây là đồ thị có hướng nhỏ nhất của nó:</a:t>
            </a:r>
          </a:p>
        </p:txBody>
      </p:sp>
      <p:sp>
        <p:nvSpPr>
          <p:cNvPr id="86023" name="Text Box 4">
            <a:extLst>
              <a:ext uri="{FF2B5EF4-FFF2-40B4-BE49-F238E27FC236}">
                <a16:creationId xmlns:a16="http://schemas.microsoft.com/office/drawing/2014/main" id="{279C2DAF-03B5-42B7-9809-58CBA164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86024" name="Text Box 5">
            <a:extLst>
              <a:ext uri="{FF2B5EF4-FFF2-40B4-BE49-F238E27FC236}">
                <a16:creationId xmlns:a16="http://schemas.microsoft.com/office/drawing/2014/main" id="{A2B80CDE-AD80-4E99-9A74-E0C4FA3FF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449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86025" name="Text Box 6">
            <a:extLst>
              <a:ext uri="{FF2B5EF4-FFF2-40B4-BE49-F238E27FC236}">
                <a16:creationId xmlns:a16="http://schemas.microsoft.com/office/drawing/2014/main" id="{A1534550-909B-4E3D-A807-EF7CA7362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49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86026" name="Text Box 7">
            <a:extLst>
              <a:ext uri="{FF2B5EF4-FFF2-40B4-BE49-F238E27FC236}">
                <a16:creationId xmlns:a16="http://schemas.microsoft.com/office/drawing/2014/main" id="{64A9BE5E-36F1-4B3F-8417-3F9407B52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449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86027" name="Text Box 8">
            <a:extLst>
              <a:ext uri="{FF2B5EF4-FFF2-40B4-BE49-F238E27FC236}">
                <a16:creationId xmlns:a16="http://schemas.microsoft.com/office/drawing/2014/main" id="{8D7DF367-FE78-482C-A3B4-A62FC6F4D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86028" name="Text Box 9">
            <a:extLst>
              <a:ext uri="{FF2B5EF4-FFF2-40B4-BE49-F238E27FC236}">
                <a16:creationId xmlns:a16="http://schemas.microsoft.com/office/drawing/2014/main" id="{0BDC3A40-21DE-4DF1-B50E-A5C45E4EE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86029" name="Text Box 10">
            <a:extLst>
              <a:ext uri="{FF2B5EF4-FFF2-40B4-BE49-F238E27FC236}">
                <a16:creationId xmlns:a16="http://schemas.microsoft.com/office/drawing/2014/main" id="{7CB490FB-2A17-41A4-B374-8324E5DB5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86030" name="Text Box 11">
            <a:extLst>
              <a:ext uri="{FF2B5EF4-FFF2-40B4-BE49-F238E27FC236}">
                <a16:creationId xmlns:a16="http://schemas.microsoft.com/office/drawing/2014/main" id="{86A8510C-96CF-4064-A393-6978A72B8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4835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86031" name="Text Box 12">
            <a:extLst>
              <a:ext uri="{FF2B5EF4-FFF2-40B4-BE49-F238E27FC236}">
                <a16:creationId xmlns:a16="http://schemas.microsoft.com/office/drawing/2014/main" id="{595D3D2C-5D5F-46BC-A075-5CF520251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40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86032" name="Text Box 13">
            <a:extLst>
              <a:ext uri="{FF2B5EF4-FFF2-40B4-BE49-F238E27FC236}">
                <a16:creationId xmlns:a16="http://schemas.microsoft.com/office/drawing/2014/main" id="{6EA7D0DE-6229-459C-9DCF-844B661C3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4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86033" name="Line 14">
            <a:extLst>
              <a:ext uri="{FF2B5EF4-FFF2-40B4-BE49-F238E27FC236}">
                <a16:creationId xmlns:a16="http://schemas.microsoft.com/office/drawing/2014/main" id="{9C123F9D-236E-4EAF-868D-5BFA00F1B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759325"/>
            <a:ext cx="685800" cy="381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5">
            <a:extLst>
              <a:ext uri="{FF2B5EF4-FFF2-40B4-BE49-F238E27FC236}">
                <a16:creationId xmlns:a16="http://schemas.microsoft.com/office/drawing/2014/main" id="{9D5150E6-0B55-4C17-B2EA-300D0DF922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5140325"/>
            <a:ext cx="762000" cy="76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6">
            <a:extLst>
              <a:ext uri="{FF2B5EF4-FFF2-40B4-BE49-F238E27FC236}">
                <a16:creationId xmlns:a16="http://schemas.microsoft.com/office/drawing/2014/main" id="{92FE2537-1270-4E28-9021-05315FA9BB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5292725"/>
            <a:ext cx="685800" cy="152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Line 17">
            <a:extLst>
              <a:ext uri="{FF2B5EF4-FFF2-40B4-BE49-F238E27FC236}">
                <a16:creationId xmlns:a16="http://schemas.microsoft.com/office/drawing/2014/main" id="{7906B364-DD8E-4528-8918-98EDA2858E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368925"/>
            <a:ext cx="762000" cy="381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7" name="Line 18">
            <a:extLst>
              <a:ext uri="{FF2B5EF4-FFF2-40B4-BE49-F238E27FC236}">
                <a16:creationId xmlns:a16="http://schemas.microsoft.com/office/drawing/2014/main" id="{CA024721-C44B-4C04-8C15-B147C1ACA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759325"/>
            <a:ext cx="7620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Line 19">
            <a:extLst>
              <a:ext uri="{FF2B5EF4-FFF2-40B4-BE49-F238E27FC236}">
                <a16:creationId xmlns:a16="http://schemas.microsoft.com/office/drawing/2014/main" id="{D00390C2-5ADC-4015-8875-CDD488C1DB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759325"/>
            <a:ext cx="9144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9" name="Line 20">
            <a:extLst>
              <a:ext uri="{FF2B5EF4-FFF2-40B4-BE49-F238E27FC236}">
                <a16:creationId xmlns:a16="http://schemas.microsoft.com/office/drawing/2014/main" id="{66530B4D-CDD3-4EC2-B9AC-D1082A6199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064125"/>
            <a:ext cx="8382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0" name="Line 21">
            <a:extLst>
              <a:ext uri="{FF2B5EF4-FFF2-40B4-BE49-F238E27FC236}">
                <a16:creationId xmlns:a16="http://schemas.microsoft.com/office/drawing/2014/main" id="{16D6D21D-D570-43C7-A555-832FE0586B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4835525"/>
            <a:ext cx="7620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1" name="Line 22">
            <a:extLst>
              <a:ext uri="{FF2B5EF4-FFF2-40B4-BE49-F238E27FC236}">
                <a16:creationId xmlns:a16="http://schemas.microsoft.com/office/drawing/2014/main" id="{4B636822-D3DC-44DB-8931-7685CA4045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5140325"/>
            <a:ext cx="7620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2" name="Line 23">
            <a:extLst>
              <a:ext uri="{FF2B5EF4-FFF2-40B4-BE49-F238E27FC236}">
                <a16:creationId xmlns:a16="http://schemas.microsoft.com/office/drawing/2014/main" id="{DBC8D0DE-FCBD-44D6-9F2F-D9465584FE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4835525"/>
            <a:ext cx="762000" cy="838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3" name="Line 24">
            <a:extLst>
              <a:ext uri="{FF2B5EF4-FFF2-40B4-BE49-F238E27FC236}">
                <a16:creationId xmlns:a16="http://schemas.microsoft.com/office/drawing/2014/main" id="{90E8710E-B775-48BD-8906-55DAE5BE14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5445125"/>
            <a:ext cx="685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Text Box 25">
            <a:extLst>
              <a:ext uri="{FF2B5EF4-FFF2-40B4-BE49-F238E27FC236}">
                <a16:creationId xmlns:a16="http://schemas.microsoft.com/office/drawing/2014/main" id="{0D98D018-B6A9-4106-AFCA-C8906B287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98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86045" name="Line 27">
            <a:extLst>
              <a:ext uri="{FF2B5EF4-FFF2-40B4-BE49-F238E27FC236}">
                <a16:creationId xmlns:a16="http://schemas.microsoft.com/office/drawing/2014/main" id="{51491531-23A0-4AD4-BA14-C8D1EF474A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4835525"/>
            <a:ext cx="609600" cy="304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6" name="Line 28">
            <a:extLst>
              <a:ext uri="{FF2B5EF4-FFF2-40B4-BE49-F238E27FC236}">
                <a16:creationId xmlns:a16="http://schemas.microsoft.com/office/drawing/2014/main" id="{7C47F6A5-C32A-4EFC-AA5D-82FA9E5414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5064125"/>
            <a:ext cx="1676400" cy="152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7" name="Line 29">
            <a:extLst>
              <a:ext uri="{FF2B5EF4-FFF2-40B4-BE49-F238E27FC236}">
                <a16:creationId xmlns:a16="http://schemas.microsoft.com/office/drawing/2014/main" id="{6CF239E5-05EA-45FD-8873-BD178D104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292725"/>
            <a:ext cx="1676400" cy="76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8" name="Line 30">
            <a:extLst>
              <a:ext uri="{FF2B5EF4-FFF2-40B4-BE49-F238E27FC236}">
                <a16:creationId xmlns:a16="http://schemas.microsoft.com/office/drawing/2014/main" id="{E3972215-5A59-4F2A-B23F-0C12BC348F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292725"/>
            <a:ext cx="1600200" cy="381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9" name="Freeform 31">
            <a:extLst>
              <a:ext uri="{FF2B5EF4-FFF2-40B4-BE49-F238E27FC236}">
                <a16:creationId xmlns:a16="http://schemas.microsoft.com/office/drawing/2014/main" id="{EA67205F-EDE5-4E11-AE73-5A6D643EFAE2}"/>
              </a:ext>
            </a:extLst>
          </p:cNvPr>
          <p:cNvSpPr>
            <a:spLocks/>
          </p:cNvSpPr>
          <p:nvPr/>
        </p:nvSpPr>
        <p:spPr bwMode="auto">
          <a:xfrm>
            <a:off x="4724400" y="5359400"/>
            <a:ext cx="2733675" cy="538163"/>
          </a:xfrm>
          <a:custGeom>
            <a:avLst/>
            <a:gdLst>
              <a:gd name="T0" fmla="*/ 2147483646 w 1722"/>
              <a:gd name="T1" fmla="*/ 0 h 339"/>
              <a:gd name="T2" fmla="*/ 2147483646 w 1722"/>
              <a:gd name="T3" fmla="*/ 2147483646 h 339"/>
              <a:gd name="T4" fmla="*/ 2147483646 w 1722"/>
              <a:gd name="T5" fmla="*/ 2147483646 h 339"/>
              <a:gd name="T6" fmla="*/ 2147483646 w 1722"/>
              <a:gd name="T7" fmla="*/ 2147483646 h 339"/>
              <a:gd name="T8" fmla="*/ 2147483646 w 1722"/>
              <a:gd name="T9" fmla="*/ 2147483646 h 339"/>
              <a:gd name="T10" fmla="*/ 2147483646 w 1722"/>
              <a:gd name="T11" fmla="*/ 2147483646 h 339"/>
              <a:gd name="T12" fmla="*/ 2147483646 w 1722"/>
              <a:gd name="T13" fmla="*/ 2147483646 h 339"/>
              <a:gd name="T14" fmla="*/ 2147483646 w 1722"/>
              <a:gd name="T15" fmla="*/ 2147483646 h 339"/>
              <a:gd name="T16" fmla="*/ 2147483646 w 1722"/>
              <a:gd name="T17" fmla="*/ 2147483646 h 339"/>
              <a:gd name="T18" fmla="*/ 2147483646 w 1722"/>
              <a:gd name="T19" fmla="*/ 2147483646 h 3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22"/>
              <a:gd name="T31" fmla="*/ 0 h 339"/>
              <a:gd name="T32" fmla="*/ 1722 w 1722"/>
              <a:gd name="T33" fmla="*/ 339 h 33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22" h="339">
                <a:moveTo>
                  <a:pt x="1722" y="0"/>
                </a:moveTo>
                <a:cubicBezTo>
                  <a:pt x="1696" y="28"/>
                  <a:pt x="1651" y="94"/>
                  <a:pt x="1604" y="113"/>
                </a:cubicBezTo>
                <a:cubicBezTo>
                  <a:pt x="1587" y="120"/>
                  <a:pt x="1569" y="123"/>
                  <a:pt x="1553" y="130"/>
                </a:cubicBezTo>
                <a:cubicBezTo>
                  <a:pt x="1538" y="137"/>
                  <a:pt x="1523" y="145"/>
                  <a:pt x="1508" y="153"/>
                </a:cubicBezTo>
                <a:cubicBezTo>
                  <a:pt x="1487" y="164"/>
                  <a:pt x="1440" y="175"/>
                  <a:pt x="1440" y="175"/>
                </a:cubicBezTo>
                <a:cubicBezTo>
                  <a:pt x="1362" y="230"/>
                  <a:pt x="1250" y="263"/>
                  <a:pt x="1158" y="271"/>
                </a:cubicBezTo>
                <a:cubicBezTo>
                  <a:pt x="1097" y="296"/>
                  <a:pt x="1153" y="276"/>
                  <a:pt x="1039" y="294"/>
                </a:cubicBezTo>
                <a:cubicBezTo>
                  <a:pt x="956" y="307"/>
                  <a:pt x="873" y="319"/>
                  <a:pt x="791" y="339"/>
                </a:cubicBezTo>
                <a:cubicBezTo>
                  <a:pt x="594" y="314"/>
                  <a:pt x="400" y="289"/>
                  <a:pt x="203" y="266"/>
                </a:cubicBezTo>
                <a:cubicBezTo>
                  <a:pt x="0" y="243"/>
                  <a:pt x="93" y="243"/>
                  <a:pt x="23" y="243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>
            <a:extLst>
              <a:ext uri="{FF2B5EF4-FFF2-40B4-BE49-F238E27FC236}">
                <a16:creationId xmlns:a16="http://schemas.microsoft.com/office/drawing/2014/main" id="{87DABA67-419D-45C8-9F72-A89162FD85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C091ED-58B4-42F3-B0F0-7F938B53D19E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8067" name="Footer Placeholder 4">
            <a:extLst>
              <a:ext uri="{FF2B5EF4-FFF2-40B4-BE49-F238E27FC236}">
                <a16:creationId xmlns:a16="http://schemas.microsoft.com/office/drawing/2014/main" id="{06D255B6-D26F-4A82-9001-F797B0CC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88068" name="Slide Number Placeholder 5">
            <a:extLst>
              <a:ext uri="{FF2B5EF4-FFF2-40B4-BE49-F238E27FC236}">
                <a16:creationId xmlns:a16="http://schemas.microsoft.com/office/drawing/2014/main" id="{5E326CC0-1F22-470E-8C66-BB421350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1E3CFA-13EA-40A5-9254-B04E9229607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5BDCA312-C2FE-498D-9D9B-DFDAE8EA0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Thiết lập thứ tự bộ phận</a:t>
            </a: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A5ED24B7-757F-4109-9409-6D1531F34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495800"/>
          </a:xfrm>
        </p:spPr>
        <p:txBody>
          <a:bodyPr/>
          <a:lstStyle/>
          <a:p>
            <a:pPr>
              <a:defRPr/>
            </a:pPr>
            <a:r>
              <a:rPr lang="en-US"/>
              <a:t>Đỉnh a được gọi là trước b: </a:t>
            </a:r>
            <a:r>
              <a:rPr lang="en-US" i="1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</a:t>
            </a:r>
            <a:r>
              <a:rPr lang="en-US" i="1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b, n</a:t>
            </a:r>
            <a:r>
              <a:rPr lang="en-US" i="1">
                <a:sym typeface="Symbol" pitchFamily="18" charset="2"/>
              </a:rPr>
              <a:t>ếu có một đường đi có hướng từ a đến b:</a:t>
            </a:r>
          </a:p>
          <a:p>
            <a:pPr lvl="1">
              <a:defRPr/>
            </a:pPr>
            <a:r>
              <a:rPr lang="en-US"/>
              <a:t>Quan hệ trên có tính phản xạ: đỉnh a coi là có đường đi đến nó có độ dài 0.</a:t>
            </a:r>
          </a:p>
          <a:p>
            <a:pPr lvl="1">
              <a:defRPr/>
            </a:pPr>
            <a:r>
              <a:rPr lang="en-US"/>
              <a:t>Không đối xứng (vì không có chu trình: nếu a có đường đi đến b và ngược lại thì có chu trình)</a:t>
            </a:r>
          </a:p>
          <a:p>
            <a:pPr lvl="1">
              <a:defRPr/>
            </a:pPr>
            <a:r>
              <a:rPr lang="en-US"/>
              <a:t>Bắc cầu (vì nối tiếp hai đường đi: nối đường a đến b với đường từ b đến c ta được đường từ a đến c). </a:t>
            </a:r>
          </a:p>
          <a:p>
            <a:pPr lvl="1">
              <a:defRPr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>
            <a:extLst>
              <a:ext uri="{FF2B5EF4-FFF2-40B4-BE49-F238E27FC236}">
                <a16:creationId xmlns:a16="http://schemas.microsoft.com/office/drawing/2014/main" id="{CB74472F-F510-4E5B-BE2C-674592DE7C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C34097-7AD1-4200-B326-3AAA085FFDF1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0115" name="Footer Placeholder 4">
            <a:extLst>
              <a:ext uri="{FF2B5EF4-FFF2-40B4-BE49-F238E27FC236}">
                <a16:creationId xmlns:a16="http://schemas.microsoft.com/office/drawing/2014/main" id="{8BF23038-0356-47DD-A1DF-E37178BC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90116" name="Slide Number Placeholder 5">
            <a:extLst>
              <a:ext uri="{FF2B5EF4-FFF2-40B4-BE49-F238E27FC236}">
                <a16:creationId xmlns:a16="http://schemas.microsoft.com/office/drawing/2014/main" id="{C35851C9-6ABC-4655-ABCE-3878633E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4CAE76-124A-4F80-AC15-6F37C04E753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0117" name="Rectangle 2">
            <a:extLst>
              <a:ext uri="{FF2B5EF4-FFF2-40B4-BE49-F238E27FC236}">
                <a16:creationId xmlns:a16="http://schemas.microsoft.com/office/drawing/2014/main" id="{A34C07E2-E222-457A-A2FC-FF2EF96EC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 thứ tự bộ phận (1)</a:t>
            </a:r>
          </a:p>
        </p:txBody>
      </p:sp>
      <p:sp>
        <p:nvSpPr>
          <p:cNvPr id="911363" name="Rectangle 3">
            <a:extLst>
              <a:ext uri="{FF2B5EF4-FFF2-40B4-BE49-F238E27FC236}">
                <a16:creationId xmlns:a16="http://schemas.microsoft.com/office/drawing/2014/main" id="{ABB6DCC1-3ECC-4AE8-A1DE-12AD14EC8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Xét quan hệ khúc đầu trên tập các xâu của một bảng chữ: xâu x trước xâu y , nếu x là khúc đầu của y</a:t>
            </a:r>
          </a:p>
          <a:p>
            <a:pPr lvl="1">
              <a:defRPr/>
            </a:pPr>
            <a:r>
              <a:rPr lang="en-US"/>
              <a:t>x là khúc đầu của chính nó </a:t>
            </a:r>
          </a:p>
          <a:p>
            <a:pPr lvl="1">
              <a:defRPr/>
            </a:pPr>
            <a:r>
              <a:rPr lang="en-US"/>
              <a:t>x là khúc đầu của y và y là khúc đầu của x thì x trùng với y</a:t>
            </a:r>
          </a:p>
          <a:p>
            <a:pPr lvl="1">
              <a:defRPr/>
            </a:pPr>
            <a:r>
              <a:rPr lang="en-US"/>
              <a:t>x là khúc đầu của y và y là khúc đầu của z thì x là khúc đầu của z.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>
            <a:extLst>
              <a:ext uri="{FF2B5EF4-FFF2-40B4-BE49-F238E27FC236}">
                <a16:creationId xmlns:a16="http://schemas.microsoft.com/office/drawing/2014/main" id="{2C70AC3D-7B97-47E2-821A-8A805BB322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124792-4C5A-4EB3-A1CA-44037442338F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2163" name="Footer Placeholder 4">
            <a:extLst>
              <a:ext uri="{FF2B5EF4-FFF2-40B4-BE49-F238E27FC236}">
                <a16:creationId xmlns:a16="http://schemas.microsoft.com/office/drawing/2014/main" id="{CB9792F0-1D1C-45DF-8205-41968238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92164" name="Slide Number Placeholder 5">
            <a:extLst>
              <a:ext uri="{FF2B5EF4-FFF2-40B4-BE49-F238E27FC236}">
                <a16:creationId xmlns:a16="http://schemas.microsoft.com/office/drawing/2014/main" id="{9F053236-83D3-4AC9-8A79-1B5F6E38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84DFA-1BC7-44FF-BC27-98BB5E259592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2165" name="Rectangle 2">
            <a:extLst>
              <a:ext uri="{FF2B5EF4-FFF2-40B4-BE49-F238E27FC236}">
                <a16:creationId xmlns:a16="http://schemas.microsoft.com/office/drawing/2014/main" id="{2753BC51-1E5B-4838-8DA8-9BD06B631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 thứ tự bộ phận (2)</a:t>
            </a:r>
          </a:p>
        </p:txBody>
      </p:sp>
      <p:sp>
        <p:nvSpPr>
          <p:cNvPr id="912387" name="Rectangle 3">
            <a:extLst>
              <a:ext uri="{FF2B5EF4-FFF2-40B4-BE49-F238E27FC236}">
                <a16:creationId xmlns:a16="http://schemas.microsoft.com/office/drawing/2014/main" id="{A94C097B-5F59-4CD3-945F-B7746E14F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876800"/>
          </a:xfrm>
        </p:spPr>
        <p:txBody>
          <a:bodyPr/>
          <a:lstStyle/>
          <a:p>
            <a:pPr>
              <a:defRPr/>
            </a:pPr>
            <a:r>
              <a:rPr lang="en-US"/>
              <a:t>Quan hệ chia hết n|m trên tập số tự nhiên N, tức là m chia hết cho n hay n là ước số của m.</a:t>
            </a:r>
          </a:p>
          <a:p>
            <a:pPr>
              <a:defRPr/>
            </a:pPr>
            <a:r>
              <a:rPr lang="en-US"/>
              <a:t>Quan hệ chia hết là thứ tự bộ phận trên N, vì</a:t>
            </a:r>
          </a:p>
          <a:p>
            <a:pPr lvl="1">
              <a:defRPr/>
            </a:pPr>
            <a:r>
              <a:rPr lang="en-US"/>
              <a:t>Mọi số chia hết cho chính nó </a:t>
            </a:r>
          </a:p>
          <a:p>
            <a:pPr lvl="1">
              <a:defRPr/>
            </a:pPr>
            <a:r>
              <a:rPr lang="en-US"/>
              <a:t>Hai số tự nhiên chia hết cho nhau chỉ khi hai số đó bằng nhau</a:t>
            </a:r>
          </a:p>
          <a:p>
            <a:pPr lvl="1">
              <a:defRPr/>
            </a:pPr>
            <a:r>
              <a:rPr lang="en-US"/>
              <a:t>Có tính bắc cầu, vì   n|m và m|k suy ra n|k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>
            <a:extLst>
              <a:ext uri="{FF2B5EF4-FFF2-40B4-BE49-F238E27FC236}">
                <a16:creationId xmlns:a16="http://schemas.microsoft.com/office/drawing/2014/main" id="{9135E219-DE58-4AA1-8140-55799F044D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98E2C-488D-44EE-B870-E9E9EC006E3F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4211" name="Footer Placeholder 4">
            <a:extLst>
              <a:ext uri="{FF2B5EF4-FFF2-40B4-BE49-F238E27FC236}">
                <a16:creationId xmlns:a16="http://schemas.microsoft.com/office/drawing/2014/main" id="{1F7B884E-2B22-4210-982E-65BC3C99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94212" name="Slide Number Placeholder 5">
            <a:extLst>
              <a:ext uri="{FF2B5EF4-FFF2-40B4-BE49-F238E27FC236}">
                <a16:creationId xmlns:a16="http://schemas.microsoft.com/office/drawing/2014/main" id="{635CAE04-9F14-4BE1-95B9-0058CB6D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1A7140-11F1-4FF2-AFBD-816CC2EA216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4213" name="Rectangle 2">
            <a:extLst>
              <a:ext uri="{FF2B5EF4-FFF2-40B4-BE49-F238E27FC236}">
                <a16:creationId xmlns:a16="http://schemas.microsoft.com/office/drawing/2014/main" id="{FD207021-8008-4DC5-B44A-A47904AE3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Khái niệm dàn đầy đủ</a:t>
            </a:r>
          </a:p>
        </p:txBody>
      </p:sp>
      <p:sp>
        <p:nvSpPr>
          <p:cNvPr id="913411" name="Rectangle 3">
            <a:extLst>
              <a:ext uri="{FF2B5EF4-FFF2-40B4-BE49-F238E27FC236}">
                <a16:creationId xmlns:a16="http://schemas.microsoft.com/office/drawing/2014/main" id="{279418FC-4767-404B-AF39-A049FCC3E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Một tập có thứ tự bộ phận (A,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≼) </a:t>
            </a:r>
            <a:r>
              <a:rPr lang="en-US"/>
              <a:t>được gọi là một dàn đầy đủ, nếu hai phần tử a, b bất kỳ thuộc A bao giờ cũng có: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Cận dưới lớn nhất của chúng, tức là có c thuộc tập A sao cho c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 </a:t>
            </a:r>
            <a:r>
              <a:rPr lang="en-US"/>
              <a:t>a, c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 </a:t>
            </a:r>
            <a:r>
              <a:rPr lang="en-US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/>
              <a:t>  và với mọi d: d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 </a:t>
            </a:r>
            <a:r>
              <a:rPr lang="en-US"/>
              <a:t>a, d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 b, </a:t>
            </a:r>
            <a:r>
              <a:rPr lang="en-US">
                <a:ea typeface="Arial Unicode MS" pitchFamily="34" charset="-128"/>
                <a:cs typeface="Arial Unicode MS" pitchFamily="34" charset="-128"/>
              </a:rPr>
              <a:t>th</a:t>
            </a:r>
            <a:r>
              <a:rPr lang="en-US"/>
              <a:t>ì d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 </a:t>
            </a:r>
            <a:r>
              <a:rPr lang="en-US"/>
              <a:t>c. 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Cận trên nhỏ nhất của chúng, tức là có e thuộc tập A sao cho a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 </a:t>
            </a:r>
            <a:r>
              <a:rPr lang="en-US"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/>
              <a:t>, b </a:t>
            </a:r>
            <a:r>
              <a:rPr lang="en-US">
                <a:ea typeface="Arial Unicode MS" pitchFamily="34" charset="-128"/>
                <a:cs typeface="Arial Unicode MS" pitchFamily="34" charset="-128"/>
              </a:rPr>
              <a:t>≼ e</a:t>
            </a:r>
            <a:r>
              <a:rPr lang="en-US"/>
              <a:t>  và với mọi f: a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 f</a:t>
            </a:r>
            <a:r>
              <a:rPr lang="en-US"/>
              <a:t>, b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 f, </a:t>
            </a:r>
            <a:r>
              <a:rPr lang="en-US">
                <a:ea typeface="Arial Unicode MS" pitchFamily="34" charset="-128"/>
                <a:cs typeface="Arial Unicode MS" pitchFamily="34" charset="-128"/>
              </a:rPr>
              <a:t>th</a:t>
            </a:r>
            <a:r>
              <a:rPr lang="en-US"/>
              <a:t>ì e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≼ f</a:t>
            </a:r>
            <a:r>
              <a:rPr lang="en-US"/>
              <a:t>.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>
            <a:extLst>
              <a:ext uri="{FF2B5EF4-FFF2-40B4-BE49-F238E27FC236}">
                <a16:creationId xmlns:a16="http://schemas.microsoft.com/office/drawing/2014/main" id="{5D635017-28BB-4BB0-9005-C274939DE0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5EB1D6-CFAB-4D33-B363-DCCA69A470D7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6259" name="Footer Placeholder 4">
            <a:extLst>
              <a:ext uri="{FF2B5EF4-FFF2-40B4-BE49-F238E27FC236}">
                <a16:creationId xmlns:a16="http://schemas.microsoft.com/office/drawing/2014/main" id="{29EE5286-0033-475D-88AB-F9FD3899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96260" name="Slide Number Placeholder 5">
            <a:extLst>
              <a:ext uri="{FF2B5EF4-FFF2-40B4-BE49-F238E27FC236}">
                <a16:creationId xmlns:a16="http://schemas.microsoft.com/office/drawing/2014/main" id="{9AFC694B-CB76-4A0F-A050-3F766B69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3A2D8B-C244-4B2E-86BE-9BE83AE792D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6261" name="Rectangle 2">
            <a:extLst>
              <a:ext uri="{FF2B5EF4-FFF2-40B4-BE49-F238E27FC236}">
                <a16:creationId xmlns:a16="http://schemas.microsoft.com/office/drawing/2014/main" id="{35A97BB1-0657-4F62-BBF6-30731C4FF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 dàn đầy đủ</a:t>
            </a:r>
          </a:p>
        </p:txBody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4CF6CBBE-DFAE-498B-96BE-1408E70B0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Tập số tự nhiên với quan hệ chia hết (N, |) tạo thành dàn đầy đủ, khi đó</a:t>
            </a:r>
          </a:p>
          <a:p>
            <a:pPr lvl="1">
              <a:defRPr/>
            </a:pPr>
            <a:r>
              <a:rPr lang="en-US"/>
              <a:t>Ước chung lớn nhất của a và b: UCLN(a, b) chính là cận dưới của a và b </a:t>
            </a:r>
          </a:p>
          <a:p>
            <a:pPr lvl="1">
              <a:defRPr/>
            </a:pPr>
            <a:r>
              <a:rPr lang="en-US"/>
              <a:t>Bội chung nhỏ nhất của a và b: BCNN(a, b) chính là cận trên của a và b</a:t>
            </a:r>
          </a:p>
          <a:p>
            <a:pPr lvl="1"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>
            <a:extLst>
              <a:ext uri="{FF2B5EF4-FFF2-40B4-BE49-F238E27FC236}">
                <a16:creationId xmlns:a16="http://schemas.microsoft.com/office/drawing/2014/main" id="{FA6227CE-4BFB-40AA-828C-611224908B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00646A-22C8-4235-8DD2-AB70837F80E5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07" name="Footer Placeholder 4">
            <a:extLst>
              <a:ext uri="{FF2B5EF4-FFF2-40B4-BE49-F238E27FC236}">
                <a16:creationId xmlns:a16="http://schemas.microsoft.com/office/drawing/2014/main" id="{F53D501E-9585-4C14-B9E0-82FD7172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98308" name="Slide Number Placeholder 5">
            <a:extLst>
              <a:ext uri="{FF2B5EF4-FFF2-40B4-BE49-F238E27FC236}">
                <a16:creationId xmlns:a16="http://schemas.microsoft.com/office/drawing/2014/main" id="{54FA01BE-0547-4ED3-9CBA-2648DA28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01F275-B5D1-484C-815F-A77DFD1267D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09" name="Rectangle 2">
            <a:extLst>
              <a:ext uri="{FF2B5EF4-FFF2-40B4-BE49-F238E27FC236}">
                <a16:creationId xmlns:a16="http://schemas.microsoft.com/office/drawing/2014/main" id="{0C3C631F-2639-4AC6-ADD1-18E5113C4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  cụ thể</a:t>
            </a:r>
          </a:p>
        </p:txBody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B599F8A9-9257-4DCA-874E-ABBB52240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Cho {1, 2, 3, 5, 6, 10,15, 30}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“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”  </a:t>
            </a:r>
            <a:r>
              <a:rPr lang="en-US" dirty="0" err="1"/>
              <a:t>a|b</a:t>
            </a:r>
            <a:r>
              <a:rPr lang="en-US" dirty="0"/>
              <a:t> (a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b, </a:t>
            </a:r>
            <a:r>
              <a:rPr lang="en-US" dirty="0" err="1"/>
              <a:t>hoặc</a:t>
            </a:r>
            <a:r>
              <a:rPr lang="en-US" dirty="0"/>
              <a:t> b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a)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USCLN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BSCNN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dàn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dàn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 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>
            <a:extLst>
              <a:ext uri="{FF2B5EF4-FFF2-40B4-BE49-F238E27FC236}">
                <a16:creationId xmlns:a16="http://schemas.microsoft.com/office/drawing/2014/main" id="{D97C422E-4F03-4331-85CB-1D44BDF23A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9AE1AF-4012-4A76-A7BF-5A397AF7209C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0355" name="Footer Placeholder 4">
            <a:extLst>
              <a:ext uri="{FF2B5EF4-FFF2-40B4-BE49-F238E27FC236}">
                <a16:creationId xmlns:a16="http://schemas.microsoft.com/office/drawing/2014/main" id="{B1331D3C-D9BF-48AC-AF78-5460007E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00356" name="Slide Number Placeholder 5">
            <a:extLst>
              <a:ext uri="{FF2B5EF4-FFF2-40B4-BE49-F238E27FC236}">
                <a16:creationId xmlns:a16="http://schemas.microsoft.com/office/drawing/2014/main" id="{CA4BD7A7-5254-4AE5-8FD5-3ACA1FBB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95E4F6-4B3D-4769-8221-54BC33947AAC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CACA20E3-BB92-43AD-9CB6-A928811EC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 hệ thứ tự</a:t>
            </a:r>
          </a:p>
        </p:txBody>
      </p:sp>
      <p:pic>
        <p:nvPicPr>
          <p:cNvPr id="100358" name="Picture 4">
            <a:extLst>
              <a:ext uri="{FF2B5EF4-FFF2-40B4-BE49-F238E27FC236}">
                <a16:creationId xmlns:a16="http://schemas.microsoft.com/office/drawing/2014/main" id="{D573C707-5441-45AA-80D5-A92ED023576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59000"/>
            <a:ext cx="9144000" cy="40735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>
            <a:extLst>
              <a:ext uri="{FF2B5EF4-FFF2-40B4-BE49-F238E27FC236}">
                <a16:creationId xmlns:a16="http://schemas.microsoft.com/office/drawing/2014/main" id="{8ABEA2FD-9223-4109-8BF6-42CB804556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F339C8-F22A-4571-820A-F79F5803CE35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2403" name="Footer Placeholder 4">
            <a:extLst>
              <a:ext uri="{FF2B5EF4-FFF2-40B4-BE49-F238E27FC236}">
                <a16:creationId xmlns:a16="http://schemas.microsoft.com/office/drawing/2014/main" id="{9FDC0DC1-7AB9-4610-9B66-E5CE1FED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02404" name="Slide Number Placeholder 5">
            <a:extLst>
              <a:ext uri="{FF2B5EF4-FFF2-40B4-BE49-F238E27FC236}">
                <a16:creationId xmlns:a16="http://schemas.microsoft.com/office/drawing/2014/main" id="{6DA5C13D-4AE3-4486-BB5D-E373C7AD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AC8553-BBC5-413D-9763-A7399342C94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9098AE3F-FC35-42B1-8DD4-9C9436AEA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Tìm lỗi trong chứng minh sai sau</a:t>
            </a:r>
          </a:p>
        </p:txBody>
      </p:sp>
      <p:pic>
        <p:nvPicPr>
          <p:cNvPr id="102406" name="Picture 8">
            <a:extLst>
              <a:ext uri="{FF2B5EF4-FFF2-40B4-BE49-F238E27FC236}">
                <a16:creationId xmlns:a16="http://schemas.microsoft.com/office/drawing/2014/main" id="{81EFCB5E-7ED7-4A42-A4E9-E353D1D991B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590800"/>
            <a:ext cx="9067800" cy="28257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CA97B765-4579-4573-83DF-4F0361A948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4C19B6-F7AB-4971-B73E-5C70A3173EA9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8A4CE4CF-CE2D-43BF-BA8D-9F334EE1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4B082E94-54EB-440C-8FB8-2D5DDD78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0BF1D-CDC6-4B83-B5DE-40BCF02FC36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56962E0B-095A-4183-9DAA-E448F20A6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4000"/>
              <a:t>Quan hệ bù – </a:t>
            </a:r>
            <a:br>
              <a:rPr lang="en-US" altLang="en-US" sz="4000"/>
            </a:br>
            <a:r>
              <a:rPr lang="en-US" altLang="en-US" sz="4000"/>
              <a:t>Complementary Relations</a:t>
            </a:r>
          </a:p>
        </p:txBody>
      </p:sp>
      <p:sp>
        <p:nvSpPr>
          <p:cNvPr id="849923" name="Rectangle 3">
            <a:extLst>
              <a:ext uri="{FF2B5EF4-FFF2-40B4-BE49-F238E27FC236}">
                <a16:creationId xmlns:a16="http://schemas.microsoft.com/office/drawing/2014/main" id="{A0E9D645-0ED4-4639-850D-6820BD3BC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G/s  </a:t>
            </a:r>
            <a:r>
              <a:rPr lang="en-US" i="1"/>
              <a:t>R</a:t>
            </a:r>
            <a:r>
              <a:rPr lang="en-US"/>
              <a:t>:</a:t>
            </a:r>
            <a:r>
              <a:rPr lang="en-US" i="1"/>
              <a:t>A</a:t>
            </a:r>
            <a:r>
              <a:rPr lang="en-US">
                <a:cs typeface="Times New Roman" pitchFamily="18" charset="0"/>
              </a:rPr>
              <a:t>,</a:t>
            </a:r>
            <a:r>
              <a:rPr lang="en-US" i="1"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l</a:t>
            </a:r>
            <a:r>
              <a:rPr lang="en-US"/>
              <a:t>à quan hệ hai ngôi bất kỳ</a:t>
            </a:r>
            <a:r>
              <a:rPr lang="en-US"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>
                <a:cs typeface="Times New Roman" pitchFamily="18" charset="0"/>
              </a:rPr>
              <a:t>Khi </a:t>
            </a:r>
            <a:r>
              <a:rPr lang="en-US"/>
              <a:t>đó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: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, ph</a:t>
            </a:r>
            <a:r>
              <a:rPr lang="en-US"/>
              <a:t>ần bù của </a:t>
            </a:r>
            <a:r>
              <a:rPr lang="en-US" i="1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, l</a:t>
            </a:r>
            <a:r>
              <a:rPr lang="en-US"/>
              <a:t>à quan hệ hai ngôi xác định như sau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   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:≡ {(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 | 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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} = 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 −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endParaRPr lang="en-US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ý hiệu là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>
                <a:cs typeface="Times New Roman" pitchFamily="18" charset="0"/>
                <a:sym typeface="Symbol" pitchFamily="18" charset="2"/>
              </a:rPr>
              <a:t> n</a:t>
            </a:r>
            <a:r>
              <a:rPr lang="en-US">
                <a:sym typeface="Symbol" pitchFamily="18" charset="2"/>
              </a:rPr>
              <a:t>ếu vũ trụ nói đến là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U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=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cs typeface="Times New Roman" pitchFamily="18" charset="0"/>
                <a:sym typeface="Symbol" pitchFamily="18" charset="2"/>
              </a:rPr>
              <a:t>; v</a:t>
            </a:r>
            <a:r>
              <a:rPr lang="en-US">
                <a:sym typeface="Symbol" pitchFamily="18" charset="2"/>
              </a:rPr>
              <a:t>ì vậy có tên là phần bù</a:t>
            </a:r>
            <a:r>
              <a:rPr lang="en-US" i="1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ý hiệu phần bù của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>
                <a:cs typeface="Times New Roman" pitchFamily="18" charset="0"/>
                <a:sym typeface="Symbol" pitchFamily="18" charset="2"/>
              </a:rPr>
              <a:t> l</a:t>
            </a:r>
            <a:r>
              <a:rPr lang="en-US">
                <a:sym typeface="Symbol" pitchFamily="18" charset="2"/>
              </a:rPr>
              <a:t>à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12295" name="Line 4">
            <a:extLst>
              <a:ext uri="{FF2B5EF4-FFF2-40B4-BE49-F238E27FC236}">
                <a16:creationId xmlns:a16="http://schemas.microsoft.com/office/drawing/2014/main" id="{034E6DCD-0A0D-4761-8C90-9F0DC9810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40386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5">
            <a:extLst>
              <a:ext uri="{FF2B5EF4-FFF2-40B4-BE49-F238E27FC236}">
                <a16:creationId xmlns:a16="http://schemas.microsoft.com/office/drawing/2014/main" id="{7EABEC52-72FD-4C82-BD4D-AB5E009284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9725" y="352425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6">
            <a:extLst>
              <a:ext uri="{FF2B5EF4-FFF2-40B4-BE49-F238E27FC236}">
                <a16:creationId xmlns:a16="http://schemas.microsoft.com/office/drawing/2014/main" id="{F6CCEDFD-E0CF-41DE-915B-F460CDCBC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5908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7">
            <a:extLst>
              <a:ext uri="{FF2B5EF4-FFF2-40B4-BE49-F238E27FC236}">
                <a16:creationId xmlns:a16="http://schemas.microsoft.com/office/drawing/2014/main" id="{298338EC-CD43-4FEC-A188-A08FCEA5C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4102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28" name="Text Box 8">
            <a:extLst>
              <a:ext uri="{FF2B5EF4-FFF2-40B4-BE49-F238E27FC236}">
                <a16:creationId xmlns:a16="http://schemas.microsoft.com/office/drawing/2014/main" id="{B75F3A70-64CE-4985-9B8D-1CA763F1F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5943600"/>
            <a:ext cx="6729412" cy="4857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/>
              <a:t>Example:</a:t>
            </a:r>
            <a:r>
              <a:rPr lang="en-US"/>
              <a:t> 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{(</a:t>
            </a:r>
            <a:r>
              <a:rPr lang="en-US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| (</a:t>
            </a:r>
            <a:r>
              <a:rPr lang="en-US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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&lt;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} = {(</a:t>
            </a:r>
            <a:r>
              <a:rPr lang="en-US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,</a:t>
            </a:r>
            <a:r>
              <a:rPr lang="en-US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 | 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¬</a:t>
            </a:r>
            <a:r>
              <a:rPr lang="en-US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&lt;</a:t>
            </a:r>
            <a:r>
              <a:rPr lang="en-US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} =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≥</a:t>
            </a:r>
          </a:p>
        </p:txBody>
      </p:sp>
      <p:sp>
        <p:nvSpPr>
          <p:cNvPr id="12300" name="Line 9">
            <a:extLst>
              <a:ext uri="{FF2B5EF4-FFF2-40B4-BE49-F238E27FC236}">
                <a16:creationId xmlns:a16="http://schemas.microsoft.com/office/drawing/2014/main" id="{03EF9279-E453-4723-9681-E6C8A7E0B5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5425" y="6080125"/>
            <a:ext cx="7620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0">
            <a:extLst>
              <a:ext uri="{FF2B5EF4-FFF2-40B4-BE49-F238E27FC236}">
                <a16:creationId xmlns:a16="http://schemas.microsoft.com/office/drawing/2014/main" id="{7CB3CDCE-8AB4-481A-A08D-4C3F3D903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267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>
            <a:extLst>
              <a:ext uri="{FF2B5EF4-FFF2-40B4-BE49-F238E27FC236}">
                <a16:creationId xmlns:a16="http://schemas.microsoft.com/office/drawing/2014/main" id="{2E7215C2-4BE9-4F31-8D20-0D3B9EE75E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036E13-613F-472E-99A8-37A296E968CB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4451" name="Footer Placeholder 4">
            <a:extLst>
              <a:ext uri="{FF2B5EF4-FFF2-40B4-BE49-F238E27FC236}">
                <a16:creationId xmlns:a16="http://schemas.microsoft.com/office/drawing/2014/main" id="{AA39DACF-4BD9-4894-8E00-BF88BA0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04452" name="Slide Number Placeholder 5">
            <a:extLst>
              <a:ext uri="{FF2B5EF4-FFF2-40B4-BE49-F238E27FC236}">
                <a16:creationId xmlns:a16="http://schemas.microsoft.com/office/drawing/2014/main" id="{C490D299-6AC2-4334-A39F-684D621D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14D692-4F66-46DA-9FF0-DC9322501608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E7632EC7-1CA6-4B29-A1A7-0BE0090E1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Lấy ví dụ thỏa mãn đối xứng và bắc cầu, nhưng không phản xạ</a:t>
            </a:r>
          </a:p>
        </p:txBody>
      </p:sp>
      <p:pic>
        <p:nvPicPr>
          <p:cNvPr id="104454" name="Picture 8">
            <a:extLst>
              <a:ext uri="{FF2B5EF4-FFF2-40B4-BE49-F238E27FC236}">
                <a16:creationId xmlns:a16="http://schemas.microsoft.com/office/drawing/2014/main" id="{E87511CE-ECCE-4515-BC9A-3716C2C5E4C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08225"/>
            <a:ext cx="9144000" cy="3459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>
            <a:extLst>
              <a:ext uri="{FF2B5EF4-FFF2-40B4-BE49-F238E27FC236}">
                <a16:creationId xmlns:a16="http://schemas.microsoft.com/office/drawing/2014/main" id="{94A02E3C-B699-4894-9F37-1E42D267F0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A7999F-3101-4B6E-B23D-AA104C70F083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6499" name="Footer Placeholder 4">
            <a:extLst>
              <a:ext uri="{FF2B5EF4-FFF2-40B4-BE49-F238E27FC236}">
                <a16:creationId xmlns:a16="http://schemas.microsoft.com/office/drawing/2014/main" id="{991A1EDE-1F6E-4DAB-B1E6-6FE367F4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06500" name="Slide Number Placeholder 5">
            <a:extLst>
              <a:ext uri="{FF2B5EF4-FFF2-40B4-BE49-F238E27FC236}">
                <a16:creationId xmlns:a16="http://schemas.microsoft.com/office/drawing/2014/main" id="{CA18BFDB-F8E9-4253-8BEA-0ADDFFF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7EBD8-30EB-4F17-BC0D-F4558041ACC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322F7527-C6E7-4946-89B3-74C1C455D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z="4000"/>
              <a:t>Trong mỗi t/h sau, R có là quan hệ tương đương không</a:t>
            </a:r>
          </a:p>
        </p:txBody>
      </p:sp>
      <p:pic>
        <p:nvPicPr>
          <p:cNvPr id="106502" name="Picture 4">
            <a:extLst>
              <a:ext uri="{FF2B5EF4-FFF2-40B4-BE49-F238E27FC236}">
                <a16:creationId xmlns:a16="http://schemas.microsoft.com/office/drawing/2014/main" id="{29C5FCF3-038D-4B2D-AFD4-F151DC41A70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90700"/>
            <a:ext cx="9144000" cy="4495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4">
            <a:extLst>
              <a:ext uri="{FF2B5EF4-FFF2-40B4-BE49-F238E27FC236}">
                <a16:creationId xmlns:a16="http://schemas.microsoft.com/office/drawing/2014/main" id="{7F4BE7D6-3FC5-49F6-A27A-2821703505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C9BE74-0CB5-422D-9743-090D1284AF2D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8547" name="Footer Placeholder 5">
            <a:extLst>
              <a:ext uri="{FF2B5EF4-FFF2-40B4-BE49-F238E27FC236}">
                <a16:creationId xmlns:a16="http://schemas.microsoft.com/office/drawing/2014/main" id="{8977847C-77D9-4E5D-8D47-EA5BD316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08548" name="Slide Number Placeholder 6">
            <a:extLst>
              <a:ext uri="{FF2B5EF4-FFF2-40B4-BE49-F238E27FC236}">
                <a16:creationId xmlns:a16="http://schemas.microsoft.com/office/drawing/2014/main" id="{15D57D34-EC27-4BA4-91BB-D37472E9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0F1824-AFD6-4A8B-9A87-91C10C0FBF0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8549" name="Rectangle 8">
            <a:extLst>
              <a:ext uri="{FF2B5EF4-FFF2-40B4-BE49-F238E27FC236}">
                <a16:creationId xmlns:a16="http://schemas.microsoft.com/office/drawing/2014/main" id="{DF07C82F-0722-41B6-87CB-B7B88BC6E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algn="l"/>
            <a:r>
              <a:rPr lang="en-US" altLang="en-US" sz="4000"/>
              <a:t>       a) R quan hệ tương đương, </a:t>
            </a:r>
            <a:br>
              <a:rPr lang="en-US" altLang="en-US" sz="4000"/>
            </a:br>
            <a:r>
              <a:rPr lang="en-US" altLang="en-US" sz="4000"/>
              <a:t>b) R không có tính bắc cầu   </a:t>
            </a:r>
          </a:p>
        </p:txBody>
      </p:sp>
      <p:pic>
        <p:nvPicPr>
          <p:cNvPr id="108550" name="Picture 4">
            <a:extLst>
              <a:ext uri="{FF2B5EF4-FFF2-40B4-BE49-F238E27FC236}">
                <a16:creationId xmlns:a16="http://schemas.microsoft.com/office/drawing/2014/main" id="{597B8D77-9FAB-4F04-B192-441AD699E460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86000"/>
            <a:ext cx="9144000" cy="19240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1" name="Picture 7">
            <a:extLst>
              <a:ext uri="{FF2B5EF4-FFF2-40B4-BE49-F238E27FC236}">
                <a16:creationId xmlns:a16="http://schemas.microsoft.com/office/drawing/2014/main" id="{7608DCC6-A386-4363-A279-21A65805FE21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9144000" cy="17716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>
            <a:extLst>
              <a:ext uri="{FF2B5EF4-FFF2-40B4-BE49-F238E27FC236}">
                <a16:creationId xmlns:a16="http://schemas.microsoft.com/office/drawing/2014/main" id="{53724760-209F-45AF-8D20-9CB225E840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0F231-0481-4D3F-AF12-AB56458B5362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0595" name="Footer Placeholder 4">
            <a:extLst>
              <a:ext uri="{FF2B5EF4-FFF2-40B4-BE49-F238E27FC236}">
                <a16:creationId xmlns:a16="http://schemas.microsoft.com/office/drawing/2014/main" id="{A28A7EEE-FB98-49BC-AE8E-62679ADE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10596" name="Slide Number Placeholder 5">
            <a:extLst>
              <a:ext uri="{FF2B5EF4-FFF2-40B4-BE49-F238E27FC236}">
                <a16:creationId xmlns:a16="http://schemas.microsoft.com/office/drawing/2014/main" id="{80C42BDA-E671-4CB1-AC7A-FD96FF1E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817EB8-F24D-4B6F-9C7F-B47996676D5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DB72F50E-F901-44E5-A2CC-35B486414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990600"/>
          </a:xfrm>
        </p:spPr>
        <p:txBody>
          <a:bodyPr/>
          <a:lstStyle/>
          <a:p>
            <a:r>
              <a:rPr lang="en-US" altLang="en-US" sz="3200"/>
              <a:t>c) R không có tính phản xạ, </a:t>
            </a:r>
            <a:br>
              <a:rPr lang="en-US" altLang="en-US" sz="3200"/>
            </a:br>
            <a:r>
              <a:rPr lang="en-US" altLang="en-US" sz="3200"/>
              <a:t>d) R quan hệ tương đương</a:t>
            </a:r>
            <a:r>
              <a:rPr lang="en-US" altLang="en-US" sz="4000"/>
              <a:t>, </a:t>
            </a:r>
            <a:endParaRPr lang="en-US" altLang="en-US" sz="3200"/>
          </a:p>
        </p:txBody>
      </p:sp>
      <p:pic>
        <p:nvPicPr>
          <p:cNvPr id="110598" name="Picture 4">
            <a:extLst>
              <a:ext uri="{FF2B5EF4-FFF2-40B4-BE49-F238E27FC236}">
                <a16:creationId xmlns:a16="http://schemas.microsoft.com/office/drawing/2014/main" id="{305E7805-A584-402B-9834-E52604F4319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46188"/>
            <a:ext cx="9144000" cy="55832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3">
            <a:extLst>
              <a:ext uri="{FF2B5EF4-FFF2-40B4-BE49-F238E27FC236}">
                <a16:creationId xmlns:a16="http://schemas.microsoft.com/office/drawing/2014/main" id="{0679A495-E404-4326-AC34-BDF238A07C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37F9A7-675B-41D0-94B0-40AB2DE25210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2643" name="Footer Placeholder 4">
            <a:extLst>
              <a:ext uri="{FF2B5EF4-FFF2-40B4-BE49-F238E27FC236}">
                <a16:creationId xmlns:a16="http://schemas.microsoft.com/office/drawing/2014/main" id="{0EB72512-ABFF-4921-8685-18C905AD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12644" name="Slide Number Placeholder 5">
            <a:extLst>
              <a:ext uri="{FF2B5EF4-FFF2-40B4-BE49-F238E27FC236}">
                <a16:creationId xmlns:a16="http://schemas.microsoft.com/office/drawing/2014/main" id="{7C9D2FFD-F6A8-4EAF-AE88-76DF03A9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1DD371-DA46-4628-886F-C977A0FE2F8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CD8EF984-9789-4615-9B7A-B4BDDE69C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/>
              <a:t>Chứng minh các lớp tương đương rời nhau</a:t>
            </a:r>
          </a:p>
        </p:txBody>
      </p:sp>
      <p:pic>
        <p:nvPicPr>
          <p:cNvPr id="112646" name="Picture 4">
            <a:extLst>
              <a:ext uri="{FF2B5EF4-FFF2-40B4-BE49-F238E27FC236}">
                <a16:creationId xmlns:a16="http://schemas.microsoft.com/office/drawing/2014/main" id="{1B0B80AB-C3FC-4684-A455-F6D26BCB31D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06513"/>
            <a:ext cx="9144000" cy="54641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3">
            <a:extLst>
              <a:ext uri="{FF2B5EF4-FFF2-40B4-BE49-F238E27FC236}">
                <a16:creationId xmlns:a16="http://schemas.microsoft.com/office/drawing/2014/main" id="{259655CD-4912-4763-AFF6-8003389098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B6E41D-7C39-48AC-B0A9-F0342E601E3F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4691" name="Footer Placeholder 4">
            <a:extLst>
              <a:ext uri="{FF2B5EF4-FFF2-40B4-BE49-F238E27FC236}">
                <a16:creationId xmlns:a16="http://schemas.microsoft.com/office/drawing/2014/main" id="{32109B71-A43C-4849-ACEF-2F014F47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14692" name="Slide Number Placeholder 5">
            <a:extLst>
              <a:ext uri="{FF2B5EF4-FFF2-40B4-BE49-F238E27FC236}">
                <a16:creationId xmlns:a16="http://schemas.microsoft.com/office/drawing/2014/main" id="{F4AF6B93-E0A0-4E90-9E8E-35E0CB94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7466D-2C89-4AF8-90BE-EB2F7DCCA84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B07B2499-50D1-4CD9-948E-690E0D3CA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Chứng minh phản xạ</a:t>
            </a:r>
          </a:p>
        </p:txBody>
      </p:sp>
      <p:pic>
        <p:nvPicPr>
          <p:cNvPr id="114694" name="Picture 4">
            <a:extLst>
              <a:ext uri="{FF2B5EF4-FFF2-40B4-BE49-F238E27FC236}">
                <a16:creationId xmlns:a16="http://schemas.microsoft.com/office/drawing/2014/main" id="{30E1A958-07AC-4ACA-B7E6-E914D0148CB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44738"/>
            <a:ext cx="9144000" cy="33861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9A83B8E4-6107-4BD3-B988-09167EF3D3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DCDB5A-058A-43DC-B87A-C8660684F713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0B312359-01B4-45E9-B2E0-2DA0E446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007E6908-66C9-413B-AD7F-D7622C30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6983E1-A0AB-4353-B5D4-F85342903E5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419E46CF-2BFC-4F64-A63A-658D1626E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4000"/>
              <a:t>Quan hệ ngược -Inverse Relations</a:t>
            </a:r>
          </a:p>
        </p:txBody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A336BBBF-C7E2-42CB-936F-87DFA78BC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Quan hệ hai ngôi bất kỳ 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c</a:t>
            </a:r>
            <a:r>
              <a:rPr lang="en-US"/>
              <a:t>ó quan hệ ngược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baseline="30000">
                <a:solidFill>
                  <a:srgbClr val="FF0000"/>
                </a:solidFill>
                <a:cs typeface="Times New Roman" pitchFamily="18" charset="0"/>
              </a:rPr>
              <a:t>−1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: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×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, x</a:t>
            </a:r>
            <a:r>
              <a:rPr lang="en-US"/>
              <a:t>ác định bởi 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baseline="30000">
                <a:solidFill>
                  <a:srgbClr val="FF0000"/>
                </a:solidFill>
                <a:cs typeface="Times New Roman" pitchFamily="18" charset="0"/>
              </a:rPr>
              <a:t>−1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:≡ {(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 | 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}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buFontTx/>
              <a:buNone/>
              <a:defRPr/>
            </a:pPr>
            <a:r>
              <a:rPr lang="en-US" baseline="30000">
                <a:cs typeface="Times New Roman" pitchFamily="18" charset="0"/>
                <a:sym typeface="Symbol" pitchFamily="18" charset="2"/>
              </a:rPr>
              <a:t>	</a:t>
            </a:r>
            <a:r>
              <a:rPr lang="en-US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E.g.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, </a:t>
            </a:r>
            <a:r>
              <a:rPr lang="en-US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&lt;</a:t>
            </a:r>
            <a:r>
              <a:rPr lang="en-US" baseline="3000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−1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 = {(</a:t>
            </a:r>
            <a:r>
              <a:rPr lang="en-US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) | </a:t>
            </a:r>
            <a:r>
              <a:rPr lang="en-US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&lt;</a:t>
            </a:r>
            <a:r>
              <a:rPr lang="en-US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} = {(</a:t>
            </a:r>
            <a:r>
              <a:rPr lang="en-US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) | </a:t>
            </a:r>
            <a:r>
              <a:rPr lang="en-US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&gt;</a:t>
            </a:r>
            <a:r>
              <a:rPr lang="en-US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} = </a:t>
            </a:r>
            <a:r>
              <a:rPr lang="en-US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&gt;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 i="1">
                <a:cs typeface="Times New Roman" pitchFamily="18" charset="0"/>
                <a:sym typeface="Symbol" pitchFamily="18" charset="2"/>
              </a:rPr>
              <a:t>E.g.</a:t>
            </a:r>
            <a:r>
              <a:rPr lang="en-US">
                <a:cs typeface="Times New Roman" pitchFamily="18" charset="0"/>
                <a:sym typeface="Symbol" pitchFamily="18" charset="2"/>
              </a:rPr>
              <a:t>, if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>
                <a:cs typeface="Times New Roman" pitchFamily="18" charset="0"/>
                <a:sym typeface="Symbol" pitchFamily="18" charset="2"/>
              </a:rPr>
              <a:t>:People→Foods is defined by      </a:t>
            </a:r>
            <a:br>
              <a:rPr lang="en-US">
                <a:cs typeface="Times New Roman" pitchFamily="18" charset="0"/>
                <a:sym typeface="Symbol" pitchFamily="18" charset="2"/>
              </a:rPr>
            </a:br>
            <a:r>
              <a:rPr lang="en-US">
                <a:cs typeface="Times New Roman" pitchFamily="18" charset="0"/>
                <a:sym typeface="Symbol" pitchFamily="18" charset="2"/>
              </a:rPr>
              <a:t> 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 R b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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eats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cs typeface="Times New Roman" pitchFamily="18" charset="0"/>
                <a:sym typeface="Symbol" pitchFamily="18" charset="2"/>
              </a:rPr>
              <a:t>,  then:  </a:t>
            </a:r>
            <a:br>
              <a:rPr lang="en-US">
                <a:cs typeface="Times New Roman" pitchFamily="18" charset="0"/>
                <a:sym typeface="Symbol" pitchFamily="18" charset="2"/>
              </a:rPr>
            </a:br>
            <a:r>
              <a:rPr lang="en-US">
                <a:cs typeface="Times New Roman" pitchFamily="18" charset="0"/>
                <a:sym typeface="Symbol" pitchFamily="18" charset="2"/>
              </a:rPr>
              <a:t> 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baseline="30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−1</a:t>
            </a:r>
            <a:r>
              <a:rPr lang="en-US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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is eaten by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cs typeface="Times New Roman" pitchFamily="18" charset="0"/>
                <a:sym typeface="Symbol" pitchFamily="18" charset="2"/>
              </a:rPr>
              <a:t>. (Passive voice.)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EE364CCF-CA6B-4976-AC06-C4F41FDC84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63487E-5551-4358-81FD-F8183C7CB714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7E1C35D8-243A-4E21-91D7-13034314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31224190-339C-4998-A30D-6B7DAEAE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B62BE6-F79C-4720-A229-994E1D1E0ED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9F677598-3869-4124-9272-953433E91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4000"/>
              <a:t>Quan hệ trên một tập hợp </a:t>
            </a:r>
            <a:br>
              <a:rPr lang="en-US" altLang="en-US" sz="4000"/>
            </a:br>
            <a:r>
              <a:rPr lang="en-US" altLang="en-US" sz="4000"/>
              <a:t>Relations on a Set</a:t>
            </a:r>
          </a:p>
        </p:txBody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9413323A-3C2D-484D-90C6-EC6FCB675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Quan hệ hai ngôi từ A vào chính nó được gọi là quan hệ trên 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pPr>
              <a:defRPr/>
            </a:pPr>
            <a:r>
              <a:rPr lang="en-US" i="1"/>
              <a:t>VD.</a:t>
            </a:r>
            <a:r>
              <a:rPr lang="en-US"/>
              <a:t>, quan hệ nhỏ  hơn “</a:t>
            </a:r>
            <a:r>
              <a:rPr lang="en-US" b="1">
                <a:latin typeface="Arial Unicode MS" pitchFamily="34" charset="-128"/>
                <a:cs typeface="Times New Roman" pitchFamily="18" charset="0"/>
              </a:rPr>
              <a:t>&lt;</a:t>
            </a:r>
            <a:r>
              <a:rPr lang="en-US">
                <a:cs typeface="Times New Roman" pitchFamily="18" charset="0"/>
              </a:rPr>
              <a:t>” </a:t>
            </a:r>
            <a:r>
              <a:rPr lang="en-US"/>
              <a:t>được định nghĩa trong ví dụ trước là quan hệ trên tập số tự nhiên N</a:t>
            </a:r>
            <a:r>
              <a:rPr lang="en-US">
                <a:cs typeface="Times New Roman" pitchFamily="18" charset="0"/>
              </a:rPr>
              <a:t>.</a:t>
            </a:r>
            <a:endParaRPr lang="en-US" b="1">
              <a:cs typeface="Times New Roman" pitchFamily="18" charset="0"/>
            </a:endParaRPr>
          </a:p>
          <a:p>
            <a:pPr>
              <a:defRPr/>
            </a:pPr>
            <a:r>
              <a:rPr lang="en-US">
                <a:cs typeface="Times New Roman" pitchFamily="18" charset="0"/>
              </a:rPr>
              <a:t>Quan h</a:t>
            </a:r>
            <a:r>
              <a:rPr lang="en-US"/>
              <a:t>ệ hai ngôi đồng nhất </a:t>
            </a:r>
            <a:r>
              <a:rPr lang="en-US" b="1">
                <a:cs typeface="Times New Roman" pitchFamily="18" charset="0"/>
              </a:rPr>
              <a:t>I</a:t>
            </a:r>
            <a:r>
              <a:rPr lang="en-US" i="1" baseline="-25000"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tr</a:t>
            </a:r>
            <a:r>
              <a:rPr lang="en-US"/>
              <a:t>ên tập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l</a:t>
            </a:r>
            <a:r>
              <a:rPr lang="en-US"/>
              <a:t>à tập sau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{(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)|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}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FC5BEFE8-D09E-44A3-B504-8F7CC46048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EECFCF-8E6C-41D1-BB96-160B6239FFC8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4B3BA57A-FBE6-40CD-AC88-26FCE45D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634ADFD6-F3AF-42B1-8A96-AB740A07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74D6C-2151-49BE-A30B-D1EA770F2F88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436881AF-D423-4A4F-9E4C-00A1E5AD9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/>
              <a:t>Phản xạ - Reflexivity</a:t>
            </a:r>
          </a:p>
        </p:txBody>
      </p:sp>
      <p:sp>
        <p:nvSpPr>
          <p:cNvPr id="825347" name="Rectangle 3">
            <a:extLst>
              <a:ext uri="{FF2B5EF4-FFF2-40B4-BE49-F238E27FC236}">
                <a16:creationId xmlns:a16="http://schemas.microsoft.com/office/drawing/2014/main" id="{476CED46-7CD8-4B27-B5F6-8DEAE9903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Quan hệ </a:t>
            </a:r>
            <a:r>
              <a:rPr lang="en-US" sz="2800" i="1"/>
              <a:t>R</a:t>
            </a:r>
            <a:r>
              <a:rPr lang="en-US" sz="2800"/>
              <a:t> trên  </a:t>
            </a:r>
            <a:r>
              <a:rPr lang="en-US" sz="2800" i="1"/>
              <a:t>A</a:t>
            </a:r>
            <a:r>
              <a:rPr lang="en-US" sz="2800"/>
              <a:t> là phản xạ nếu 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sz="2800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2800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,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i="1">
                <a:solidFill>
                  <a:srgbClr val="FF0000"/>
                </a:solidFill>
              </a:rPr>
              <a:t>aRa</a:t>
            </a:r>
            <a:r>
              <a:rPr lang="en-US" sz="2800">
                <a:sym typeface="Symbol" pitchFamily="18" charset="2"/>
              </a:rPr>
              <a:t>.</a:t>
            </a:r>
          </a:p>
          <a:p>
            <a:pPr lvl="1">
              <a:defRPr/>
            </a:pPr>
            <a:r>
              <a:rPr lang="en-US" sz="2400">
                <a:sym typeface="Symbol" pitchFamily="18" charset="2"/>
              </a:rPr>
              <a:t>VD, quan hệ  </a:t>
            </a:r>
            <a:r>
              <a:rPr lang="en-US" sz="2400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≥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:≡ {(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 | 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≥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}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l</a:t>
            </a:r>
            <a:r>
              <a:rPr lang="en-US" sz="2400">
                <a:sym typeface="Symbol" pitchFamily="18" charset="2"/>
              </a:rPr>
              <a:t>à phản xạ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 sz="2800">
                <a:cs typeface="Times New Roman" pitchFamily="18" charset="0"/>
                <a:sym typeface="Symbol" pitchFamily="18" charset="2"/>
              </a:rPr>
              <a:t>Quan h</a:t>
            </a:r>
            <a:r>
              <a:rPr lang="en-US" sz="2800">
                <a:sym typeface="Symbol" pitchFamily="18" charset="2"/>
              </a:rPr>
              <a:t>ệ 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l</a:t>
            </a:r>
            <a:r>
              <a:rPr lang="en-US" sz="2800">
                <a:sym typeface="Symbol" pitchFamily="18" charset="2"/>
              </a:rPr>
              <a:t>à phi phản xạ (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irreflexive)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 iff quan h</a:t>
            </a:r>
            <a:r>
              <a:rPr lang="en-US" sz="2800">
                <a:sym typeface="Symbol" pitchFamily="18" charset="2"/>
              </a:rPr>
              <a:t>ệ bù của nó  R là phản xạ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1">
              <a:defRPr/>
            </a:pPr>
            <a:r>
              <a:rPr lang="en-US" sz="2400">
                <a:cs typeface="Times New Roman" pitchFamily="18" charset="0"/>
                <a:sym typeface="Symbol" pitchFamily="18" charset="2"/>
              </a:rPr>
              <a:t>Example: </a:t>
            </a:r>
            <a:r>
              <a:rPr lang="en-US" sz="2400" b="1"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is irreflexive, because ≥ is reflexive.</a:t>
            </a:r>
          </a:p>
          <a:p>
            <a:pPr lvl="1">
              <a:defRPr/>
            </a:pPr>
            <a:r>
              <a:rPr lang="en-US" sz="2400">
                <a:cs typeface="Times New Roman" pitchFamily="18" charset="0"/>
                <a:sym typeface="Symbol" pitchFamily="18" charset="2"/>
              </a:rPr>
              <a:t>Note “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irreflexive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” does </a:t>
            </a:r>
            <a:r>
              <a:rPr lang="en-US" sz="2400" b="1">
                <a:cs typeface="Times New Roman" pitchFamily="18" charset="0"/>
                <a:sym typeface="Symbol" pitchFamily="18" charset="2"/>
              </a:rPr>
              <a:t>NOT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mean “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not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reflexive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”!</a:t>
            </a:r>
          </a:p>
          <a:p>
            <a:pPr lvl="2">
              <a:defRPr/>
            </a:pPr>
            <a:r>
              <a:rPr lang="en-US" sz="2000">
                <a:cs typeface="Times New Roman" pitchFamily="18" charset="0"/>
                <a:sym typeface="Symbol" pitchFamily="18" charset="2"/>
              </a:rPr>
              <a:t>For example: the relation “likes” between people is not reflexive, but it is not irreflexive either.  </a:t>
            </a:r>
          </a:p>
          <a:p>
            <a:pPr lvl="3">
              <a:defRPr/>
            </a:pPr>
            <a:r>
              <a:rPr lang="en-US" sz="1800">
                <a:cs typeface="Times New Roman" pitchFamily="18" charset="0"/>
                <a:sym typeface="Symbol" pitchFamily="18" charset="2"/>
              </a:rPr>
              <a:t>Since not everyone likes themselves, but not everyone </a:t>
            </a:r>
            <a:r>
              <a:rPr lang="en-US" sz="1800" i="1">
                <a:cs typeface="Times New Roman" pitchFamily="18" charset="0"/>
                <a:sym typeface="Symbol" pitchFamily="18" charset="2"/>
              </a:rPr>
              <a:t>dislikes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 themselves either!</a:t>
            </a:r>
          </a:p>
        </p:txBody>
      </p:sp>
      <p:sp>
        <p:nvSpPr>
          <p:cNvPr id="18439" name="Line 4">
            <a:extLst>
              <a:ext uri="{FF2B5EF4-FFF2-40B4-BE49-F238E27FC236}">
                <a16:creationId xmlns:a16="http://schemas.microsoft.com/office/drawing/2014/main" id="{A3D65D05-135D-44AB-96A0-35DF03E3E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505200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CE8FC3E4-2291-4043-95BC-54BC949966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21BA0B-A8AE-4AF0-854E-4078024A8D71}" type="datetime1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30-Sep-20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C3439D03-46DF-4A19-A072-A33F62DE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(c)2001-2003, Michael P. Frank</a:t>
            </a: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7FAC952E-F426-42BE-AE87-6E9055A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4F594C-99C6-441B-AF98-21A6BF15DEC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242F992F-D026-4964-B5CF-B40C08574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4000"/>
              <a:t>Đối xứng và phản đối xứng</a:t>
            </a:r>
            <a:br>
              <a:rPr lang="en-US" altLang="en-US" sz="4000"/>
            </a:br>
            <a:r>
              <a:rPr lang="en-US" altLang="en-US" sz="4000"/>
              <a:t>Symmetry &amp; Antisymmetry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8A31470C-98BF-4483-8E41-420A05D79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724400"/>
          </a:xfrm>
        </p:spPr>
        <p:txBody>
          <a:bodyPr/>
          <a:lstStyle/>
          <a:p>
            <a:pPr>
              <a:defRPr/>
            </a:pPr>
            <a:r>
              <a:rPr lang="en-US"/>
              <a:t>Quan hệ hai ngôi </a:t>
            </a:r>
            <a:r>
              <a:rPr lang="en-US" i="1"/>
              <a:t>R</a:t>
            </a:r>
            <a:r>
              <a:rPr lang="en-US"/>
              <a:t> trên </a:t>
            </a:r>
            <a:r>
              <a:rPr lang="en-US" i="1"/>
              <a:t>A</a:t>
            </a:r>
            <a:r>
              <a:rPr lang="en-US"/>
              <a:t> là đối xứng iff </a:t>
            </a:r>
            <a:br>
              <a:rPr lang="en-US"/>
            </a:b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=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baseline="30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−1</a:t>
            </a:r>
            <a:r>
              <a:rPr lang="en-US">
                <a:cs typeface="Times New Roman" pitchFamily="18" charset="0"/>
                <a:sym typeface="Symbol" pitchFamily="18" charset="2"/>
              </a:rPr>
              <a:t>,</a:t>
            </a:r>
            <a:r>
              <a:rPr lang="en-US"/>
              <a:t> tức là, nếu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↔ 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)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1">
              <a:defRPr/>
            </a:pPr>
            <a:r>
              <a:rPr lang="en-US" i="1">
                <a:cs typeface="Times New Roman" pitchFamily="18" charset="0"/>
                <a:sym typeface="Symbol" pitchFamily="18" charset="2"/>
              </a:rPr>
              <a:t>VD</a:t>
            </a:r>
            <a:r>
              <a:rPr lang="en-US">
                <a:cs typeface="Times New Roman" pitchFamily="18" charset="0"/>
                <a:sym typeface="Symbol" pitchFamily="18" charset="2"/>
              </a:rPr>
              <a:t>, </a:t>
            </a:r>
            <a:r>
              <a:rPr lang="en-US" b="1">
                <a:cs typeface="Times New Roman" pitchFamily="18" charset="0"/>
                <a:sym typeface="Symbol" pitchFamily="18" charset="2"/>
              </a:rPr>
              <a:t>=</a:t>
            </a:r>
            <a:r>
              <a:rPr lang="en-US">
                <a:cs typeface="Times New Roman" pitchFamily="18" charset="0"/>
                <a:sym typeface="Symbol" pitchFamily="18" charset="2"/>
              </a:rPr>
              <a:t> (equality) is symmetric.  </a:t>
            </a:r>
            <a:r>
              <a:rPr lang="en-US" b="1">
                <a:cs typeface="Times New Roman" pitchFamily="18" charset="0"/>
                <a:sym typeface="Symbol" pitchFamily="18" charset="2"/>
              </a:rPr>
              <a:t>&lt;</a:t>
            </a:r>
            <a:r>
              <a:rPr lang="en-US">
                <a:cs typeface="Times New Roman" pitchFamily="18" charset="0"/>
                <a:sym typeface="Symbol" pitchFamily="18" charset="2"/>
              </a:rPr>
              <a:t> is not.</a:t>
            </a:r>
          </a:p>
          <a:p>
            <a:pPr lvl="1"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“is married to” is symmetric, “likes” is not.</a:t>
            </a:r>
          </a:p>
          <a:p>
            <a:pPr>
              <a:defRPr/>
            </a:pPr>
            <a:r>
              <a:rPr lang="en-US"/>
              <a:t>Quan hệ hai ngôi </a:t>
            </a:r>
            <a:r>
              <a:rPr lang="en-US" i="1"/>
              <a:t>R</a:t>
            </a:r>
            <a:r>
              <a:rPr lang="en-US"/>
              <a:t> là phản xứng nếu  </a:t>
            </a:r>
            <a:br>
              <a:rPr lang="en-US"/>
            </a:br>
            <a:r>
              <a:rPr lang="en-US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≠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</a:rPr>
              <a:t>, (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→ 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,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)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1">
              <a:defRPr/>
            </a:pPr>
            <a:r>
              <a:rPr lang="en-US" b="1">
                <a:cs typeface="Times New Roman" pitchFamily="18" charset="0"/>
                <a:sym typeface="Symbol" pitchFamily="18" charset="2"/>
              </a:rPr>
              <a:t>Examples: &lt;</a:t>
            </a:r>
            <a:r>
              <a:rPr lang="en-US">
                <a:cs typeface="Times New Roman" pitchFamily="18" charset="0"/>
                <a:sym typeface="Symbol" pitchFamily="18" charset="2"/>
              </a:rPr>
              <a:t> is antisymmetric, “likes” is not.</a:t>
            </a:r>
          </a:p>
          <a:p>
            <a:pPr lvl="1">
              <a:defRPr/>
            </a:pPr>
            <a:r>
              <a:rPr lang="en-US" b="1">
                <a:cs typeface="Times New Roman" pitchFamily="18" charset="0"/>
                <a:sym typeface="Symbol" pitchFamily="18" charset="2"/>
              </a:rPr>
              <a:t>Exercise:</a:t>
            </a:r>
            <a:r>
              <a:rPr lang="en-US">
                <a:cs typeface="Times New Roman" pitchFamily="18" charset="0"/>
                <a:sym typeface="Symbol" pitchFamily="18" charset="2"/>
              </a:rPr>
              <a:t> prove this definition of antisymmetric is equivalent to the statement that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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baseline="30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−1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 </a:t>
            </a:r>
            <a:r>
              <a:rPr lang="en-US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i="1" baseline="-250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cs typeface="Times New Roman" pitchFamily="18" charset="0"/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66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66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A9F6B78DC3744E9D8470E124C26259" ma:contentTypeVersion="2" ma:contentTypeDescription="Create a new document." ma:contentTypeScope="" ma:versionID="b149ba8ae3b4953ad006fb2f5fd13b32">
  <xsd:schema xmlns:xsd="http://www.w3.org/2001/XMLSchema" xmlns:xs="http://www.w3.org/2001/XMLSchema" xmlns:p="http://schemas.microsoft.com/office/2006/metadata/properties" xmlns:ns2="73daca15-9cef-4501-aeb9-30109ee6e3df" targetNamespace="http://schemas.microsoft.com/office/2006/metadata/properties" ma:root="true" ma:fieldsID="f5a5dbea68cf8a7924434da4881e9781" ns2:_="">
    <xsd:import namespace="73daca15-9cef-4501-aeb9-30109ee6e3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aca15-9cef-4501-aeb9-30109ee6e3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A7E57D-6303-495A-8F75-67581BD335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D1B44E-03DE-4340-AB0D-EF18514EC2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aca15-9cef-4501-aeb9-30109ee6e3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5434</TotalTime>
  <Words>6571</Words>
  <Application>Microsoft Office PowerPoint</Application>
  <PresentationFormat>On-screen Show (4:3)</PresentationFormat>
  <Paragraphs>697</Paragraphs>
  <Slides>55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Times New Roman</vt:lpstr>
      <vt:lpstr>Arial</vt:lpstr>
      <vt:lpstr>Symbol</vt:lpstr>
      <vt:lpstr>Arial Unicode MS</vt:lpstr>
      <vt:lpstr>MT Extra</vt:lpstr>
      <vt:lpstr>Wingdings 3</vt:lpstr>
      <vt:lpstr>Blank Presentation</vt:lpstr>
      <vt:lpstr>Microsoft Equation 3.0</vt:lpstr>
      <vt:lpstr>University of Florida Dept. of Computer &amp; Information Science &amp; Engineering COT 3100 Applications of Discrete Structures Dr. Michael P. Frank</vt:lpstr>
      <vt:lpstr>Module #21: Relations</vt:lpstr>
      <vt:lpstr>Quan hệ hai ngôi - Binary Relations</vt:lpstr>
      <vt:lpstr>Các ví dụ quan hệ hai ngôi</vt:lpstr>
      <vt:lpstr>Quan hệ bù –  Complementary Relations</vt:lpstr>
      <vt:lpstr>Quan hệ ngược -Inverse Relations</vt:lpstr>
      <vt:lpstr>Quan hệ trên một tập hợp  Relations on a Set</vt:lpstr>
      <vt:lpstr>Phản xạ - Reflexivity</vt:lpstr>
      <vt:lpstr>Đối xứng và phản đối xứng Symmetry &amp; Antisymmetry</vt:lpstr>
      <vt:lpstr>Bắc cầu - Transitivity</vt:lpstr>
      <vt:lpstr>Toàn thể - Totality</vt:lpstr>
      <vt:lpstr>Tính hàm số - Functionality</vt:lpstr>
      <vt:lpstr>Ký hiệu Lambda </vt:lpstr>
      <vt:lpstr>Tích quan hệ - Composite Relations</vt:lpstr>
      <vt:lpstr>§7.2: Quan hệ n-ngôi </vt:lpstr>
      <vt:lpstr>Cơ sở dữ liệu quan hệ  Relational Databases</vt:lpstr>
      <vt:lpstr>Phép toán chọn-Selection Operators</vt:lpstr>
      <vt:lpstr>Selection Operator Example</vt:lpstr>
      <vt:lpstr>Phép toán chiếu  Projection Operators</vt:lpstr>
      <vt:lpstr>Projection Example</vt:lpstr>
      <vt:lpstr>Phép toán hợp - Join Operator</vt:lpstr>
      <vt:lpstr>Join Example</vt:lpstr>
      <vt:lpstr>§7.3: Biểu diễn quan hệ Representing Relations</vt:lpstr>
      <vt:lpstr>Using Zero-One Matrices</vt:lpstr>
      <vt:lpstr>Ma trận 0-1 đối xứng phản xạ Zero-One Reflexive, Symmetric</vt:lpstr>
      <vt:lpstr>Thực hiện các phép toán trên quan hệ nhờ ma trận 0-1</vt:lpstr>
      <vt:lpstr>Sử dụng đồ thị có hướng Using Directed Graphs</vt:lpstr>
      <vt:lpstr>Đồ thị có hướng, phản xạ và đối xứng Digraph Reflexive, Symmetric</vt:lpstr>
      <vt:lpstr> Đường đi trong đồ thị có hướng/ quan hệ hai ngôi </vt:lpstr>
      <vt:lpstr>§7.4: Bao đóng của quan hệ Closures of Relations</vt:lpstr>
      <vt:lpstr>Quan hệ liên thông R*</vt:lpstr>
      <vt:lpstr>Thuật toán tìm bao đóng bắc cầu đơn giản Simple Transitive Closure Alg.</vt:lpstr>
      <vt:lpstr>Thuật toán tìm bao đóng nhanh A Faster Transitive Closure Alg.</vt:lpstr>
      <vt:lpstr>Roy-Warshall Algorithm</vt:lpstr>
      <vt:lpstr>§7.5: Quan hệ tương đương Equivalence Relations</vt:lpstr>
      <vt:lpstr>Equivalence Relation Examples</vt:lpstr>
      <vt:lpstr>Các lớp tương đương  Equivalence Classes</vt:lpstr>
      <vt:lpstr>Equivalence Class Examples</vt:lpstr>
      <vt:lpstr>Phân hoạch - Partitions</vt:lpstr>
      <vt:lpstr>§7.6: Thứ tự bộ phận  Partial Orderings</vt:lpstr>
      <vt:lpstr>Tập thứ tự bộ phận như đồ thị có hướng không có chu trình</vt:lpstr>
      <vt:lpstr>Thiết lập thứ tự bộ phận</vt:lpstr>
      <vt:lpstr>Ví dụ thứ tự bộ phận (1)</vt:lpstr>
      <vt:lpstr>Ví dụ thứ tự bộ phận (2)</vt:lpstr>
      <vt:lpstr>Khái niệm dàn đầy đủ</vt:lpstr>
      <vt:lpstr>Ví dụ dàn đầy đủ</vt:lpstr>
      <vt:lpstr>Ví dụ  cụ thể</vt:lpstr>
      <vt:lpstr>Quan hệ thứ tự</vt:lpstr>
      <vt:lpstr>Tìm lỗi trong chứng minh sai sau</vt:lpstr>
      <vt:lpstr>Lấy ví dụ thỏa mãn đối xứng và bắc cầu, nhưng không phản xạ</vt:lpstr>
      <vt:lpstr>Trong mỗi t/h sau, R có là quan hệ tương đương không</vt:lpstr>
      <vt:lpstr>       a) R quan hệ tương đương,  b) R không có tính bắc cầu   </vt:lpstr>
      <vt:lpstr>c) R không có tính phản xạ,  d) R quan hệ tương đương, </vt:lpstr>
      <vt:lpstr>Chứng minh các lớp tương đương rời nhau</vt:lpstr>
      <vt:lpstr>Chứng minh phản xạ</vt:lpstr>
    </vt:vector>
  </TitlesOfParts>
  <Manager>CISE Department</Manager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5th edition</dc:title>
  <dc:subject>Discrete Mathematics</dc:subject>
  <dc:creator>Michael P. Frank</dc:creator>
  <dc:description>Slides developed at the University of Florida_x000d_
for course COT3100, Applications of_x000d_
Discrete Structures, Spring 2001 &amp; 2003.</dc:description>
  <cp:lastModifiedBy>Phúc Nguyễn Quang</cp:lastModifiedBy>
  <cp:revision>141</cp:revision>
  <dcterms:created xsi:type="dcterms:W3CDTF">2001-01-08T01:48:20Z</dcterms:created>
  <dcterms:modified xsi:type="dcterms:W3CDTF">2020-09-30T15:40:04Z</dcterms:modified>
</cp:coreProperties>
</file>