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
  </p:notesMasterIdLst>
  <p:sldIdLst>
    <p:sldId id="256" r:id="rId3"/>
    <p:sldId id="257" r:id="rId4"/>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3" r:id="rId20"/>
    <p:sldId id="272" r:id="rId21"/>
  </p:sldIdLst>
  <p:sldSz cx="18288000" cy="10287000"/>
  <p:notesSz cx="6858000" cy="9144000"/>
  <p:embeddedFontLst>
    <p:embeddedFont>
      <p:font typeface="Faustina Regular Bold" panose="00000600000000000000"/>
      <p:regular r:id="rId25"/>
    </p:embeddedFont>
    <p:embeddedFont>
      <p:font typeface="Public Sans Bold" charset="0"/>
      <p:bold r:id="rId26"/>
    </p:embeddedFont>
    <p:embeddedFont>
      <p:font typeface="Caudex Bold" panose="02040502050505030304"/>
      <p:bold r:id="rId27"/>
    </p:embeddedFont>
    <p:embeddedFont>
      <p:font typeface="Public Sans"/>
      <p:regular r:id="rId28"/>
    </p:embeddedFont>
    <p:embeddedFont>
      <p:font typeface="Clear Sans Regular" panose="020B0503030202020304" charset="0"/>
      <p:regular r:id="rId29"/>
    </p:embeddedFont>
    <p:embeddedFont>
      <p:font typeface="Baloo" panose="03080902040302020200"/>
      <p:regular r:id="rId30"/>
    </p:embeddedFont>
    <p:embeddedFont>
      <p:font typeface="Clear Sans Regular" panose="020B0503030202020304"/>
      <p:regular r:id="rId31"/>
    </p:embeddedFont>
    <p:embeddedFont>
      <p:font typeface="Calibri" panose="020F0502020204030204" charset="0"/>
      <p:regular r:id="rId32"/>
      <p:bold r:id="rId33"/>
      <p:italic r:id="rId34"/>
      <p:boldItalic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showGuides="1">
      <p:cViewPr varScale="1">
        <p:scale>
          <a:sx n="59" d="100"/>
          <a:sy n="59" d="100"/>
        </p:scale>
        <p:origin x="466" y="72"/>
      </p:cViewPr>
      <p:guideLst>
        <p:guide orient="horz" pos="2280"/>
        <p:guide pos="694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5" Type="http://schemas.openxmlformats.org/officeDocument/2006/relationships/font" Target="fonts/font11.fntdata"/><Relationship Id="rId34" Type="http://schemas.openxmlformats.org/officeDocument/2006/relationships/font" Target="fonts/font10.fntdata"/><Relationship Id="rId33" Type="http://schemas.openxmlformats.org/officeDocument/2006/relationships/font" Target="fonts/font9.fntdata"/><Relationship Id="rId32" Type="http://schemas.openxmlformats.org/officeDocument/2006/relationships/font" Target="fonts/font8.fntdata"/><Relationship Id="rId31" Type="http://schemas.openxmlformats.org/officeDocument/2006/relationships/font" Target="fonts/font7.fntdata"/><Relationship Id="rId30" Type="http://schemas.openxmlformats.org/officeDocument/2006/relationships/font" Target="fonts/font6.fntdata"/><Relationship Id="rId3" Type="http://schemas.openxmlformats.org/officeDocument/2006/relationships/slide" Target="slides/slide1.xml"/><Relationship Id="rId29" Type="http://schemas.openxmlformats.org/officeDocument/2006/relationships/font" Target="fonts/font5.fntdata"/><Relationship Id="rId28" Type="http://schemas.openxmlformats.org/officeDocument/2006/relationships/font" Target="fonts/font4.fntdata"/><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E675A8-4345-42E1-916C-04CA6E1A36AC}"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62FE97-00ED-41D1-A914-794A2E909F6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62FE97-00ED-41D1-A914-794A2E909F6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1.sv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635375" y="5404485"/>
            <a:ext cx="11805920" cy="1854835"/>
          </a:xfrm>
          <a:prstGeom prst="rect">
            <a:avLst/>
          </a:prstGeom>
        </p:spPr>
      </p:pic>
      <p:sp>
        <p:nvSpPr>
          <p:cNvPr id="2" name="TextBox 2"/>
          <p:cNvSpPr txBox="1"/>
          <p:nvPr/>
        </p:nvSpPr>
        <p:spPr>
          <a:xfrm>
            <a:off x="11125200" y="7581900"/>
            <a:ext cx="6343015" cy="1684655"/>
          </a:xfrm>
          <a:prstGeom prst="rect">
            <a:avLst/>
          </a:prstGeom>
        </p:spPr>
        <p:txBody>
          <a:bodyPr wrap="square" lIns="0" tIns="0" rIns="0" bIns="0" rtlCol="0" anchor="t">
            <a:spAutoFit/>
          </a:bodyPr>
          <a:lstStyle/>
          <a:p>
            <a:pPr>
              <a:lnSpc>
                <a:spcPts val="3285"/>
              </a:lnSpc>
            </a:pPr>
            <a:r>
              <a:rPr lang="en-US" sz="3100" spc="257" dirty="0" err="1">
                <a:solidFill>
                  <a:srgbClr val="000000"/>
                </a:solidFill>
                <a:latin typeface="Faustina Regular Bold" panose="00000600000000000000"/>
              </a:rPr>
              <a:t>Hướng</a:t>
            </a:r>
            <a:r>
              <a:rPr lang="en-US" sz="3100" spc="257" dirty="0">
                <a:solidFill>
                  <a:srgbClr val="000000"/>
                </a:solidFill>
                <a:latin typeface="Faustina Regular Bold" panose="00000600000000000000"/>
              </a:rPr>
              <a:t> </a:t>
            </a:r>
            <a:r>
              <a:rPr lang="en-US" sz="3100" spc="257" dirty="0" err="1">
                <a:solidFill>
                  <a:srgbClr val="000000"/>
                </a:solidFill>
                <a:latin typeface="Faustina Regular Bold" panose="00000600000000000000"/>
              </a:rPr>
              <a:t>dẫn</a:t>
            </a:r>
            <a:r>
              <a:rPr lang="en-US" sz="3100" spc="257" dirty="0">
                <a:solidFill>
                  <a:srgbClr val="000000"/>
                </a:solidFill>
                <a:latin typeface="Faustina Regular Bold" panose="00000600000000000000"/>
              </a:rPr>
              <a:t>: GV. </a:t>
            </a:r>
            <a:r>
              <a:rPr lang="en-US" sz="3100" spc="257" dirty="0" err="1">
                <a:solidFill>
                  <a:srgbClr val="000000"/>
                </a:solidFill>
                <a:latin typeface="Faustina Regular Bold" panose="00000600000000000000"/>
              </a:rPr>
              <a:t>Hồ</a:t>
            </a:r>
            <a:r>
              <a:rPr lang="en-US" sz="3100" spc="257" dirty="0">
                <a:solidFill>
                  <a:srgbClr val="000000"/>
                </a:solidFill>
                <a:latin typeface="Faustina Regular Bold" panose="00000600000000000000"/>
              </a:rPr>
              <a:t> </a:t>
            </a:r>
            <a:r>
              <a:rPr lang="en-US" sz="3100" spc="257" dirty="0" err="1">
                <a:solidFill>
                  <a:srgbClr val="000000"/>
                </a:solidFill>
                <a:latin typeface="Faustina Regular Bold" panose="00000600000000000000"/>
              </a:rPr>
              <a:t>Thị</a:t>
            </a:r>
            <a:r>
              <a:rPr lang="en-US" sz="3100" spc="257" dirty="0">
                <a:solidFill>
                  <a:srgbClr val="000000"/>
                </a:solidFill>
                <a:latin typeface="Faustina Regular Bold" panose="00000600000000000000"/>
              </a:rPr>
              <a:t> </a:t>
            </a:r>
            <a:r>
              <a:rPr lang="en-US" sz="3100" spc="257" dirty="0" err="1">
                <a:solidFill>
                  <a:srgbClr val="000000"/>
                </a:solidFill>
                <a:latin typeface="Faustina Regular Bold" panose="00000600000000000000"/>
              </a:rPr>
              <a:t>Linh</a:t>
            </a:r>
            <a:endParaRPr lang="en-US" sz="3100" spc="257" dirty="0">
              <a:solidFill>
                <a:srgbClr val="000000"/>
              </a:solidFill>
              <a:latin typeface="Faustina Regular Bold" panose="00000600000000000000"/>
            </a:endParaRPr>
          </a:p>
          <a:p>
            <a:pPr>
              <a:lnSpc>
                <a:spcPts val="3285"/>
              </a:lnSpc>
            </a:pPr>
            <a:r>
              <a:rPr lang="en-US" sz="3100" spc="257" dirty="0" err="1">
                <a:solidFill>
                  <a:srgbClr val="000000"/>
                </a:solidFill>
                <a:latin typeface="Faustina Regular Bold" panose="00000600000000000000"/>
              </a:rPr>
              <a:t>Thực</a:t>
            </a:r>
            <a:r>
              <a:rPr lang="en-US" sz="3100" spc="257" dirty="0">
                <a:solidFill>
                  <a:srgbClr val="000000"/>
                </a:solidFill>
                <a:latin typeface="Faustina Regular Bold" panose="00000600000000000000"/>
              </a:rPr>
              <a:t> </a:t>
            </a:r>
            <a:r>
              <a:rPr lang="en-US" sz="3100" spc="257" dirty="0" err="1">
                <a:solidFill>
                  <a:srgbClr val="000000"/>
                </a:solidFill>
                <a:latin typeface="Faustina Regular Bold" panose="00000600000000000000"/>
              </a:rPr>
              <a:t>Hiện</a:t>
            </a:r>
            <a:r>
              <a:rPr lang="en-US" sz="3100" spc="257" dirty="0">
                <a:solidFill>
                  <a:srgbClr val="000000"/>
                </a:solidFill>
                <a:latin typeface="Faustina Regular Bold" panose="00000600000000000000"/>
              </a:rPr>
              <a:t>: </a:t>
            </a:r>
            <a:endParaRPr lang="en-US" sz="3100" spc="257" dirty="0">
              <a:solidFill>
                <a:srgbClr val="000000"/>
              </a:solidFill>
              <a:latin typeface="Faustina Regular Bold" panose="00000600000000000000"/>
            </a:endParaRPr>
          </a:p>
          <a:p>
            <a:pPr>
              <a:lnSpc>
                <a:spcPts val="3285"/>
              </a:lnSpc>
            </a:pPr>
            <a:r>
              <a:rPr lang="en-US" sz="3100" spc="257" dirty="0" err="1">
                <a:solidFill>
                  <a:srgbClr val="000000"/>
                </a:solidFill>
                <a:latin typeface="Faustina Regular Bold" panose="00000600000000000000"/>
              </a:rPr>
              <a:t>Viên</a:t>
            </a:r>
            <a:r>
              <a:rPr lang="en-US" sz="3100" spc="257" dirty="0">
                <a:solidFill>
                  <a:srgbClr val="000000"/>
                </a:solidFill>
                <a:latin typeface="Faustina Regular Bold" panose="00000600000000000000"/>
              </a:rPr>
              <a:t> </a:t>
            </a:r>
            <a:r>
              <a:rPr lang="en-US" sz="3100" spc="257" dirty="0" err="1">
                <a:solidFill>
                  <a:srgbClr val="000000"/>
                </a:solidFill>
                <a:latin typeface="Faustina Regular Bold" panose="00000600000000000000"/>
              </a:rPr>
              <a:t>Hoàng</a:t>
            </a:r>
            <a:r>
              <a:rPr lang="en-US" sz="3100" spc="257" dirty="0">
                <a:solidFill>
                  <a:srgbClr val="000000"/>
                </a:solidFill>
                <a:latin typeface="Faustina Regular Bold" panose="00000600000000000000"/>
              </a:rPr>
              <a:t> Long - 51800433</a:t>
            </a:r>
            <a:endParaRPr lang="en-US" sz="3100" spc="257" dirty="0">
              <a:solidFill>
                <a:srgbClr val="000000"/>
              </a:solidFill>
              <a:latin typeface="Faustina Regular Bold" panose="00000600000000000000"/>
            </a:endParaRPr>
          </a:p>
          <a:p>
            <a:pPr>
              <a:lnSpc>
                <a:spcPts val="3285"/>
              </a:lnSpc>
              <a:spcBef>
                <a:spcPct val="0"/>
              </a:spcBef>
            </a:pPr>
            <a:r>
              <a:rPr lang="en-US" sz="3100" spc="257" dirty="0" err="1">
                <a:solidFill>
                  <a:srgbClr val="000000"/>
                </a:solidFill>
                <a:latin typeface="Faustina Regular Bold" panose="00000600000000000000"/>
              </a:rPr>
              <a:t>Trần</a:t>
            </a:r>
            <a:r>
              <a:rPr lang="en-US" sz="3100" spc="257" dirty="0">
                <a:solidFill>
                  <a:srgbClr val="000000"/>
                </a:solidFill>
                <a:latin typeface="Faustina Regular Bold" panose="00000600000000000000"/>
              </a:rPr>
              <a:t> </a:t>
            </a:r>
            <a:r>
              <a:rPr lang="en-US" sz="3100" spc="257" dirty="0" err="1">
                <a:solidFill>
                  <a:srgbClr val="000000"/>
                </a:solidFill>
                <a:latin typeface="Faustina Regular Bold" panose="00000600000000000000"/>
              </a:rPr>
              <a:t>Hoàng</a:t>
            </a:r>
            <a:r>
              <a:rPr lang="en-US" sz="3100" spc="257" dirty="0">
                <a:solidFill>
                  <a:srgbClr val="000000"/>
                </a:solidFill>
                <a:latin typeface="Faustina Regular Bold" panose="00000600000000000000"/>
              </a:rPr>
              <a:t> Long - 51800075</a:t>
            </a:r>
            <a:endParaRPr lang="en-US" sz="3100" spc="257" dirty="0">
              <a:solidFill>
                <a:srgbClr val="000000"/>
              </a:solidFill>
              <a:latin typeface="Faustina Regular Bold" panose="00000600000000000000"/>
            </a:endParaRPr>
          </a:p>
        </p:txBody>
      </p:sp>
      <p:sp>
        <p:nvSpPr>
          <p:cNvPr id="3" name="TextBox 3"/>
          <p:cNvSpPr txBox="1"/>
          <p:nvPr/>
        </p:nvSpPr>
        <p:spPr>
          <a:xfrm>
            <a:off x="1292225" y="3543300"/>
            <a:ext cx="16919575" cy="734060"/>
          </a:xfrm>
          <a:prstGeom prst="rect">
            <a:avLst/>
          </a:prstGeom>
        </p:spPr>
        <p:txBody>
          <a:bodyPr wrap="square" lIns="0" tIns="0" rIns="0" bIns="0" rtlCol="0" anchor="t">
            <a:spAutoFit/>
          </a:bodyPr>
          <a:lstStyle/>
          <a:p>
            <a:pPr algn="ctr">
              <a:lnSpc>
                <a:spcPts val="5725"/>
              </a:lnSpc>
              <a:spcBef>
                <a:spcPct val="0"/>
              </a:spcBef>
            </a:pPr>
            <a:r>
              <a:rPr lang="en-US" sz="4000" spc="448" dirty="0">
                <a:solidFill>
                  <a:srgbClr val="000000"/>
                </a:solidFill>
                <a:latin typeface="Times New Roman" panose="02020603050405020304" pitchFamily="18" charset="0"/>
                <a:cs typeface="Times New Roman" panose="02020603050405020304" pitchFamily="18" charset="0"/>
              </a:rPr>
              <a:t>HOẠCH ĐỊNH NGUỒN LỰC DOANH NGHIỆP</a:t>
            </a:r>
            <a:endParaRPr lang="en-US" sz="4000" spc="448" dirty="0">
              <a:solidFill>
                <a:srgbClr val="000000"/>
              </a:solidFill>
              <a:latin typeface="Times New Roman" panose="02020603050405020304" pitchFamily="18" charset="0"/>
              <a:cs typeface="Times New Roman" panose="02020603050405020304" pitchFamily="18" charset="0"/>
            </a:endParaRPr>
          </a:p>
        </p:txBody>
      </p:sp>
      <p:sp>
        <p:nvSpPr>
          <p:cNvPr id="5" name="TextBox 5"/>
          <p:cNvSpPr txBox="1"/>
          <p:nvPr/>
        </p:nvSpPr>
        <p:spPr>
          <a:xfrm>
            <a:off x="1143284" y="4533900"/>
            <a:ext cx="17038072" cy="1956435"/>
          </a:xfrm>
          <a:prstGeom prst="rect">
            <a:avLst/>
          </a:prstGeom>
        </p:spPr>
        <p:txBody>
          <a:bodyPr lIns="0" tIns="0" rIns="0" bIns="0" rtlCol="0" anchor="ctr" anchorCtr="0">
            <a:spAutoFit/>
          </a:bodyPr>
          <a:lstStyle/>
          <a:p>
            <a:pPr algn="ctr">
              <a:lnSpc>
                <a:spcPts val="7630"/>
              </a:lnSpc>
            </a:pPr>
            <a:r>
              <a:rPr lang="en-US" sz="4800" b="1" spc="597" dirty="0">
                <a:solidFill>
                  <a:srgbClr val="000000"/>
                </a:solidFill>
                <a:effectLst>
                  <a:outerShdw blurRad="38100" dist="38100" dir="2700000" algn="tl">
                    <a:srgbClr val="000000">
                      <a:alpha val="43137"/>
                    </a:srgbClr>
                  </a:outerShdw>
                </a:effectLst>
                <a:latin typeface="Public Sans Bold" charset="0"/>
              </a:rPr>
              <a:t>QUẢN LÝ TÀI SẢN CỐ ĐỊNH</a:t>
            </a:r>
            <a:endParaRPr lang="en-US" sz="4800" b="1" spc="597" dirty="0">
              <a:solidFill>
                <a:srgbClr val="000000"/>
              </a:solidFill>
              <a:effectLst>
                <a:outerShdw blurRad="38100" dist="38100" dir="2700000" algn="tl">
                  <a:srgbClr val="000000">
                    <a:alpha val="43137"/>
                  </a:srgbClr>
                </a:outerShdw>
              </a:effectLst>
              <a:latin typeface="Public Sans Bold" charset="0"/>
            </a:endParaRPr>
          </a:p>
          <a:p>
            <a:pPr algn="ctr">
              <a:lnSpc>
                <a:spcPts val="7630"/>
              </a:lnSpc>
            </a:pPr>
            <a:r>
              <a:rPr lang="en-US" sz="4800" b="1" spc="597" dirty="0">
                <a:solidFill>
                  <a:srgbClr val="000000"/>
                </a:solidFill>
                <a:effectLst>
                  <a:outerShdw blurRad="38100" dist="38100" dir="2700000" algn="tl">
                    <a:srgbClr val="000000">
                      <a:alpha val="43137"/>
                    </a:srgbClr>
                  </a:outerShdw>
                </a:effectLst>
                <a:latin typeface="Public Sans Bold" charset="0"/>
              </a:rPr>
              <a:t>CÔNG TY TNHH XÂY DỰNG HÀ LONG</a:t>
            </a:r>
            <a:endParaRPr lang="en-US" sz="4800" b="1" spc="597" dirty="0">
              <a:solidFill>
                <a:srgbClr val="000000"/>
              </a:solidFill>
              <a:effectLst>
                <a:outerShdw blurRad="38100" dist="38100" dir="2700000" algn="tl">
                  <a:srgbClr val="000000">
                    <a:alpha val="43137"/>
                  </a:srgbClr>
                </a:outerShdw>
              </a:effectLst>
              <a:latin typeface="Public Sans Bold" charset="0"/>
            </a:endParaRPr>
          </a:p>
        </p:txBody>
      </p:sp>
      <p:pic>
        <p:nvPicPr>
          <p:cNvPr id="6" name="Picture 5" descr="Logo-DH-Ton-Duc-Thang-TDT"/>
          <p:cNvPicPr>
            <a:picLocks noChangeAspect="1"/>
          </p:cNvPicPr>
          <p:nvPr/>
        </p:nvPicPr>
        <p:blipFill>
          <a:blip r:embed="rId3"/>
          <a:stretch>
            <a:fillRect/>
          </a:stretch>
        </p:blipFill>
        <p:spPr>
          <a:xfrm>
            <a:off x="7267575" y="571500"/>
            <a:ext cx="3752850" cy="20732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a:off x="7239469" y="498725"/>
            <a:ext cx="9835912" cy="9508622"/>
          </a:xfrm>
          <a:prstGeom prst="rect">
            <a:avLst/>
          </a:prstGeom>
        </p:spPr>
      </p:pic>
      <p:sp>
        <p:nvSpPr>
          <p:cNvPr id="3" name="TextBox 3"/>
          <p:cNvSpPr txBox="1"/>
          <p:nvPr/>
        </p:nvSpPr>
        <p:spPr>
          <a:xfrm>
            <a:off x="1028700" y="4498656"/>
            <a:ext cx="4383523" cy="1508760"/>
          </a:xfrm>
          <a:prstGeom prst="rect">
            <a:avLst/>
          </a:prstGeom>
        </p:spPr>
        <p:txBody>
          <a:bodyPr lIns="0" tIns="0" rIns="0" bIns="0" rtlCol="0" anchor="t">
            <a:spAutoFit/>
          </a:bodyPr>
          <a:lstStyle/>
          <a:p>
            <a:pPr algn="ctr">
              <a:lnSpc>
                <a:spcPts val="6000"/>
              </a:lnSpc>
            </a:pPr>
            <a:r>
              <a:rPr lang="en-US" sz="5000">
                <a:solidFill>
                  <a:srgbClr val="000000"/>
                </a:solidFill>
                <a:latin typeface="Baloo" panose="03080902040302020200"/>
              </a:rPr>
              <a:t>Sơ đồ phân rã chức năng</a:t>
            </a:r>
            <a:endParaRPr lang="en-US" sz="5000">
              <a:solidFill>
                <a:srgbClr val="000000"/>
              </a:solidFill>
              <a:latin typeface="Baloo" panose="0308090204030202020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a:off x="8936414" y="172827"/>
            <a:ext cx="6367227" cy="9941347"/>
          </a:xfrm>
          <a:prstGeom prst="rect">
            <a:avLst/>
          </a:prstGeom>
        </p:spPr>
      </p:pic>
      <p:sp>
        <p:nvSpPr>
          <p:cNvPr id="3" name="TextBox 3"/>
          <p:cNvSpPr txBox="1"/>
          <p:nvPr/>
        </p:nvSpPr>
        <p:spPr>
          <a:xfrm>
            <a:off x="1028700" y="4011930"/>
            <a:ext cx="5675167" cy="2263140"/>
          </a:xfrm>
          <a:prstGeom prst="rect">
            <a:avLst/>
          </a:prstGeom>
        </p:spPr>
        <p:txBody>
          <a:bodyPr lIns="0" tIns="0" rIns="0" bIns="0" rtlCol="0" anchor="t">
            <a:spAutoFit/>
          </a:bodyPr>
          <a:lstStyle/>
          <a:p>
            <a:pPr algn="ctr">
              <a:lnSpc>
                <a:spcPts val="6000"/>
              </a:lnSpc>
            </a:pPr>
            <a:r>
              <a:rPr lang="en-US" sz="5000">
                <a:solidFill>
                  <a:srgbClr val="000000"/>
                </a:solidFill>
                <a:latin typeface="Baloo" panose="03080902040302020200"/>
              </a:rPr>
              <a:t>Sơ đồ hoạt động quá trình mua và phân phối TSCĐ</a:t>
            </a:r>
            <a:endParaRPr lang="en-US" sz="5000">
              <a:solidFill>
                <a:srgbClr val="000000"/>
              </a:solidFill>
              <a:latin typeface="Baloo" panose="0308090204030202020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a:off x="9144000" y="172538"/>
            <a:ext cx="6367597" cy="9941924"/>
          </a:xfrm>
          <a:prstGeom prst="rect">
            <a:avLst/>
          </a:prstGeom>
        </p:spPr>
      </p:pic>
      <p:sp>
        <p:nvSpPr>
          <p:cNvPr id="3" name="TextBox 3"/>
          <p:cNvSpPr txBox="1"/>
          <p:nvPr/>
        </p:nvSpPr>
        <p:spPr>
          <a:xfrm>
            <a:off x="1420806" y="4011930"/>
            <a:ext cx="5675167" cy="2263140"/>
          </a:xfrm>
          <a:prstGeom prst="rect">
            <a:avLst/>
          </a:prstGeom>
        </p:spPr>
        <p:txBody>
          <a:bodyPr lIns="0" tIns="0" rIns="0" bIns="0" rtlCol="0" anchor="t">
            <a:spAutoFit/>
          </a:bodyPr>
          <a:lstStyle/>
          <a:p>
            <a:pPr algn="ctr">
              <a:lnSpc>
                <a:spcPts val="6000"/>
              </a:lnSpc>
            </a:pPr>
            <a:r>
              <a:rPr lang="en-US" sz="5000">
                <a:solidFill>
                  <a:srgbClr val="000000"/>
                </a:solidFill>
                <a:latin typeface="Baloo" panose="03080902040302020200"/>
              </a:rPr>
              <a:t>Sơ đồ hoạt động quá trình theo dõi TSCĐ</a:t>
            </a:r>
            <a:endParaRPr lang="en-US" sz="5000">
              <a:solidFill>
                <a:srgbClr val="000000"/>
              </a:solidFill>
              <a:latin typeface="Baloo" panose="0308090204030202020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a:off x="9815396" y="196143"/>
            <a:ext cx="5657229" cy="10275376"/>
          </a:xfrm>
          <a:prstGeom prst="rect">
            <a:avLst/>
          </a:prstGeom>
        </p:spPr>
      </p:pic>
      <p:sp>
        <p:nvSpPr>
          <p:cNvPr id="3" name="TextBox 3"/>
          <p:cNvSpPr txBox="1"/>
          <p:nvPr/>
        </p:nvSpPr>
        <p:spPr>
          <a:xfrm>
            <a:off x="1466936" y="3634740"/>
            <a:ext cx="6344054" cy="3017520"/>
          </a:xfrm>
          <a:prstGeom prst="rect">
            <a:avLst/>
          </a:prstGeom>
        </p:spPr>
        <p:txBody>
          <a:bodyPr lIns="0" tIns="0" rIns="0" bIns="0" rtlCol="0" anchor="t">
            <a:spAutoFit/>
          </a:bodyPr>
          <a:lstStyle/>
          <a:p>
            <a:pPr algn="ctr">
              <a:lnSpc>
                <a:spcPts val="6000"/>
              </a:lnSpc>
            </a:pPr>
            <a:r>
              <a:rPr lang="en-US" sz="5000">
                <a:solidFill>
                  <a:srgbClr val="000000"/>
                </a:solidFill>
                <a:latin typeface="Baloo" panose="03080902040302020200"/>
              </a:rPr>
              <a:t>Sơ đồ hoạt động quá trình kiểm kê, thanh lý TSCĐ và lập báo cáo</a:t>
            </a:r>
            <a:endParaRPr lang="en-US" sz="5000">
              <a:solidFill>
                <a:srgbClr val="000000"/>
              </a:solidFill>
              <a:latin typeface="Baloo" panose="0308090204030202020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2" name="TextBox 2"/>
          <p:cNvSpPr txBox="1"/>
          <p:nvPr/>
        </p:nvSpPr>
        <p:spPr>
          <a:xfrm>
            <a:off x="1028700" y="1293630"/>
            <a:ext cx="16230600" cy="1838325"/>
          </a:xfrm>
          <a:prstGeom prst="rect">
            <a:avLst/>
          </a:prstGeom>
        </p:spPr>
        <p:txBody>
          <a:bodyPr lIns="0" tIns="0" rIns="0" bIns="0" rtlCol="0" anchor="t">
            <a:spAutoFit/>
          </a:bodyPr>
          <a:lstStyle/>
          <a:p>
            <a:pPr>
              <a:lnSpc>
                <a:spcPts val="7200"/>
              </a:lnSpc>
            </a:pPr>
            <a:r>
              <a:rPr lang="en-US" sz="6000">
                <a:solidFill>
                  <a:srgbClr val="000000"/>
                </a:solidFill>
                <a:latin typeface="Baloo" panose="03080902040302020200"/>
              </a:rPr>
              <a:t>2.3 Nhận xét về ưu điểm và nhược điểm của quy trình</a:t>
            </a:r>
            <a:endParaRPr lang="en-US" sz="6000">
              <a:solidFill>
                <a:srgbClr val="000000"/>
              </a:solidFill>
              <a:latin typeface="Baloo" panose="03080902040302020200"/>
            </a:endParaRPr>
          </a:p>
        </p:txBody>
      </p:sp>
      <p:grpSp>
        <p:nvGrpSpPr>
          <p:cNvPr id="3" name="Group 3"/>
          <p:cNvGrpSpPr/>
          <p:nvPr/>
        </p:nvGrpSpPr>
        <p:grpSpPr>
          <a:xfrm>
            <a:off x="1028700" y="3488659"/>
            <a:ext cx="13967148" cy="3309682"/>
            <a:chOff x="0" y="0"/>
            <a:chExt cx="18622864" cy="4412909"/>
          </a:xfrm>
        </p:grpSpPr>
        <p:sp>
          <p:nvSpPr>
            <p:cNvPr id="4" name="TextBox 4"/>
            <p:cNvSpPr txBox="1"/>
            <p:nvPr/>
          </p:nvSpPr>
          <p:spPr>
            <a:xfrm>
              <a:off x="0" y="-38100"/>
              <a:ext cx="18622864" cy="769620"/>
            </a:xfrm>
            <a:prstGeom prst="rect">
              <a:avLst/>
            </a:prstGeom>
          </p:spPr>
          <p:txBody>
            <a:bodyPr lIns="0" tIns="0" rIns="0" bIns="0" rtlCol="0" anchor="t">
              <a:spAutoFit/>
            </a:bodyPr>
            <a:lstStyle/>
            <a:p>
              <a:pPr>
                <a:lnSpc>
                  <a:spcPts val="4680"/>
                </a:lnSpc>
              </a:pPr>
              <a:r>
                <a:rPr lang="en-US" sz="3600">
                  <a:solidFill>
                    <a:srgbClr val="000000"/>
                  </a:solidFill>
                  <a:latin typeface="Baloo" panose="03080902040302020200"/>
                </a:rPr>
                <a:t>2.3.1 Ưu điểm </a:t>
              </a:r>
              <a:endParaRPr lang="en-US" sz="3600">
                <a:solidFill>
                  <a:srgbClr val="000000"/>
                </a:solidFill>
                <a:latin typeface="Baloo" panose="03080902040302020200"/>
              </a:endParaRPr>
            </a:p>
          </p:txBody>
        </p:sp>
        <p:sp>
          <p:nvSpPr>
            <p:cNvPr id="5" name="TextBox 5"/>
            <p:cNvSpPr txBox="1"/>
            <p:nvPr/>
          </p:nvSpPr>
          <p:spPr>
            <a:xfrm>
              <a:off x="0" y="1060744"/>
              <a:ext cx="18622864" cy="3948218"/>
            </a:xfrm>
            <a:prstGeom prst="rect">
              <a:avLst/>
            </a:prstGeom>
          </p:spPr>
          <p:txBody>
            <a:bodyPr lIns="0" tIns="0" rIns="0" bIns="0" rtlCol="0" anchor="t">
              <a:spAutoFit/>
            </a:bodyPr>
            <a:lstStyle/>
            <a:p>
              <a:pPr>
                <a:lnSpc>
                  <a:spcPts val="3380"/>
                </a:lnSpc>
              </a:pPr>
              <a:r>
                <a:rPr lang="en-US" sz="2600">
                  <a:solidFill>
                    <a:srgbClr val="000000"/>
                  </a:solidFill>
                  <a:latin typeface="Clear Sans Regular" panose="020B0503030202020304"/>
                </a:rPr>
                <a:t>- Cải thiện đáng kể việc phân loại TSCĐ, khả năng sử dụng TSCĐ</a:t>
              </a:r>
              <a:endParaRPr lang="en-US" sz="2600">
                <a:solidFill>
                  <a:srgbClr val="000000"/>
                </a:solidFill>
                <a:latin typeface="Clear Sans Regular" panose="020B0503030202020304"/>
              </a:endParaRPr>
            </a:p>
            <a:p>
              <a:pPr>
                <a:lnSpc>
                  <a:spcPts val="3380"/>
                </a:lnSpc>
              </a:pPr>
              <a:r>
                <a:rPr lang="en-US" sz="2600">
                  <a:solidFill>
                    <a:srgbClr val="000000"/>
                  </a:solidFill>
                  <a:latin typeface="Clear Sans Regular" panose="020B0503030202020304"/>
                </a:rPr>
                <a:t>- Có biện pháp khai thác các nguồn vốn, kiểm tra theo dõi tình trạng thanh toán và chi trả các khoản đúng hạn.</a:t>
              </a:r>
              <a:endParaRPr lang="en-US" sz="2600">
                <a:solidFill>
                  <a:srgbClr val="000000"/>
                </a:solidFill>
                <a:latin typeface="Clear Sans Regular" panose="020B0503030202020304"/>
              </a:endParaRPr>
            </a:p>
            <a:p>
              <a:pPr>
                <a:lnSpc>
                  <a:spcPts val="3380"/>
                </a:lnSpc>
              </a:pPr>
              <a:r>
                <a:rPr lang="en-US" sz="2600">
                  <a:solidFill>
                    <a:srgbClr val="000000"/>
                  </a:solidFill>
                  <a:latin typeface="Clear Sans Regular" panose="020B0503030202020304"/>
                </a:rPr>
                <a:t>- Có phương hướng đầu tư TSCĐ một cách đúng đắn hiệu quả.</a:t>
              </a:r>
              <a:endParaRPr lang="en-US" sz="2600">
                <a:solidFill>
                  <a:srgbClr val="000000"/>
                </a:solidFill>
                <a:latin typeface="Clear Sans Regular" panose="020B0503030202020304"/>
              </a:endParaRPr>
            </a:p>
            <a:p>
              <a:pPr>
                <a:lnSpc>
                  <a:spcPts val="3380"/>
                </a:lnSpc>
              </a:pPr>
              <a:r>
                <a:rPr lang="en-US" sz="2600">
                  <a:solidFill>
                    <a:srgbClr val="000000"/>
                  </a:solidFill>
                  <a:latin typeface="Clear Sans Regular" panose="020B0503030202020304"/>
                </a:rPr>
                <a:t>- Mọi trường hợp tăng hoặc giảm TSCĐ đều được thực hiện theo quy định của pháp luật</a:t>
              </a:r>
              <a:endParaRPr lang="en-US" sz="2600">
                <a:solidFill>
                  <a:srgbClr val="000000"/>
                </a:solidFill>
                <a:latin typeface="Clear Sans Regular" panose="020B0503030202020304"/>
              </a:endParaRPr>
            </a:p>
            <a:p>
              <a:pPr>
                <a:lnSpc>
                  <a:spcPts val="3380"/>
                </a:lnSpc>
              </a:pPr>
              <a:r>
                <a:rPr lang="en-US" sz="2600">
                  <a:solidFill>
                    <a:srgbClr val="000000"/>
                  </a:solidFill>
                  <a:latin typeface="Clear Sans Regular" panose="020B0503030202020304"/>
                </a:rPr>
                <a:t>- Các nghiệp vụ tăng, giảm TSCĐ khi phát sinh sẽ được phản ánh kịp thời dựa vào sổ sách,</a:t>
              </a:r>
              <a:endParaRPr lang="en-US" sz="2600">
                <a:solidFill>
                  <a:srgbClr val="000000"/>
                </a:solidFill>
                <a:latin typeface="Clear Sans Regular" panose="020B0503030202020304"/>
              </a:endParaRPr>
            </a:p>
            <a:p>
              <a:pPr>
                <a:lnSpc>
                  <a:spcPts val="3380"/>
                </a:lnSpc>
              </a:pPr>
              <a:r>
                <a:rPr lang="en-US" sz="2600">
                  <a:solidFill>
                    <a:srgbClr val="000000"/>
                  </a:solidFill>
                  <a:latin typeface="Clear Sans Regular" panose="020B0503030202020304"/>
                </a:rPr>
                <a:t>- Công tác quản lý TSCĐ được thực hiện một cách nghiêm túc nên đạt được hiểu quả cao.</a:t>
              </a:r>
              <a:endParaRPr lang="en-US" sz="2600">
                <a:solidFill>
                  <a:srgbClr val="000000"/>
                </a:solidFill>
                <a:latin typeface="Clear Sans Regular" panose="020B0503030202020304"/>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2" name="TextBox 2"/>
          <p:cNvSpPr txBox="1"/>
          <p:nvPr/>
        </p:nvSpPr>
        <p:spPr>
          <a:xfrm>
            <a:off x="1028700" y="1293630"/>
            <a:ext cx="16230600" cy="1838325"/>
          </a:xfrm>
          <a:prstGeom prst="rect">
            <a:avLst/>
          </a:prstGeom>
        </p:spPr>
        <p:txBody>
          <a:bodyPr lIns="0" tIns="0" rIns="0" bIns="0" rtlCol="0" anchor="t">
            <a:spAutoFit/>
          </a:bodyPr>
          <a:lstStyle/>
          <a:p>
            <a:pPr>
              <a:lnSpc>
                <a:spcPts val="7200"/>
              </a:lnSpc>
            </a:pPr>
            <a:r>
              <a:rPr lang="en-US" sz="6000">
                <a:solidFill>
                  <a:srgbClr val="000000"/>
                </a:solidFill>
                <a:latin typeface="Baloo" panose="03080902040302020200"/>
              </a:rPr>
              <a:t>2.3 Nhận xét về ưu điểm và nhược điểm của quy trình</a:t>
            </a:r>
            <a:endParaRPr lang="en-US" sz="6000">
              <a:solidFill>
                <a:srgbClr val="000000"/>
              </a:solidFill>
              <a:latin typeface="Baloo" panose="03080902040302020200"/>
            </a:endParaRPr>
          </a:p>
        </p:txBody>
      </p:sp>
      <p:grpSp>
        <p:nvGrpSpPr>
          <p:cNvPr id="3" name="Group 3"/>
          <p:cNvGrpSpPr/>
          <p:nvPr/>
        </p:nvGrpSpPr>
        <p:grpSpPr>
          <a:xfrm>
            <a:off x="1028700" y="3488659"/>
            <a:ext cx="13967148" cy="4163122"/>
            <a:chOff x="0" y="0"/>
            <a:chExt cx="18622864" cy="5550829"/>
          </a:xfrm>
        </p:grpSpPr>
        <p:sp>
          <p:nvSpPr>
            <p:cNvPr id="4" name="TextBox 4"/>
            <p:cNvSpPr txBox="1"/>
            <p:nvPr/>
          </p:nvSpPr>
          <p:spPr>
            <a:xfrm>
              <a:off x="0" y="-38100"/>
              <a:ext cx="18622864" cy="769620"/>
            </a:xfrm>
            <a:prstGeom prst="rect">
              <a:avLst/>
            </a:prstGeom>
          </p:spPr>
          <p:txBody>
            <a:bodyPr lIns="0" tIns="0" rIns="0" bIns="0" rtlCol="0" anchor="t">
              <a:spAutoFit/>
            </a:bodyPr>
            <a:lstStyle/>
            <a:p>
              <a:pPr>
                <a:lnSpc>
                  <a:spcPts val="4680"/>
                </a:lnSpc>
              </a:pPr>
              <a:r>
                <a:rPr lang="en-US" sz="3600">
                  <a:solidFill>
                    <a:srgbClr val="000000"/>
                  </a:solidFill>
                  <a:latin typeface="Baloo" panose="03080902040302020200"/>
                </a:rPr>
                <a:t>2.3.1 Nhược điểm</a:t>
              </a:r>
              <a:endParaRPr lang="en-US" sz="3600">
                <a:solidFill>
                  <a:srgbClr val="000000"/>
                </a:solidFill>
                <a:latin typeface="Baloo" panose="03080902040302020200"/>
              </a:endParaRPr>
            </a:p>
          </p:txBody>
        </p:sp>
        <p:sp>
          <p:nvSpPr>
            <p:cNvPr id="5" name="TextBox 5"/>
            <p:cNvSpPr txBox="1"/>
            <p:nvPr/>
          </p:nvSpPr>
          <p:spPr>
            <a:xfrm>
              <a:off x="0" y="1060744"/>
              <a:ext cx="18622864" cy="5086138"/>
            </a:xfrm>
            <a:prstGeom prst="rect">
              <a:avLst/>
            </a:prstGeom>
          </p:spPr>
          <p:txBody>
            <a:bodyPr lIns="0" tIns="0" rIns="0" bIns="0" rtlCol="0" anchor="t">
              <a:spAutoFit/>
            </a:bodyPr>
            <a:lstStyle/>
            <a:p>
              <a:pPr>
                <a:lnSpc>
                  <a:spcPts val="3380"/>
                </a:lnSpc>
              </a:pP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Nhược</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điểm</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lớn</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nhất</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của</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quy</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trình</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quản</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lý</a:t>
              </a:r>
              <a:r>
                <a:rPr lang="en-US" sz="2600" dirty="0">
                  <a:solidFill>
                    <a:srgbClr val="000000"/>
                  </a:solidFill>
                  <a:latin typeface="Clear Sans Regular" panose="020B0503030202020304"/>
                </a:rPr>
                <a:t> TSCĐ </a:t>
              </a:r>
              <a:r>
                <a:rPr lang="en-US" sz="2600" dirty="0" err="1">
                  <a:solidFill>
                    <a:srgbClr val="000000"/>
                  </a:solidFill>
                  <a:latin typeface="Clear Sans Regular" panose="020B0503030202020304"/>
                </a:rPr>
                <a:t>của</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công</a:t>
              </a:r>
              <a:r>
                <a:rPr lang="en-US" sz="2600" dirty="0">
                  <a:solidFill>
                    <a:srgbClr val="000000"/>
                  </a:solidFill>
                  <a:latin typeface="Clear Sans Regular" panose="020B0503030202020304"/>
                </a:rPr>
                <a:t> ty </a:t>
              </a:r>
              <a:r>
                <a:rPr lang="en-US" sz="2600" dirty="0" err="1">
                  <a:solidFill>
                    <a:srgbClr val="000000"/>
                  </a:solidFill>
                  <a:latin typeface="Clear Sans Regular" panose="020B0503030202020304"/>
                </a:rPr>
                <a:t>là</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việc</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ghi</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chép</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thông</a:t>
              </a:r>
              <a:r>
                <a:rPr lang="en-US" sz="2600" dirty="0">
                  <a:solidFill>
                    <a:srgbClr val="000000"/>
                  </a:solidFill>
                  <a:latin typeface="Clear Sans Regular" panose="020B0503030202020304"/>
                </a:rPr>
                <a:t> tin </a:t>
              </a:r>
              <a:r>
                <a:rPr lang="en-US" sz="2600" dirty="0" err="1">
                  <a:solidFill>
                    <a:srgbClr val="000000"/>
                  </a:solidFill>
                  <a:latin typeface="Clear Sans Regular" panose="020B0503030202020304"/>
                </a:rPr>
                <a:t>bằng</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tay</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như</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lập</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giấy</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đề</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nghị</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mua</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tổng</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hợp</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yêu</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cầu</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cho</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đến</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lập</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hóa</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đơn</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mua</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và</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nhận</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báo</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cáo</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danh</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sách</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thanh</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lý</a:t>
              </a:r>
              <a:r>
                <a:rPr lang="en-US" sz="2600" dirty="0">
                  <a:solidFill>
                    <a:srgbClr val="000000"/>
                  </a:solidFill>
                  <a:latin typeface="Clear Sans Regular" panose="020B0503030202020304"/>
                </a:rPr>
                <a:t> TSCĐ</a:t>
              </a:r>
              <a:endParaRPr lang="en-US" sz="2600" dirty="0">
                <a:solidFill>
                  <a:srgbClr val="000000"/>
                </a:solidFill>
                <a:latin typeface="Clear Sans Regular" panose="020B0503030202020304"/>
              </a:endParaRPr>
            </a:p>
            <a:p>
              <a:pPr>
                <a:lnSpc>
                  <a:spcPts val="3380"/>
                </a:lnSpc>
              </a:pP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Mọi</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thứ</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đều</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thực</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hiện</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bằng</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thủ</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công</a:t>
              </a:r>
              <a:endParaRPr lang="en-US" sz="2600" dirty="0">
                <a:solidFill>
                  <a:srgbClr val="000000"/>
                </a:solidFill>
                <a:latin typeface="Clear Sans Regular" panose="020B0503030202020304"/>
              </a:endParaRPr>
            </a:p>
            <a:p>
              <a:pPr>
                <a:lnSpc>
                  <a:spcPts val="3380"/>
                </a:lnSpc>
              </a:pP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Việc</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làm</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mọi</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thứ</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bằng</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thủ</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công</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như</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vậy</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sẽ</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rất</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tốn</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thời</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gian</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và</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công</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sức</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từ</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giai</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đoạn</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ghi</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chép</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cho</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đến</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giai</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đoạn</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kiểm</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duyệt</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đối</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chiếu</a:t>
              </a:r>
              <a:r>
                <a:rPr lang="en-US" sz="2600" dirty="0">
                  <a:solidFill>
                    <a:srgbClr val="000000"/>
                  </a:solidFill>
                  <a:latin typeface="Clear Sans Regular" panose="020B0503030202020304"/>
                </a:rPr>
                <a:t>, so </a:t>
              </a:r>
              <a:r>
                <a:rPr lang="en-US" sz="2600" dirty="0" err="1">
                  <a:solidFill>
                    <a:srgbClr val="000000"/>
                  </a:solidFill>
                  <a:latin typeface="Clear Sans Regular" panose="020B0503030202020304"/>
                </a:rPr>
                <a:t>sánh</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mọi</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thứ</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đều</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rất</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cồng</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kềnh</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và</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phức</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tạp</a:t>
              </a:r>
              <a:endParaRPr lang="en-US" sz="2600" dirty="0">
                <a:solidFill>
                  <a:srgbClr val="000000"/>
                </a:solidFill>
                <a:latin typeface="Clear Sans Regular" panose="020B0503030202020304"/>
              </a:endParaRPr>
            </a:p>
            <a:p>
              <a:pPr>
                <a:lnSpc>
                  <a:spcPts val="3380"/>
                </a:lnSpc>
              </a:pP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Những</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báo</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cáo</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lập</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bằng</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thủ</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công</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sẽ</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rất</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khó</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khăn</a:t>
              </a:r>
              <a:endParaRPr lang="en-US" sz="2600" dirty="0">
                <a:solidFill>
                  <a:srgbClr val="000000"/>
                </a:solidFill>
                <a:latin typeface="Clear Sans Regular" panose="020B0503030202020304"/>
              </a:endParaRPr>
            </a:p>
            <a:p>
              <a:pPr>
                <a:lnSpc>
                  <a:spcPts val="3380"/>
                </a:lnSpc>
              </a:pP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Tính</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khấu</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hao</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trong</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quản</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lý</a:t>
              </a:r>
              <a:r>
                <a:rPr lang="en-US" sz="2600" dirty="0">
                  <a:solidFill>
                    <a:srgbClr val="000000"/>
                  </a:solidFill>
                  <a:latin typeface="Clear Sans Regular" panose="020B0503030202020304"/>
                </a:rPr>
                <a:t> TSCĐ </a:t>
              </a:r>
              <a:r>
                <a:rPr lang="en-US" sz="2600" dirty="0" err="1">
                  <a:solidFill>
                    <a:srgbClr val="000000"/>
                  </a:solidFill>
                  <a:latin typeface="Clear Sans Regular" panose="020B0503030202020304"/>
                </a:rPr>
                <a:t>cũng</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rất</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dễ</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sai</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sót</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rất</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mất</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thời</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gian</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và</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độ</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chính</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xác</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thấp</a:t>
              </a:r>
              <a:endParaRPr lang="en-US" sz="2600" dirty="0">
                <a:solidFill>
                  <a:srgbClr val="000000"/>
                </a:solidFill>
                <a:latin typeface="Clear Sans Regular" panose="020B0503030202020304"/>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2" name="TextBox 2"/>
          <p:cNvSpPr txBox="1"/>
          <p:nvPr/>
        </p:nvSpPr>
        <p:spPr>
          <a:xfrm>
            <a:off x="1066800" y="647700"/>
            <a:ext cx="16230600" cy="1838325"/>
          </a:xfrm>
          <a:prstGeom prst="rect">
            <a:avLst/>
          </a:prstGeom>
        </p:spPr>
        <p:txBody>
          <a:bodyPr lIns="0" tIns="0" rIns="0" bIns="0" rtlCol="0" anchor="t">
            <a:spAutoFit/>
          </a:bodyPr>
          <a:lstStyle/>
          <a:p>
            <a:pPr>
              <a:lnSpc>
                <a:spcPts val="7200"/>
              </a:lnSpc>
            </a:pPr>
            <a:r>
              <a:rPr lang="en-US" sz="6000" dirty="0">
                <a:solidFill>
                  <a:srgbClr val="000000"/>
                </a:solidFill>
                <a:latin typeface="Baloo" panose="03080902040302020200"/>
              </a:rPr>
              <a:t>2.4 </a:t>
            </a:r>
            <a:r>
              <a:rPr lang="en-US" sz="6000" dirty="0" err="1">
                <a:solidFill>
                  <a:srgbClr val="000000"/>
                </a:solidFill>
                <a:latin typeface="Baloo" panose="03080902040302020200"/>
              </a:rPr>
              <a:t>Đưa</a:t>
            </a:r>
            <a:r>
              <a:rPr lang="en-US" sz="6000" dirty="0">
                <a:solidFill>
                  <a:srgbClr val="000000"/>
                </a:solidFill>
                <a:latin typeface="Baloo" panose="03080902040302020200"/>
              </a:rPr>
              <a:t> </a:t>
            </a:r>
            <a:r>
              <a:rPr lang="en-US" sz="6000" dirty="0" err="1">
                <a:solidFill>
                  <a:srgbClr val="000000"/>
                </a:solidFill>
                <a:latin typeface="Baloo" panose="03080902040302020200"/>
              </a:rPr>
              <a:t>ra</a:t>
            </a:r>
            <a:r>
              <a:rPr lang="en-US" sz="6000" dirty="0">
                <a:solidFill>
                  <a:srgbClr val="000000"/>
                </a:solidFill>
                <a:latin typeface="Baloo" panose="03080902040302020200"/>
              </a:rPr>
              <a:t> </a:t>
            </a:r>
            <a:r>
              <a:rPr lang="en-US" sz="6000" dirty="0" err="1">
                <a:solidFill>
                  <a:srgbClr val="000000"/>
                </a:solidFill>
                <a:latin typeface="Baloo" panose="03080902040302020200"/>
              </a:rPr>
              <a:t>giải</a:t>
            </a:r>
            <a:r>
              <a:rPr lang="en-US" sz="6000" dirty="0">
                <a:solidFill>
                  <a:srgbClr val="000000"/>
                </a:solidFill>
                <a:latin typeface="Baloo" panose="03080902040302020200"/>
              </a:rPr>
              <a:t> </a:t>
            </a:r>
            <a:r>
              <a:rPr lang="en-US" sz="6000" dirty="0" err="1">
                <a:solidFill>
                  <a:srgbClr val="000000"/>
                </a:solidFill>
                <a:latin typeface="Baloo" panose="03080902040302020200"/>
              </a:rPr>
              <a:t>pháp</a:t>
            </a:r>
            <a:r>
              <a:rPr lang="en-US" sz="6000" dirty="0">
                <a:solidFill>
                  <a:srgbClr val="000000"/>
                </a:solidFill>
                <a:latin typeface="Baloo" panose="03080902040302020200"/>
              </a:rPr>
              <a:t> </a:t>
            </a:r>
            <a:r>
              <a:rPr lang="en-US" sz="6000" dirty="0" err="1">
                <a:solidFill>
                  <a:srgbClr val="000000"/>
                </a:solidFill>
                <a:latin typeface="Baloo" panose="03080902040302020200"/>
              </a:rPr>
              <a:t>để</a:t>
            </a:r>
            <a:r>
              <a:rPr lang="en-US" sz="6000" dirty="0">
                <a:solidFill>
                  <a:srgbClr val="000000"/>
                </a:solidFill>
                <a:latin typeface="Baloo" panose="03080902040302020200"/>
              </a:rPr>
              <a:t> </a:t>
            </a:r>
            <a:r>
              <a:rPr lang="en-US" sz="6000" dirty="0" err="1">
                <a:solidFill>
                  <a:srgbClr val="000000"/>
                </a:solidFill>
                <a:latin typeface="Baloo" panose="03080902040302020200"/>
              </a:rPr>
              <a:t>giải</a:t>
            </a:r>
            <a:r>
              <a:rPr lang="en-US" sz="6000" dirty="0">
                <a:solidFill>
                  <a:srgbClr val="000000"/>
                </a:solidFill>
                <a:latin typeface="Baloo" panose="03080902040302020200"/>
              </a:rPr>
              <a:t> </a:t>
            </a:r>
            <a:r>
              <a:rPr lang="en-US" sz="6000" dirty="0" err="1">
                <a:solidFill>
                  <a:srgbClr val="000000"/>
                </a:solidFill>
                <a:latin typeface="Baloo" panose="03080902040302020200"/>
              </a:rPr>
              <a:t>quyết</a:t>
            </a:r>
            <a:r>
              <a:rPr lang="en-US" sz="6000" dirty="0">
                <a:solidFill>
                  <a:srgbClr val="000000"/>
                </a:solidFill>
                <a:latin typeface="Baloo" panose="03080902040302020200"/>
              </a:rPr>
              <a:t> </a:t>
            </a:r>
            <a:r>
              <a:rPr lang="en-US" sz="6000" dirty="0" err="1">
                <a:solidFill>
                  <a:srgbClr val="000000"/>
                </a:solidFill>
                <a:latin typeface="Baloo" panose="03080902040302020200"/>
              </a:rPr>
              <a:t>vấn</a:t>
            </a:r>
            <a:r>
              <a:rPr lang="en-US" sz="6000" dirty="0">
                <a:solidFill>
                  <a:srgbClr val="000000"/>
                </a:solidFill>
                <a:latin typeface="Baloo" panose="03080902040302020200"/>
              </a:rPr>
              <a:t> </a:t>
            </a:r>
            <a:r>
              <a:rPr lang="en-US" sz="6000" dirty="0" err="1">
                <a:solidFill>
                  <a:srgbClr val="000000"/>
                </a:solidFill>
                <a:latin typeface="Baloo" panose="03080902040302020200"/>
              </a:rPr>
              <a:t>đề</a:t>
            </a:r>
            <a:endParaRPr lang="en-US" sz="6000" dirty="0">
              <a:solidFill>
                <a:srgbClr val="000000"/>
              </a:solidFill>
              <a:latin typeface="Baloo" panose="03080902040302020200"/>
            </a:endParaRPr>
          </a:p>
          <a:p>
            <a:pPr>
              <a:lnSpc>
                <a:spcPts val="7200"/>
              </a:lnSpc>
            </a:pPr>
            <a:endParaRPr lang="en-US" sz="6000" dirty="0">
              <a:solidFill>
                <a:srgbClr val="000000"/>
              </a:solidFill>
              <a:latin typeface="Baloo" panose="03080902040302020200"/>
            </a:endParaRPr>
          </a:p>
        </p:txBody>
      </p:sp>
      <p:graphicFrame>
        <p:nvGraphicFramePr>
          <p:cNvPr id="5" name="Table 4"/>
          <p:cNvGraphicFramePr>
            <a:graphicFrameLocks noGrp="1"/>
          </p:cNvGraphicFramePr>
          <p:nvPr/>
        </p:nvGraphicFramePr>
        <p:xfrm>
          <a:off x="1123950" y="1943100"/>
          <a:ext cx="16040100" cy="7480935"/>
        </p:xfrm>
        <a:graphic>
          <a:graphicData uri="http://schemas.openxmlformats.org/drawingml/2006/table">
            <a:tbl>
              <a:tblPr firstRow="1" bandRow="1">
                <a:tableStyleId>{912C8C85-51F0-491E-9774-3900AFEF0FD7}</a:tableStyleId>
              </a:tblPr>
              <a:tblGrid>
                <a:gridCol w="6629400"/>
                <a:gridCol w="9410700"/>
              </a:tblGrid>
              <a:tr h="638052">
                <a:tc>
                  <a:txBody>
                    <a:bodyPr/>
                    <a:lstStyle/>
                    <a:p>
                      <a:pPr marL="0" marR="0" algn="ctr">
                        <a:lnSpc>
                          <a:spcPct val="107000"/>
                        </a:lnSpc>
                        <a:spcBef>
                          <a:spcPts val="0"/>
                        </a:spcBef>
                        <a:spcAft>
                          <a:spcPts val="800"/>
                        </a:spcAft>
                      </a:pPr>
                      <a:r>
                        <a:rPr lang="en-US" sz="3200" dirty="0" err="1">
                          <a:effectLst/>
                        </a:rPr>
                        <a:t>Vấn</a:t>
                      </a:r>
                      <a:r>
                        <a:rPr lang="en-US" sz="3200" dirty="0">
                          <a:effectLst/>
                        </a:rPr>
                        <a:t> </a:t>
                      </a:r>
                      <a:r>
                        <a:rPr lang="en-US" sz="3200" dirty="0" err="1">
                          <a:effectLst/>
                        </a:rPr>
                        <a:t>đề</a:t>
                      </a:r>
                      <a:r>
                        <a:rPr lang="en-US" sz="3200" dirty="0">
                          <a:effectLst/>
                        </a:rPr>
                        <a:t> </a:t>
                      </a:r>
                      <a:r>
                        <a:rPr lang="en-US" sz="3200" dirty="0" err="1">
                          <a:effectLst/>
                        </a:rPr>
                        <a:t>gặp</a:t>
                      </a:r>
                      <a:r>
                        <a:rPr lang="en-US" sz="3200" dirty="0">
                          <a:effectLst/>
                        </a:rPr>
                        <a:t> </a:t>
                      </a:r>
                      <a:r>
                        <a:rPr lang="en-US" sz="3200" dirty="0" err="1">
                          <a:effectLst/>
                        </a:rPr>
                        <a:t>phải</a:t>
                      </a:r>
                      <a:endParaRPr lang="en-US" sz="2800" dirty="0">
                        <a:effectLst/>
                        <a:latin typeface="Baloo" panose="03080902040302020200" charset="0"/>
                        <a:ea typeface="Times New Roman" panose="02020603050405020304" pitchFamily="18" charset="0"/>
                        <a:cs typeface="Baloo" panose="03080902040302020200" charset="0"/>
                      </a:endParaRPr>
                    </a:p>
                  </a:txBody>
                  <a:tcPr marL="63500" marR="63500" marT="63500" marB="63500"/>
                </a:tc>
                <a:tc>
                  <a:txBody>
                    <a:bodyPr/>
                    <a:lstStyle/>
                    <a:p>
                      <a:pPr marL="0" marR="0" algn="ctr">
                        <a:lnSpc>
                          <a:spcPct val="107000"/>
                        </a:lnSpc>
                        <a:spcBef>
                          <a:spcPts val="0"/>
                        </a:spcBef>
                        <a:spcAft>
                          <a:spcPts val="800"/>
                        </a:spcAft>
                      </a:pPr>
                      <a:r>
                        <a:rPr lang="en-US" sz="3200" dirty="0" err="1">
                          <a:effectLst/>
                        </a:rPr>
                        <a:t>Giải</a:t>
                      </a:r>
                      <a:r>
                        <a:rPr lang="en-US" sz="3200" dirty="0">
                          <a:effectLst/>
                        </a:rPr>
                        <a:t> </a:t>
                      </a:r>
                      <a:r>
                        <a:rPr lang="en-US" sz="3200" dirty="0" err="1">
                          <a:effectLst/>
                        </a:rPr>
                        <a:t>pháp</a:t>
                      </a:r>
                      <a:endParaRPr lang="en-US" sz="2800" dirty="0">
                        <a:effectLst/>
                        <a:latin typeface="Baloo" panose="03080902040302020200" charset="0"/>
                        <a:ea typeface="Times New Roman" panose="02020603050405020304" pitchFamily="18" charset="0"/>
                        <a:cs typeface="Baloo" panose="03080902040302020200" charset="0"/>
                      </a:endParaRPr>
                    </a:p>
                  </a:txBody>
                  <a:tcPr marL="63500" marR="63500" marT="63500" marB="63500"/>
                </a:tc>
              </a:tr>
              <a:tr h="1235710">
                <a:tc>
                  <a:txBody>
                    <a:bodyPr/>
                    <a:lstStyle/>
                    <a:p>
                      <a:pPr marL="0" marR="0">
                        <a:lnSpc>
                          <a:spcPct val="107000"/>
                        </a:lnSpc>
                        <a:spcBef>
                          <a:spcPts val="0"/>
                        </a:spcBef>
                        <a:spcAft>
                          <a:spcPts val="800"/>
                        </a:spcAft>
                      </a:pPr>
                      <a:r>
                        <a:rPr lang="en-US" sz="2300" dirty="0" err="1">
                          <a:effectLst/>
                          <a:latin typeface="Clear Sans Regular" panose="020B0503030202020304" charset="0"/>
                          <a:cs typeface="Clear Sans Regular" panose="020B0503030202020304" charset="0"/>
                        </a:rPr>
                        <a:t>Quy</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trình</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lập</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báo</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cáo</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các</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loại</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đơn</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diễn</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ra</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khó</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khăn</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phức</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tạp</a:t>
                      </a:r>
                      <a:endParaRPr lang="en-US" sz="2300" dirty="0">
                        <a:effectLst/>
                        <a:latin typeface="Clear Sans Regular" panose="020B0503030202020304" charset="0"/>
                        <a:ea typeface="Times New Roman" panose="02020603050405020304" pitchFamily="18" charset="0"/>
                        <a:cs typeface="Clear Sans Regular" panose="020B0503030202020304" charset="0"/>
                      </a:endParaRPr>
                    </a:p>
                  </a:txBody>
                  <a:tcPr marL="63500" marR="63500" marT="63500" marB="63500"/>
                </a:tc>
                <a:tc>
                  <a:txBody>
                    <a:bodyPr/>
                    <a:lstStyle/>
                    <a:p>
                      <a:pPr marL="0" marR="0">
                        <a:lnSpc>
                          <a:spcPct val="107000"/>
                        </a:lnSpc>
                        <a:spcBef>
                          <a:spcPts val="0"/>
                        </a:spcBef>
                        <a:spcAft>
                          <a:spcPts val="800"/>
                        </a:spcAft>
                      </a:pPr>
                      <a:r>
                        <a:rPr lang="en-US" sz="2300" dirty="0" err="1">
                          <a:effectLst/>
                          <a:latin typeface="Clear Sans Regular" panose="020B0503030202020304" charset="0"/>
                          <a:cs typeface="Clear Sans Regular" panose="020B0503030202020304" charset="0"/>
                        </a:rPr>
                        <a:t>Tạo</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các</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mẫu</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báo</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cáo</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trên</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hệ</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thống</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cho</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từng</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loại</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mục</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đích</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báo</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cáo</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khác</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nhau</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dễ</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dàng</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sử</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dụng</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tiện</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lợi</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đáp</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ứng</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được</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nhu</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cầu</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và</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phù</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hợp</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với</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thực</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tế</a:t>
                      </a:r>
                      <a:r>
                        <a:rPr lang="en-US" sz="2300" dirty="0">
                          <a:effectLst/>
                          <a:latin typeface="Clear Sans Regular" panose="020B0503030202020304" charset="0"/>
                          <a:cs typeface="Clear Sans Regular" panose="020B0503030202020304" charset="0"/>
                        </a:rPr>
                        <a:t>.</a:t>
                      </a:r>
                      <a:endParaRPr lang="en-US" sz="2300" dirty="0">
                        <a:effectLst/>
                        <a:latin typeface="Clear Sans Regular" panose="020B0503030202020304" charset="0"/>
                        <a:ea typeface="Times New Roman" panose="02020603050405020304" pitchFamily="18" charset="0"/>
                        <a:cs typeface="Clear Sans Regular" panose="020B0503030202020304" charset="0"/>
                      </a:endParaRPr>
                    </a:p>
                  </a:txBody>
                  <a:tcPr marL="63500" marR="63500" marT="63500" marB="63500"/>
                </a:tc>
              </a:tr>
              <a:tr h="966689">
                <a:tc>
                  <a:txBody>
                    <a:bodyPr/>
                    <a:lstStyle/>
                    <a:p>
                      <a:pPr marL="0" marR="0">
                        <a:lnSpc>
                          <a:spcPct val="107000"/>
                        </a:lnSpc>
                        <a:spcBef>
                          <a:spcPts val="0"/>
                        </a:spcBef>
                        <a:spcAft>
                          <a:spcPts val="800"/>
                        </a:spcAft>
                      </a:pPr>
                      <a:r>
                        <a:rPr lang="en-US" sz="2300" dirty="0" err="1">
                          <a:effectLst/>
                          <a:latin typeface="Clear Sans Regular" panose="020B0503030202020304" charset="0"/>
                          <a:cs typeface="Clear Sans Regular" panose="020B0503030202020304" charset="0"/>
                        </a:rPr>
                        <a:t>Lưu</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trữ</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thông</a:t>
                      </a:r>
                      <a:r>
                        <a:rPr lang="en-US" sz="2300" dirty="0">
                          <a:effectLst/>
                          <a:latin typeface="Clear Sans Regular" panose="020B0503030202020304" charset="0"/>
                          <a:cs typeface="Clear Sans Regular" panose="020B0503030202020304" charset="0"/>
                        </a:rPr>
                        <a:t> tin </a:t>
                      </a:r>
                      <a:r>
                        <a:rPr lang="en-US" sz="2300" dirty="0" err="1">
                          <a:effectLst/>
                          <a:latin typeface="Clear Sans Regular" panose="020B0503030202020304" charset="0"/>
                          <a:cs typeface="Clear Sans Regular" panose="020B0503030202020304" charset="0"/>
                        </a:rPr>
                        <a:t>bằng</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giấy</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dễ</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mất</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mát</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thông</a:t>
                      </a:r>
                      <a:r>
                        <a:rPr lang="en-US" sz="2300" dirty="0">
                          <a:effectLst/>
                          <a:latin typeface="Clear Sans Regular" panose="020B0503030202020304" charset="0"/>
                          <a:cs typeface="Clear Sans Regular" panose="020B0503030202020304" charset="0"/>
                        </a:rPr>
                        <a:t> tin, </a:t>
                      </a:r>
                      <a:r>
                        <a:rPr lang="en-US" sz="2300" dirty="0" err="1">
                          <a:effectLst/>
                          <a:latin typeface="Clear Sans Regular" panose="020B0503030202020304" charset="0"/>
                          <a:cs typeface="Clear Sans Regular" panose="020B0503030202020304" charset="0"/>
                        </a:rPr>
                        <a:t>mất</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nhiều</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thời</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gian</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để</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tìm</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kiếm</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khi</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cần</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thiết</a:t>
                      </a:r>
                      <a:r>
                        <a:rPr lang="en-US" sz="2300" dirty="0">
                          <a:effectLst/>
                          <a:latin typeface="Clear Sans Regular" panose="020B0503030202020304" charset="0"/>
                          <a:cs typeface="Clear Sans Regular" panose="020B0503030202020304" charset="0"/>
                        </a:rPr>
                        <a:t>.</a:t>
                      </a:r>
                      <a:endParaRPr lang="en-US" sz="2300" dirty="0">
                        <a:effectLst/>
                        <a:latin typeface="Clear Sans Regular" panose="020B0503030202020304" charset="0"/>
                        <a:ea typeface="Times New Roman" panose="02020603050405020304" pitchFamily="18" charset="0"/>
                        <a:cs typeface="Clear Sans Regular" panose="020B0503030202020304" charset="0"/>
                      </a:endParaRPr>
                    </a:p>
                  </a:txBody>
                  <a:tcPr marL="63500" marR="63500" marT="63500" marB="63500"/>
                </a:tc>
                <a:tc>
                  <a:txBody>
                    <a:bodyPr/>
                    <a:lstStyle/>
                    <a:p>
                      <a:pPr marL="0" marR="0">
                        <a:lnSpc>
                          <a:spcPct val="107000"/>
                        </a:lnSpc>
                        <a:spcBef>
                          <a:spcPts val="0"/>
                        </a:spcBef>
                        <a:spcAft>
                          <a:spcPts val="800"/>
                        </a:spcAft>
                      </a:pPr>
                      <a:r>
                        <a:rPr lang="en-US" sz="2300" dirty="0" err="1">
                          <a:effectLst/>
                          <a:latin typeface="Clear Sans Regular" panose="020B0503030202020304" charset="0"/>
                          <a:cs typeface="Clear Sans Regular" panose="020B0503030202020304" charset="0"/>
                        </a:rPr>
                        <a:t>Chuyển</a:t>
                      </a:r>
                      <a:r>
                        <a:rPr lang="en-US" sz="2300" dirty="0">
                          <a:effectLst/>
                          <a:latin typeface="Clear Sans Regular" panose="020B0503030202020304" charset="0"/>
                          <a:cs typeface="Clear Sans Regular" panose="020B0503030202020304" charset="0"/>
                        </a:rPr>
                        <a:t> sang </a:t>
                      </a:r>
                      <a:r>
                        <a:rPr lang="en-US" sz="2300" dirty="0" err="1">
                          <a:effectLst/>
                          <a:latin typeface="Clear Sans Regular" panose="020B0503030202020304" charset="0"/>
                          <a:cs typeface="Clear Sans Regular" panose="020B0503030202020304" charset="0"/>
                        </a:rPr>
                        <a:t>lưu</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trữ</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trên</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hệ</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thống</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dữ</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liệu</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sẽ</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được</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đảm</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bảo</a:t>
                      </a:r>
                      <a:r>
                        <a:rPr lang="en-US" sz="2300" dirty="0">
                          <a:effectLst/>
                          <a:latin typeface="Clear Sans Regular" panose="020B0503030202020304" charset="0"/>
                          <a:cs typeface="Clear Sans Regular" panose="020B0503030202020304" charset="0"/>
                        </a:rPr>
                        <a:t> an </a:t>
                      </a:r>
                      <a:r>
                        <a:rPr lang="en-US" sz="2300" dirty="0" err="1">
                          <a:effectLst/>
                          <a:latin typeface="Clear Sans Regular" panose="020B0503030202020304" charset="0"/>
                          <a:cs typeface="Clear Sans Regular" panose="020B0503030202020304" charset="0"/>
                        </a:rPr>
                        <a:t>toàn</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dễ</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dàng</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tìm</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kiếm</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nhanh</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chóng</a:t>
                      </a:r>
                      <a:r>
                        <a:rPr lang="en-US" sz="2300" dirty="0">
                          <a:effectLst/>
                          <a:latin typeface="Clear Sans Regular" panose="020B0503030202020304" charset="0"/>
                          <a:cs typeface="Clear Sans Regular" panose="020B0503030202020304" charset="0"/>
                        </a:rPr>
                        <a:t>.</a:t>
                      </a:r>
                      <a:endParaRPr lang="en-US" sz="2300" dirty="0">
                        <a:effectLst/>
                        <a:latin typeface="Clear Sans Regular" panose="020B0503030202020304" charset="0"/>
                        <a:cs typeface="Clear Sans Regular" panose="020B0503030202020304" charset="0"/>
                      </a:endParaRPr>
                    </a:p>
                    <a:p>
                      <a:pPr marL="0" marR="0">
                        <a:lnSpc>
                          <a:spcPct val="107000"/>
                        </a:lnSpc>
                        <a:spcBef>
                          <a:spcPts val="0"/>
                        </a:spcBef>
                        <a:spcAft>
                          <a:spcPts val="800"/>
                        </a:spcAft>
                      </a:pPr>
                      <a:r>
                        <a:rPr lang="en-US" sz="2300" dirty="0" err="1">
                          <a:effectLst/>
                          <a:latin typeface="Clear Sans Regular" panose="020B0503030202020304" charset="0"/>
                          <a:cs typeface="Clear Sans Regular" panose="020B0503030202020304" charset="0"/>
                        </a:rPr>
                        <a:t>Thống</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nhất</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việc</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lưu</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trữ</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đảm</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bảo</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dữ</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liệu</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được</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cập</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nhật</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liên</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tục</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theo</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thời</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gian</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thực</a:t>
                      </a:r>
                      <a:endParaRPr lang="en-US" sz="2300" dirty="0">
                        <a:effectLst/>
                        <a:latin typeface="Clear Sans Regular" panose="020B0503030202020304" charset="0"/>
                        <a:ea typeface="Times New Roman" panose="02020603050405020304" pitchFamily="18" charset="0"/>
                        <a:cs typeface="Clear Sans Regular" panose="020B0503030202020304" charset="0"/>
                      </a:endParaRPr>
                    </a:p>
                  </a:txBody>
                  <a:tcPr marL="63500" marR="63500" marT="63500" marB="63500"/>
                </a:tc>
              </a:tr>
              <a:tr h="616057">
                <a:tc>
                  <a:txBody>
                    <a:bodyPr/>
                    <a:lstStyle/>
                    <a:p>
                      <a:pPr marL="0" marR="0">
                        <a:lnSpc>
                          <a:spcPct val="107000"/>
                        </a:lnSpc>
                        <a:spcBef>
                          <a:spcPts val="0"/>
                        </a:spcBef>
                        <a:spcAft>
                          <a:spcPts val="800"/>
                        </a:spcAft>
                      </a:pPr>
                      <a:r>
                        <a:rPr lang="en-US" sz="2300" dirty="0" err="1">
                          <a:effectLst/>
                          <a:latin typeface="Clear Sans Regular" panose="020B0503030202020304" charset="0"/>
                          <a:cs typeface="Clear Sans Regular" panose="020B0503030202020304" charset="0"/>
                        </a:rPr>
                        <a:t>Tính</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toán</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và</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ghi</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chép</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khấu</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hao</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bằng</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tay</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dẫn</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đến</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dễ</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sai</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sót</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thông</a:t>
                      </a:r>
                      <a:r>
                        <a:rPr lang="en-US" sz="2300" dirty="0">
                          <a:effectLst/>
                          <a:latin typeface="Clear Sans Regular" panose="020B0503030202020304" charset="0"/>
                          <a:cs typeface="Clear Sans Regular" panose="020B0503030202020304" charset="0"/>
                        </a:rPr>
                        <a:t> tin </a:t>
                      </a:r>
                      <a:r>
                        <a:rPr lang="en-US" sz="2300" dirty="0" err="1">
                          <a:effectLst/>
                          <a:latin typeface="Clear Sans Regular" panose="020B0503030202020304" charset="0"/>
                          <a:cs typeface="Clear Sans Regular" panose="020B0503030202020304" charset="0"/>
                        </a:rPr>
                        <a:t>từ</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đó</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làm</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thất</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thoát</a:t>
                      </a:r>
                      <a:r>
                        <a:rPr lang="en-US" sz="2300" dirty="0">
                          <a:effectLst/>
                          <a:latin typeface="Clear Sans Regular" panose="020B0503030202020304" charset="0"/>
                          <a:cs typeface="Clear Sans Regular" panose="020B0503030202020304" charset="0"/>
                        </a:rPr>
                        <a:t> TSCĐ.</a:t>
                      </a:r>
                      <a:endParaRPr lang="en-US" sz="2300" dirty="0">
                        <a:effectLst/>
                        <a:latin typeface="Clear Sans Regular" panose="020B0503030202020304" charset="0"/>
                        <a:ea typeface="Times New Roman" panose="02020603050405020304" pitchFamily="18" charset="0"/>
                        <a:cs typeface="Clear Sans Regular" panose="020B0503030202020304" charset="0"/>
                      </a:endParaRPr>
                    </a:p>
                  </a:txBody>
                  <a:tcPr marL="63500" marR="63500" marT="63500" marB="63500"/>
                </a:tc>
                <a:tc>
                  <a:txBody>
                    <a:bodyPr/>
                    <a:lstStyle/>
                    <a:p>
                      <a:pPr marL="0" marR="0">
                        <a:lnSpc>
                          <a:spcPct val="107000"/>
                        </a:lnSpc>
                        <a:spcBef>
                          <a:spcPts val="0"/>
                        </a:spcBef>
                        <a:spcAft>
                          <a:spcPts val="800"/>
                        </a:spcAft>
                      </a:pPr>
                      <a:r>
                        <a:rPr lang="en-US" sz="2300" dirty="0" err="1">
                          <a:effectLst/>
                          <a:latin typeface="Clear Sans Regular" panose="020B0503030202020304" charset="0"/>
                          <a:cs typeface="Clear Sans Regular" panose="020B0503030202020304" charset="0"/>
                        </a:rPr>
                        <a:t>Chuyển</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việc</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lưu</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trữ</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tính</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toán</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khấu</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hao</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một</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cách</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tự</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động</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hóa</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cho</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máy</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thực</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hiện</a:t>
                      </a:r>
                      <a:r>
                        <a:rPr lang="en-US" sz="2300" dirty="0">
                          <a:effectLst/>
                          <a:latin typeface="Clear Sans Regular" panose="020B0503030202020304" charset="0"/>
                          <a:cs typeface="Clear Sans Regular" panose="020B0503030202020304" charset="0"/>
                        </a:rPr>
                        <a:t>.</a:t>
                      </a:r>
                      <a:endParaRPr lang="en-US" sz="2300" dirty="0">
                        <a:effectLst/>
                        <a:latin typeface="Clear Sans Regular" panose="020B0503030202020304" charset="0"/>
                        <a:ea typeface="Times New Roman" panose="02020603050405020304" pitchFamily="18" charset="0"/>
                        <a:cs typeface="Clear Sans Regular" panose="020B0503030202020304" charset="0"/>
                      </a:endParaRPr>
                    </a:p>
                  </a:txBody>
                  <a:tcPr marL="63500" marR="63500" marT="63500" marB="63500"/>
                </a:tc>
              </a:tr>
              <a:tr h="1114753">
                <a:tc>
                  <a:txBody>
                    <a:bodyPr/>
                    <a:lstStyle/>
                    <a:p>
                      <a:pPr marL="0" marR="0">
                        <a:lnSpc>
                          <a:spcPct val="107000"/>
                        </a:lnSpc>
                        <a:spcBef>
                          <a:spcPts val="0"/>
                        </a:spcBef>
                        <a:spcAft>
                          <a:spcPts val="800"/>
                        </a:spcAft>
                      </a:pPr>
                      <a:r>
                        <a:rPr lang="en-US" sz="2300" dirty="0" err="1">
                          <a:effectLst/>
                          <a:latin typeface="Clear Sans Regular" panose="020B0503030202020304" charset="0"/>
                          <a:cs typeface="Clear Sans Regular" panose="020B0503030202020304" charset="0"/>
                        </a:rPr>
                        <a:t>Quy</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trình</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báo</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cáo</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các</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yêu</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cầu</a:t>
                      </a:r>
                      <a:r>
                        <a:rPr lang="en-US" sz="2300" dirty="0">
                          <a:effectLst/>
                          <a:latin typeface="Clear Sans Regular" panose="020B0503030202020304" charset="0"/>
                          <a:cs typeface="Clear Sans Regular" panose="020B0503030202020304" charset="0"/>
                        </a:rPr>
                        <a:t> TSCĐ </a:t>
                      </a:r>
                      <a:r>
                        <a:rPr lang="en-US" sz="2300" dirty="0" err="1">
                          <a:effectLst/>
                          <a:latin typeface="Clear Sans Regular" panose="020B0503030202020304" charset="0"/>
                          <a:cs typeface="Clear Sans Regular" panose="020B0503030202020304" charset="0"/>
                        </a:rPr>
                        <a:t>rườm</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rà</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phức</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tạp</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dẫn</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đến</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tốn</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khá</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nhiều</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thời</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gian</a:t>
                      </a:r>
                      <a:r>
                        <a:rPr lang="en-US" sz="2300" dirty="0">
                          <a:effectLst/>
                          <a:latin typeface="Clear Sans Regular" panose="020B0503030202020304" charset="0"/>
                          <a:cs typeface="Clear Sans Regular" panose="020B0503030202020304" charset="0"/>
                        </a:rPr>
                        <a:t>.</a:t>
                      </a:r>
                      <a:endParaRPr lang="en-US" sz="2300" dirty="0">
                        <a:effectLst/>
                        <a:latin typeface="Clear Sans Regular" panose="020B0503030202020304" charset="0"/>
                        <a:ea typeface="Times New Roman" panose="02020603050405020304" pitchFamily="18" charset="0"/>
                        <a:cs typeface="Clear Sans Regular" panose="020B0503030202020304" charset="0"/>
                      </a:endParaRPr>
                    </a:p>
                  </a:txBody>
                  <a:tcPr marL="63500" marR="63500" marT="63500" marB="63500"/>
                </a:tc>
                <a:tc>
                  <a:txBody>
                    <a:bodyPr/>
                    <a:lstStyle/>
                    <a:p>
                      <a:pPr marL="0" marR="0">
                        <a:lnSpc>
                          <a:spcPct val="107000"/>
                        </a:lnSpc>
                        <a:spcBef>
                          <a:spcPts val="0"/>
                        </a:spcBef>
                        <a:spcAft>
                          <a:spcPts val="800"/>
                        </a:spcAft>
                      </a:pPr>
                      <a:r>
                        <a:rPr lang="en-US" sz="2300" dirty="0" err="1">
                          <a:effectLst/>
                          <a:latin typeface="Clear Sans Regular" panose="020B0503030202020304" charset="0"/>
                          <a:cs typeface="Clear Sans Regular" panose="020B0503030202020304" charset="0"/>
                        </a:rPr>
                        <a:t>Tổng</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hợp</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các</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báo</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cáo</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yêu</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cầu</a:t>
                      </a:r>
                      <a:r>
                        <a:rPr lang="en-US" sz="2300" dirty="0">
                          <a:effectLst/>
                          <a:latin typeface="Clear Sans Regular" panose="020B0503030202020304" charset="0"/>
                          <a:cs typeface="Clear Sans Regular" panose="020B0503030202020304" charset="0"/>
                        </a:rPr>
                        <a:t> TSCĐ </a:t>
                      </a:r>
                      <a:r>
                        <a:rPr lang="en-US" sz="2300" dirty="0" err="1">
                          <a:effectLst/>
                          <a:latin typeface="Clear Sans Regular" panose="020B0503030202020304" charset="0"/>
                          <a:cs typeface="Clear Sans Regular" panose="020B0503030202020304" charset="0"/>
                        </a:rPr>
                        <a:t>lên</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hệ</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thống</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được</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sắp</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xếp</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theo</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trình</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tự</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thời</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gian</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dễ</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dàng</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tìm</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kiếm</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báo</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cáo</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yêu</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cầu</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và</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đảm</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bảo</a:t>
                      </a:r>
                      <a:r>
                        <a:rPr lang="en-US" sz="2300" dirty="0">
                          <a:effectLst/>
                          <a:latin typeface="Clear Sans Regular" panose="020B0503030202020304" charset="0"/>
                          <a:cs typeface="Clear Sans Regular" panose="020B0503030202020304" charset="0"/>
                        </a:rPr>
                        <a:t> </a:t>
                      </a:r>
                      <a:endParaRPr lang="en-US" sz="2300" dirty="0">
                        <a:effectLst/>
                        <a:latin typeface="Clear Sans Regular" panose="020B0503030202020304" charset="0"/>
                        <a:cs typeface="Clear Sans Regular" panose="020B0503030202020304" charset="0"/>
                      </a:endParaRPr>
                    </a:p>
                    <a:p>
                      <a:pPr marL="0" marR="0">
                        <a:lnSpc>
                          <a:spcPct val="107000"/>
                        </a:lnSpc>
                        <a:spcBef>
                          <a:spcPts val="0"/>
                        </a:spcBef>
                        <a:spcAft>
                          <a:spcPts val="800"/>
                        </a:spcAft>
                      </a:pPr>
                      <a:r>
                        <a:rPr lang="en-US" sz="2300" dirty="0" err="1">
                          <a:effectLst/>
                          <a:latin typeface="Clear Sans Regular" panose="020B0503030202020304" charset="0"/>
                          <a:cs typeface="Clear Sans Regular" panose="020B0503030202020304" charset="0"/>
                        </a:rPr>
                        <a:t>đơn</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giản</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hóa</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quá</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trình</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báo</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cáo</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một</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cách</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thủ</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công</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truyền</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thống</a:t>
                      </a:r>
                      <a:endParaRPr lang="en-US" sz="2300" dirty="0">
                        <a:effectLst/>
                        <a:latin typeface="Clear Sans Regular" panose="020B0503030202020304" charset="0"/>
                        <a:ea typeface="Times New Roman" panose="02020603050405020304" pitchFamily="18" charset="0"/>
                        <a:cs typeface="Clear Sans Regular" panose="020B0503030202020304" charset="0"/>
                      </a:endParaRPr>
                    </a:p>
                  </a:txBody>
                  <a:tcPr marL="63500" marR="63500" marT="63500" marB="63500"/>
                </a:tc>
              </a:tr>
              <a:tr h="616057">
                <a:tc>
                  <a:txBody>
                    <a:bodyPr/>
                    <a:lstStyle/>
                    <a:p>
                      <a:pPr marL="0" marR="0">
                        <a:lnSpc>
                          <a:spcPct val="107000"/>
                        </a:lnSpc>
                        <a:spcBef>
                          <a:spcPts val="0"/>
                        </a:spcBef>
                        <a:spcAft>
                          <a:spcPts val="800"/>
                        </a:spcAft>
                      </a:pPr>
                      <a:r>
                        <a:rPr lang="en-US" sz="2300" dirty="0">
                          <a:effectLst/>
                          <a:latin typeface="Clear Sans Regular" panose="020B0503030202020304" charset="0"/>
                          <a:cs typeface="Clear Sans Regular" panose="020B0503030202020304" charset="0"/>
                        </a:rPr>
                        <a:t>Do </a:t>
                      </a:r>
                      <a:r>
                        <a:rPr lang="en-US" sz="2300" dirty="0" err="1">
                          <a:effectLst/>
                          <a:latin typeface="Clear Sans Regular" panose="020B0503030202020304" charset="0"/>
                          <a:cs typeface="Clear Sans Regular" panose="020B0503030202020304" charset="0"/>
                        </a:rPr>
                        <a:t>lưu</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trữ</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bằng</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giấy</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nền</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việc</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tìm</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kiếm</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và</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đưa</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ra</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danh</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sách</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các</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thiết</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bị</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thanh</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lý</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có</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thể</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bị</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thiếu</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sót</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không</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đánh</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giá</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được</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chính</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xác</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hiện</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trạng</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của</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thiết</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bị</a:t>
                      </a:r>
                      <a:r>
                        <a:rPr lang="en-US" sz="2300" dirty="0">
                          <a:effectLst/>
                          <a:latin typeface="Clear Sans Regular" panose="020B0503030202020304" charset="0"/>
                          <a:cs typeface="Clear Sans Regular" panose="020B0503030202020304" charset="0"/>
                        </a:rPr>
                        <a:t>.</a:t>
                      </a:r>
                      <a:endParaRPr lang="en-US" sz="2300" dirty="0">
                        <a:effectLst/>
                        <a:latin typeface="Clear Sans Regular" panose="020B0503030202020304" charset="0"/>
                        <a:ea typeface="Times New Roman" panose="02020603050405020304" pitchFamily="18" charset="0"/>
                        <a:cs typeface="Clear Sans Regular" panose="020B0503030202020304" charset="0"/>
                      </a:endParaRPr>
                    </a:p>
                  </a:txBody>
                  <a:tcPr marL="63500" marR="63500" marT="63500" marB="63500"/>
                </a:tc>
                <a:tc>
                  <a:txBody>
                    <a:bodyPr/>
                    <a:lstStyle/>
                    <a:p>
                      <a:pPr marL="0" marR="0">
                        <a:lnSpc>
                          <a:spcPct val="107000"/>
                        </a:lnSpc>
                        <a:spcBef>
                          <a:spcPts val="0"/>
                        </a:spcBef>
                        <a:spcAft>
                          <a:spcPts val="800"/>
                        </a:spcAft>
                      </a:pPr>
                      <a:r>
                        <a:rPr lang="en-US" sz="2300" dirty="0" err="1">
                          <a:effectLst/>
                          <a:latin typeface="Clear Sans Regular" panose="020B0503030202020304" charset="0"/>
                          <a:cs typeface="Clear Sans Regular" panose="020B0503030202020304" charset="0"/>
                        </a:rPr>
                        <a:t>Thực</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hiện</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bằng</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phần</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mềm</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sử</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dụng</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các</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danh</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sách</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thiết</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bị</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đã</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được</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khấu</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hao</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dựa</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vào</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những</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tiêu</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chuẩn</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cụ</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thể</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như</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các</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chức</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năng</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hỗ</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trợ</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tìm</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kiếm</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như</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bộ</a:t>
                      </a:r>
                      <a:r>
                        <a:rPr lang="en-US" sz="2300" dirty="0">
                          <a:effectLst/>
                          <a:latin typeface="Clear Sans Regular" panose="020B0503030202020304" charset="0"/>
                          <a:cs typeface="Clear Sans Regular" panose="020B0503030202020304" charset="0"/>
                        </a:rPr>
                        <a:t> </a:t>
                      </a:r>
                      <a:r>
                        <a:rPr lang="en-US" sz="2300" dirty="0" err="1">
                          <a:effectLst/>
                          <a:latin typeface="Clear Sans Regular" panose="020B0503030202020304" charset="0"/>
                          <a:cs typeface="Clear Sans Regular" panose="020B0503030202020304" charset="0"/>
                        </a:rPr>
                        <a:t>lọc</a:t>
                      </a:r>
                      <a:r>
                        <a:rPr lang="en-US" sz="2300" dirty="0">
                          <a:effectLst/>
                          <a:latin typeface="Clear Sans Regular" panose="020B0503030202020304" charset="0"/>
                          <a:cs typeface="Clear Sans Regular" panose="020B0503030202020304" charset="0"/>
                        </a:rPr>
                        <a:t>.</a:t>
                      </a:r>
                      <a:endParaRPr lang="en-US" sz="2300" dirty="0">
                        <a:effectLst/>
                        <a:latin typeface="Clear Sans Regular" panose="020B0503030202020304" charset="0"/>
                        <a:ea typeface="Times New Roman" panose="02020603050405020304" pitchFamily="18" charset="0"/>
                        <a:cs typeface="Clear Sans Regular" panose="020B0503030202020304" charset="0"/>
                      </a:endParaRPr>
                    </a:p>
                  </a:txBody>
                  <a:tcPr marL="63500" marR="63500" marT="63500" marB="63500"/>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6230600" cy="1838325"/>
          </a:xfrm>
          <a:prstGeom prst="rect">
            <a:avLst/>
          </a:prstGeom>
        </p:spPr>
        <p:txBody>
          <a:bodyPr lIns="0" tIns="0" rIns="0" bIns="0" rtlCol="0" anchor="t">
            <a:spAutoFit/>
          </a:bodyPr>
          <a:lstStyle/>
          <a:p>
            <a:pPr>
              <a:lnSpc>
                <a:spcPts val="7200"/>
              </a:lnSpc>
            </a:pPr>
            <a:r>
              <a:rPr lang="en-US" sz="6000" dirty="0">
                <a:solidFill>
                  <a:srgbClr val="000000"/>
                </a:solidFill>
                <a:latin typeface="Baloo" panose="03080902040302020200"/>
              </a:rPr>
              <a:t>2.4 </a:t>
            </a:r>
            <a:r>
              <a:rPr lang="en-US" sz="6000" dirty="0" err="1">
                <a:solidFill>
                  <a:srgbClr val="000000"/>
                </a:solidFill>
                <a:latin typeface="Baloo" panose="03080902040302020200"/>
              </a:rPr>
              <a:t>Đưa</a:t>
            </a:r>
            <a:r>
              <a:rPr lang="en-US" sz="6000" dirty="0">
                <a:solidFill>
                  <a:srgbClr val="000000"/>
                </a:solidFill>
                <a:latin typeface="Baloo" panose="03080902040302020200"/>
              </a:rPr>
              <a:t> </a:t>
            </a:r>
            <a:r>
              <a:rPr lang="en-US" sz="6000" dirty="0" err="1">
                <a:solidFill>
                  <a:srgbClr val="000000"/>
                </a:solidFill>
                <a:latin typeface="Baloo" panose="03080902040302020200"/>
              </a:rPr>
              <a:t>ra</a:t>
            </a:r>
            <a:r>
              <a:rPr lang="en-US" sz="6000" dirty="0">
                <a:solidFill>
                  <a:srgbClr val="000000"/>
                </a:solidFill>
                <a:latin typeface="Baloo" panose="03080902040302020200"/>
              </a:rPr>
              <a:t> </a:t>
            </a:r>
            <a:r>
              <a:rPr lang="en-US" sz="6000" dirty="0" err="1">
                <a:solidFill>
                  <a:srgbClr val="000000"/>
                </a:solidFill>
                <a:latin typeface="Baloo" panose="03080902040302020200"/>
              </a:rPr>
              <a:t>giải</a:t>
            </a:r>
            <a:r>
              <a:rPr lang="en-US" sz="6000" dirty="0">
                <a:solidFill>
                  <a:srgbClr val="000000"/>
                </a:solidFill>
                <a:latin typeface="Baloo" panose="03080902040302020200"/>
              </a:rPr>
              <a:t> </a:t>
            </a:r>
            <a:r>
              <a:rPr lang="en-US" sz="6000" dirty="0" err="1">
                <a:solidFill>
                  <a:srgbClr val="000000"/>
                </a:solidFill>
                <a:latin typeface="Baloo" panose="03080902040302020200"/>
              </a:rPr>
              <a:t>pháp</a:t>
            </a:r>
            <a:r>
              <a:rPr lang="en-US" sz="6000" dirty="0">
                <a:solidFill>
                  <a:srgbClr val="000000"/>
                </a:solidFill>
                <a:latin typeface="Baloo" panose="03080902040302020200"/>
              </a:rPr>
              <a:t> </a:t>
            </a:r>
            <a:r>
              <a:rPr lang="en-US" sz="6000" dirty="0" err="1">
                <a:solidFill>
                  <a:srgbClr val="000000"/>
                </a:solidFill>
                <a:latin typeface="Baloo" panose="03080902040302020200"/>
              </a:rPr>
              <a:t>để</a:t>
            </a:r>
            <a:r>
              <a:rPr lang="en-US" sz="6000" dirty="0">
                <a:solidFill>
                  <a:srgbClr val="000000"/>
                </a:solidFill>
                <a:latin typeface="Baloo" panose="03080902040302020200"/>
              </a:rPr>
              <a:t> </a:t>
            </a:r>
            <a:r>
              <a:rPr lang="en-US" sz="6000" dirty="0" err="1">
                <a:solidFill>
                  <a:srgbClr val="000000"/>
                </a:solidFill>
                <a:latin typeface="Baloo" panose="03080902040302020200"/>
              </a:rPr>
              <a:t>giải</a:t>
            </a:r>
            <a:r>
              <a:rPr lang="en-US" sz="6000" dirty="0">
                <a:solidFill>
                  <a:srgbClr val="000000"/>
                </a:solidFill>
                <a:latin typeface="Baloo" panose="03080902040302020200"/>
              </a:rPr>
              <a:t> </a:t>
            </a:r>
            <a:r>
              <a:rPr lang="en-US" sz="6000" dirty="0" err="1">
                <a:solidFill>
                  <a:srgbClr val="000000"/>
                </a:solidFill>
                <a:latin typeface="Baloo" panose="03080902040302020200"/>
              </a:rPr>
              <a:t>quyết</a:t>
            </a:r>
            <a:r>
              <a:rPr lang="en-US" sz="6000" dirty="0">
                <a:solidFill>
                  <a:srgbClr val="000000"/>
                </a:solidFill>
                <a:latin typeface="Baloo" panose="03080902040302020200"/>
              </a:rPr>
              <a:t> </a:t>
            </a:r>
            <a:r>
              <a:rPr lang="en-US" sz="6000" dirty="0" err="1">
                <a:solidFill>
                  <a:srgbClr val="000000"/>
                </a:solidFill>
                <a:latin typeface="Baloo" panose="03080902040302020200"/>
              </a:rPr>
              <a:t>vấn</a:t>
            </a:r>
            <a:r>
              <a:rPr lang="en-US" sz="6000" dirty="0">
                <a:solidFill>
                  <a:srgbClr val="000000"/>
                </a:solidFill>
                <a:latin typeface="Baloo" panose="03080902040302020200"/>
              </a:rPr>
              <a:t> </a:t>
            </a:r>
            <a:r>
              <a:rPr lang="en-US" sz="6000" dirty="0" err="1">
                <a:solidFill>
                  <a:srgbClr val="000000"/>
                </a:solidFill>
                <a:latin typeface="Baloo" panose="03080902040302020200"/>
              </a:rPr>
              <a:t>đề</a:t>
            </a:r>
            <a:endParaRPr lang="en-US" sz="6000" dirty="0">
              <a:solidFill>
                <a:srgbClr val="000000"/>
              </a:solidFill>
              <a:latin typeface="Baloo" panose="03080902040302020200"/>
            </a:endParaRPr>
          </a:p>
          <a:p>
            <a:pPr>
              <a:lnSpc>
                <a:spcPts val="7200"/>
              </a:lnSpc>
            </a:pPr>
            <a:endParaRPr lang="en-US" sz="6000" dirty="0">
              <a:solidFill>
                <a:srgbClr val="000000"/>
              </a:solidFill>
              <a:latin typeface="Baloo" panose="03080902040302020200"/>
            </a:endParaRPr>
          </a:p>
        </p:txBody>
      </p:sp>
      <p:graphicFrame>
        <p:nvGraphicFramePr>
          <p:cNvPr id="5" name="Table 4"/>
          <p:cNvGraphicFramePr>
            <a:graphicFrameLocks noGrp="1"/>
          </p:cNvGraphicFramePr>
          <p:nvPr/>
        </p:nvGraphicFramePr>
        <p:xfrm>
          <a:off x="1028700" y="2171700"/>
          <a:ext cx="16040100" cy="6130925"/>
        </p:xfrm>
        <a:graphic>
          <a:graphicData uri="http://schemas.openxmlformats.org/drawingml/2006/table">
            <a:tbl>
              <a:tblPr firstRow="1" bandRow="1">
                <a:tableStyleId>{912C8C85-51F0-491E-9774-3900AFEF0FD7}</a:tableStyleId>
              </a:tblPr>
              <a:tblGrid>
                <a:gridCol w="6506210"/>
                <a:gridCol w="9533890"/>
              </a:tblGrid>
              <a:tr h="732155">
                <a:tc>
                  <a:txBody>
                    <a:bodyPr/>
                    <a:lstStyle/>
                    <a:p>
                      <a:pPr marL="0" marR="0" algn="ctr">
                        <a:lnSpc>
                          <a:spcPct val="107000"/>
                        </a:lnSpc>
                        <a:spcBef>
                          <a:spcPts val="0"/>
                        </a:spcBef>
                        <a:spcAft>
                          <a:spcPts val="800"/>
                        </a:spcAft>
                      </a:pPr>
                      <a:r>
                        <a:rPr lang="en-US" sz="3200" dirty="0" err="1">
                          <a:effectLst/>
                        </a:rPr>
                        <a:t>Vấn</a:t>
                      </a:r>
                      <a:r>
                        <a:rPr lang="en-US" sz="3200" dirty="0">
                          <a:effectLst/>
                        </a:rPr>
                        <a:t> </a:t>
                      </a:r>
                      <a:r>
                        <a:rPr lang="en-US" sz="3200" dirty="0" err="1">
                          <a:effectLst/>
                        </a:rPr>
                        <a:t>đề</a:t>
                      </a:r>
                      <a:r>
                        <a:rPr lang="en-US" sz="3200" dirty="0">
                          <a:effectLst/>
                        </a:rPr>
                        <a:t> </a:t>
                      </a:r>
                      <a:r>
                        <a:rPr lang="en-US" sz="3200" dirty="0" err="1">
                          <a:effectLst/>
                        </a:rPr>
                        <a:t>gặp</a:t>
                      </a:r>
                      <a:r>
                        <a:rPr lang="en-US" sz="3200" dirty="0">
                          <a:effectLst/>
                        </a:rPr>
                        <a:t> </a:t>
                      </a:r>
                      <a:r>
                        <a:rPr lang="en-US" sz="3200" dirty="0" err="1">
                          <a:effectLst/>
                        </a:rPr>
                        <a:t>phải</a:t>
                      </a:r>
                      <a:endParaRPr lang="en-US" sz="2800" dirty="0">
                        <a:effectLst/>
                        <a:latin typeface="Baloo" panose="03080902040302020200" charset="0"/>
                        <a:ea typeface="Times New Roman" panose="02020603050405020304" pitchFamily="18" charset="0"/>
                        <a:cs typeface="Baloo" panose="03080902040302020200" charset="0"/>
                      </a:endParaRPr>
                    </a:p>
                  </a:txBody>
                  <a:tcPr marL="63500" marR="63500" marT="63500" marB="63500"/>
                </a:tc>
                <a:tc>
                  <a:txBody>
                    <a:bodyPr/>
                    <a:lstStyle/>
                    <a:p>
                      <a:pPr marL="0" marR="0" algn="ctr">
                        <a:lnSpc>
                          <a:spcPct val="107000"/>
                        </a:lnSpc>
                        <a:spcBef>
                          <a:spcPts val="0"/>
                        </a:spcBef>
                        <a:spcAft>
                          <a:spcPts val="800"/>
                        </a:spcAft>
                      </a:pPr>
                      <a:r>
                        <a:rPr lang="en-US" sz="3200" dirty="0" err="1">
                          <a:effectLst/>
                        </a:rPr>
                        <a:t>Giải</a:t>
                      </a:r>
                      <a:r>
                        <a:rPr lang="en-US" sz="3200" dirty="0">
                          <a:effectLst/>
                        </a:rPr>
                        <a:t> </a:t>
                      </a:r>
                      <a:r>
                        <a:rPr lang="en-US" sz="3200" dirty="0" err="1">
                          <a:effectLst/>
                        </a:rPr>
                        <a:t>pháp</a:t>
                      </a:r>
                      <a:endParaRPr lang="en-US" sz="2800" dirty="0">
                        <a:effectLst/>
                        <a:latin typeface="Baloo" panose="03080902040302020200" charset="0"/>
                        <a:ea typeface="Times New Roman" panose="02020603050405020304" pitchFamily="18" charset="0"/>
                        <a:cs typeface="Baloo" panose="03080902040302020200" charset="0"/>
                      </a:endParaRPr>
                    </a:p>
                  </a:txBody>
                  <a:tcPr marL="63500" marR="63500" marT="63500" marB="63500"/>
                </a:tc>
              </a:tr>
              <a:tr h="3448685">
                <a:tc>
                  <a:txBody>
                    <a:bodyPr/>
                    <a:lstStyle/>
                    <a:p>
                      <a:pPr marL="0" marR="0">
                        <a:lnSpc>
                          <a:spcPct val="107000"/>
                        </a:lnSpc>
                        <a:spcBef>
                          <a:spcPts val="0"/>
                        </a:spcBef>
                        <a:spcAft>
                          <a:spcPts val="800"/>
                        </a:spcAft>
                      </a:pPr>
                      <a:r>
                        <a:rPr lang="en-US" sz="2300">
                          <a:effectLst/>
                          <a:latin typeface="Clear Sans Regular" panose="020B0503030202020304" charset="0"/>
                          <a:cs typeface="Clear Sans Regular" panose="020B0503030202020304" charset="0"/>
                        </a:rPr>
                        <a:t>Việc so sánh và đối chiếu tình trạng của TSCĐ thực tế và sổ sách diễn ra phức tạp dễ sai sót</a:t>
                      </a:r>
                      <a:endParaRPr lang="en-US" sz="2300">
                        <a:effectLst/>
                        <a:latin typeface="Clear Sans Regular" panose="020B0503030202020304" charset="0"/>
                        <a:cs typeface="Clear Sans Regular" panose="020B0503030202020304" charset="0"/>
                      </a:endParaRPr>
                    </a:p>
                  </a:txBody>
                  <a:tcPr marL="63500" marR="63500" marT="63500" marB="63500"/>
                </a:tc>
                <a:tc>
                  <a:txBody>
                    <a:bodyPr/>
                    <a:lstStyle/>
                    <a:p>
                      <a:pPr marL="0" marR="0">
                        <a:lnSpc>
                          <a:spcPct val="107000"/>
                        </a:lnSpc>
                        <a:spcBef>
                          <a:spcPts val="0"/>
                        </a:spcBef>
                        <a:spcAft>
                          <a:spcPts val="800"/>
                        </a:spcAft>
                      </a:pPr>
                      <a:r>
                        <a:rPr lang="en-US" sz="2300">
                          <a:effectLst/>
                          <a:latin typeface="Clear Sans Regular" panose="020B0503030202020304" charset="0"/>
                          <a:cs typeface="Clear Sans Regular" panose="020B0503030202020304" charset="0"/>
                        </a:rPr>
                        <a:t>Tình trạng thực tế của TSCĐ sẽ được cập nhật lên hệ thống.</a:t>
                      </a:r>
                      <a:endParaRPr lang="en-US" sz="2300">
                        <a:effectLst/>
                        <a:latin typeface="Clear Sans Regular" panose="020B0503030202020304" charset="0"/>
                        <a:cs typeface="Clear Sans Regular" panose="020B0503030202020304" charset="0"/>
                      </a:endParaRPr>
                    </a:p>
                    <a:p>
                      <a:pPr marL="0" marR="0">
                        <a:lnSpc>
                          <a:spcPct val="107000"/>
                        </a:lnSpc>
                        <a:spcBef>
                          <a:spcPts val="0"/>
                        </a:spcBef>
                        <a:spcAft>
                          <a:spcPts val="800"/>
                        </a:spcAft>
                      </a:pPr>
                      <a:r>
                        <a:rPr lang="en-US" sz="2300">
                          <a:effectLst/>
                          <a:latin typeface="Clear Sans Regular" panose="020B0503030202020304" charset="0"/>
                          <a:cs typeface="Clear Sans Regular" panose="020B0503030202020304" charset="0"/>
                        </a:rPr>
                        <a:t>Tình trạng TSCĐ ghi trong sổ sách sẽ được chuyển sang lưu trữ trên hệ thống.</a:t>
                      </a:r>
                      <a:endParaRPr lang="en-US" sz="2300">
                        <a:effectLst/>
                        <a:latin typeface="Clear Sans Regular" panose="020B0503030202020304" charset="0"/>
                        <a:cs typeface="Clear Sans Regular" panose="020B0503030202020304" charset="0"/>
                      </a:endParaRPr>
                    </a:p>
                    <a:p>
                      <a:pPr marL="0" marR="0">
                        <a:lnSpc>
                          <a:spcPct val="107000"/>
                        </a:lnSpc>
                        <a:spcBef>
                          <a:spcPts val="0"/>
                        </a:spcBef>
                        <a:spcAft>
                          <a:spcPts val="800"/>
                        </a:spcAft>
                      </a:pPr>
                      <a:r>
                        <a:rPr lang="en-US" sz="2300">
                          <a:effectLst/>
                          <a:latin typeface="Clear Sans Regular" panose="020B0503030202020304" charset="0"/>
                          <a:cs typeface="Clear Sans Regular" panose="020B0503030202020304" charset="0"/>
                        </a:rPr>
                        <a:t>Việc so sánh giữa tình trạng TSCĐ thực tế với tình trạng TSCĐ trong sổ sách bằng những tiêu chuẩn cụ thể, để xác định đúng loại TSCĐ: thanh lý, bảo dưỡng, sửa chữa,...</a:t>
                      </a:r>
                      <a:endParaRPr lang="en-US" sz="2300">
                        <a:effectLst/>
                        <a:latin typeface="Clear Sans Regular" panose="020B0503030202020304" charset="0"/>
                        <a:cs typeface="Clear Sans Regular" panose="020B0503030202020304" charset="0"/>
                      </a:endParaRPr>
                    </a:p>
                    <a:p>
                      <a:pPr marL="0" marR="0">
                        <a:lnSpc>
                          <a:spcPct val="107000"/>
                        </a:lnSpc>
                        <a:spcBef>
                          <a:spcPts val="0"/>
                        </a:spcBef>
                        <a:spcAft>
                          <a:spcPts val="800"/>
                        </a:spcAft>
                      </a:pPr>
                      <a:endParaRPr lang="en-US" sz="2300">
                        <a:effectLst/>
                        <a:latin typeface="Clear Sans Regular" panose="020B0503030202020304" charset="0"/>
                        <a:cs typeface="Clear Sans Regular" panose="020B0503030202020304" charset="0"/>
                      </a:endParaRPr>
                    </a:p>
                  </a:txBody>
                  <a:tcPr marL="63500" marR="63500" marT="63500" marB="63500"/>
                </a:tc>
              </a:tr>
              <a:tr h="1950085">
                <a:tc>
                  <a:txBody>
                    <a:bodyPr/>
                    <a:lstStyle/>
                    <a:p>
                      <a:pPr marL="0" marR="0">
                        <a:lnSpc>
                          <a:spcPct val="107000"/>
                        </a:lnSpc>
                        <a:spcBef>
                          <a:spcPts val="0"/>
                        </a:spcBef>
                        <a:spcAft>
                          <a:spcPts val="800"/>
                        </a:spcAft>
                      </a:pPr>
                      <a:r>
                        <a:rPr lang="en-US" sz="2300">
                          <a:effectLst/>
                          <a:latin typeface="Clear Sans Regular" panose="020B0503030202020304" charset="0"/>
                          <a:cs typeface="Clear Sans Regular" panose="020B0503030202020304" charset="0"/>
                        </a:rPr>
                        <a:t>Thủ tục tiếp nhận TSCĐ của từng đơn vị sử dụng diễn ra phức tạp</a:t>
                      </a:r>
                      <a:endParaRPr lang="en-US" sz="2300">
                        <a:effectLst/>
                        <a:latin typeface="Clear Sans Regular" panose="020B0503030202020304" charset="0"/>
                        <a:cs typeface="Clear Sans Regular" panose="020B0503030202020304" charset="0"/>
                      </a:endParaRPr>
                    </a:p>
                  </a:txBody>
                  <a:tcPr marL="63500" marR="63500" marT="63500" marB="63500"/>
                </a:tc>
                <a:tc>
                  <a:txBody>
                    <a:bodyPr/>
                    <a:lstStyle/>
                    <a:p>
                      <a:pPr marL="0" marR="0">
                        <a:lnSpc>
                          <a:spcPct val="107000"/>
                        </a:lnSpc>
                        <a:spcBef>
                          <a:spcPts val="0"/>
                        </a:spcBef>
                        <a:spcAft>
                          <a:spcPts val="800"/>
                        </a:spcAft>
                      </a:pPr>
                      <a:r>
                        <a:rPr lang="en-US" sz="2300">
                          <a:effectLst/>
                          <a:latin typeface="Clear Sans Regular" panose="020B0503030202020304" charset="0"/>
                          <a:cs typeface="Clear Sans Regular" panose="020B0503030202020304" charset="0"/>
                        </a:rPr>
                        <a:t>Thông tin của các loại TSCĐ được lưu trữ trên hệ thống được phân thành nhiều danh mục tài sản theo nhu cầu của đơn vị sử dụng (tổ, phòng ban)</a:t>
                      </a:r>
                      <a:endParaRPr lang="en-US" sz="2300">
                        <a:effectLst/>
                        <a:latin typeface="Clear Sans Regular" panose="020B0503030202020304" charset="0"/>
                        <a:cs typeface="Clear Sans Regular" panose="020B0503030202020304" charset="0"/>
                      </a:endParaRPr>
                    </a:p>
                  </a:txBody>
                  <a:tcPr marL="63500" marR="63500" marT="63500" marB="63500"/>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grpSp>
        <p:nvGrpSpPr>
          <p:cNvPr id="2" name="Group 2"/>
          <p:cNvGrpSpPr/>
          <p:nvPr/>
        </p:nvGrpSpPr>
        <p:grpSpPr>
          <a:xfrm>
            <a:off x="4294438" y="3271544"/>
            <a:ext cx="9699123" cy="3743912"/>
            <a:chOff x="0" y="0"/>
            <a:chExt cx="15672030" cy="6049485"/>
          </a:xfrm>
        </p:grpSpPr>
        <p:sp>
          <p:nvSpPr>
            <p:cNvPr id="3" name="Freeform 3"/>
            <p:cNvSpPr/>
            <p:nvPr/>
          </p:nvSpPr>
          <p:spPr>
            <a:xfrm>
              <a:off x="57150" y="58420"/>
              <a:ext cx="15602179" cy="5978365"/>
            </a:xfrm>
            <a:custGeom>
              <a:avLst/>
              <a:gdLst/>
              <a:ahLst/>
              <a:cxnLst/>
              <a:rect l="l" t="t" r="r" b="b"/>
              <a:pathLst>
                <a:path w="15602179" h="5978365">
                  <a:moveTo>
                    <a:pt x="15517090" y="5947885"/>
                  </a:moveTo>
                  <a:lnTo>
                    <a:pt x="0" y="5947885"/>
                  </a:lnTo>
                  <a:cubicBezTo>
                    <a:pt x="5080" y="5965665"/>
                    <a:pt x="21590" y="5978365"/>
                    <a:pt x="40640" y="5978365"/>
                  </a:cubicBezTo>
                  <a:lnTo>
                    <a:pt x="15558999" y="5978365"/>
                  </a:lnTo>
                  <a:cubicBezTo>
                    <a:pt x="15583129" y="5978365"/>
                    <a:pt x="15602179" y="5959315"/>
                    <a:pt x="15602179" y="5935185"/>
                  </a:cubicBezTo>
                  <a:lnTo>
                    <a:pt x="15602179" y="40640"/>
                  </a:lnTo>
                  <a:cubicBezTo>
                    <a:pt x="15602179" y="21590"/>
                    <a:pt x="15589479" y="6350"/>
                    <a:pt x="15572970" y="0"/>
                  </a:cubicBezTo>
                  <a:lnTo>
                    <a:pt x="15572970" y="5892006"/>
                  </a:lnTo>
                  <a:cubicBezTo>
                    <a:pt x="15572970" y="5922485"/>
                    <a:pt x="15547570" y="5947885"/>
                    <a:pt x="15517090" y="5947885"/>
                  </a:cubicBezTo>
                  <a:close/>
                </a:path>
              </a:pathLst>
            </a:custGeom>
            <a:solidFill>
              <a:srgbClr val="000000"/>
            </a:solidFill>
          </p:spPr>
        </p:sp>
        <p:sp>
          <p:nvSpPr>
            <p:cNvPr id="4" name="Freeform 4"/>
            <p:cNvSpPr/>
            <p:nvPr/>
          </p:nvSpPr>
          <p:spPr>
            <a:xfrm>
              <a:off x="12700" y="12700"/>
              <a:ext cx="15604720" cy="5980905"/>
            </a:xfrm>
            <a:custGeom>
              <a:avLst/>
              <a:gdLst/>
              <a:ahLst/>
              <a:cxnLst/>
              <a:rect l="l" t="t" r="r" b="b"/>
              <a:pathLst>
                <a:path w="15604720" h="5980905">
                  <a:moveTo>
                    <a:pt x="43180" y="5980905"/>
                  </a:moveTo>
                  <a:lnTo>
                    <a:pt x="15561540" y="5980905"/>
                  </a:lnTo>
                  <a:cubicBezTo>
                    <a:pt x="15585670" y="5980905"/>
                    <a:pt x="15604720" y="5961855"/>
                    <a:pt x="15604720" y="5937726"/>
                  </a:cubicBezTo>
                  <a:lnTo>
                    <a:pt x="15604720" y="43180"/>
                  </a:lnTo>
                  <a:cubicBezTo>
                    <a:pt x="15604720" y="19050"/>
                    <a:pt x="15585670" y="0"/>
                    <a:pt x="15561540" y="0"/>
                  </a:cubicBezTo>
                  <a:lnTo>
                    <a:pt x="43180" y="0"/>
                  </a:lnTo>
                  <a:cubicBezTo>
                    <a:pt x="19050" y="0"/>
                    <a:pt x="0" y="19050"/>
                    <a:pt x="0" y="43180"/>
                  </a:cubicBezTo>
                  <a:lnTo>
                    <a:pt x="0" y="5937726"/>
                  </a:lnTo>
                  <a:cubicBezTo>
                    <a:pt x="0" y="5961855"/>
                    <a:pt x="19050" y="5980905"/>
                    <a:pt x="43180" y="5980905"/>
                  </a:cubicBezTo>
                  <a:close/>
                </a:path>
              </a:pathLst>
            </a:custGeom>
            <a:solidFill>
              <a:srgbClr val="F8F8F8"/>
            </a:solidFill>
          </p:spPr>
        </p:sp>
        <p:sp>
          <p:nvSpPr>
            <p:cNvPr id="5" name="Freeform 5"/>
            <p:cNvSpPr/>
            <p:nvPr/>
          </p:nvSpPr>
          <p:spPr>
            <a:xfrm>
              <a:off x="0" y="0"/>
              <a:ext cx="15672029" cy="6049485"/>
            </a:xfrm>
            <a:custGeom>
              <a:avLst/>
              <a:gdLst/>
              <a:ahLst/>
              <a:cxnLst/>
              <a:rect l="l" t="t" r="r" b="b"/>
              <a:pathLst>
                <a:path w="15672029" h="6049485">
                  <a:moveTo>
                    <a:pt x="15628849" y="44450"/>
                  </a:moveTo>
                  <a:cubicBezTo>
                    <a:pt x="15623770" y="19050"/>
                    <a:pt x="15600910" y="0"/>
                    <a:pt x="15574240" y="0"/>
                  </a:cubicBezTo>
                  <a:lnTo>
                    <a:pt x="55880" y="0"/>
                  </a:lnTo>
                  <a:cubicBezTo>
                    <a:pt x="25400" y="0"/>
                    <a:pt x="0" y="25400"/>
                    <a:pt x="0" y="55880"/>
                  </a:cubicBezTo>
                  <a:lnTo>
                    <a:pt x="0" y="5950426"/>
                  </a:lnTo>
                  <a:cubicBezTo>
                    <a:pt x="0" y="5977095"/>
                    <a:pt x="17780" y="5998685"/>
                    <a:pt x="43180" y="6005035"/>
                  </a:cubicBezTo>
                  <a:cubicBezTo>
                    <a:pt x="48260" y="6030435"/>
                    <a:pt x="71120" y="6049485"/>
                    <a:pt x="97790" y="6049485"/>
                  </a:cubicBezTo>
                  <a:lnTo>
                    <a:pt x="15616149" y="6049485"/>
                  </a:lnTo>
                  <a:cubicBezTo>
                    <a:pt x="15646629" y="6049485"/>
                    <a:pt x="15672029" y="6024085"/>
                    <a:pt x="15672029" y="5993605"/>
                  </a:cubicBezTo>
                  <a:lnTo>
                    <a:pt x="15672029" y="99060"/>
                  </a:lnTo>
                  <a:cubicBezTo>
                    <a:pt x="15672029" y="72390"/>
                    <a:pt x="15654249" y="50800"/>
                    <a:pt x="15628849" y="44450"/>
                  </a:cubicBezTo>
                  <a:close/>
                  <a:moveTo>
                    <a:pt x="12700" y="5950426"/>
                  </a:moveTo>
                  <a:lnTo>
                    <a:pt x="12700" y="55880"/>
                  </a:lnTo>
                  <a:cubicBezTo>
                    <a:pt x="12700" y="31750"/>
                    <a:pt x="31750" y="12700"/>
                    <a:pt x="55880" y="12700"/>
                  </a:cubicBezTo>
                  <a:lnTo>
                    <a:pt x="15574240" y="12700"/>
                  </a:lnTo>
                  <a:cubicBezTo>
                    <a:pt x="15598370" y="12700"/>
                    <a:pt x="15617420" y="31750"/>
                    <a:pt x="15617420" y="55880"/>
                  </a:cubicBezTo>
                  <a:lnTo>
                    <a:pt x="15617420" y="5950426"/>
                  </a:lnTo>
                  <a:cubicBezTo>
                    <a:pt x="15617420" y="5974555"/>
                    <a:pt x="15598370" y="5993605"/>
                    <a:pt x="15574240" y="5993605"/>
                  </a:cubicBezTo>
                  <a:lnTo>
                    <a:pt x="55880" y="5993605"/>
                  </a:lnTo>
                  <a:cubicBezTo>
                    <a:pt x="31750" y="5993605"/>
                    <a:pt x="12700" y="5974555"/>
                    <a:pt x="12700" y="5950426"/>
                  </a:cubicBezTo>
                  <a:close/>
                  <a:moveTo>
                    <a:pt x="15659329" y="5993605"/>
                  </a:moveTo>
                  <a:cubicBezTo>
                    <a:pt x="15659329" y="6017735"/>
                    <a:pt x="15640279" y="6036785"/>
                    <a:pt x="15616149" y="6036785"/>
                  </a:cubicBezTo>
                  <a:lnTo>
                    <a:pt x="97790" y="6036785"/>
                  </a:lnTo>
                  <a:cubicBezTo>
                    <a:pt x="78740" y="6036785"/>
                    <a:pt x="62230" y="6024085"/>
                    <a:pt x="57150" y="6006305"/>
                  </a:cubicBezTo>
                  <a:lnTo>
                    <a:pt x="15574240" y="6006305"/>
                  </a:lnTo>
                  <a:cubicBezTo>
                    <a:pt x="15604720" y="6006305"/>
                    <a:pt x="15630120" y="5980905"/>
                    <a:pt x="15630120" y="5950426"/>
                  </a:cubicBezTo>
                  <a:lnTo>
                    <a:pt x="15630120" y="58420"/>
                  </a:lnTo>
                  <a:cubicBezTo>
                    <a:pt x="15646629" y="64770"/>
                    <a:pt x="15659329" y="80010"/>
                    <a:pt x="15659329" y="99060"/>
                  </a:cubicBezTo>
                  <a:lnTo>
                    <a:pt x="15659329" y="5993605"/>
                  </a:lnTo>
                  <a:close/>
                </a:path>
              </a:pathLst>
            </a:custGeom>
            <a:solidFill>
              <a:srgbClr val="000000"/>
            </a:solidFill>
          </p:spPr>
        </p:sp>
      </p:grpSp>
      <p:sp>
        <p:nvSpPr>
          <p:cNvPr id="6" name="TextBox 6"/>
          <p:cNvSpPr txBox="1"/>
          <p:nvPr/>
        </p:nvSpPr>
        <p:spPr>
          <a:xfrm>
            <a:off x="4862822" y="3756746"/>
            <a:ext cx="8539290" cy="2811609"/>
          </a:xfrm>
          <a:prstGeom prst="rect">
            <a:avLst/>
          </a:prstGeom>
        </p:spPr>
        <p:txBody>
          <a:bodyPr lIns="0" tIns="0" rIns="0" bIns="0" rtlCol="0" anchor="t">
            <a:spAutoFit/>
          </a:bodyPr>
          <a:lstStyle/>
          <a:p>
            <a:pPr algn="ctr">
              <a:lnSpc>
                <a:spcPts val="11025"/>
              </a:lnSpc>
            </a:pPr>
            <a:r>
              <a:rPr lang="en-US" sz="10400">
                <a:solidFill>
                  <a:srgbClr val="000000"/>
                </a:solidFill>
                <a:latin typeface="Caudex Bold" panose="02040502050505030304"/>
              </a:rPr>
              <a:t>Thank for watching</a:t>
            </a:r>
            <a:endParaRPr lang="en-US" sz="10400">
              <a:solidFill>
                <a:srgbClr val="000000"/>
              </a:solidFill>
              <a:latin typeface="Caudex Bold" panose="02040502050505030304"/>
            </a:endParaRPr>
          </a:p>
        </p:txBody>
      </p:sp>
      <p:grpSp>
        <p:nvGrpSpPr>
          <p:cNvPr id="7" name="Group 7"/>
          <p:cNvGrpSpPr/>
          <p:nvPr/>
        </p:nvGrpSpPr>
        <p:grpSpPr>
          <a:xfrm rot="-397050">
            <a:off x="12786188" y="6311453"/>
            <a:ext cx="1579849" cy="1673290"/>
            <a:chOff x="0" y="0"/>
            <a:chExt cx="2106465" cy="2231054"/>
          </a:xfrm>
        </p:grpSpPr>
        <p:grpSp>
          <p:nvGrpSpPr>
            <p:cNvPr id="8" name="Group 8"/>
            <p:cNvGrpSpPr/>
            <p:nvPr/>
          </p:nvGrpSpPr>
          <p:grpSpPr>
            <a:xfrm>
              <a:off x="0" y="116758"/>
              <a:ext cx="2106465" cy="2114296"/>
              <a:chOff x="0" y="0"/>
              <a:chExt cx="1708150" cy="1714500"/>
            </a:xfrm>
          </p:grpSpPr>
          <p:sp>
            <p:nvSpPr>
              <p:cNvPr id="9" name="Freeform 9"/>
              <p:cNvSpPr/>
              <p:nvPr/>
            </p:nvSpPr>
            <p:spPr>
              <a:xfrm>
                <a:off x="10160" y="16510"/>
                <a:ext cx="1685290" cy="1686560"/>
              </a:xfrm>
              <a:custGeom>
                <a:avLst/>
                <a:gdLst/>
                <a:ahLst/>
                <a:cxnLst/>
                <a:rect l="l" t="t" r="r" b="b"/>
                <a:pathLst>
                  <a:path w="1685290" h="1686560">
                    <a:moveTo>
                      <a:pt x="1685290" y="1686560"/>
                    </a:moveTo>
                    <a:lnTo>
                      <a:pt x="0" y="1678940"/>
                    </a:lnTo>
                    <a:lnTo>
                      <a:pt x="0" y="598170"/>
                    </a:lnTo>
                    <a:lnTo>
                      <a:pt x="17780" y="19050"/>
                    </a:lnTo>
                    <a:lnTo>
                      <a:pt x="838200" y="0"/>
                    </a:lnTo>
                    <a:lnTo>
                      <a:pt x="1666240" y="5080"/>
                    </a:lnTo>
                    <a:close/>
                  </a:path>
                </a:pathLst>
              </a:custGeom>
              <a:solidFill>
                <a:srgbClr val="FF9E5E"/>
              </a:solidFill>
            </p:spPr>
          </p:sp>
          <p:sp>
            <p:nvSpPr>
              <p:cNvPr id="10" name="Freeform 10"/>
              <p:cNvSpPr/>
              <p:nvPr/>
            </p:nvSpPr>
            <p:spPr>
              <a:xfrm>
                <a:off x="-3810" y="0"/>
                <a:ext cx="1714500" cy="1713230"/>
              </a:xfrm>
              <a:custGeom>
                <a:avLst/>
                <a:gdLst/>
                <a:ahLst/>
                <a:cxnLst/>
                <a:rect l="l" t="t" r="r" b="b"/>
                <a:pathLst>
                  <a:path w="1714500" h="1713230">
                    <a:moveTo>
                      <a:pt x="1680210" y="21590"/>
                    </a:moveTo>
                    <a:cubicBezTo>
                      <a:pt x="1681480" y="34290"/>
                      <a:pt x="1681480" y="44450"/>
                      <a:pt x="1682750" y="54610"/>
                    </a:cubicBezTo>
                    <a:cubicBezTo>
                      <a:pt x="1685290" y="88900"/>
                      <a:pt x="1686560" y="124460"/>
                      <a:pt x="1689100" y="158750"/>
                    </a:cubicBezTo>
                    <a:cubicBezTo>
                      <a:pt x="1689100" y="208280"/>
                      <a:pt x="1701800" y="1184910"/>
                      <a:pt x="1708150" y="1234440"/>
                    </a:cubicBezTo>
                    <a:cubicBezTo>
                      <a:pt x="1714500" y="1309370"/>
                      <a:pt x="1710690" y="1385570"/>
                      <a:pt x="1710690" y="1460500"/>
                    </a:cubicBezTo>
                    <a:cubicBezTo>
                      <a:pt x="1710690" y="1526540"/>
                      <a:pt x="1711960" y="1587500"/>
                      <a:pt x="1713230" y="1652270"/>
                    </a:cubicBezTo>
                    <a:cubicBezTo>
                      <a:pt x="1713230" y="1673860"/>
                      <a:pt x="1713230" y="1687830"/>
                      <a:pt x="1713230" y="1711960"/>
                    </a:cubicBezTo>
                    <a:cubicBezTo>
                      <a:pt x="1690370" y="1711960"/>
                      <a:pt x="1670050" y="1713230"/>
                      <a:pt x="1649730" y="1711960"/>
                    </a:cubicBezTo>
                    <a:cubicBezTo>
                      <a:pt x="1567180" y="1706880"/>
                      <a:pt x="1483360" y="1713230"/>
                      <a:pt x="1400810" y="1708150"/>
                    </a:cubicBezTo>
                    <a:cubicBezTo>
                      <a:pt x="1351280" y="1704340"/>
                      <a:pt x="1303020" y="1706880"/>
                      <a:pt x="1253490" y="1704340"/>
                    </a:cubicBezTo>
                    <a:cubicBezTo>
                      <a:pt x="1230630" y="1703070"/>
                      <a:pt x="1207770" y="1701800"/>
                      <a:pt x="1184910" y="1700530"/>
                    </a:cubicBezTo>
                    <a:cubicBezTo>
                      <a:pt x="1170940" y="1700530"/>
                      <a:pt x="1158240" y="1701800"/>
                      <a:pt x="1144270" y="1701800"/>
                    </a:cubicBezTo>
                    <a:cubicBezTo>
                      <a:pt x="1108710" y="1700530"/>
                      <a:pt x="1010920" y="1701800"/>
                      <a:pt x="975360" y="1700530"/>
                    </a:cubicBezTo>
                    <a:cubicBezTo>
                      <a:pt x="949960" y="1699260"/>
                      <a:pt x="441960" y="1708150"/>
                      <a:pt x="416560" y="1706880"/>
                    </a:cubicBezTo>
                    <a:cubicBezTo>
                      <a:pt x="410210" y="1706880"/>
                      <a:pt x="402590" y="1708150"/>
                      <a:pt x="396240" y="1708150"/>
                    </a:cubicBezTo>
                    <a:cubicBezTo>
                      <a:pt x="381000" y="1708150"/>
                      <a:pt x="367030" y="1709420"/>
                      <a:pt x="351790" y="1709420"/>
                    </a:cubicBezTo>
                    <a:cubicBezTo>
                      <a:pt x="313690" y="1709420"/>
                      <a:pt x="276860" y="1708150"/>
                      <a:pt x="238760" y="1706880"/>
                    </a:cubicBezTo>
                    <a:cubicBezTo>
                      <a:pt x="215900" y="1705610"/>
                      <a:pt x="193040" y="1704340"/>
                      <a:pt x="171450" y="1703070"/>
                    </a:cubicBezTo>
                    <a:cubicBezTo>
                      <a:pt x="130810" y="1701800"/>
                      <a:pt x="90170" y="1700530"/>
                      <a:pt x="48260" y="1700530"/>
                    </a:cubicBezTo>
                    <a:cubicBezTo>
                      <a:pt x="38100" y="1700530"/>
                      <a:pt x="29210" y="1700530"/>
                      <a:pt x="19050" y="1699260"/>
                    </a:cubicBezTo>
                    <a:cubicBezTo>
                      <a:pt x="10160" y="1697990"/>
                      <a:pt x="5080" y="1691640"/>
                      <a:pt x="7620" y="1682750"/>
                    </a:cubicBezTo>
                    <a:cubicBezTo>
                      <a:pt x="16510" y="1651000"/>
                      <a:pt x="12700" y="1619250"/>
                      <a:pt x="11430" y="1586230"/>
                    </a:cubicBezTo>
                    <a:cubicBezTo>
                      <a:pt x="10160" y="1518920"/>
                      <a:pt x="6350" y="1452880"/>
                      <a:pt x="7620" y="1385570"/>
                    </a:cubicBezTo>
                    <a:cubicBezTo>
                      <a:pt x="5080" y="1301750"/>
                      <a:pt x="0" y="264160"/>
                      <a:pt x="7620" y="179070"/>
                    </a:cubicBezTo>
                    <a:cubicBezTo>
                      <a:pt x="8890" y="162560"/>
                      <a:pt x="7620" y="144780"/>
                      <a:pt x="8890" y="128270"/>
                    </a:cubicBezTo>
                    <a:cubicBezTo>
                      <a:pt x="10160" y="101600"/>
                      <a:pt x="12700" y="72390"/>
                      <a:pt x="13970" y="44450"/>
                    </a:cubicBezTo>
                    <a:cubicBezTo>
                      <a:pt x="13970" y="41910"/>
                      <a:pt x="15240" y="39370"/>
                      <a:pt x="16510" y="38100"/>
                    </a:cubicBezTo>
                    <a:cubicBezTo>
                      <a:pt x="38100" y="35560"/>
                      <a:pt x="58420" y="30480"/>
                      <a:pt x="78740" y="29210"/>
                    </a:cubicBezTo>
                    <a:cubicBezTo>
                      <a:pt x="113030" y="25400"/>
                      <a:pt x="147320" y="22860"/>
                      <a:pt x="182880" y="20320"/>
                    </a:cubicBezTo>
                    <a:cubicBezTo>
                      <a:pt x="207010" y="17780"/>
                      <a:pt x="231140" y="16510"/>
                      <a:pt x="254000" y="13970"/>
                    </a:cubicBezTo>
                    <a:cubicBezTo>
                      <a:pt x="276860" y="11430"/>
                      <a:pt x="300990" y="8890"/>
                      <a:pt x="323850" y="8890"/>
                    </a:cubicBezTo>
                    <a:cubicBezTo>
                      <a:pt x="349250" y="7620"/>
                      <a:pt x="374650" y="10160"/>
                      <a:pt x="400050" y="8890"/>
                    </a:cubicBezTo>
                    <a:cubicBezTo>
                      <a:pt x="431800" y="8890"/>
                      <a:pt x="1007110" y="6350"/>
                      <a:pt x="1038860" y="5080"/>
                    </a:cubicBezTo>
                    <a:cubicBezTo>
                      <a:pt x="1069340" y="3810"/>
                      <a:pt x="1099820" y="2540"/>
                      <a:pt x="1131570" y="2540"/>
                    </a:cubicBezTo>
                    <a:cubicBezTo>
                      <a:pt x="1183640" y="1270"/>
                      <a:pt x="1234440" y="0"/>
                      <a:pt x="1286510" y="0"/>
                    </a:cubicBezTo>
                    <a:cubicBezTo>
                      <a:pt x="1308100" y="0"/>
                      <a:pt x="1330960" y="2540"/>
                      <a:pt x="1352550" y="2540"/>
                    </a:cubicBezTo>
                    <a:cubicBezTo>
                      <a:pt x="1412240" y="3810"/>
                      <a:pt x="1473200" y="5080"/>
                      <a:pt x="1532890" y="7620"/>
                    </a:cubicBezTo>
                    <a:cubicBezTo>
                      <a:pt x="1564640" y="8890"/>
                      <a:pt x="1596390" y="12700"/>
                      <a:pt x="1628140" y="16510"/>
                    </a:cubicBezTo>
                    <a:cubicBezTo>
                      <a:pt x="1635760" y="16510"/>
                      <a:pt x="1643380" y="16510"/>
                      <a:pt x="1649730" y="16510"/>
                    </a:cubicBezTo>
                    <a:cubicBezTo>
                      <a:pt x="1661160" y="17780"/>
                      <a:pt x="1670050" y="20320"/>
                      <a:pt x="1680210" y="21590"/>
                    </a:cubicBezTo>
                    <a:close/>
                    <a:moveTo>
                      <a:pt x="1690370" y="1695450"/>
                    </a:moveTo>
                    <a:cubicBezTo>
                      <a:pt x="1691640" y="1678940"/>
                      <a:pt x="1692910" y="1666240"/>
                      <a:pt x="1692910" y="1653540"/>
                    </a:cubicBezTo>
                    <a:cubicBezTo>
                      <a:pt x="1691640" y="1581150"/>
                      <a:pt x="1690370" y="1513840"/>
                      <a:pt x="1690370" y="1441450"/>
                    </a:cubicBezTo>
                    <a:cubicBezTo>
                      <a:pt x="1690370" y="1408430"/>
                      <a:pt x="1692910" y="1375410"/>
                      <a:pt x="1691640" y="1342390"/>
                    </a:cubicBezTo>
                    <a:cubicBezTo>
                      <a:pt x="1691640" y="1311910"/>
                      <a:pt x="1690370" y="1280160"/>
                      <a:pt x="1689100" y="1249680"/>
                    </a:cubicBezTo>
                    <a:cubicBezTo>
                      <a:pt x="1684020" y="1202690"/>
                      <a:pt x="1672590" y="229870"/>
                      <a:pt x="1672590" y="182880"/>
                    </a:cubicBezTo>
                    <a:cubicBezTo>
                      <a:pt x="1670050" y="143510"/>
                      <a:pt x="1667510" y="102870"/>
                      <a:pt x="1664970" y="63500"/>
                    </a:cubicBezTo>
                    <a:cubicBezTo>
                      <a:pt x="1663700" y="44450"/>
                      <a:pt x="1662430" y="43180"/>
                      <a:pt x="1645920" y="41910"/>
                    </a:cubicBezTo>
                    <a:cubicBezTo>
                      <a:pt x="1642110" y="41910"/>
                      <a:pt x="1639570" y="41910"/>
                      <a:pt x="1635760" y="40640"/>
                    </a:cubicBezTo>
                    <a:cubicBezTo>
                      <a:pt x="1604010" y="36830"/>
                      <a:pt x="1570990" y="31750"/>
                      <a:pt x="1539240" y="30480"/>
                    </a:cubicBezTo>
                    <a:cubicBezTo>
                      <a:pt x="1461770" y="26670"/>
                      <a:pt x="1383030" y="25400"/>
                      <a:pt x="1305560" y="22860"/>
                    </a:cubicBezTo>
                    <a:cubicBezTo>
                      <a:pt x="1294130" y="22860"/>
                      <a:pt x="1281430" y="22860"/>
                      <a:pt x="1270000" y="22860"/>
                    </a:cubicBezTo>
                    <a:cubicBezTo>
                      <a:pt x="1250950" y="22860"/>
                      <a:pt x="1231900" y="22860"/>
                      <a:pt x="1214120" y="22860"/>
                    </a:cubicBezTo>
                    <a:cubicBezTo>
                      <a:pt x="1173480" y="22860"/>
                      <a:pt x="1132840" y="22860"/>
                      <a:pt x="1093470" y="24130"/>
                    </a:cubicBezTo>
                    <a:cubicBezTo>
                      <a:pt x="1059180" y="25400"/>
                      <a:pt x="481330" y="29210"/>
                      <a:pt x="447040" y="29210"/>
                    </a:cubicBezTo>
                    <a:cubicBezTo>
                      <a:pt x="391160" y="29210"/>
                      <a:pt x="335280" y="26670"/>
                      <a:pt x="279400" y="33020"/>
                    </a:cubicBezTo>
                    <a:cubicBezTo>
                      <a:pt x="250190" y="36830"/>
                      <a:pt x="222250" y="36830"/>
                      <a:pt x="194310" y="38100"/>
                    </a:cubicBezTo>
                    <a:cubicBezTo>
                      <a:pt x="146050" y="41910"/>
                      <a:pt x="97790" y="45720"/>
                      <a:pt x="49530" y="50800"/>
                    </a:cubicBezTo>
                    <a:cubicBezTo>
                      <a:pt x="36830" y="50800"/>
                      <a:pt x="34290" y="53340"/>
                      <a:pt x="33020" y="68580"/>
                    </a:cubicBezTo>
                    <a:cubicBezTo>
                      <a:pt x="31750" y="91440"/>
                      <a:pt x="31750" y="114300"/>
                      <a:pt x="30480" y="137160"/>
                    </a:cubicBezTo>
                    <a:cubicBezTo>
                      <a:pt x="29210" y="175260"/>
                      <a:pt x="26670" y="212090"/>
                      <a:pt x="25400" y="250190"/>
                    </a:cubicBezTo>
                    <a:cubicBezTo>
                      <a:pt x="20320" y="290830"/>
                      <a:pt x="26670" y="1283970"/>
                      <a:pt x="29210" y="1324610"/>
                    </a:cubicBezTo>
                    <a:cubicBezTo>
                      <a:pt x="29210" y="1367790"/>
                      <a:pt x="29210" y="1412240"/>
                      <a:pt x="30480" y="1455420"/>
                    </a:cubicBezTo>
                    <a:cubicBezTo>
                      <a:pt x="30480" y="1487170"/>
                      <a:pt x="33020" y="1518920"/>
                      <a:pt x="33020" y="1550670"/>
                    </a:cubicBezTo>
                    <a:cubicBezTo>
                      <a:pt x="33020" y="1584960"/>
                      <a:pt x="33020" y="1619250"/>
                      <a:pt x="31750" y="1653540"/>
                    </a:cubicBezTo>
                    <a:cubicBezTo>
                      <a:pt x="31750" y="1657350"/>
                      <a:pt x="31750" y="1659890"/>
                      <a:pt x="31750" y="1663700"/>
                    </a:cubicBezTo>
                    <a:cubicBezTo>
                      <a:pt x="31750" y="1673860"/>
                      <a:pt x="35560" y="1677670"/>
                      <a:pt x="44450" y="1677670"/>
                    </a:cubicBezTo>
                    <a:cubicBezTo>
                      <a:pt x="60960" y="1677670"/>
                      <a:pt x="78740" y="1678940"/>
                      <a:pt x="95250" y="1678940"/>
                    </a:cubicBezTo>
                    <a:cubicBezTo>
                      <a:pt x="119380" y="1678940"/>
                      <a:pt x="144780" y="1676400"/>
                      <a:pt x="168910" y="1678940"/>
                    </a:cubicBezTo>
                    <a:cubicBezTo>
                      <a:pt x="208280" y="1682750"/>
                      <a:pt x="247650" y="1685290"/>
                      <a:pt x="287020" y="1684020"/>
                    </a:cubicBezTo>
                    <a:cubicBezTo>
                      <a:pt x="312420" y="1682750"/>
                      <a:pt x="336550" y="1685290"/>
                      <a:pt x="361950" y="1685290"/>
                    </a:cubicBezTo>
                    <a:cubicBezTo>
                      <a:pt x="398780" y="1685290"/>
                      <a:pt x="435610" y="1684020"/>
                      <a:pt x="472440" y="1685290"/>
                    </a:cubicBezTo>
                    <a:cubicBezTo>
                      <a:pt x="527050" y="1686560"/>
                      <a:pt x="1126490" y="1676400"/>
                      <a:pt x="1182370" y="1678940"/>
                    </a:cubicBezTo>
                    <a:cubicBezTo>
                      <a:pt x="1206500" y="1680210"/>
                      <a:pt x="1230630" y="1681480"/>
                      <a:pt x="1253490" y="1681480"/>
                    </a:cubicBezTo>
                    <a:cubicBezTo>
                      <a:pt x="1295400" y="1684020"/>
                      <a:pt x="1336040" y="1680210"/>
                      <a:pt x="1377950" y="1684020"/>
                    </a:cubicBezTo>
                    <a:cubicBezTo>
                      <a:pt x="1412240" y="1686560"/>
                      <a:pt x="1446530" y="1686560"/>
                      <a:pt x="1480820" y="1689100"/>
                    </a:cubicBezTo>
                    <a:cubicBezTo>
                      <a:pt x="1531620" y="1692910"/>
                      <a:pt x="1582420" y="1695450"/>
                      <a:pt x="1633220" y="1696720"/>
                    </a:cubicBezTo>
                    <a:cubicBezTo>
                      <a:pt x="1652270" y="1696720"/>
                      <a:pt x="1670050" y="1695450"/>
                      <a:pt x="1690370" y="1695450"/>
                    </a:cubicBezTo>
                    <a:close/>
                  </a:path>
                </a:pathLst>
              </a:custGeom>
              <a:solidFill>
                <a:srgbClr val="000000"/>
              </a:solidFill>
            </p:spPr>
          </p:sp>
        </p:grpSp>
        <p:sp>
          <p:nvSpPr>
            <p:cNvPr id="11" name="TextBox 11"/>
            <p:cNvSpPr txBox="1"/>
            <p:nvPr/>
          </p:nvSpPr>
          <p:spPr>
            <a:xfrm>
              <a:off x="220514" y="556262"/>
              <a:ext cx="1665436" cy="1562282"/>
            </a:xfrm>
            <a:prstGeom prst="rect">
              <a:avLst/>
            </a:prstGeom>
          </p:spPr>
          <p:txBody>
            <a:bodyPr lIns="0" tIns="0" rIns="0" bIns="0" rtlCol="0" anchor="t">
              <a:spAutoFit/>
            </a:bodyPr>
            <a:lstStyle/>
            <a:p>
              <a:pPr algn="ctr">
                <a:lnSpc>
                  <a:spcPts val="2280"/>
                </a:lnSpc>
              </a:pPr>
              <a:r>
                <a:rPr lang="en-US" sz="2000">
                  <a:solidFill>
                    <a:srgbClr val="000000"/>
                  </a:solidFill>
                  <a:latin typeface="Public Sans"/>
                </a:rPr>
                <a:t>Chúc mọi người cuối tuần vui vẻ!</a:t>
              </a:r>
              <a:endParaRPr lang="en-US" sz="2000">
                <a:solidFill>
                  <a:srgbClr val="000000"/>
                </a:solidFill>
                <a:latin typeface="Public Sans"/>
              </a:endParaRPr>
            </a:p>
          </p:txBody>
        </p:sp>
        <p:sp>
          <p:nvSpPr>
            <p:cNvPr id="12" name="AutoShape 12"/>
            <p:cNvSpPr/>
            <p:nvPr/>
          </p:nvSpPr>
          <p:spPr>
            <a:xfrm rot="-201720">
              <a:off x="766408" y="16857"/>
              <a:ext cx="580769" cy="199801"/>
            </a:xfrm>
            <a:prstGeom prst="rect">
              <a:avLst/>
            </a:prstGeom>
            <a:solidFill>
              <a:srgbClr val="000000"/>
            </a:solidFill>
          </p:spPr>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grpSp>
        <p:nvGrpSpPr>
          <p:cNvPr id="2" name="Group 2"/>
          <p:cNvGrpSpPr/>
          <p:nvPr/>
        </p:nvGrpSpPr>
        <p:grpSpPr>
          <a:xfrm>
            <a:off x="8763000" y="5448300"/>
            <a:ext cx="5177689" cy="719550"/>
            <a:chOff x="0" y="0"/>
            <a:chExt cx="6903585" cy="959400"/>
          </a:xfrm>
        </p:grpSpPr>
        <p:grpSp>
          <p:nvGrpSpPr>
            <p:cNvPr id="3" name="Group 3"/>
            <p:cNvGrpSpPr/>
            <p:nvPr/>
          </p:nvGrpSpPr>
          <p:grpSpPr>
            <a:xfrm>
              <a:off x="0" y="0"/>
              <a:ext cx="959400" cy="959400"/>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id="5" name="TextBox 5"/>
            <p:cNvSpPr txBox="1"/>
            <p:nvPr/>
          </p:nvSpPr>
          <p:spPr>
            <a:xfrm>
              <a:off x="176710" y="-19756"/>
              <a:ext cx="605980" cy="834785"/>
            </a:xfrm>
            <a:prstGeom prst="rect">
              <a:avLst/>
            </a:prstGeom>
          </p:spPr>
          <p:txBody>
            <a:bodyPr lIns="0" tIns="0" rIns="0" bIns="0" rtlCol="0" anchor="t">
              <a:spAutoFit/>
            </a:bodyPr>
            <a:lstStyle/>
            <a:p>
              <a:pPr marL="0" lvl="0" indent="0" algn="ctr">
                <a:lnSpc>
                  <a:spcPts val="5290"/>
                </a:lnSpc>
                <a:spcBef>
                  <a:spcPct val="0"/>
                </a:spcBef>
              </a:pPr>
              <a:r>
                <a:rPr lang="en-US" sz="3780">
                  <a:solidFill>
                    <a:srgbClr val="FFFFFF"/>
                  </a:solidFill>
                  <a:latin typeface="Caudex Bold" panose="02040502050505030304"/>
                </a:rPr>
                <a:t>2</a:t>
              </a:r>
              <a:endParaRPr lang="en-US" sz="3780">
                <a:solidFill>
                  <a:srgbClr val="FFFFFF"/>
                </a:solidFill>
                <a:latin typeface="Caudex Bold" panose="02040502050505030304"/>
              </a:endParaRPr>
            </a:p>
          </p:txBody>
        </p:sp>
        <p:sp>
          <p:nvSpPr>
            <p:cNvPr id="6" name="TextBox 6"/>
            <p:cNvSpPr txBox="1"/>
            <p:nvPr/>
          </p:nvSpPr>
          <p:spPr>
            <a:xfrm>
              <a:off x="1303297" y="79964"/>
              <a:ext cx="5600288" cy="858045"/>
            </a:xfrm>
            <a:prstGeom prst="rect">
              <a:avLst/>
            </a:prstGeom>
          </p:spPr>
          <p:txBody>
            <a:bodyPr lIns="0" tIns="0" rIns="0" bIns="0" rtlCol="0" anchor="t">
              <a:spAutoFit/>
            </a:bodyPr>
            <a:lstStyle/>
            <a:p>
              <a:pPr>
                <a:lnSpc>
                  <a:spcPts val="2520"/>
                </a:lnSpc>
              </a:pPr>
              <a:r>
                <a:rPr lang="en-US" sz="2100" dirty="0">
                  <a:solidFill>
                    <a:srgbClr val="000000"/>
                  </a:solidFill>
                  <a:latin typeface="Public Sans"/>
                </a:rPr>
                <a:t>QUY TRÌNH QUẢN LÝ TÀI SẢN CỐ ĐỊNH</a:t>
              </a:r>
              <a:endParaRPr lang="en-US" sz="2100" dirty="0">
                <a:solidFill>
                  <a:srgbClr val="000000"/>
                </a:solidFill>
                <a:latin typeface="Public Sans"/>
              </a:endParaRPr>
            </a:p>
          </p:txBody>
        </p:sp>
      </p:grpSp>
      <p:grpSp>
        <p:nvGrpSpPr>
          <p:cNvPr id="7" name="Group 7"/>
          <p:cNvGrpSpPr/>
          <p:nvPr/>
        </p:nvGrpSpPr>
        <p:grpSpPr>
          <a:xfrm>
            <a:off x="9225356" y="2412275"/>
            <a:ext cx="1579849" cy="2398266"/>
            <a:chOff x="0" y="16857"/>
            <a:chExt cx="2106465" cy="2214197"/>
          </a:xfrm>
        </p:grpSpPr>
        <p:grpSp>
          <p:nvGrpSpPr>
            <p:cNvPr id="8" name="Group 8"/>
            <p:cNvGrpSpPr/>
            <p:nvPr/>
          </p:nvGrpSpPr>
          <p:grpSpPr>
            <a:xfrm>
              <a:off x="0" y="116758"/>
              <a:ext cx="2106465" cy="2114296"/>
              <a:chOff x="0" y="0"/>
              <a:chExt cx="1708150" cy="1714500"/>
            </a:xfrm>
          </p:grpSpPr>
          <p:sp>
            <p:nvSpPr>
              <p:cNvPr id="9" name="Freeform 9"/>
              <p:cNvSpPr/>
              <p:nvPr/>
            </p:nvSpPr>
            <p:spPr>
              <a:xfrm>
                <a:off x="10160" y="16510"/>
                <a:ext cx="1685290" cy="1686560"/>
              </a:xfrm>
              <a:custGeom>
                <a:avLst/>
                <a:gdLst/>
                <a:ahLst/>
                <a:cxnLst/>
                <a:rect l="l" t="t" r="r" b="b"/>
                <a:pathLst>
                  <a:path w="1685290" h="1686560">
                    <a:moveTo>
                      <a:pt x="1685290" y="1686560"/>
                    </a:moveTo>
                    <a:lnTo>
                      <a:pt x="0" y="1678940"/>
                    </a:lnTo>
                    <a:lnTo>
                      <a:pt x="0" y="598170"/>
                    </a:lnTo>
                    <a:lnTo>
                      <a:pt x="17780" y="19050"/>
                    </a:lnTo>
                    <a:lnTo>
                      <a:pt x="838200" y="0"/>
                    </a:lnTo>
                    <a:lnTo>
                      <a:pt x="1666240" y="5080"/>
                    </a:lnTo>
                    <a:close/>
                  </a:path>
                </a:pathLst>
              </a:custGeom>
              <a:solidFill>
                <a:srgbClr val="FFFFFF"/>
              </a:solidFill>
            </p:spPr>
          </p:sp>
          <p:sp>
            <p:nvSpPr>
              <p:cNvPr id="10" name="Freeform 10"/>
              <p:cNvSpPr/>
              <p:nvPr/>
            </p:nvSpPr>
            <p:spPr>
              <a:xfrm>
                <a:off x="-3810" y="0"/>
                <a:ext cx="1714500" cy="1713230"/>
              </a:xfrm>
              <a:custGeom>
                <a:avLst/>
                <a:gdLst/>
                <a:ahLst/>
                <a:cxnLst/>
                <a:rect l="l" t="t" r="r" b="b"/>
                <a:pathLst>
                  <a:path w="1714500" h="1713230">
                    <a:moveTo>
                      <a:pt x="1680210" y="21590"/>
                    </a:moveTo>
                    <a:cubicBezTo>
                      <a:pt x="1681480" y="34290"/>
                      <a:pt x="1681480" y="44450"/>
                      <a:pt x="1682750" y="54610"/>
                    </a:cubicBezTo>
                    <a:cubicBezTo>
                      <a:pt x="1685290" y="88900"/>
                      <a:pt x="1686560" y="124460"/>
                      <a:pt x="1689100" y="158750"/>
                    </a:cubicBezTo>
                    <a:cubicBezTo>
                      <a:pt x="1689100" y="208280"/>
                      <a:pt x="1701800" y="1184910"/>
                      <a:pt x="1708150" y="1234440"/>
                    </a:cubicBezTo>
                    <a:cubicBezTo>
                      <a:pt x="1714500" y="1309370"/>
                      <a:pt x="1710690" y="1385570"/>
                      <a:pt x="1710690" y="1460500"/>
                    </a:cubicBezTo>
                    <a:cubicBezTo>
                      <a:pt x="1710690" y="1526540"/>
                      <a:pt x="1711960" y="1587500"/>
                      <a:pt x="1713230" y="1652270"/>
                    </a:cubicBezTo>
                    <a:cubicBezTo>
                      <a:pt x="1713230" y="1673860"/>
                      <a:pt x="1713230" y="1687830"/>
                      <a:pt x="1713230" y="1711960"/>
                    </a:cubicBezTo>
                    <a:cubicBezTo>
                      <a:pt x="1690370" y="1711960"/>
                      <a:pt x="1670050" y="1713230"/>
                      <a:pt x="1649730" y="1711960"/>
                    </a:cubicBezTo>
                    <a:cubicBezTo>
                      <a:pt x="1567180" y="1706880"/>
                      <a:pt x="1483360" y="1713230"/>
                      <a:pt x="1400810" y="1708150"/>
                    </a:cubicBezTo>
                    <a:cubicBezTo>
                      <a:pt x="1351280" y="1704340"/>
                      <a:pt x="1303020" y="1706880"/>
                      <a:pt x="1253490" y="1704340"/>
                    </a:cubicBezTo>
                    <a:cubicBezTo>
                      <a:pt x="1230630" y="1703070"/>
                      <a:pt x="1207770" y="1701800"/>
                      <a:pt x="1184910" y="1700530"/>
                    </a:cubicBezTo>
                    <a:cubicBezTo>
                      <a:pt x="1170940" y="1700530"/>
                      <a:pt x="1158240" y="1701800"/>
                      <a:pt x="1144270" y="1701800"/>
                    </a:cubicBezTo>
                    <a:cubicBezTo>
                      <a:pt x="1108710" y="1700530"/>
                      <a:pt x="1010920" y="1701800"/>
                      <a:pt x="975360" y="1700530"/>
                    </a:cubicBezTo>
                    <a:cubicBezTo>
                      <a:pt x="949960" y="1699260"/>
                      <a:pt x="441960" y="1708150"/>
                      <a:pt x="416560" y="1706880"/>
                    </a:cubicBezTo>
                    <a:cubicBezTo>
                      <a:pt x="410210" y="1706880"/>
                      <a:pt x="402590" y="1708150"/>
                      <a:pt x="396240" y="1708150"/>
                    </a:cubicBezTo>
                    <a:cubicBezTo>
                      <a:pt x="381000" y="1708150"/>
                      <a:pt x="367030" y="1709420"/>
                      <a:pt x="351790" y="1709420"/>
                    </a:cubicBezTo>
                    <a:cubicBezTo>
                      <a:pt x="313690" y="1709420"/>
                      <a:pt x="276860" y="1708150"/>
                      <a:pt x="238760" y="1706880"/>
                    </a:cubicBezTo>
                    <a:cubicBezTo>
                      <a:pt x="215900" y="1705610"/>
                      <a:pt x="193040" y="1704340"/>
                      <a:pt x="171450" y="1703070"/>
                    </a:cubicBezTo>
                    <a:cubicBezTo>
                      <a:pt x="130810" y="1701800"/>
                      <a:pt x="90170" y="1700530"/>
                      <a:pt x="48260" y="1700530"/>
                    </a:cubicBezTo>
                    <a:cubicBezTo>
                      <a:pt x="38100" y="1700530"/>
                      <a:pt x="29210" y="1700530"/>
                      <a:pt x="19050" y="1699260"/>
                    </a:cubicBezTo>
                    <a:cubicBezTo>
                      <a:pt x="10160" y="1697990"/>
                      <a:pt x="5080" y="1691640"/>
                      <a:pt x="7620" y="1682750"/>
                    </a:cubicBezTo>
                    <a:cubicBezTo>
                      <a:pt x="16510" y="1651000"/>
                      <a:pt x="12700" y="1619250"/>
                      <a:pt x="11430" y="1586230"/>
                    </a:cubicBezTo>
                    <a:cubicBezTo>
                      <a:pt x="10160" y="1518920"/>
                      <a:pt x="6350" y="1452880"/>
                      <a:pt x="7620" y="1385570"/>
                    </a:cubicBezTo>
                    <a:cubicBezTo>
                      <a:pt x="5080" y="1301750"/>
                      <a:pt x="0" y="264160"/>
                      <a:pt x="7620" y="179070"/>
                    </a:cubicBezTo>
                    <a:cubicBezTo>
                      <a:pt x="8890" y="162560"/>
                      <a:pt x="7620" y="144780"/>
                      <a:pt x="8890" y="128270"/>
                    </a:cubicBezTo>
                    <a:cubicBezTo>
                      <a:pt x="10160" y="101600"/>
                      <a:pt x="12700" y="72390"/>
                      <a:pt x="13970" y="44450"/>
                    </a:cubicBezTo>
                    <a:cubicBezTo>
                      <a:pt x="13970" y="41910"/>
                      <a:pt x="15240" y="39370"/>
                      <a:pt x="16510" y="38100"/>
                    </a:cubicBezTo>
                    <a:cubicBezTo>
                      <a:pt x="38100" y="35560"/>
                      <a:pt x="58420" y="30480"/>
                      <a:pt x="78740" y="29210"/>
                    </a:cubicBezTo>
                    <a:cubicBezTo>
                      <a:pt x="113030" y="25400"/>
                      <a:pt x="147320" y="22860"/>
                      <a:pt x="182880" y="20320"/>
                    </a:cubicBezTo>
                    <a:cubicBezTo>
                      <a:pt x="207010" y="17780"/>
                      <a:pt x="231140" y="16510"/>
                      <a:pt x="254000" y="13970"/>
                    </a:cubicBezTo>
                    <a:cubicBezTo>
                      <a:pt x="276860" y="11430"/>
                      <a:pt x="300990" y="8890"/>
                      <a:pt x="323850" y="8890"/>
                    </a:cubicBezTo>
                    <a:cubicBezTo>
                      <a:pt x="349250" y="7620"/>
                      <a:pt x="374650" y="10160"/>
                      <a:pt x="400050" y="8890"/>
                    </a:cubicBezTo>
                    <a:cubicBezTo>
                      <a:pt x="431800" y="8890"/>
                      <a:pt x="1007110" y="6350"/>
                      <a:pt x="1038860" y="5080"/>
                    </a:cubicBezTo>
                    <a:cubicBezTo>
                      <a:pt x="1069340" y="3810"/>
                      <a:pt x="1099820" y="2540"/>
                      <a:pt x="1131570" y="2540"/>
                    </a:cubicBezTo>
                    <a:cubicBezTo>
                      <a:pt x="1183640" y="1270"/>
                      <a:pt x="1234440" y="0"/>
                      <a:pt x="1286510" y="0"/>
                    </a:cubicBezTo>
                    <a:cubicBezTo>
                      <a:pt x="1308100" y="0"/>
                      <a:pt x="1330960" y="2540"/>
                      <a:pt x="1352550" y="2540"/>
                    </a:cubicBezTo>
                    <a:cubicBezTo>
                      <a:pt x="1412240" y="3810"/>
                      <a:pt x="1473200" y="5080"/>
                      <a:pt x="1532890" y="7620"/>
                    </a:cubicBezTo>
                    <a:cubicBezTo>
                      <a:pt x="1564640" y="8890"/>
                      <a:pt x="1596390" y="12700"/>
                      <a:pt x="1628140" y="16510"/>
                    </a:cubicBezTo>
                    <a:cubicBezTo>
                      <a:pt x="1635760" y="16510"/>
                      <a:pt x="1643380" y="16510"/>
                      <a:pt x="1649730" y="16510"/>
                    </a:cubicBezTo>
                    <a:cubicBezTo>
                      <a:pt x="1661160" y="17780"/>
                      <a:pt x="1670050" y="20320"/>
                      <a:pt x="1680210" y="21590"/>
                    </a:cubicBezTo>
                    <a:close/>
                    <a:moveTo>
                      <a:pt x="1690370" y="1695450"/>
                    </a:moveTo>
                    <a:cubicBezTo>
                      <a:pt x="1691640" y="1678940"/>
                      <a:pt x="1692910" y="1666240"/>
                      <a:pt x="1692910" y="1653540"/>
                    </a:cubicBezTo>
                    <a:cubicBezTo>
                      <a:pt x="1691640" y="1581150"/>
                      <a:pt x="1690370" y="1513840"/>
                      <a:pt x="1690370" y="1441450"/>
                    </a:cubicBezTo>
                    <a:cubicBezTo>
                      <a:pt x="1690370" y="1408430"/>
                      <a:pt x="1692910" y="1375410"/>
                      <a:pt x="1691640" y="1342390"/>
                    </a:cubicBezTo>
                    <a:cubicBezTo>
                      <a:pt x="1691640" y="1311910"/>
                      <a:pt x="1690370" y="1280160"/>
                      <a:pt x="1689100" y="1249680"/>
                    </a:cubicBezTo>
                    <a:cubicBezTo>
                      <a:pt x="1684020" y="1202690"/>
                      <a:pt x="1672590" y="229870"/>
                      <a:pt x="1672590" y="182880"/>
                    </a:cubicBezTo>
                    <a:cubicBezTo>
                      <a:pt x="1670050" y="143510"/>
                      <a:pt x="1667510" y="102870"/>
                      <a:pt x="1664970" y="63500"/>
                    </a:cubicBezTo>
                    <a:cubicBezTo>
                      <a:pt x="1663700" y="44450"/>
                      <a:pt x="1662430" y="43180"/>
                      <a:pt x="1645920" y="41910"/>
                    </a:cubicBezTo>
                    <a:cubicBezTo>
                      <a:pt x="1642110" y="41910"/>
                      <a:pt x="1639570" y="41910"/>
                      <a:pt x="1635760" y="40640"/>
                    </a:cubicBezTo>
                    <a:cubicBezTo>
                      <a:pt x="1604010" y="36830"/>
                      <a:pt x="1570990" y="31750"/>
                      <a:pt x="1539240" y="30480"/>
                    </a:cubicBezTo>
                    <a:cubicBezTo>
                      <a:pt x="1461770" y="26670"/>
                      <a:pt x="1383030" y="25400"/>
                      <a:pt x="1305560" y="22860"/>
                    </a:cubicBezTo>
                    <a:cubicBezTo>
                      <a:pt x="1294130" y="22860"/>
                      <a:pt x="1281430" y="22860"/>
                      <a:pt x="1270000" y="22860"/>
                    </a:cubicBezTo>
                    <a:cubicBezTo>
                      <a:pt x="1250950" y="22860"/>
                      <a:pt x="1231900" y="22860"/>
                      <a:pt x="1214120" y="22860"/>
                    </a:cubicBezTo>
                    <a:cubicBezTo>
                      <a:pt x="1173480" y="22860"/>
                      <a:pt x="1132840" y="22860"/>
                      <a:pt x="1093470" y="24130"/>
                    </a:cubicBezTo>
                    <a:cubicBezTo>
                      <a:pt x="1059180" y="25400"/>
                      <a:pt x="481330" y="29210"/>
                      <a:pt x="447040" y="29210"/>
                    </a:cubicBezTo>
                    <a:cubicBezTo>
                      <a:pt x="391160" y="29210"/>
                      <a:pt x="335280" y="26670"/>
                      <a:pt x="279400" y="33020"/>
                    </a:cubicBezTo>
                    <a:cubicBezTo>
                      <a:pt x="250190" y="36830"/>
                      <a:pt x="222250" y="36830"/>
                      <a:pt x="194310" y="38100"/>
                    </a:cubicBezTo>
                    <a:cubicBezTo>
                      <a:pt x="146050" y="41910"/>
                      <a:pt x="97790" y="45720"/>
                      <a:pt x="49530" y="50800"/>
                    </a:cubicBezTo>
                    <a:cubicBezTo>
                      <a:pt x="36830" y="50800"/>
                      <a:pt x="34290" y="53340"/>
                      <a:pt x="33020" y="68580"/>
                    </a:cubicBezTo>
                    <a:cubicBezTo>
                      <a:pt x="31750" y="91440"/>
                      <a:pt x="31750" y="114300"/>
                      <a:pt x="30480" y="137160"/>
                    </a:cubicBezTo>
                    <a:cubicBezTo>
                      <a:pt x="29210" y="175260"/>
                      <a:pt x="26670" y="212090"/>
                      <a:pt x="25400" y="250190"/>
                    </a:cubicBezTo>
                    <a:cubicBezTo>
                      <a:pt x="20320" y="290830"/>
                      <a:pt x="26670" y="1283970"/>
                      <a:pt x="29210" y="1324610"/>
                    </a:cubicBezTo>
                    <a:cubicBezTo>
                      <a:pt x="29210" y="1367790"/>
                      <a:pt x="29210" y="1412240"/>
                      <a:pt x="30480" y="1455420"/>
                    </a:cubicBezTo>
                    <a:cubicBezTo>
                      <a:pt x="30480" y="1487170"/>
                      <a:pt x="33020" y="1518920"/>
                      <a:pt x="33020" y="1550670"/>
                    </a:cubicBezTo>
                    <a:cubicBezTo>
                      <a:pt x="33020" y="1584960"/>
                      <a:pt x="33020" y="1619250"/>
                      <a:pt x="31750" y="1653540"/>
                    </a:cubicBezTo>
                    <a:cubicBezTo>
                      <a:pt x="31750" y="1657350"/>
                      <a:pt x="31750" y="1659890"/>
                      <a:pt x="31750" y="1663700"/>
                    </a:cubicBezTo>
                    <a:cubicBezTo>
                      <a:pt x="31750" y="1673860"/>
                      <a:pt x="35560" y="1677670"/>
                      <a:pt x="44450" y="1677670"/>
                    </a:cubicBezTo>
                    <a:cubicBezTo>
                      <a:pt x="60960" y="1677670"/>
                      <a:pt x="78740" y="1678940"/>
                      <a:pt x="95250" y="1678940"/>
                    </a:cubicBezTo>
                    <a:cubicBezTo>
                      <a:pt x="119380" y="1678940"/>
                      <a:pt x="144780" y="1676400"/>
                      <a:pt x="168910" y="1678940"/>
                    </a:cubicBezTo>
                    <a:cubicBezTo>
                      <a:pt x="208280" y="1682750"/>
                      <a:pt x="247650" y="1685290"/>
                      <a:pt x="287020" y="1684020"/>
                    </a:cubicBezTo>
                    <a:cubicBezTo>
                      <a:pt x="312420" y="1682750"/>
                      <a:pt x="336550" y="1685290"/>
                      <a:pt x="361950" y="1685290"/>
                    </a:cubicBezTo>
                    <a:cubicBezTo>
                      <a:pt x="398780" y="1685290"/>
                      <a:pt x="435610" y="1684020"/>
                      <a:pt x="472440" y="1685290"/>
                    </a:cubicBezTo>
                    <a:cubicBezTo>
                      <a:pt x="527050" y="1686560"/>
                      <a:pt x="1126490" y="1676400"/>
                      <a:pt x="1182370" y="1678940"/>
                    </a:cubicBezTo>
                    <a:cubicBezTo>
                      <a:pt x="1206500" y="1680210"/>
                      <a:pt x="1230630" y="1681480"/>
                      <a:pt x="1253490" y="1681480"/>
                    </a:cubicBezTo>
                    <a:cubicBezTo>
                      <a:pt x="1295400" y="1684020"/>
                      <a:pt x="1336040" y="1680210"/>
                      <a:pt x="1377950" y="1684020"/>
                    </a:cubicBezTo>
                    <a:cubicBezTo>
                      <a:pt x="1412240" y="1686560"/>
                      <a:pt x="1446530" y="1686560"/>
                      <a:pt x="1480820" y="1689100"/>
                    </a:cubicBezTo>
                    <a:cubicBezTo>
                      <a:pt x="1531620" y="1692910"/>
                      <a:pt x="1582420" y="1695450"/>
                      <a:pt x="1633220" y="1696720"/>
                    </a:cubicBezTo>
                    <a:cubicBezTo>
                      <a:pt x="1652270" y="1696720"/>
                      <a:pt x="1670050" y="1695450"/>
                      <a:pt x="1690370" y="1695450"/>
                    </a:cubicBezTo>
                    <a:close/>
                  </a:path>
                </a:pathLst>
              </a:custGeom>
              <a:solidFill>
                <a:srgbClr val="000000"/>
              </a:solidFill>
            </p:spPr>
          </p:sp>
        </p:grpSp>
        <p:sp>
          <p:nvSpPr>
            <p:cNvPr id="11" name="TextBox 11"/>
            <p:cNvSpPr txBox="1"/>
            <p:nvPr/>
          </p:nvSpPr>
          <p:spPr>
            <a:xfrm>
              <a:off x="220515" y="503861"/>
              <a:ext cx="1665436" cy="852464"/>
            </a:xfrm>
            <a:prstGeom prst="rect">
              <a:avLst/>
            </a:prstGeom>
          </p:spPr>
          <p:txBody>
            <a:bodyPr lIns="0" tIns="0" rIns="0" bIns="0" rtlCol="0" anchor="t">
              <a:spAutoFit/>
            </a:bodyPr>
            <a:lstStyle/>
            <a:p>
              <a:pPr marL="0" lvl="0" indent="0" algn="ctr">
                <a:spcBef>
                  <a:spcPct val="0"/>
                </a:spcBef>
              </a:pPr>
              <a:r>
                <a:rPr lang="en-US" sz="2000" dirty="0" smtClean="0">
                  <a:solidFill>
                    <a:srgbClr val="000000"/>
                  </a:solidFill>
                  <a:latin typeface="Clear Sans Regular" panose="020B0503030202020304" charset="0"/>
                  <a:cs typeface="Clear Sans Regular" panose="020B0503030202020304" charset="0"/>
                </a:rPr>
                <a:t>1.1 </a:t>
              </a:r>
              <a:r>
                <a:rPr lang="en-US" sz="2000" dirty="0" err="1" smtClean="0">
                  <a:solidFill>
                    <a:srgbClr val="000000"/>
                  </a:solidFill>
                  <a:latin typeface="Clear Sans Regular" panose="020B0503030202020304" charset="0"/>
                  <a:cs typeface="Clear Sans Regular" panose="020B0503030202020304" charset="0"/>
                </a:rPr>
                <a:t>Tổng</a:t>
              </a:r>
              <a:r>
                <a:rPr lang="en-US" sz="2000" dirty="0" smtClean="0">
                  <a:solidFill>
                    <a:srgbClr val="000000"/>
                  </a:solidFill>
                  <a:latin typeface="Clear Sans Regular" panose="020B0503030202020304" charset="0"/>
                  <a:cs typeface="Clear Sans Regular" panose="020B0503030202020304" charset="0"/>
                </a:rPr>
                <a:t> </a:t>
              </a:r>
              <a:r>
                <a:rPr lang="en-US" sz="2000" dirty="0" err="1">
                  <a:solidFill>
                    <a:srgbClr val="000000"/>
                  </a:solidFill>
                  <a:latin typeface="Clear Sans Regular" panose="020B0503030202020304" charset="0"/>
                  <a:cs typeface="Clear Sans Regular" panose="020B0503030202020304" charset="0"/>
                </a:rPr>
                <a:t>quan</a:t>
              </a:r>
              <a:r>
                <a:rPr lang="en-US" sz="2000" dirty="0">
                  <a:solidFill>
                    <a:srgbClr val="000000"/>
                  </a:solidFill>
                  <a:latin typeface="Clear Sans Regular" panose="020B0503030202020304" charset="0"/>
                  <a:cs typeface="Clear Sans Regular" panose="020B0503030202020304" charset="0"/>
                </a:rPr>
                <a:t> </a:t>
              </a:r>
              <a:r>
                <a:rPr lang="en-US" sz="2000" dirty="0" err="1">
                  <a:solidFill>
                    <a:srgbClr val="000000"/>
                  </a:solidFill>
                  <a:latin typeface="Clear Sans Regular" panose="020B0503030202020304" charset="0"/>
                  <a:cs typeface="Clear Sans Regular" panose="020B0503030202020304" charset="0"/>
                </a:rPr>
                <a:t>về</a:t>
              </a:r>
              <a:r>
                <a:rPr lang="en-US" sz="2000" dirty="0">
                  <a:solidFill>
                    <a:srgbClr val="000000"/>
                  </a:solidFill>
                  <a:latin typeface="Clear Sans Regular" panose="020B0503030202020304" charset="0"/>
                  <a:cs typeface="Clear Sans Regular" panose="020B0503030202020304" charset="0"/>
                </a:rPr>
                <a:t> </a:t>
              </a:r>
              <a:r>
                <a:rPr lang="en-US" sz="2000" dirty="0" err="1">
                  <a:solidFill>
                    <a:srgbClr val="000000"/>
                  </a:solidFill>
                  <a:latin typeface="Clear Sans Regular" panose="020B0503030202020304" charset="0"/>
                  <a:cs typeface="Clear Sans Regular" panose="020B0503030202020304" charset="0"/>
                </a:rPr>
                <a:t>công</a:t>
              </a:r>
              <a:r>
                <a:rPr lang="en-US" sz="2000" dirty="0">
                  <a:solidFill>
                    <a:srgbClr val="000000"/>
                  </a:solidFill>
                  <a:latin typeface="Clear Sans Regular" panose="020B0503030202020304" charset="0"/>
                  <a:cs typeface="Clear Sans Regular" panose="020B0503030202020304" charset="0"/>
                </a:rPr>
                <a:t> ty</a:t>
              </a:r>
              <a:endParaRPr lang="en-US" sz="2000" dirty="0">
                <a:solidFill>
                  <a:srgbClr val="000000"/>
                </a:solidFill>
                <a:latin typeface="Clear Sans Regular" panose="020B0503030202020304" charset="0"/>
                <a:cs typeface="Clear Sans Regular" panose="020B0503030202020304" charset="0"/>
              </a:endParaRPr>
            </a:p>
          </p:txBody>
        </p:sp>
        <p:sp>
          <p:nvSpPr>
            <p:cNvPr id="12" name="AutoShape 12"/>
            <p:cNvSpPr/>
            <p:nvPr/>
          </p:nvSpPr>
          <p:spPr>
            <a:xfrm rot="-201720">
              <a:off x="766408" y="16857"/>
              <a:ext cx="580769" cy="199801"/>
            </a:xfrm>
            <a:prstGeom prst="rect">
              <a:avLst/>
            </a:prstGeom>
            <a:solidFill>
              <a:srgbClr val="000000"/>
            </a:solidFill>
          </p:spPr>
        </p:sp>
      </p:grpSp>
      <p:grpSp>
        <p:nvGrpSpPr>
          <p:cNvPr id="13" name="Group 13"/>
          <p:cNvGrpSpPr/>
          <p:nvPr/>
        </p:nvGrpSpPr>
        <p:grpSpPr>
          <a:xfrm>
            <a:off x="10965560" y="2412275"/>
            <a:ext cx="1579849" cy="2392538"/>
            <a:chOff x="0" y="16857"/>
            <a:chExt cx="2106465" cy="2214197"/>
          </a:xfrm>
        </p:grpSpPr>
        <p:grpSp>
          <p:nvGrpSpPr>
            <p:cNvPr id="14" name="Group 14"/>
            <p:cNvGrpSpPr/>
            <p:nvPr/>
          </p:nvGrpSpPr>
          <p:grpSpPr>
            <a:xfrm>
              <a:off x="0" y="116758"/>
              <a:ext cx="2106465" cy="2114296"/>
              <a:chOff x="0" y="0"/>
              <a:chExt cx="1708150" cy="1714500"/>
            </a:xfrm>
          </p:grpSpPr>
          <p:sp>
            <p:nvSpPr>
              <p:cNvPr id="15" name="Freeform 15"/>
              <p:cNvSpPr/>
              <p:nvPr/>
            </p:nvSpPr>
            <p:spPr>
              <a:xfrm>
                <a:off x="10160" y="16510"/>
                <a:ext cx="1685290" cy="1686560"/>
              </a:xfrm>
              <a:custGeom>
                <a:avLst/>
                <a:gdLst/>
                <a:ahLst/>
                <a:cxnLst/>
                <a:rect l="l" t="t" r="r" b="b"/>
                <a:pathLst>
                  <a:path w="1685290" h="1686560">
                    <a:moveTo>
                      <a:pt x="1685290" y="1686560"/>
                    </a:moveTo>
                    <a:lnTo>
                      <a:pt x="0" y="1678940"/>
                    </a:lnTo>
                    <a:lnTo>
                      <a:pt x="0" y="598170"/>
                    </a:lnTo>
                    <a:lnTo>
                      <a:pt x="17780" y="19050"/>
                    </a:lnTo>
                    <a:lnTo>
                      <a:pt x="838200" y="0"/>
                    </a:lnTo>
                    <a:lnTo>
                      <a:pt x="1666240" y="5080"/>
                    </a:lnTo>
                    <a:close/>
                  </a:path>
                </a:pathLst>
              </a:custGeom>
              <a:solidFill>
                <a:srgbClr val="DDDDDD"/>
              </a:solidFill>
            </p:spPr>
          </p:sp>
          <p:sp>
            <p:nvSpPr>
              <p:cNvPr id="16" name="Freeform 16"/>
              <p:cNvSpPr/>
              <p:nvPr/>
            </p:nvSpPr>
            <p:spPr>
              <a:xfrm>
                <a:off x="-3810" y="0"/>
                <a:ext cx="1714500" cy="1713230"/>
              </a:xfrm>
              <a:custGeom>
                <a:avLst/>
                <a:gdLst/>
                <a:ahLst/>
                <a:cxnLst/>
                <a:rect l="l" t="t" r="r" b="b"/>
                <a:pathLst>
                  <a:path w="1714500" h="1713230">
                    <a:moveTo>
                      <a:pt x="1680210" y="21590"/>
                    </a:moveTo>
                    <a:cubicBezTo>
                      <a:pt x="1681480" y="34290"/>
                      <a:pt x="1681480" y="44450"/>
                      <a:pt x="1682750" y="54610"/>
                    </a:cubicBezTo>
                    <a:cubicBezTo>
                      <a:pt x="1685290" y="88900"/>
                      <a:pt x="1686560" y="124460"/>
                      <a:pt x="1689100" y="158750"/>
                    </a:cubicBezTo>
                    <a:cubicBezTo>
                      <a:pt x="1689100" y="208280"/>
                      <a:pt x="1701800" y="1184910"/>
                      <a:pt x="1708150" y="1234440"/>
                    </a:cubicBezTo>
                    <a:cubicBezTo>
                      <a:pt x="1714500" y="1309370"/>
                      <a:pt x="1710690" y="1385570"/>
                      <a:pt x="1710690" y="1460500"/>
                    </a:cubicBezTo>
                    <a:cubicBezTo>
                      <a:pt x="1710690" y="1526540"/>
                      <a:pt x="1711960" y="1587500"/>
                      <a:pt x="1713230" y="1652270"/>
                    </a:cubicBezTo>
                    <a:cubicBezTo>
                      <a:pt x="1713230" y="1673860"/>
                      <a:pt x="1713230" y="1687830"/>
                      <a:pt x="1713230" y="1711960"/>
                    </a:cubicBezTo>
                    <a:cubicBezTo>
                      <a:pt x="1690370" y="1711960"/>
                      <a:pt x="1670050" y="1713230"/>
                      <a:pt x="1649730" y="1711960"/>
                    </a:cubicBezTo>
                    <a:cubicBezTo>
                      <a:pt x="1567180" y="1706880"/>
                      <a:pt x="1483360" y="1713230"/>
                      <a:pt x="1400810" y="1708150"/>
                    </a:cubicBezTo>
                    <a:cubicBezTo>
                      <a:pt x="1351280" y="1704340"/>
                      <a:pt x="1303020" y="1706880"/>
                      <a:pt x="1253490" y="1704340"/>
                    </a:cubicBezTo>
                    <a:cubicBezTo>
                      <a:pt x="1230630" y="1703070"/>
                      <a:pt x="1207770" y="1701800"/>
                      <a:pt x="1184910" y="1700530"/>
                    </a:cubicBezTo>
                    <a:cubicBezTo>
                      <a:pt x="1170940" y="1700530"/>
                      <a:pt x="1158240" y="1701800"/>
                      <a:pt x="1144270" y="1701800"/>
                    </a:cubicBezTo>
                    <a:cubicBezTo>
                      <a:pt x="1108710" y="1700530"/>
                      <a:pt x="1010920" y="1701800"/>
                      <a:pt x="975360" y="1700530"/>
                    </a:cubicBezTo>
                    <a:cubicBezTo>
                      <a:pt x="949960" y="1699260"/>
                      <a:pt x="441960" y="1708150"/>
                      <a:pt x="416560" y="1706880"/>
                    </a:cubicBezTo>
                    <a:cubicBezTo>
                      <a:pt x="410210" y="1706880"/>
                      <a:pt x="402590" y="1708150"/>
                      <a:pt x="396240" y="1708150"/>
                    </a:cubicBezTo>
                    <a:cubicBezTo>
                      <a:pt x="381000" y="1708150"/>
                      <a:pt x="367030" y="1709420"/>
                      <a:pt x="351790" y="1709420"/>
                    </a:cubicBezTo>
                    <a:cubicBezTo>
                      <a:pt x="313690" y="1709420"/>
                      <a:pt x="276860" y="1708150"/>
                      <a:pt x="238760" y="1706880"/>
                    </a:cubicBezTo>
                    <a:cubicBezTo>
                      <a:pt x="215900" y="1705610"/>
                      <a:pt x="193040" y="1704340"/>
                      <a:pt x="171450" y="1703070"/>
                    </a:cubicBezTo>
                    <a:cubicBezTo>
                      <a:pt x="130810" y="1701800"/>
                      <a:pt x="90170" y="1700530"/>
                      <a:pt x="48260" y="1700530"/>
                    </a:cubicBezTo>
                    <a:cubicBezTo>
                      <a:pt x="38100" y="1700530"/>
                      <a:pt x="29210" y="1700530"/>
                      <a:pt x="19050" y="1699260"/>
                    </a:cubicBezTo>
                    <a:cubicBezTo>
                      <a:pt x="10160" y="1697990"/>
                      <a:pt x="5080" y="1691640"/>
                      <a:pt x="7620" y="1682750"/>
                    </a:cubicBezTo>
                    <a:cubicBezTo>
                      <a:pt x="16510" y="1651000"/>
                      <a:pt x="12700" y="1619250"/>
                      <a:pt x="11430" y="1586230"/>
                    </a:cubicBezTo>
                    <a:cubicBezTo>
                      <a:pt x="10160" y="1518920"/>
                      <a:pt x="6350" y="1452880"/>
                      <a:pt x="7620" y="1385570"/>
                    </a:cubicBezTo>
                    <a:cubicBezTo>
                      <a:pt x="5080" y="1301750"/>
                      <a:pt x="0" y="264160"/>
                      <a:pt x="7620" y="179070"/>
                    </a:cubicBezTo>
                    <a:cubicBezTo>
                      <a:pt x="8890" y="162560"/>
                      <a:pt x="7620" y="144780"/>
                      <a:pt x="8890" y="128270"/>
                    </a:cubicBezTo>
                    <a:cubicBezTo>
                      <a:pt x="10160" y="101600"/>
                      <a:pt x="12700" y="72390"/>
                      <a:pt x="13970" y="44450"/>
                    </a:cubicBezTo>
                    <a:cubicBezTo>
                      <a:pt x="13970" y="41910"/>
                      <a:pt x="15240" y="39370"/>
                      <a:pt x="16510" y="38100"/>
                    </a:cubicBezTo>
                    <a:cubicBezTo>
                      <a:pt x="38100" y="35560"/>
                      <a:pt x="58420" y="30480"/>
                      <a:pt x="78740" y="29210"/>
                    </a:cubicBezTo>
                    <a:cubicBezTo>
                      <a:pt x="113030" y="25400"/>
                      <a:pt x="147320" y="22860"/>
                      <a:pt x="182880" y="20320"/>
                    </a:cubicBezTo>
                    <a:cubicBezTo>
                      <a:pt x="207010" y="17780"/>
                      <a:pt x="231140" y="16510"/>
                      <a:pt x="254000" y="13970"/>
                    </a:cubicBezTo>
                    <a:cubicBezTo>
                      <a:pt x="276860" y="11430"/>
                      <a:pt x="300990" y="8890"/>
                      <a:pt x="323850" y="8890"/>
                    </a:cubicBezTo>
                    <a:cubicBezTo>
                      <a:pt x="349250" y="7620"/>
                      <a:pt x="374650" y="10160"/>
                      <a:pt x="400050" y="8890"/>
                    </a:cubicBezTo>
                    <a:cubicBezTo>
                      <a:pt x="431800" y="8890"/>
                      <a:pt x="1007110" y="6350"/>
                      <a:pt x="1038860" y="5080"/>
                    </a:cubicBezTo>
                    <a:cubicBezTo>
                      <a:pt x="1069340" y="3810"/>
                      <a:pt x="1099820" y="2540"/>
                      <a:pt x="1131570" y="2540"/>
                    </a:cubicBezTo>
                    <a:cubicBezTo>
                      <a:pt x="1183640" y="1270"/>
                      <a:pt x="1234440" y="0"/>
                      <a:pt x="1286510" y="0"/>
                    </a:cubicBezTo>
                    <a:cubicBezTo>
                      <a:pt x="1308100" y="0"/>
                      <a:pt x="1330960" y="2540"/>
                      <a:pt x="1352550" y="2540"/>
                    </a:cubicBezTo>
                    <a:cubicBezTo>
                      <a:pt x="1412240" y="3810"/>
                      <a:pt x="1473200" y="5080"/>
                      <a:pt x="1532890" y="7620"/>
                    </a:cubicBezTo>
                    <a:cubicBezTo>
                      <a:pt x="1564640" y="8890"/>
                      <a:pt x="1596390" y="12700"/>
                      <a:pt x="1628140" y="16510"/>
                    </a:cubicBezTo>
                    <a:cubicBezTo>
                      <a:pt x="1635760" y="16510"/>
                      <a:pt x="1643380" y="16510"/>
                      <a:pt x="1649730" y="16510"/>
                    </a:cubicBezTo>
                    <a:cubicBezTo>
                      <a:pt x="1661160" y="17780"/>
                      <a:pt x="1670050" y="20320"/>
                      <a:pt x="1680210" y="21590"/>
                    </a:cubicBezTo>
                    <a:close/>
                    <a:moveTo>
                      <a:pt x="1690370" y="1695450"/>
                    </a:moveTo>
                    <a:cubicBezTo>
                      <a:pt x="1691640" y="1678940"/>
                      <a:pt x="1692910" y="1666240"/>
                      <a:pt x="1692910" y="1653540"/>
                    </a:cubicBezTo>
                    <a:cubicBezTo>
                      <a:pt x="1691640" y="1581150"/>
                      <a:pt x="1690370" y="1513840"/>
                      <a:pt x="1690370" y="1441450"/>
                    </a:cubicBezTo>
                    <a:cubicBezTo>
                      <a:pt x="1690370" y="1408430"/>
                      <a:pt x="1692910" y="1375410"/>
                      <a:pt x="1691640" y="1342390"/>
                    </a:cubicBezTo>
                    <a:cubicBezTo>
                      <a:pt x="1691640" y="1311910"/>
                      <a:pt x="1690370" y="1280160"/>
                      <a:pt x="1689100" y="1249680"/>
                    </a:cubicBezTo>
                    <a:cubicBezTo>
                      <a:pt x="1684020" y="1202690"/>
                      <a:pt x="1672590" y="229870"/>
                      <a:pt x="1672590" y="182880"/>
                    </a:cubicBezTo>
                    <a:cubicBezTo>
                      <a:pt x="1670050" y="143510"/>
                      <a:pt x="1667510" y="102870"/>
                      <a:pt x="1664970" y="63500"/>
                    </a:cubicBezTo>
                    <a:cubicBezTo>
                      <a:pt x="1663700" y="44450"/>
                      <a:pt x="1662430" y="43180"/>
                      <a:pt x="1645920" y="41910"/>
                    </a:cubicBezTo>
                    <a:cubicBezTo>
                      <a:pt x="1642110" y="41910"/>
                      <a:pt x="1639570" y="41910"/>
                      <a:pt x="1635760" y="40640"/>
                    </a:cubicBezTo>
                    <a:cubicBezTo>
                      <a:pt x="1604010" y="36830"/>
                      <a:pt x="1570990" y="31750"/>
                      <a:pt x="1539240" y="30480"/>
                    </a:cubicBezTo>
                    <a:cubicBezTo>
                      <a:pt x="1461770" y="26670"/>
                      <a:pt x="1383030" y="25400"/>
                      <a:pt x="1305560" y="22860"/>
                    </a:cubicBezTo>
                    <a:cubicBezTo>
                      <a:pt x="1294130" y="22860"/>
                      <a:pt x="1281430" y="22860"/>
                      <a:pt x="1270000" y="22860"/>
                    </a:cubicBezTo>
                    <a:cubicBezTo>
                      <a:pt x="1250950" y="22860"/>
                      <a:pt x="1231900" y="22860"/>
                      <a:pt x="1214120" y="22860"/>
                    </a:cubicBezTo>
                    <a:cubicBezTo>
                      <a:pt x="1173480" y="22860"/>
                      <a:pt x="1132840" y="22860"/>
                      <a:pt x="1093470" y="24130"/>
                    </a:cubicBezTo>
                    <a:cubicBezTo>
                      <a:pt x="1059180" y="25400"/>
                      <a:pt x="481330" y="29210"/>
                      <a:pt x="447040" y="29210"/>
                    </a:cubicBezTo>
                    <a:cubicBezTo>
                      <a:pt x="391160" y="29210"/>
                      <a:pt x="335280" y="26670"/>
                      <a:pt x="279400" y="33020"/>
                    </a:cubicBezTo>
                    <a:cubicBezTo>
                      <a:pt x="250190" y="36830"/>
                      <a:pt x="222250" y="36830"/>
                      <a:pt x="194310" y="38100"/>
                    </a:cubicBezTo>
                    <a:cubicBezTo>
                      <a:pt x="146050" y="41910"/>
                      <a:pt x="97790" y="45720"/>
                      <a:pt x="49530" y="50800"/>
                    </a:cubicBezTo>
                    <a:cubicBezTo>
                      <a:pt x="36830" y="50800"/>
                      <a:pt x="34290" y="53340"/>
                      <a:pt x="33020" y="68580"/>
                    </a:cubicBezTo>
                    <a:cubicBezTo>
                      <a:pt x="31750" y="91440"/>
                      <a:pt x="31750" y="114300"/>
                      <a:pt x="30480" y="137160"/>
                    </a:cubicBezTo>
                    <a:cubicBezTo>
                      <a:pt x="29210" y="175260"/>
                      <a:pt x="26670" y="212090"/>
                      <a:pt x="25400" y="250190"/>
                    </a:cubicBezTo>
                    <a:cubicBezTo>
                      <a:pt x="20320" y="290830"/>
                      <a:pt x="26670" y="1283970"/>
                      <a:pt x="29210" y="1324610"/>
                    </a:cubicBezTo>
                    <a:cubicBezTo>
                      <a:pt x="29210" y="1367790"/>
                      <a:pt x="29210" y="1412240"/>
                      <a:pt x="30480" y="1455420"/>
                    </a:cubicBezTo>
                    <a:cubicBezTo>
                      <a:pt x="30480" y="1487170"/>
                      <a:pt x="33020" y="1518920"/>
                      <a:pt x="33020" y="1550670"/>
                    </a:cubicBezTo>
                    <a:cubicBezTo>
                      <a:pt x="33020" y="1584960"/>
                      <a:pt x="33020" y="1619250"/>
                      <a:pt x="31750" y="1653540"/>
                    </a:cubicBezTo>
                    <a:cubicBezTo>
                      <a:pt x="31750" y="1657350"/>
                      <a:pt x="31750" y="1659890"/>
                      <a:pt x="31750" y="1663700"/>
                    </a:cubicBezTo>
                    <a:cubicBezTo>
                      <a:pt x="31750" y="1673860"/>
                      <a:pt x="35560" y="1677670"/>
                      <a:pt x="44450" y="1677670"/>
                    </a:cubicBezTo>
                    <a:cubicBezTo>
                      <a:pt x="60960" y="1677670"/>
                      <a:pt x="78740" y="1678940"/>
                      <a:pt x="95250" y="1678940"/>
                    </a:cubicBezTo>
                    <a:cubicBezTo>
                      <a:pt x="119380" y="1678940"/>
                      <a:pt x="144780" y="1676400"/>
                      <a:pt x="168910" y="1678940"/>
                    </a:cubicBezTo>
                    <a:cubicBezTo>
                      <a:pt x="208280" y="1682750"/>
                      <a:pt x="247650" y="1685290"/>
                      <a:pt x="287020" y="1684020"/>
                    </a:cubicBezTo>
                    <a:cubicBezTo>
                      <a:pt x="312420" y="1682750"/>
                      <a:pt x="336550" y="1685290"/>
                      <a:pt x="361950" y="1685290"/>
                    </a:cubicBezTo>
                    <a:cubicBezTo>
                      <a:pt x="398780" y="1685290"/>
                      <a:pt x="435610" y="1684020"/>
                      <a:pt x="472440" y="1685290"/>
                    </a:cubicBezTo>
                    <a:cubicBezTo>
                      <a:pt x="527050" y="1686560"/>
                      <a:pt x="1126490" y="1676400"/>
                      <a:pt x="1182370" y="1678940"/>
                    </a:cubicBezTo>
                    <a:cubicBezTo>
                      <a:pt x="1206500" y="1680210"/>
                      <a:pt x="1230630" y="1681480"/>
                      <a:pt x="1253490" y="1681480"/>
                    </a:cubicBezTo>
                    <a:cubicBezTo>
                      <a:pt x="1295400" y="1684020"/>
                      <a:pt x="1336040" y="1680210"/>
                      <a:pt x="1377950" y="1684020"/>
                    </a:cubicBezTo>
                    <a:cubicBezTo>
                      <a:pt x="1412240" y="1686560"/>
                      <a:pt x="1446530" y="1686560"/>
                      <a:pt x="1480820" y="1689100"/>
                    </a:cubicBezTo>
                    <a:cubicBezTo>
                      <a:pt x="1531620" y="1692910"/>
                      <a:pt x="1582420" y="1695450"/>
                      <a:pt x="1633220" y="1696720"/>
                    </a:cubicBezTo>
                    <a:cubicBezTo>
                      <a:pt x="1652270" y="1696720"/>
                      <a:pt x="1670050" y="1695450"/>
                      <a:pt x="1690370" y="1695450"/>
                    </a:cubicBezTo>
                    <a:close/>
                  </a:path>
                </a:pathLst>
              </a:custGeom>
              <a:solidFill>
                <a:srgbClr val="000000"/>
              </a:solidFill>
            </p:spPr>
          </p:sp>
        </p:grpSp>
        <p:sp>
          <p:nvSpPr>
            <p:cNvPr id="17" name="TextBox 17"/>
            <p:cNvSpPr txBox="1"/>
            <p:nvPr/>
          </p:nvSpPr>
          <p:spPr>
            <a:xfrm>
              <a:off x="220515" y="503861"/>
              <a:ext cx="1665436" cy="854505"/>
            </a:xfrm>
            <a:prstGeom prst="rect">
              <a:avLst/>
            </a:prstGeom>
          </p:spPr>
          <p:txBody>
            <a:bodyPr lIns="0" tIns="0" rIns="0" bIns="0" rtlCol="0" anchor="t">
              <a:spAutoFit/>
            </a:bodyPr>
            <a:lstStyle/>
            <a:p>
              <a:pPr marL="0" lvl="0" indent="0" algn="ctr">
                <a:spcBef>
                  <a:spcPct val="0"/>
                </a:spcBef>
              </a:pPr>
              <a:r>
                <a:rPr lang="en-US" sz="2000" dirty="0" smtClean="0">
                  <a:solidFill>
                    <a:srgbClr val="000000"/>
                  </a:solidFill>
                  <a:latin typeface="Clear Sans Regular" panose="020B0503030202020304" charset="0"/>
                  <a:cs typeface="Clear Sans Regular" panose="020B0503030202020304" charset="0"/>
                </a:rPr>
                <a:t>1.2 </a:t>
              </a:r>
              <a:r>
                <a:rPr lang="en-US" sz="2000" dirty="0" err="1" smtClean="0">
                  <a:solidFill>
                    <a:srgbClr val="000000"/>
                  </a:solidFill>
                  <a:latin typeface="Clear Sans Regular" panose="020B0503030202020304" charset="0"/>
                  <a:cs typeface="Clear Sans Regular" panose="020B0503030202020304" charset="0"/>
                </a:rPr>
                <a:t>Sản</a:t>
              </a:r>
              <a:r>
                <a:rPr lang="en-US" sz="2000" dirty="0" smtClean="0">
                  <a:solidFill>
                    <a:srgbClr val="000000"/>
                  </a:solidFill>
                  <a:latin typeface="Clear Sans Regular" panose="020B0503030202020304" charset="0"/>
                  <a:cs typeface="Clear Sans Regular" panose="020B0503030202020304" charset="0"/>
                </a:rPr>
                <a:t> </a:t>
              </a:r>
              <a:r>
                <a:rPr lang="en-US" sz="2000" dirty="0" err="1">
                  <a:solidFill>
                    <a:srgbClr val="000000"/>
                  </a:solidFill>
                  <a:latin typeface="Clear Sans Regular" panose="020B0503030202020304" charset="0"/>
                  <a:cs typeface="Clear Sans Regular" panose="020B0503030202020304" charset="0"/>
                </a:rPr>
                <a:t>phẩm</a:t>
              </a:r>
              <a:r>
                <a:rPr lang="en-US" sz="2000" dirty="0">
                  <a:solidFill>
                    <a:srgbClr val="000000"/>
                  </a:solidFill>
                  <a:latin typeface="Clear Sans Regular" panose="020B0503030202020304" charset="0"/>
                  <a:cs typeface="Clear Sans Regular" panose="020B0503030202020304" charset="0"/>
                </a:rPr>
                <a:t> </a:t>
              </a:r>
              <a:r>
                <a:rPr lang="en-US" sz="2000" dirty="0" err="1">
                  <a:solidFill>
                    <a:srgbClr val="000000"/>
                  </a:solidFill>
                  <a:latin typeface="Clear Sans Regular" panose="020B0503030202020304" charset="0"/>
                  <a:cs typeface="Clear Sans Regular" panose="020B0503030202020304" charset="0"/>
                </a:rPr>
                <a:t>dịch</a:t>
              </a:r>
              <a:r>
                <a:rPr lang="en-US" sz="2000" dirty="0">
                  <a:solidFill>
                    <a:srgbClr val="000000"/>
                  </a:solidFill>
                  <a:latin typeface="Clear Sans Regular" panose="020B0503030202020304" charset="0"/>
                  <a:cs typeface="Clear Sans Regular" panose="020B0503030202020304" charset="0"/>
                </a:rPr>
                <a:t> </a:t>
              </a:r>
              <a:r>
                <a:rPr lang="en-US" sz="2000" dirty="0" err="1">
                  <a:solidFill>
                    <a:srgbClr val="000000"/>
                  </a:solidFill>
                  <a:latin typeface="Clear Sans Regular" panose="020B0503030202020304" charset="0"/>
                  <a:cs typeface="Clear Sans Regular" panose="020B0503030202020304" charset="0"/>
                </a:rPr>
                <a:t>vụ</a:t>
              </a:r>
              <a:r>
                <a:rPr lang="en-US" sz="2000" dirty="0">
                  <a:solidFill>
                    <a:srgbClr val="000000"/>
                  </a:solidFill>
                  <a:latin typeface="Clear Sans Regular" panose="020B0503030202020304" charset="0"/>
                  <a:cs typeface="Clear Sans Regular" panose="020B0503030202020304" charset="0"/>
                </a:rPr>
                <a:t> </a:t>
              </a:r>
              <a:r>
                <a:rPr lang="en-US" sz="2000" dirty="0" err="1">
                  <a:solidFill>
                    <a:srgbClr val="000000"/>
                  </a:solidFill>
                  <a:latin typeface="Clear Sans Regular" panose="020B0503030202020304" charset="0"/>
                  <a:cs typeface="Clear Sans Regular" panose="020B0503030202020304" charset="0"/>
                </a:rPr>
                <a:t>chính</a:t>
              </a:r>
              <a:endParaRPr lang="en-US" sz="2000" dirty="0">
                <a:solidFill>
                  <a:srgbClr val="000000"/>
                </a:solidFill>
                <a:latin typeface="Clear Sans Regular" panose="020B0503030202020304" charset="0"/>
                <a:cs typeface="Clear Sans Regular" panose="020B0503030202020304" charset="0"/>
              </a:endParaRPr>
            </a:p>
          </p:txBody>
        </p:sp>
        <p:sp>
          <p:nvSpPr>
            <p:cNvPr id="18" name="AutoShape 18"/>
            <p:cNvSpPr/>
            <p:nvPr/>
          </p:nvSpPr>
          <p:spPr>
            <a:xfrm rot="-201720">
              <a:off x="766408" y="16857"/>
              <a:ext cx="580769" cy="199801"/>
            </a:xfrm>
            <a:prstGeom prst="rect">
              <a:avLst/>
            </a:prstGeom>
            <a:solidFill>
              <a:srgbClr val="000000"/>
            </a:solidFill>
          </p:spPr>
        </p:sp>
      </p:grpSp>
      <p:grpSp>
        <p:nvGrpSpPr>
          <p:cNvPr id="19" name="Group 19"/>
          <p:cNvGrpSpPr/>
          <p:nvPr/>
        </p:nvGrpSpPr>
        <p:grpSpPr>
          <a:xfrm>
            <a:off x="12703906" y="2412275"/>
            <a:ext cx="1579849" cy="2394231"/>
            <a:chOff x="0" y="16857"/>
            <a:chExt cx="2106465" cy="2214197"/>
          </a:xfrm>
        </p:grpSpPr>
        <p:grpSp>
          <p:nvGrpSpPr>
            <p:cNvPr id="20" name="Group 20"/>
            <p:cNvGrpSpPr/>
            <p:nvPr/>
          </p:nvGrpSpPr>
          <p:grpSpPr>
            <a:xfrm>
              <a:off x="0" y="116758"/>
              <a:ext cx="2106465" cy="2114296"/>
              <a:chOff x="0" y="0"/>
              <a:chExt cx="1708150" cy="1714500"/>
            </a:xfrm>
          </p:grpSpPr>
          <p:sp>
            <p:nvSpPr>
              <p:cNvPr id="21" name="Freeform 21"/>
              <p:cNvSpPr/>
              <p:nvPr/>
            </p:nvSpPr>
            <p:spPr>
              <a:xfrm>
                <a:off x="10160" y="16510"/>
                <a:ext cx="1685290" cy="1686560"/>
              </a:xfrm>
              <a:custGeom>
                <a:avLst/>
                <a:gdLst/>
                <a:ahLst/>
                <a:cxnLst/>
                <a:rect l="l" t="t" r="r" b="b"/>
                <a:pathLst>
                  <a:path w="1685290" h="1686560">
                    <a:moveTo>
                      <a:pt x="1685290" y="1686560"/>
                    </a:moveTo>
                    <a:lnTo>
                      <a:pt x="0" y="1678940"/>
                    </a:lnTo>
                    <a:lnTo>
                      <a:pt x="0" y="598170"/>
                    </a:lnTo>
                    <a:lnTo>
                      <a:pt x="17780" y="19050"/>
                    </a:lnTo>
                    <a:lnTo>
                      <a:pt x="838200" y="0"/>
                    </a:lnTo>
                    <a:lnTo>
                      <a:pt x="1666240" y="5080"/>
                    </a:lnTo>
                    <a:close/>
                  </a:path>
                </a:pathLst>
              </a:custGeom>
              <a:solidFill>
                <a:srgbClr val="FF9E5E"/>
              </a:solidFill>
            </p:spPr>
          </p:sp>
          <p:sp>
            <p:nvSpPr>
              <p:cNvPr id="22" name="Freeform 22"/>
              <p:cNvSpPr/>
              <p:nvPr/>
            </p:nvSpPr>
            <p:spPr>
              <a:xfrm>
                <a:off x="-3810" y="0"/>
                <a:ext cx="1714500" cy="1713230"/>
              </a:xfrm>
              <a:custGeom>
                <a:avLst/>
                <a:gdLst/>
                <a:ahLst/>
                <a:cxnLst/>
                <a:rect l="l" t="t" r="r" b="b"/>
                <a:pathLst>
                  <a:path w="1714500" h="1713230">
                    <a:moveTo>
                      <a:pt x="1680210" y="21590"/>
                    </a:moveTo>
                    <a:cubicBezTo>
                      <a:pt x="1681480" y="34290"/>
                      <a:pt x="1681480" y="44450"/>
                      <a:pt x="1682750" y="54610"/>
                    </a:cubicBezTo>
                    <a:cubicBezTo>
                      <a:pt x="1685290" y="88900"/>
                      <a:pt x="1686560" y="124460"/>
                      <a:pt x="1689100" y="158750"/>
                    </a:cubicBezTo>
                    <a:cubicBezTo>
                      <a:pt x="1689100" y="208280"/>
                      <a:pt x="1701800" y="1184910"/>
                      <a:pt x="1708150" y="1234440"/>
                    </a:cubicBezTo>
                    <a:cubicBezTo>
                      <a:pt x="1714500" y="1309370"/>
                      <a:pt x="1710690" y="1385570"/>
                      <a:pt x="1710690" y="1460500"/>
                    </a:cubicBezTo>
                    <a:cubicBezTo>
                      <a:pt x="1710690" y="1526540"/>
                      <a:pt x="1711960" y="1587500"/>
                      <a:pt x="1713230" y="1652270"/>
                    </a:cubicBezTo>
                    <a:cubicBezTo>
                      <a:pt x="1713230" y="1673860"/>
                      <a:pt x="1713230" y="1687830"/>
                      <a:pt x="1713230" y="1711960"/>
                    </a:cubicBezTo>
                    <a:cubicBezTo>
                      <a:pt x="1690370" y="1711960"/>
                      <a:pt x="1670050" y="1713230"/>
                      <a:pt x="1649730" y="1711960"/>
                    </a:cubicBezTo>
                    <a:cubicBezTo>
                      <a:pt x="1567180" y="1706880"/>
                      <a:pt x="1483360" y="1713230"/>
                      <a:pt x="1400810" y="1708150"/>
                    </a:cubicBezTo>
                    <a:cubicBezTo>
                      <a:pt x="1351280" y="1704340"/>
                      <a:pt x="1303020" y="1706880"/>
                      <a:pt x="1253490" y="1704340"/>
                    </a:cubicBezTo>
                    <a:cubicBezTo>
                      <a:pt x="1230630" y="1703070"/>
                      <a:pt x="1207770" y="1701800"/>
                      <a:pt x="1184910" y="1700530"/>
                    </a:cubicBezTo>
                    <a:cubicBezTo>
                      <a:pt x="1170940" y="1700530"/>
                      <a:pt x="1158240" y="1701800"/>
                      <a:pt x="1144270" y="1701800"/>
                    </a:cubicBezTo>
                    <a:cubicBezTo>
                      <a:pt x="1108710" y="1700530"/>
                      <a:pt x="1010920" y="1701800"/>
                      <a:pt x="975360" y="1700530"/>
                    </a:cubicBezTo>
                    <a:cubicBezTo>
                      <a:pt x="949960" y="1699260"/>
                      <a:pt x="441960" y="1708150"/>
                      <a:pt x="416560" y="1706880"/>
                    </a:cubicBezTo>
                    <a:cubicBezTo>
                      <a:pt x="410210" y="1706880"/>
                      <a:pt x="402590" y="1708150"/>
                      <a:pt x="396240" y="1708150"/>
                    </a:cubicBezTo>
                    <a:cubicBezTo>
                      <a:pt x="381000" y="1708150"/>
                      <a:pt x="367030" y="1709420"/>
                      <a:pt x="351790" y="1709420"/>
                    </a:cubicBezTo>
                    <a:cubicBezTo>
                      <a:pt x="313690" y="1709420"/>
                      <a:pt x="276860" y="1708150"/>
                      <a:pt x="238760" y="1706880"/>
                    </a:cubicBezTo>
                    <a:cubicBezTo>
                      <a:pt x="215900" y="1705610"/>
                      <a:pt x="193040" y="1704340"/>
                      <a:pt x="171450" y="1703070"/>
                    </a:cubicBezTo>
                    <a:cubicBezTo>
                      <a:pt x="130810" y="1701800"/>
                      <a:pt x="90170" y="1700530"/>
                      <a:pt x="48260" y="1700530"/>
                    </a:cubicBezTo>
                    <a:cubicBezTo>
                      <a:pt x="38100" y="1700530"/>
                      <a:pt x="29210" y="1700530"/>
                      <a:pt x="19050" y="1699260"/>
                    </a:cubicBezTo>
                    <a:cubicBezTo>
                      <a:pt x="10160" y="1697990"/>
                      <a:pt x="5080" y="1691640"/>
                      <a:pt x="7620" y="1682750"/>
                    </a:cubicBezTo>
                    <a:cubicBezTo>
                      <a:pt x="16510" y="1651000"/>
                      <a:pt x="12700" y="1619250"/>
                      <a:pt x="11430" y="1586230"/>
                    </a:cubicBezTo>
                    <a:cubicBezTo>
                      <a:pt x="10160" y="1518920"/>
                      <a:pt x="6350" y="1452880"/>
                      <a:pt x="7620" y="1385570"/>
                    </a:cubicBezTo>
                    <a:cubicBezTo>
                      <a:pt x="5080" y="1301750"/>
                      <a:pt x="0" y="264160"/>
                      <a:pt x="7620" y="179070"/>
                    </a:cubicBezTo>
                    <a:cubicBezTo>
                      <a:pt x="8890" y="162560"/>
                      <a:pt x="7620" y="144780"/>
                      <a:pt x="8890" y="128270"/>
                    </a:cubicBezTo>
                    <a:cubicBezTo>
                      <a:pt x="10160" y="101600"/>
                      <a:pt x="12700" y="72390"/>
                      <a:pt x="13970" y="44450"/>
                    </a:cubicBezTo>
                    <a:cubicBezTo>
                      <a:pt x="13970" y="41910"/>
                      <a:pt x="15240" y="39370"/>
                      <a:pt x="16510" y="38100"/>
                    </a:cubicBezTo>
                    <a:cubicBezTo>
                      <a:pt x="38100" y="35560"/>
                      <a:pt x="58420" y="30480"/>
                      <a:pt x="78740" y="29210"/>
                    </a:cubicBezTo>
                    <a:cubicBezTo>
                      <a:pt x="113030" y="25400"/>
                      <a:pt x="147320" y="22860"/>
                      <a:pt x="182880" y="20320"/>
                    </a:cubicBezTo>
                    <a:cubicBezTo>
                      <a:pt x="207010" y="17780"/>
                      <a:pt x="231140" y="16510"/>
                      <a:pt x="254000" y="13970"/>
                    </a:cubicBezTo>
                    <a:cubicBezTo>
                      <a:pt x="276860" y="11430"/>
                      <a:pt x="300990" y="8890"/>
                      <a:pt x="323850" y="8890"/>
                    </a:cubicBezTo>
                    <a:cubicBezTo>
                      <a:pt x="349250" y="7620"/>
                      <a:pt x="374650" y="10160"/>
                      <a:pt x="400050" y="8890"/>
                    </a:cubicBezTo>
                    <a:cubicBezTo>
                      <a:pt x="431800" y="8890"/>
                      <a:pt x="1007110" y="6350"/>
                      <a:pt x="1038860" y="5080"/>
                    </a:cubicBezTo>
                    <a:cubicBezTo>
                      <a:pt x="1069340" y="3810"/>
                      <a:pt x="1099820" y="2540"/>
                      <a:pt x="1131570" y="2540"/>
                    </a:cubicBezTo>
                    <a:cubicBezTo>
                      <a:pt x="1183640" y="1270"/>
                      <a:pt x="1234440" y="0"/>
                      <a:pt x="1286510" y="0"/>
                    </a:cubicBezTo>
                    <a:cubicBezTo>
                      <a:pt x="1308100" y="0"/>
                      <a:pt x="1330960" y="2540"/>
                      <a:pt x="1352550" y="2540"/>
                    </a:cubicBezTo>
                    <a:cubicBezTo>
                      <a:pt x="1412240" y="3810"/>
                      <a:pt x="1473200" y="5080"/>
                      <a:pt x="1532890" y="7620"/>
                    </a:cubicBezTo>
                    <a:cubicBezTo>
                      <a:pt x="1564640" y="8890"/>
                      <a:pt x="1596390" y="12700"/>
                      <a:pt x="1628140" y="16510"/>
                    </a:cubicBezTo>
                    <a:cubicBezTo>
                      <a:pt x="1635760" y="16510"/>
                      <a:pt x="1643380" y="16510"/>
                      <a:pt x="1649730" y="16510"/>
                    </a:cubicBezTo>
                    <a:cubicBezTo>
                      <a:pt x="1661160" y="17780"/>
                      <a:pt x="1670050" y="20320"/>
                      <a:pt x="1680210" y="21590"/>
                    </a:cubicBezTo>
                    <a:close/>
                    <a:moveTo>
                      <a:pt x="1690370" y="1695450"/>
                    </a:moveTo>
                    <a:cubicBezTo>
                      <a:pt x="1691640" y="1678940"/>
                      <a:pt x="1692910" y="1666240"/>
                      <a:pt x="1692910" y="1653540"/>
                    </a:cubicBezTo>
                    <a:cubicBezTo>
                      <a:pt x="1691640" y="1581150"/>
                      <a:pt x="1690370" y="1513840"/>
                      <a:pt x="1690370" y="1441450"/>
                    </a:cubicBezTo>
                    <a:cubicBezTo>
                      <a:pt x="1690370" y="1408430"/>
                      <a:pt x="1692910" y="1375410"/>
                      <a:pt x="1691640" y="1342390"/>
                    </a:cubicBezTo>
                    <a:cubicBezTo>
                      <a:pt x="1691640" y="1311910"/>
                      <a:pt x="1690370" y="1280160"/>
                      <a:pt x="1689100" y="1249680"/>
                    </a:cubicBezTo>
                    <a:cubicBezTo>
                      <a:pt x="1684020" y="1202690"/>
                      <a:pt x="1672590" y="229870"/>
                      <a:pt x="1672590" y="182880"/>
                    </a:cubicBezTo>
                    <a:cubicBezTo>
                      <a:pt x="1670050" y="143510"/>
                      <a:pt x="1667510" y="102870"/>
                      <a:pt x="1664970" y="63500"/>
                    </a:cubicBezTo>
                    <a:cubicBezTo>
                      <a:pt x="1663700" y="44450"/>
                      <a:pt x="1662430" y="43180"/>
                      <a:pt x="1645920" y="41910"/>
                    </a:cubicBezTo>
                    <a:cubicBezTo>
                      <a:pt x="1642110" y="41910"/>
                      <a:pt x="1639570" y="41910"/>
                      <a:pt x="1635760" y="40640"/>
                    </a:cubicBezTo>
                    <a:cubicBezTo>
                      <a:pt x="1604010" y="36830"/>
                      <a:pt x="1570990" y="31750"/>
                      <a:pt x="1539240" y="30480"/>
                    </a:cubicBezTo>
                    <a:cubicBezTo>
                      <a:pt x="1461770" y="26670"/>
                      <a:pt x="1383030" y="25400"/>
                      <a:pt x="1305560" y="22860"/>
                    </a:cubicBezTo>
                    <a:cubicBezTo>
                      <a:pt x="1294130" y="22860"/>
                      <a:pt x="1281430" y="22860"/>
                      <a:pt x="1270000" y="22860"/>
                    </a:cubicBezTo>
                    <a:cubicBezTo>
                      <a:pt x="1250950" y="22860"/>
                      <a:pt x="1231900" y="22860"/>
                      <a:pt x="1214120" y="22860"/>
                    </a:cubicBezTo>
                    <a:cubicBezTo>
                      <a:pt x="1173480" y="22860"/>
                      <a:pt x="1132840" y="22860"/>
                      <a:pt x="1093470" y="24130"/>
                    </a:cubicBezTo>
                    <a:cubicBezTo>
                      <a:pt x="1059180" y="25400"/>
                      <a:pt x="481330" y="29210"/>
                      <a:pt x="447040" y="29210"/>
                    </a:cubicBezTo>
                    <a:cubicBezTo>
                      <a:pt x="391160" y="29210"/>
                      <a:pt x="335280" y="26670"/>
                      <a:pt x="279400" y="33020"/>
                    </a:cubicBezTo>
                    <a:cubicBezTo>
                      <a:pt x="250190" y="36830"/>
                      <a:pt x="222250" y="36830"/>
                      <a:pt x="194310" y="38100"/>
                    </a:cubicBezTo>
                    <a:cubicBezTo>
                      <a:pt x="146050" y="41910"/>
                      <a:pt x="97790" y="45720"/>
                      <a:pt x="49530" y="50800"/>
                    </a:cubicBezTo>
                    <a:cubicBezTo>
                      <a:pt x="36830" y="50800"/>
                      <a:pt x="34290" y="53340"/>
                      <a:pt x="33020" y="68580"/>
                    </a:cubicBezTo>
                    <a:cubicBezTo>
                      <a:pt x="31750" y="91440"/>
                      <a:pt x="31750" y="114300"/>
                      <a:pt x="30480" y="137160"/>
                    </a:cubicBezTo>
                    <a:cubicBezTo>
                      <a:pt x="29210" y="175260"/>
                      <a:pt x="26670" y="212090"/>
                      <a:pt x="25400" y="250190"/>
                    </a:cubicBezTo>
                    <a:cubicBezTo>
                      <a:pt x="20320" y="290830"/>
                      <a:pt x="26670" y="1283970"/>
                      <a:pt x="29210" y="1324610"/>
                    </a:cubicBezTo>
                    <a:cubicBezTo>
                      <a:pt x="29210" y="1367790"/>
                      <a:pt x="29210" y="1412240"/>
                      <a:pt x="30480" y="1455420"/>
                    </a:cubicBezTo>
                    <a:cubicBezTo>
                      <a:pt x="30480" y="1487170"/>
                      <a:pt x="33020" y="1518920"/>
                      <a:pt x="33020" y="1550670"/>
                    </a:cubicBezTo>
                    <a:cubicBezTo>
                      <a:pt x="33020" y="1584960"/>
                      <a:pt x="33020" y="1619250"/>
                      <a:pt x="31750" y="1653540"/>
                    </a:cubicBezTo>
                    <a:cubicBezTo>
                      <a:pt x="31750" y="1657350"/>
                      <a:pt x="31750" y="1659890"/>
                      <a:pt x="31750" y="1663700"/>
                    </a:cubicBezTo>
                    <a:cubicBezTo>
                      <a:pt x="31750" y="1673860"/>
                      <a:pt x="35560" y="1677670"/>
                      <a:pt x="44450" y="1677670"/>
                    </a:cubicBezTo>
                    <a:cubicBezTo>
                      <a:pt x="60960" y="1677670"/>
                      <a:pt x="78740" y="1678940"/>
                      <a:pt x="95250" y="1678940"/>
                    </a:cubicBezTo>
                    <a:cubicBezTo>
                      <a:pt x="119380" y="1678940"/>
                      <a:pt x="144780" y="1676400"/>
                      <a:pt x="168910" y="1678940"/>
                    </a:cubicBezTo>
                    <a:cubicBezTo>
                      <a:pt x="208280" y="1682750"/>
                      <a:pt x="247650" y="1685290"/>
                      <a:pt x="287020" y="1684020"/>
                    </a:cubicBezTo>
                    <a:cubicBezTo>
                      <a:pt x="312420" y="1682750"/>
                      <a:pt x="336550" y="1685290"/>
                      <a:pt x="361950" y="1685290"/>
                    </a:cubicBezTo>
                    <a:cubicBezTo>
                      <a:pt x="398780" y="1685290"/>
                      <a:pt x="435610" y="1684020"/>
                      <a:pt x="472440" y="1685290"/>
                    </a:cubicBezTo>
                    <a:cubicBezTo>
                      <a:pt x="527050" y="1686560"/>
                      <a:pt x="1126490" y="1676400"/>
                      <a:pt x="1182370" y="1678940"/>
                    </a:cubicBezTo>
                    <a:cubicBezTo>
                      <a:pt x="1206500" y="1680210"/>
                      <a:pt x="1230630" y="1681480"/>
                      <a:pt x="1253490" y="1681480"/>
                    </a:cubicBezTo>
                    <a:cubicBezTo>
                      <a:pt x="1295400" y="1684020"/>
                      <a:pt x="1336040" y="1680210"/>
                      <a:pt x="1377950" y="1684020"/>
                    </a:cubicBezTo>
                    <a:cubicBezTo>
                      <a:pt x="1412240" y="1686560"/>
                      <a:pt x="1446530" y="1686560"/>
                      <a:pt x="1480820" y="1689100"/>
                    </a:cubicBezTo>
                    <a:cubicBezTo>
                      <a:pt x="1531620" y="1692910"/>
                      <a:pt x="1582420" y="1695450"/>
                      <a:pt x="1633220" y="1696720"/>
                    </a:cubicBezTo>
                    <a:cubicBezTo>
                      <a:pt x="1652270" y="1696720"/>
                      <a:pt x="1670050" y="1695450"/>
                      <a:pt x="1690370" y="1695450"/>
                    </a:cubicBezTo>
                    <a:close/>
                  </a:path>
                </a:pathLst>
              </a:custGeom>
              <a:solidFill>
                <a:srgbClr val="000000"/>
              </a:solidFill>
            </p:spPr>
          </p:sp>
        </p:grpSp>
        <p:sp>
          <p:nvSpPr>
            <p:cNvPr id="23" name="TextBox 23"/>
            <p:cNvSpPr txBox="1"/>
            <p:nvPr/>
          </p:nvSpPr>
          <p:spPr>
            <a:xfrm>
              <a:off x="220515" y="503861"/>
              <a:ext cx="1665436" cy="569267"/>
            </a:xfrm>
            <a:prstGeom prst="rect">
              <a:avLst/>
            </a:prstGeom>
          </p:spPr>
          <p:txBody>
            <a:bodyPr lIns="0" tIns="0" rIns="0" bIns="0" rtlCol="0" anchor="t">
              <a:spAutoFit/>
            </a:bodyPr>
            <a:lstStyle/>
            <a:p>
              <a:pPr marL="0" lvl="0" indent="0" algn="ctr">
                <a:spcBef>
                  <a:spcPct val="0"/>
                </a:spcBef>
              </a:pPr>
              <a:r>
                <a:rPr lang="en-US" sz="2000" dirty="0" smtClean="0">
                  <a:solidFill>
                    <a:srgbClr val="000000"/>
                  </a:solidFill>
                  <a:latin typeface="Clear Sans Regular" panose="020B0503030202020304" charset="0"/>
                  <a:cs typeface="Clear Sans Regular" panose="020B0503030202020304" charset="0"/>
                </a:rPr>
                <a:t>1.3 </a:t>
              </a:r>
              <a:r>
                <a:rPr lang="en-US" sz="2000" dirty="0" err="1" smtClean="0">
                  <a:solidFill>
                    <a:srgbClr val="000000"/>
                  </a:solidFill>
                  <a:latin typeface="Clear Sans Regular" panose="020B0503030202020304" charset="0"/>
                  <a:cs typeface="Clear Sans Regular" panose="020B0503030202020304" charset="0"/>
                </a:rPr>
                <a:t>Cơ</a:t>
              </a:r>
              <a:r>
                <a:rPr lang="en-US" sz="2000" dirty="0" smtClean="0">
                  <a:solidFill>
                    <a:srgbClr val="000000"/>
                  </a:solidFill>
                  <a:latin typeface="Clear Sans Regular" panose="020B0503030202020304" charset="0"/>
                  <a:cs typeface="Clear Sans Regular" panose="020B0503030202020304" charset="0"/>
                </a:rPr>
                <a:t> </a:t>
              </a:r>
              <a:r>
                <a:rPr lang="en-US" sz="2000" dirty="0" err="1">
                  <a:solidFill>
                    <a:srgbClr val="000000"/>
                  </a:solidFill>
                  <a:latin typeface="Clear Sans Regular" panose="020B0503030202020304" charset="0"/>
                  <a:cs typeface="Clear Sans Regular" panose="020B0503030202020304" charset="0"/>
                </a:rPr>
                <a:t>cấu</a:t>
              </a:r>
              <a:r>
                <a:rPr lang="en-US" sz="2000" dirty="0">
                  <a:solidFill>
                    <a:srgbClr val="000000"/>
                  </a:solidFill>
                  <a:latin typeface="Clear Sans Regular" panose="020B0503030202020304" charset="0"/>
                  <a:cs typeface="Clear Sans Regular" panose="020B0503030202020304" charset="0"/>
                </a:rPr>
                <a:t> </a:t>
              </a:r>
              <a:r>
                <a:rPr lang="en-US" sz="2000" dirty="0" err="1">
                  <a:solidFill>
                    <a:srgbClr val="000000"/>
                  </a:solidFill>
                  <a:latin typeface="Clear Sans Regular" panose="020B0503030202020304" charset="0"/>
                  <a:cs typeface="Clear Sans Regular" panose="020B0503030202020304" charset="0"/>
                </a:rPr>
                <a:t>tổ</a:t>
              </a:r>
              <a:r>
                <a:rPr lang="en-US" sz="2000" dirty="0">
                  <a:solidFill>
                    <a:srgbClr val="000000"/>
                  </a:solidFill>
                  <a:latin typeface="Clear Sans Regular" panose="020B0503030202020304" charset="0"/>
                  <a:cs typeface="Clear Sans Regular" panose="020B0503030202020304" charset="0"/>
                </a:rPr>
                <a:t> </a:t>
              </a:r>
              <a:r>
                <a:rPr lang="en-US" sz="2000" dirty="0" err="1">
                  <a:solidFill>
                    <a:srgbClr val="000000"/>
                  </a:solidFill>
                  <a:latin typeface="Clear Sans Regular" panose="020B0503030202020304" charset="0"/>
                  <a:cs typeface="Clear Sans Regular" panose="020B0503030202020304" charset="0"/>
                </a:rPr>
                <a:t>chức</a:t>
              </a:r>
              <a:endParaRPr lang="en-US" sz="2000" dirty="0">
                <a:solidFill>
                  <a:srgbClr val="000000"/>
                </a:solidFill>
                <a:latin typeface="Clear Sans Regular" panose="020B0503030202020304" charset="0"/>
                <a:cs typeface="Clear Sans Regular" panose="020B0503030202020304" charset="0"/>
              </a:endParaRPr>
            </a:p>
          </p:txBody>
        </p:sp>
        <p:sp>
          <p:nvSpPr>
            <p:cNvPr id="24" name="AutoShape 24"/>
            <p:cNvSpPr/>
            <p:nvPr/>
          </p:nvSpPr>
          <p:spPr>
            <a:xfrm rot="-201720">
              <a:off x="766408" y="16857"/>
              <a:ext cx="580769" cy="199801"/>
            </a:xfrm>
            <a:prstGeom prst="rect">
              <a:avLst/>
            </a:prstGeom>
            <a:solidFill>
              <a:srgbClr val="000000"/>
            </a:solidFill>
          </p:spPr>
        </p:sp>
      </p:grpSp>
      <p:pic>
        <p:nvPicPr>
          <p:cNvPr id="25" name="Picture 25"/>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28700" y="4755278"/>
            <a:ext cx="4485925" cy="897185"/>
          </a:xfrm>
          <a:prstGeom prst="rect">
            <a:avLst/>
          </a:prstGeom>
        </p:spPr>
      </p:pic>
      <p:sp>
        <p:nvSpPr>
          <p:cNvPr id="26" name="TextBox 26"/>
          <p:cNvSpPr txBox="1"/>
          <p:nvPr/>
        </p:nvSpPr>
        <p:spPr>
          <a:xfrm>
            <a:off x="1028700" y="4267763"/>
            <a:ext cx="6188600" cy="1356254"/>
          </a:xfrm>
          <a:prstGeom prst="rect">
            <a:avLst/>
          </a:prstGeom>
        </p:spPr>
        <p:txBody>
          <a:bodyPr lIns="0" tIns="0" rIns="0" bIns="0" rtlCol="0" anchor="t">
            <a:spAutoFit/>
          </a:bodyPr>
          <a:lstStyle/>
          <a:p>
            <a:pPr>
              <a:lnSpc>
                <a:spcPts val="10320"/>
              </a:lnSpc>
            </a:pPr>
            <a:r>
              <a:rPr lang="en-US" sz="9735" dirty="0" err="1">
                <a:solidFill>
                  <a:srgbClr val="000000"/>
                </a:solidFill>
                <a:latin typeface="Caudex Bold" panose="02040502050505030304"/>
              </a:rPr>
              <a:t>Tổng</a:t>
            </a:r>
            <a:r>
              <a:rPr lang="en-US" sz="9735" dirty="0">
                <a:solidFill>
                  <a:srgbClr val="000000"/>
                </a:solidFill>
                <a:latin typeface="Caudex Bold" panose="02040502050505030304"/>
              </a:rPr>
              <a:t> </a:t>
            </a:r>
            <a:r>
              <a:rPr lang="en-US" sz="9735" dirty="0" err="1" smtClean="0">
                <a:solidFill>
                  <a:srgbClr val="000000"/>
                </a:solidFill>
                <a:latin typeface="Caudex Bold" panose="02040502050505030304"/>
              </a:rPr>
              <a:t>quan</a:t>
            </a:r>
            <a:endParaRPr lang="en-US" sz="9735" dirty="0">
              <a:solidFill>
                <a:srgbClr val="000000"/>
              </a:solidFill>
              <a:latin typeface="Caudex Bold" panose="02040502050505030304"/>
            </a:endParaRPr>
          </a:p>
        </p:txBody>
      </p:sp>
      <p:grpSp>
        <p:nvGrpSpPr>
          <p:cNvPr id="27" name="Group 27"/>
          <p:cNvGrpSpPr/>
          <p:nvPr/>
        </p:nvGrpSpPr>
        <p:grpSpPr>
          <a:xfrm>
            <a:off x="8763000" y="1262165"/>
            <a:ext cx="5177689" cy="719550"/>
            <a:chOff x="0" y="0"/>
            <a:chExt cx="6903585" cy="959400"/>
          </a:xfrm>
        </p:grpSpPr>
        <p:grpSp>
          <p:nvGrpSpPr>
            <p:cNvPr id="28" name="Group 28"/>
            <p:cNvGrpSpPr/>
            <p:nvPr/>
          </p:nvGrpSpPr>
          <p:grpSpPr>
            <a:xfrm>
              <a:off x="0" y="0"/>
              <a:ext cx="959400" cy="959400"/>
              <a:chOff x="0" y="0"/>
              <a:chExt cx="6350000" cy="6350000"/>
            </a:xfrm>
          </p:grpSpPr>
          <p:sp>
            <p:nvSpPr>
              <p:cNvPr id="29" name="Freeform 2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id="30" name="TextBox 30"/>
            <p:cNvSpPr txBox="1"/>
            <p:nvPr/>
          </p:nvSpPr>
          <p:spPr>
            <a:xfrm>
              <a:off x="176710" y="31044"/>
              <a:ext cx="605980" cy="834785"/>
            </a:xfrm>
            <a:prstGeom prst="rect">
              <a:avLst/>
            </a:prstGeom>
          </p:spPr>
          <p:txBody>
            <a:bodyPr lIns="0" tIns="0" rIns="0" bIns="0" rtlCol="0" anchor="t">
              <a:spAutoFit/>
            </a:bodyPr>
            <a:lstStyle/>
            <a:p>
              <a:pPr marL="0" lvl="0" indent="0" algn="ctr">
                <a:lnSpc>
                  <a:spcPts val="5290"/>
                </a:lnSpc>
                <a:spcBef>
                  <a:spcPct val="0"/>
                </a:spcBef>
              </a:pPr>
              <a:r>
                <a:rPr lang="en-US" sz="3780">
                  <a:solidFill>
                    <a:srgbClr val="FFFFFF"/>
                  </a:solidFill>
                  <a:latin typeface="Caudex Bold" panose="02040502050505030304"/>
                </a:rPr>
                <a:t>1</a:t>
              </a:r>
              <a:endParaRPr lang="en-US" sz="3780">
                <a:solidFill>
                  <a:srgbClr val="FFFFFF"/>
                </a:solidFill>
                <a:latin typeface="Caudex Bold" panose="02040502050505030304"/>
              </a:endParaRPr>
            </a:p>
          </p:txBody>
        </p:sp>
        <p:sp>
          <p:nvSpPr>
            <p:cNvPr id="31" name="TextBox 31"/>
            <p:cNvSpPr txBox="1"/>
            <p:nvPr/>
          </p:nvSpPr>
          <p:spPr>
            <a:xfrm>
              <a:off x="1303297" y="83232"/>
              <a:ext cx="5600288" cy="858045"/>
            </a:xfrm>
            <a:prstGeom prst="rect">
              <a:avLst/>
            </a:prstGeom>
          </p:spPr>
          <p:txBody>
            <a:bodyPr lIns="0" tIns="0" rIns="0" bIns="0" rtlCol="0" anchor="t">
              <a:spAutoFit/>
            </a:bodyPr>
            <a:lstStyle/>
            <a:p>
              <a:pPr marL="0" lvl="0" indent="0" algn="l">
                <a:lnSpc>
                  <a:spcPts val="2520"/>
                </a:lnSpc>
                <a:spcBef>
                  <a:spcPct val="0"/>
                </a:spcBef>
              </a:pPr>
              <a:r>
                <a:rPr lang="en-US" sz="2100">
                  <a:solidFill>
                    <a:srgbClr val="000000"/>
                  </a:solidFill>
                  <a:latin typeface="Public Sans"/>
                </a:rPr>
                <a:t>GIỞI THIỆU CÔNG TY TNHH XÂY DỰNG HÀ LONG</a:t>
              </a:r>
              <a:endParaRPr lang="en-US" sz="2100">
                <a:solidFill>
                  <a:srgbClr val="000000"/>
                </a:solidFill>
                <a:latin typeface="Public Sans"/>
              </a:endParaRPr>
            </a:p>
          </p:txBody>
        </p:sp>
      </p:grpSp>
      <p:grpSp>
        <p:nvGrpSpPr>
          <p:cNvPr id="32" name="Group 32"/>
          <p:cNvGrpSpPr/>
          <p:nvPr/>
        </p:nvGrpSpPr>
        <p:grpSpPr>
          <a:xfrm>
            <a:off x="9222761" y="6700153"/>
            <a:ext cx="1598643" cy="2408955"/>
            <a:chOff x="-4698" y="16857"/>
            <a:chExt cx="2131523" cy="2252626"/>
          </a:xfrm>
        </p:grpSpPr>
        <p:grpSp>
          <p:nvGrpSpPr>
            <p:cNvPr id="33" name="Group 33"/>
            <p:cNvGrpSpPr/>
            <p:nvPr/>
          </p:nvGrpSpPr>
          <p:grpSpPr>
            <a:xfrm>
              <a:off x="-4698" y="116758"/>
              <a:ext cx="2131523" cy="2152725"/>
              <a:chOff x="-3810" y="0"/>
              <a:chExt cx="1728470" cy="1745662"/>
            </a:xfrm>
          </p:grpSpPr>
          <p:sp>
            <p:nvSpPr>
              <p:cNvPr id="34" name="Freeform 34"/>
              <p:cNvSpPr/>
              <p:nvPr/>
            </p:nvSpPr>
            <p:spPr>
              <a:xfrm>
                <a:off x="39370" y="59102"/>
                <a:ext cx="1685290" cy="1686560"/>
              </a:xfrm>
              <a:custGeom>
                <a:avLst/>
                <a:gdLst/>
                <a:ahLst/>
                <a:cxnLst/>
                <a:rect l="l" t="t" r="r" b="b"/>
                <a:pathLst>
                  <a:path w="1685290" h="1686560">
                    <a:moveTo>
                      <a:pt x="1685290" y="1686560"/>
                    </a:moveTo>
                    <a:lnTo>
                      <a:pt x="0" y="1678940"/>
                    </a:lnTo>
                    <a:lnTo>
                      <a:pt x="0" y="598170"/>
                    </a:lnTo>
                    <a:lnTo>
                      <a:pt x="17780" y="19050"/>
                    </a:lnTo>
                    <a:lnTo>
                      <a:pt x="838200" y="0"/>
                    </a:lnTo>
                    <a:lnTo>
                      <a:pt x="1666240" y="5080"/>
                    </a:lnTo>
                    <a:close/>
                  </a:path>
                </a:pathLst>
              </a:custGeom>
              <a:solidFill>
                <a:srgbClr val="FFFFFF"/>
              </a:solidFill>
            </p:spPr>
          </p:sp>
          <p:sp>
            <p:nvSpPr>
              <p:cNvPr id="35" name="Freeform 35"/>
              <p:cNvSpPr/>
              <p:nvPr/>
            </p:nvSpPr>
            <p:spPr>
              <a:xfrm>
                <a:off x="-3810" y="0"/>
                <a:ext cx="1714500" cy="1713230"/>
              </a:xfrm>
              <a:custGeom>
                <a:avLst/>
                <a:gdLst/>
                <a:ahLst/>
                <a:cxnLst/>
                <a:rect l="l" t="t" r="r" b="b"/>
                <a:pathLst>
                  <a:path w="1714500" h="1713230">
                    <a:moveTo>
                      <a:pt x="1680210" y="21590"/>
                    </a:moveTo>
                    <a:cubicBezTo>
                      <a:pt x="1681480" y="34290"/>
                      <a:pt x="1681480" y="44450"/>
                      <a:pt x="1682750" y="54610"/>
                    </a:cubicBezTo>
                    <a:cubicBezTo>
                      <a:pt x="1685290" y="88900"/>
                      <a:pt x="1686560" y="124460"/>
                      <a:pt x="1689100" y="158750"/>
                    </a:cubicBezTo>
                    <a:cubicBezTo>
                      <a:pt x="1689100" y="208280"/>
                      <a:pt x="1701800" y="1184910"/>
                      <a:pt x="1708150" y="1234440"/>
                    </a:cubicBezTo>
                    <a:cubicBezTo>
                      <a:pt x="1714500" y="1309370"/>
                      <a:pt x="1710690" y="1385570"/>
                      <a:pt x="1710690" y="1460500"/>
                    </a:cubicBezTo>
                    <a:cubicBezTo>
                      <a:pt x="1710690" y="1526540"/>
                      <a:pt x="1711960" y="1587500"/>
                      <a:pt x="1713230" y="1652270"/>
                    </a:cubicBezTo>
                    <a:cubicBezTo>
                      <a:pt x="1713230" y="1673860"/>
                      <a:pt x="1713230" y="1687830"/>
                      <a:pt x="1713230" y="1711960"/>
                    </a:cubicBezTo>
                    <a:cubicBezTo>
                      <a:pt x="1690370" y="1711960"/>
                      <a:pt x="1670050" y="1713230"/>
                      <a:pt x="1649730" y="1711960"/>
                    </a:cubicBezTo>
                    <a:cubicBezTo>
                      <a:pt x="1567180" y="1706880"/>
                      <a:pt x="1483360" y="1713230"/>
                      <a:pt x="1400810" y="1708150"/>
                    </a:cubicBezTo>
                    <a:cubicBezTo>
                      <a:pt x="1351280" y="1704340"/>
                      <a:pt x="1303020" y="1706880"/>
                      <a:pt x="1253490" y="1704340"/>
                    </a:cubicBezTo>
                    <a:cubicBezTo>
                      <a:pt x="1230630" y="1703070"/>
                      <a:pt x="1207770" y="1701800"/>
                      <a:pt x="1184910" y="1700530"/>
                    </a:cubicBezTo>
                    <a:cubicBezTo>
                      <a:pt x="1170940" y="1700530"/>
                      <a:pt x="1158240" y="1701800"/>
                      <a:pt x="1144270" y="1701800"/>
                    </a:cubicBezTo>
                    <a:cubicBezTo>
                      <a:pt x="1108710" y="1700530"/>
                      <a:pt x="1010920" y="1701800"/>
                      <a:pt x="975360" y="1700530"/>
                    </a:cubicBezTo>
                    <a:cubicBezTo>
                      <a:pt x="949960" y="1699260"/>
                      <a:pt x="441960" y="1708150"/>
                      <a:pt x="416560" y="1706880"/>
                    </a:cubicBezTo>
                    <a:cubicBezTo>
                      <a:pt x="410210" y="1706880"/>
                      <a:pt x="402590" y="1708150"/>
                      <a:pt x="396240" y="1708150"/>
                    </a:cubicBezTo>
                    <a:cubicBezTo>
                      <a:pt x="381000" y="1708150"/>
                      <a:pt x="367030" y="1709420"/>
                      <a:pt x="351790" y="1709420"/>
                    </a:cubicBezTo>
                    <a:cubicBezTo>
                      <a:pt x="313690" y="1709420"/>
                      <a:pt x="276860" y="1708150"/>
                      <a:pt x="238760" y="1706880"/>
                    </a:cubicBezTo>
                    <a:cubicBezTo>
                      <a:pt x="215900" y="1705610"/>
                      <a:pt x="193040" y="1704340"/>
                      <a:pt x="171450" y="1703070"/>
                    </a:cubicBezTo>
                    <a:cubicBezTo>
                      <a:pt x="130810" y="1701800"/>
                      <a:pt x="90170" y="1700530"/>
                      <a:pt x="48260" y="1700530"/>
                    </a:cubicBezTo>
                    <a:cubicBezTo>
                      <a:pt x="38100" y="1700530"/>
                      <a:pt x="29210" y="1700530"/>
                      <a:pt x="19050" y="1699260"/>
                    </a:cubicBezTo>
                    <a:cubicBezTo>
                      <a:pt x="10160" y="1697990"/>
                      <a:pt x="5080" y="1691640"/>
                      <a:pt x="7620" y="1682750"/>
                    </a:cubicBezTo>
                    <a:cubicBezTo>
                      <a:pt x="16510" y="1651000"/>
                      <a:pt x="12700" y="1619250"/>
                      <a:pt x="11430" y="1586230"/>
                    </a:cubicBezTo>
                    <a:cubicBezTo>
                      <a:pt x="10160" y="1518920"/>
                      <a:pt x="6350" y="1452880"/>
                      <a:pt x="7620" y="1385570"/>
                    </a:cubicBezTo>
                    <a:cubicBezTo>
                      <a:pt x="5080" y="1301750"/>
                      <a:pt x="0" y="264160"/>
                      <a:pt x="7620" y="179070"/>
                    </a:cubicBezTo>
                    <a:cubicBezTo>
                      <a:pt x="8890" y="162560"/>
                      <a:pt x="7620" y="144780"/>
                      <a:pt x="8890" y="128270"/>
                    </a:cubicBezTo>
                    <a:cubicBezTo>
                      <a:pt x="10160" y="101600"/>
                      <a:pt x="12700" y="72390"/>
                      <a:pt x="13970" y="44450"/>
                    </a:cubicBezTo>
                    <a:cubicBezTo>
                      <a:pt x="13970" y="41910"/>
                      <a:pt x="15240" y="39370"/>
                      <a:pt x="16510" y="38100"/>
                    </a:cubicBezTo>
                    <a:cubicBezTo>
                      <a:pt x="38100" y="35560"/>
                      <a:pt x="58420" y="30480"/>
                      <a:pt x="78740" y="29210"/>
                    </a:cubicBezTo>
                    <a:cubicBezTo>
                      <a:pt x="113030" y="25400"/>
                      <a:pt x="147320" y="22860"/>
                      <a:pt x="182880" y="20320"/>
                    </a:cubicBezTo>
                    <a:cubicBezTo>
                      <a:pt x="207010" y="17780"/>
                      <a:pt x="231140" y="16510"/>
                      <a:pt x="254000" y="13970"/>
                    </a:cubicBezTo>
                    <a:cubicBezTo>
                      <a:pt x="276860" y="11430"/>
                      <a:pt x="300990" y="8890"/>
                      <a:pt x="323850" y="8890"/>
                    </a:cubicBezTo>
                    <a:cubicBezTo>
                      <a:pt x="349250" y="7620"/>
                      <a:pt x="374650" y="10160"/>
                      <a:pt x="400050" y="8890"/>
                    </a:cubicBezTo>
                    <a:cubicBezTo>
                      <a:pt x="431800" y="8890"/>
                      <a:pt x="1007110" y="6350"/>
                      <a:pt x="1038860" y="5080"/>
                    </a:cubicBezTo>
                    <a:cubicBezTo>
                      <a:pt x="1069340" y="3810"/>
                      <a:pt x="1099820" y="2540"/>
                      <a:pt x="1131570" y="2540"/>
                    </a:cubicBezTo>
                    <a:cubicBezTo>
                      <a:pt x="1183640" y="1270"/>
                      <a:pt x="1234440" y="0"/>
                      <a:pt x="1286510" y="0"/>
                    </a:cubicBezTo>
                    <a:cubicBezTo>
                      <a:pt x="1308100" y="0"/>
                      <a:pt x="1330960" y="2540"/>
                      <a:pt x="1352550" y="2540"/>
                    </a:cubicBezTo>
                    <a:cubicBezTo>
                      <a:pt x="1412240" y="3810"/>
                      <a:pt x="1473200" y="5080"/>
                      <a:pt x="1532890" y="7620"/>
                    </a:cubicBezTo>
                    <a:cubicBezTo>
                      <a:pt x="1564640" y="8890"/>
                      <a:pt x="1596390" y="12700"/>
                      <a:pt x="1628140" y="16510"/>
                    </a:cubicBezTo>
                    <a:cubicBezTo>
                      <a:pt x="1635760" y="16510"/>
                      <a:pt x="1643380" y="16510"/>
                      <a:pt x="1649730" y="16510"/>
                    </a:cubicBezTo>
                    <a:cubicBezTo>
                      <a:pt x="1661160" y="17780"/>
                      <a:pt x="1670050" y="20320"/>
                      <a:pt x="1680210" y="21590"/>
                    </a:cubicBezTo>
                    <a:close/>
                    <a:moveTo>
                      <a:pt x="1690370" y="1695450"/>
                    </a:moveTo>
                    <a:cubicBezTo>
                      <a:pt x="1691640" y="1678940"/>
                      <a:pt x="1692910" y="1666240"/>
                      <a:pt x="1692910" y="1653540"/>
                    </a:cubicBezTo>
                    <a:cubicBezTo>
                      <a:pt x="1691640" y="1581150"/>
                      <a:pt x="1690370" y="1513840"/>
                      <a:pt x="1690370" y="1441450"/>
                    </a:cubicBezTo>
                    <a:cubicBezTo>
                      <a:pt x="1690370" y="1408430"/>
                      <a:pt x="1692910" y="1375410"/>
                      <a:pt x="1691640" y="1342390"/>
                    </a:cubicBezTo>
                    <a:cubicBezTo>
                      <a:pt x="1691640" y="1311910"/>
                      <a:pt x="1690370" y="1280160"/>
                      <a:pt x="1689100" y="1249680"/>
                    </a:cubicBezTo>
                    <a:cubicBezTo>
                      <a:pt x="1684020" y="1202690"/>
                      <a:pt x="1672590" y="229870"/>
                      <a:pt x="1672590" y="182880"/>
                    </a:cubicBezTo>
                    <a:cubicBezTo>
                      <a:pt x="1670050" y="143510"/>
                      <a:pt x="1667510" y="102870"/>
                      <a:pt x="1664970" y="63500"/>
                    </a:cubicBezTo>
                    <a:cubicBezTo>
                      <a:pt x="1663700" y="44450"/>
                      <a:pt x="1662430" y="43180"/>
                      <a:pt x="1645920" y="41910"/>
                    </a:cubicBezTo>
                    <a:cubicBezTo>
                      <a:pt x="1642110" y="41910"/>
                      <a:pt x="1639570" y="41910"/>
                      <a:pt x="1635760" y="40640"/>
                    </a:cubicBezTo>
                    <a:cubicBezTo>
                      <a:pt x="1604010" y="36830"/>
                      <a:pt x="1570990" y="31750"/>
                      <a:pt x="1539240" y="30480"/>
                    </a:cubicBezTo>
                    <a:cubicBezTo>
                      <a:pt x="1461770" y="26670"/>
                      <a:pt x="1383030" y="25400"/>
                      <a:pt x="1305560" y="22860"/>
                    </a:cubicBezTo>
                    <a:cubicBezTo>
                      <a:pt x="1294130" y="22860"/>
                      <a:pt x="1281430" y="22860"/>
                      <a:pt x="1270000" y="22860"/>
                    </a:cubicBezTo>
                    <a:cubicBezTo>
                      <a:pt x="1250950" y="22860"/>
                      <a:pt x="1231900" y="22860"/>
                      <a:pt x="1214120" y="22860"/>
                    </a:cubicBezTo>
                    <a:cubicBezTo>
                      <a:pt x="1173480" y="22860"/>
                      <a:pt x="1132840" y="22860"/>
                      <a:pt x="1093470" y="24130"/>
                    </a:cubicBezTo>
                    <a:cubicBezTo>
                      <a:pt x="1059180" y="25400"/>
                      <a:pt x="481330" y="29210"/>
                      <a:pt x="447040" y="29210"/>
                    </a:cubicBezTo>
                    <a:cubicBezTo>
                      <a:pt x="391160" y="29210"/>
                      <a:pt x="335280" y="26670"/>
                      <a:pt x="279400" y="33020"/>
                    </a:cubicBezTo>
                    <a:cubicBezTo>
                      <a:pt x="250190" y="36830"/>
                      <a:pt x="222250" y="36830"/>
                      <a:pt x="194310" y="38100"/>
                    </a:cubicBezTo>
                    <a:cubicBezTo>
                      <a:pt x="146050" y="41910"/>
                      <a:pt x="97790" y="45720"/>
                      <a:pt x="49530" y="50800"/>
                    </a:cubicBezTo>
                    <a:cubicBezTo>
                      <a:pt x="36830" y="50800"/>
                      <a:pt x="34290" y="53340"/>
                      <a:pt x="33020" y="68580"/>
                    </a:cubicBezTo>
                    <a:cubicBezTo>
                      <a:pt x="31750" y="91440"/>
                      <a:pt x="31750" y="114300"/>
                      <a:pt x="30480" y="137160"/>
                    </a:cubicBezTo>
                    <a:cubicBezTo>
                      <a:pt x="29210" y="175260"/>
                      <a:pt x="26670" y="212090"/>
                      <a:pt x="25400" y="250190"/>
                    </a:cubicBezTo>
                    <a:cubicBezTo>
                      <a:pt x="20320" y="290830"/>
                      <a:pt x="26670" y="1283970"/>
                      <a:pt x="29210" y="1324610"/>
                    </a:cubicBezTo>
                    <a:cubicBezTo>
                      <a:pt x="29210" y="1367790"/>
                      <a:pt x="29210" y="1412240"/>
                      <a:pt x="30480" y="1455420"/>
                    </a:cubicBezTo>
                    <a:cubicBezTo>
                      <a:pt x="30480" y="1487170"/>
                      <a:pt x="33020" y="1518920"/>
                      <a:pt x="33020" y="1550670"/>
                    </a:cubicBezTo>
                    <a:cubicBezTo>
                      <a:pt x="33020" y="1584960"/>
                      <a:pt x="33020" y="1619250"/>
                      <a:pt x="31750" y="1653540"/>
                    </a:cubicBezTo>
                    <a:cubicBezTo>
                      <a:pt x="31750" y="1657350"/>
                      <a:pt x="31750" y="1659890"/>
                      <a:pt x="31750" y="1663700"/>
                    </a:cubicBezTo>
                    <a:cubicBezTo>
                      <a:pt x="31750" y="1673860"/>
                      <a:pt x="35560" y="1677670"/>
                      <a:pt x="44450" y="1677670"/>
                    </a:cubicBezTo>
                    <a:cubicBezTo>
                      <a:pt x="60960" y="1677670"/>
                      <a:pt x="78740" y="1678940"/>
                      <a:pt x="95250" y="1678940"/>
                    </a:cubicBezTo>
                    <a:cubicBezTo>
                      <a:pt x="119380" y="1678940"/>
                      <a:pt x="144780" y="1676400"/>
                      <a:pt x="168910" y="1678940"/>
                    </a:cubicBezTo>
                    <a:cubicBezTo>
                      <a:pt x="208280" y="1682750"/>
                      <a:pt x="247650" y="1685290"/>
                      <a:pt x="287020" y="1684020"/>
                    </a:cubicBezTo>
                    <a:cubicBezTo>
                      <a:pt x="312420" y="1682750"/>
                      <a:pt x="336550" y="1685290"/>
                      <a:pt x="361950" y="1685290"/>
                    </a:cubicBezTo>
                    <a:cubicBezTo>
                      <a:pt x="398780" y="1685290"/>
                      <a:pt x="435610" y="1684020"/>
                      <a:pt x="472440" y="1685290"/>
                    </a:cubicBezTo>
                    <a:cubicBezTo>
                      <a:pt x="527050" y="1686560"/>
                      <a:pt x="1126490" y="1676400"/>
                      <a:pt x="1182370" y="1678940"/>
                    </a:cubicBezTo>
                    <a:cubicBezTo>
                      <a:pt x="1206500" y="1680210"/>
                      <a:pt x="1230630" y="1681480"/>
                      <a:pt x="1253490" y="1681480"/>
                    </a:cubicBezTo>
                    <a:cubicBezTo>
                      <a:pt x="1295400" y="1684020"/>
                      <a:pt x="1336040" y="1680210"/>
                      <a:pt x="1377950" y="1684020"/>
                    </a:cubicBezTo>
                    <a:cubicBezTo>
                      <a:pt x="1412240" y="1686560"/>
                      <a:pt x="1446530" y="1686560"/>
                      <a:pt x="1480820" y="1689100"/>
                    </a:cubicBezTo>
                    <a:cubicBezTo>
                      <a:pt x="1531620" y="1692910"/>
                      <a:pt x="1582420" y="1695450"/>
                      <a:pt x="1633220" y="1696720"/>
                    </a:cubicBezTo>
                    <a:cubicBezTo>
                      <a:pt x="1652270" y="1696720"/>
                      <a:pt x="1670050" y="1695450"/>
                      <a:pt x="1690370" y="1695450"/>
                    </a:cubicBezTo>
                    <a:close/>
                  </a:path>
                </a:pathLst>
              </a:custGeom>
              <a:solidFill>
                <a:srgbClr val="000000"/>
              </a:solidFill>
            </p:spPr>
          </p:sp>
        </p:grpSp>
        <p:sp>
          <p:nvSpPr>
            <p:cNvPr id="36" name="TextBox 36"/>
            <p:cNvSpPr txBox="1"/>
            <p:nvPr/>
          </p:nvSpPr>
          <p:spPr>
            <a:xfrm>
              <a:off x="220514" y="503862"/>
              <a:ext cx="1665437" cy="863411"/>
            </a:xfrm>
            <a:prstGeom prst="rect">
              <a:avLst/>
            </a:prstGeom>
          </p:spPr>
          <p:txBody>
            <a:bodyPr lIns="0" tIns="0" rIns="0" bIns="0" rtlCol="0" anchor="t">
              <a:spAutoFit/>
            </a:bodyPr>
            <a:lstStyle/>
            <a:p>
              <a:pPr marL="0" lvl="0" indent="0" algn="ctr">
                <a:spcBef>
                  <a:spcPct val="0"/>
                </a:spcBef>
              </a:pPr>
              <a:r>
                <a:rPr lang="en-US" sz="2000" dirty="0" smtClean="0">
                  <a:solidFill>
                    <a:srgbClr val="000000"/>
                  </a:solidFill>
                  <a:latin typeface="Clear Sans Regular" panose="020B0503030202020304" charset="0"/>
                  <a:cs typeface="Clear Sans Regular" panose="020B0503030202020304" charset="0"/>
                </a:rPr>
                <a:t>2.1 </a:t>
              </a:r>
              <a:r>
                <a:rPr lang="en-US" sz="2000" dirty="0" err="1" smtClean="0">
                  <a:solidFill>
                    <a:srgbClr val="000000"/>
                  </a:solidFill>
                  <a:latin typeface="Clear Sans Regular" panose="020B0503030202020304" charset="0"/>
                  <a:cs typeface="Clear Sans Regular" panose="020B0503030202020304" charset="0"/>
                </a:rPr>
                <a:t>Giới</a:t>
              </a:r>
              <a:r>
                <a:rPr lang="en-US" sz="2000" dirty="0" smtClean="0">
                  <a:solidFill>
                    <a:srgbClr val="000000"/>
                  </a:solidFill>
                  <a:latin typeface="Clear Sans Regular" panose="020B0503030202020304" charset="0"/>
                  <a:cs typeface="Clear Sans Regular" panose="020B0503030202020304" charset="0"/>
                </a:rPr>
                <a:t> </a:t>
              </a:r>
              <a:r>
                <a:rPr lang="en-US" sz="2000" dirty="0" err="1">
                  <a:solidFill>
                    <a:srgbClr val="000000"/>
                  </a:solidFill>
                  <a:latin typeface="Clear Sans Regular" panose="020B0503030202020304" charset="0"/>
                  <a:cs typeface="Clear Sans Regular" panose="020B0503030202020304" charset="0"/>
                </a:rPr>
                <a:t>thiệu</a:t>
              </a:r>
              <a:r>
                <a:rPr lang="en-US" sz="2000" dirty="0">
                  <a:solidFill>
                    <a:srgbClr val="000000"/>
                  </a:solidFill>
                  <a:latin typeface="Clear Sans Regular" panose="020B0503030202020304" charset="0"/>
                  <a:cs typeface="Clear Sans Regular" panose="020B0503030202020304" charset="0"/>
                </a:rPr>
                <a:t> </a:t>
              </a:r>
              <a:r>
                <a:rPr lang="en-US" sz="2000" dirty="0" err="1">
                  <a:solidFill>
                    <a:srgbClr val="000000"/>
                  </a:solidFill>
                  <a:latin typeface="Clear Sans Regular" panose="020B0503030202020304" charset="0"/>
                  <a:cs typeface="Clear Sans Regular" panose="020B0503030202020304" charset="0"/>
                </a:rPr>
                <a:t>về</a:t>
              </a:r>
              <a:r>
                <a:rPr lang="en-US" sz="2000" dirty="0">
                  <a:solidFill>
                    <a:srgbClr val="000000"/>
                  </a:solidFill>
                  <a:latin typeface="Clear Sans Regular" panose="020B0503030202020304" charset="0"/>
                  <a:cs typeface="Clear Sans Regular" panose="020B0503030202020304" charset="0"/>
                </a:rPr>
                <a:t> TSCĐ</a:t>
              </a:r>
              <a:endParaRPr lang="en-US" sz="2000" dirty="0">
                <a:solidFill>
                  <a:srgbClr val="000000"/>
                </a:solidFill>
                <a:latin typeface="Clear Sans Regular" panose="020B0503030202020304" charset="0"/>
                <a:cs typeface="Clear Sans Regular" panose="020B0503030202020304" charset="0"/>
              </a:endParaRPr>
            </a:p>
          </p:txBody>
        </p:sp>
        <p:sp>
          <p:nvSpPr>
            <p:cNvPr id="37" name="AutoShape 37"/>
            <p:cNvSpPr/>
            <p:nvPr/>
          </p:nvSpPr>
          <p:spPr>
            <a:xfrm rot="-201720">
              <a:off x="766408" y="16857"/>
              <a:ext cx="580769" cy="199801"/>
            </a:xfrm>
            <a:prstGeom prst="rect">
              <a:avLst/>
            </a:prstGeom>
            <a:solidFill>
              <a:srgbClr val="000000"/>
            </a:solidFill>
          </p:spPr>
        </p:sp>
      </p:grpSp>
      <p:grpSp>
        <p:nvGrpSpPr>
          <p:cNvPr id="38" name="Group 38"/>
          <p:cNvGrpSpPr/>
          <p:nvPr/>
        </p:nvGrpSpPr>
        <p:grpSpPr>
          <a:xfrm>
            <a:off x="10962965" y="6700153"/>
            <a:ext cx="1585722" cy="2408959"/>
            <a:chOff x="-4698" y="16857"/>
            <a:chExt cx="2114296" cy="2735447"/>
          </a:xfrm>
        </p:grpSpPr>
        <p:grpSp>
          <p:nvGrpSpPr>
            <p:cNvPr id="39" name="Group 39"/>
            <p:cNvGrpSpPr/>
            <p:nvPr/>
          </p:nvGrpSpPr>
          <p:grpSpPr>
            <a:xfrm>
              <a:off x="-4698" y="116758"/>
              <a:ext cx="2114296" cy="2635546"/>
              <a:chOff x="-3810" y="0"/>
              <a:chExt cx="1714500" cy="2137186"/>
            </a:xfrm>
          </p:grpSpPr>
          <p:sp>
            <p:nvSpPr>
              <p:cNvPr id="40" name="Freeform 40"/>
              <p:cNvSpPr/>
              <p:nvPr/>
            </p:nvSpPr>
            <p:spPr>
              <a:xfrm>
                <a:off x="10160" y="16510"/>
                <a:ext cx="1685290" cy="2120676"/>
              </a:xfrm>
              <a:custGeom>
                <a:avLst/>
                <a:gdLst/>
                <a:ahLst/>
                <a:cxnLst/>
                <a:rect l="l" t="t" r="r" b="b"/>
                <a:pathLst>
                  <a:path w="1685290" h="1686560">
                    <a:moveTo>
                      <a:pt x="1685290" y="1686560"/>
                    </a:moveTo>
                    <a:lnTo>
                      <a:pt x="0" y="1678940"/>
                    </a:lnTo>
                    <a:lnTo>
                      <a:pt x="0" y="598170"/>
                    </a:lnTo>
                    <a:lnTo>
                      <a:pt x="17780" y="19050"/>
                    </a:lnTo>
                    <a:lnTo>
                      <a:pt x="838200" y="0"/>
                    </a:lnTo>
                    <a:lnTo>
                      <a:pt x="1666240" y="5080"/>
                    </a:lnTo>
                    <a:close/>
                  </a:path>
                </a:pathLst>
              </a:custGeom>
              <a:solidFill>
                <a:srgbClr val="DDDDDD"/>
              </a:solidFill>
            </p:spPr>
          </p:sp>
          <p:sp>
            <p:nvSpPr>
              <p:cNvPr id="41" name="Freeform 41"/>
              <p:cNvSpPr/>
              <p:nvPr/>
            </p:nvSpPr>
            <p:spPr>
              <a:xfrm>
                <a:off x="-3810" y="0"/>
                <a:ext cx="1714500" cy="2137186"/>
              </a:xfrm>
              <a:custGeom>
                <a:avLst/>
                <a:gdLst/>
                <a:ahLst/>
                <a:cxnLst/>
                <a:rect l="l" t="t" r="r" b="b"/>
                <a:pathLst>
                  <a:path w="1714500" h="1713230">
                    <a:moveTo>
                      <a:pt x="1680210" y="21590"/>
                    </a:moveTo>
                    <a:cubicBezTo>
                      <a:pt x="1681480" y="34290"/>
                      <a:pt x="1681480" y="44450"/>
                      <a:pt x="1682750" y="54610"/>
                    </a:cubicBezTo>
                    <a:cubicBezTo>
                      <a:pt x="1685290" y="88900"/>
                      <a:pt x="1686560" y="124460"/>
                      <a:pt x="1689100" y="158750"/>
                    </a:cubicBezTo>
                    <a:cubicBezTo>
                      <a:pt x="1689100" y="208280"/>
                      <a:pt x="1701800" y="1184910"/>
                      <a:pt x="1708150" y="1234440"/>
                    </a:cubicBezTo>
                    <a:cubicBezTo>
                      <a:pt x="1714500" y="1309370"/>
                      <a:pt x="1710690" y="1385570"/>
                      <a:pt x="1710690" y="1460500"/>
                    </a:cubicBezTo>
                    <a:cubicBezTo>
                      <a:pt x="1710690" y="1526540"/>
                      <a:pt x="1711960" y="1587500"/>
                      <a:pt x="1713230" y="1652270"/>
                    </a:cubicBezTo>
                    <a:cubicBezTo>
                      <a:pt x="1713230" y="1673860"/>
                      <a:pt x="1713230" y="1687830"/>
                      <a:pt x="1713230" y="1711960"/>
                    </a:cubicBezTo>
                    <a:cubicBezTo>
                      <a:pt x="1690370" y="1711960"/>
                      <a:pt x="1670050" y="1713230"/>
                      <a:pt x="1649730" y="1711960"/>
                    </a:cubicBezTo>
                    <a:cubicBezTo>
                      <a:pt x="1567180" y="1706880"/>
                      <a:pt x="1483360" y="1713230"/>
                      <a:pt x="1400810" y="1708150"/>
                    </a:cubicBezTo>
                    <a:cubicBezTo>
                      <a:pt x="1351280" y="1704340"/>
                      <a:pt x="1303020" y="1706880"/>
                      <a:pt x="1253490" y="1704340"/>
                    </a:cubicBezTo>
                    <a:cubicBezTo>
                      <a:pt x="1230630" y="1703070"/>
                      <a:pt x="1207770" y="1701800"/>
                      <a:pt x="1184910" y="1700530"/>
                    </a:cubicBezTo>
                    <a:cubicBezTo>
                      <a:pt x="1170940" y="1700530"/>
                      <a:pt x="1158240" y="1701800"/>
                      <a:pt x="1144270" y="1701800"/>
                    </a:cubicBezTo>
                    <a:cubicBezTo>
                      <a:pt x="1108710" y="1700530"/>
                      <a:pt x="1010920" y="1701800"/>
                      <a:pt x="975360" y="1700530"/>
                    </a:cubicBezTo>
                    <a:cubicBezTo>
                      <a:pt x="949960" y="1699260"/>
                      <a:pt x="441960" y="1708150"/>
                      <a:pt x="416560" y="1706880"/>
                    </a:cubicBezTo>
                    <a:cubicBezTo>
                      <a:pt x="410210" y="1706880"/>
                      <a:pt x="402590" y="1708150"/>
                      <a:pt x="396240" y="1708150"/>
                    </a:cubicBezTo>
                    <a:cubicBezTo>
                      <a:pt x="381000" y="1708150"/>
                      <a:pt x="367030" y="1709420"/>
                      <a:pt x="351790" y="1709420"/>
                    </a:cubicBezTo>
                    <a:cubicBezTo>
                      <a:pt x="313690" y="1709420"/>
                      <a:pt x="276860" y="1708150"/>
                      <a:pt x="238760" y="1706880"/>
                    </a:cubicBezTo>
                    <a:cubicBezTo>
                      <a:pt x="215900" y="1705610"/>
                      <a:pt x="193040" y="1704340"/>
                      <a:pt x="171450" y="1703070"/>
                    </a:cubicBezTo>
                    <a:cubicBezTo>
                      <a:pt x="130810" y="1701800"/>
                      <a:pt x="90170" y="1700530"/>
                      <a:pt x="48260" y="1700530"/>
                    </a:cubicBezTo>
                    <a:cubicBezTo>
                      <a:pt x="38100" y="1700530"/>
                      <a:pt x="29210" y="1700530"/>
                      <a:pt x="19050" y="1699260"/>
                    </a:cubicBezTo>
                    <a:cubicBezTo>
                      <a:pt x="10160" y="1697990"/>
                      <a:pt x="5080" y="1691640"/>
                      <a:pt x="7620" y="1682750"/>
                    </a:cubicBezTo>
                    <a:cubicBezTo>
                      <a:pt x="16510" y="1651000"/>
                      <a:pt x="12700" y="1619250"/>
                      <a:pt x="11430" y="1586230"/>
                    </a:cubicBezTo>
                    <a:cubicBezTo>
                      <a:pt x="10160" y="1518920"/>
                      <a:pt x="6350" y="1452880"/>
                      <a:pt x="7620" y="1385570"/>
                    </a:cubicBezTo>
                    <a:cubicBezTo>
                      <a:pt x="5080" y="1301750"/>
                      <a:pt x="0" y="264160"/>
                      <a:pt x="7620" y="179070"/>
                    </a:cubicBezTo>
                    <a:cubicBezTo>
                      <a:pt x="8890" y="162560"/>
                      <a:pt x="7620" y="144780"/>
                      <a:pt x="8890" y="128270"/>
                    </a:cubicBezTo>
                    <a:cubicBezTo>
                      <a:pt x="10160" y="101600"/>
                      <a:pt x="12700" y="72390"/>
                      <a:pt x="13970" y="44450"/>
                    </a:cubicBezTo>
                    <a:cubicBezTo>
                      <a:pt x="13970" y="41910"/>
                      <a:pt x="15240" y="39370"/>
                      <a:pt x="16510" y="38100"/>
                    </a:cubicBezTo>
                    <a:cubicBezTo>
                      <a:pt x="38100" y="35560"/>
                      <a:pt x="58420" y="30480"/>
                      <a:pt x="78740" y="29210"/>
                    </a:cubicBezTo>
                    <a:cubicBezTo>
                      <a:pt x="113030" y="25400"/>
                      <a:pt x="147320" y="22860"/>
                      <a:pt x="182880" y="20320"/>
                    </a:cubicBezTo>
                    <a:cubicBezTo>
                      <a:pt x="207010" y="17780"/>
                      <a:pt x="231140" y="16510"/>
                      <a:pt x="254000" y="13970"/>
                    </a:cubicBezTo>
                    <a:cubicBezTo>
                      <a:pt x="276860" y="11430"/>
                      <a:pt x="300990" y="8890"/>
                      <a:pt x="323850" y="8890"/>
                    </a:cubicBezTo>
                    <a:cubicBezTo>
                      <a:pt x="349250" y="7620"/>
                      <a:pt x="374650" y="10160"/>
                      <a:pt x="400050" y="8890"/>
                    </a:cubicBezTo>
                    <a:cubicBezTo>
                      <a:pt x="431800" y="8890"/>
                      <a:pt x="1007110" y="6350"/>
                      <a:pt x="1038860" y="5080"/>
                    </a:cubicBezTo>
                    <a:cubicBezTo>
                      <a:pt x="1069340" y="3810"/>
                      <a:pt x="1099820" y="2540"/>
                      <a:pt x="1131570" y="2540"/>
                    </a:cubicBezTo>
                    <a:cubicBezTo>
                      <a:pt x="1183640" y="1270"/>
                      <a:pt x="1234440" y="0"/>
                      <a:pt x="1286510" y="0"/>
                    </a:cubicBezTo>
                    <a:cubicBezTo>
                      <a:pt x="1308100" y="0"/>
                      <a:pt x="1330960" y="2540"/>
                      <a:pt x="1352550" y="2540"/>
                    </a:cubicBezTo>
                    <a:cubicBezTo>
                      <a:pt x="1412240" y="3810"/>
                      <a:pt x="1473200" y="5080"/>
                      <a:pt x="1532890" y="7620"/>
                    </a:cubicBezTo>
                    <a:cubicBezTo>
                      <a:pt x="1564640" y="8890"/>
                      <a:pt x="1596390" y="12700"/>
                      <a:pt x="1628140" y="16510"/>
                    </a:cubicBezTo>
                    <a:cubicBezTo>
                      <a:pt x="1635760" y="16510"/>
                      <a:pt x="1643380" y="16510"/>
                      <a:pt x="1649730" y="16510"/>
                    </a:cubicBezTo>
                    <a:cubicBezTo>
                      <a:pt x="1661160" y="17780"/>
                      <a:pt x="1670050" y="20320"/>
                      <a:pt x="1680210" y="21590"/>
                    </a:cubicBezTo>
                    <a:close/>
                    <a:moveTo>
                      <a:pt x="1690370" y="1695450"/>
                    </a:moveTo>
                    <a:cubicBezTo>
                      <a:pt x="1691640" y="1678940"/>
                      <a:pt x="1692910" y="1666240"/>
                      <a:pt x="1692910" y="1653540"/>
                    </a:cubicBezTo>
                    <a:cubicBezTo>
                      <a:pt x="1691640" y="1581150"/>
                      <a:pt x="1690370" y="1513840"/>
                      <a:pt x="1690370" y="1441450"/>
                    </a:cubicBezTo>
                    <a:cubicBezTo>
                      <a:pt x="1690370" y="1408430"/>
                      <a:pt x="1692910" y="1375410"/>
                      <a:pt x="1691640" y="1342390"/>
                    </a:cubicBezTo>
                    <a:cubicBezTo>
                      <a:pt x="1691640" y="1311910"/>
                      <a:pt x="1690370" y="1280160"/>
                      <a:pt x="1689100" y="1249680"/>
                    </a:cubicBezTo>
                    <a:cubicBezTo>
                      <a:pt x="1684020" y="1202690"/>
                      <a:pt x="1672590" y="229870"/>
                      <a:pt x="1672590" y="182880"/>
                    </a:cubicBezTo>
                    <a:cubicBezTo>
                      <a:pt x="1670050" y="143510"/>
                      <a:pt x="1667510" y="102870"/>
                      <a:pt x="1664970" y="63500"/>
                    </a:cubicBezTo>
                    <a:cubicBezTo>
                      <a:pt x="1663700" y="44450"/>
                      <a:pt x="1662430" y="43180"/>
                      <a:pt x="1645920" y="41910"/>
                    </a:cubicBezTo>
                    <a:cubicBezTo>
                      <a:pt x="1642110" y="41910"/>
                      <a:pt x="1639570" y="41910"/>
                      <a:pt x="1635760" y="40640"/>
                    </a:cubicBezTo>
                    <a:cubicBezTo>
                      <a:pt x="1604010" y="36830"/>
                      <a:pt x="1570990" y="31750"/>
                      <a:pt x="1539240" y="30480"/>
                    </a:cubicBezTo>
                    <a:cubicBezTo>
                      <a:pt x="1461770" y="26670"/>
                      <a:pt x="1383030" y="25400"/>
                      <a:pt x="1305560" y="22860"/>
                    </a:cubicBezTo>
                    <a:cubicBezTo>
                      <a:pt x="1294130" y="22860"/>
                      <a:pt x="1281430" y="22860"/>
                      <a:pt x="1270000" y="22860"/>
                    </a:cubicBezTo>
                    <a:cubicBezTo>
                      <a:pt x="1250950" y="22860"/>
                      <a:pt x="1231900" y="22860"/>
                      <a:pt x="1214120" y="22860"/>
                    </a:cubicBezTo>
                    <a:cubicBezTo>
                      <a:pt x="1173480" y="22860"/>
                      <a:pt x="1132840" y="22860"/>
                      <a:pt x="1093470" y="24130"/>
                    </a:cubicBezTo>
                    <a:cubicBezTo>
                      <a:pt x="1059180" y="25400"/>
                      <a:pt x="481330" y="29210"/>
                      <a:pt x="447040" y="29210"/>
                    </a:cubicBezTo>
                    <a:cubicBezTo>
                      <a:pt x="391160" y="29210"/>
                      <a:pt x="335280" y="26670"/>
                      <a:pt x="279400" y="33020"/>
                    </a:cubicBezTo>
                    <a:cubicBezTo>
                      <a:pt x="250190" y="36830"/>
                      <a:pt x="222250" y="36830"/>
                      <a:pt x="194310" y="38100"/>
                    </a:cubicBezTo>
                    <a:cubicBezTo>
                      <a:pt x="146050" y="41910"/>
                      <a:pt x="97790" y="45720"/>
                      <a:pt x="49530" y="50800"/>
                    </a:cubicBezTo>
                    <a:cubicBezTo>
                      <a:pt x="36830" y="50800"/>
                      <a:pt x="34290" y="53340"/>
                      <a:pt x="33020" y="68580"/>
                    </a:cubicBezTo>
                    <a:cubicBezTo>
                      <a:pt x="31750" y="91440"/>
                      <a:pt x="31750" y="114300"/>
                      <a:pt x="30480" y="137160"/>
                    </a:cubicBezTo>
                    <a:cubicBezTo>
                      <a:pt x="29210" y="175260"/>
                      <a:pt x="26670" y="212090"/>
                      <a:pt x="25400" y="250190"/>
                    </a:cubicBezTo>
                    <a:cubicBezTo>
                      <a:pt x="20320" y="290830"/>
                      <a:pt x="26670" y="1283970"/>
                      <a:pt x="29210" y="1324610"/>
                    </a:cubicBezTo>
                    <a:cubicBezTo>
                      <a:pt x="29210" y="1367790"/>
                      <a:pt x="29210" y="1412240"/>
                      <a:pt x="30480" y="1455420"/>
                    </a:cubicBezTo>
                    <a:cubicBezTo>
                      <a:pt x="30480" y="1487170"/>
                      <a:pt x="33020" y="1518920"/>
                      <a:pt x="33020" y="1550670"/>
                    </a:cubicBezTo>
                    <a:cubicBezTo>
                      <a:pt x="33020" y="1584960"/>
                      <a:pt x="33020" y="1619250"/>
                      <a:pt x="31750" y="1653540"/>
                    </a:cubicBezTo>
                    <a:cubicBezTo>
                      <a:pt x="31750" y="1657350"/>
                      <a:pt x="31750" y="1659890"/>
                      <a:pt x="31750" y="1663700"/>
                    </a:cubicBezTo>
                    <a:cubicBezTo>
                      <a:pt x="31750" y="1673860"/>
                      <a:pt x="35560" y="1677670"/>
                      <a:pt x="44450" y="1677670"/>
                    </a:cubicBezTo>
                    <a:cubicBezTo>
                      <a:pt x="60960" y="1677670"/>
                      <a:pt x="78740" y="1678940"/>
                      <a:pt x="95250" y="1678940"/>
                    </a:cubicBezTo>
                    <a:cubicBezTo>
                      <a:pt x="119380" y="1678940"/>
                      <a:pt x="144780" y="1676400"/>
                      <a:pt x="168910" y="1678940"/>
                    </a:cubicBezTo>
                    <a:cubicBezTo>
                      <a:pt x="208280" y="1682750"/>
                      <a:pt x="247650" y="1685290"/>
                      <a:pt x="287020" y="1684020"/>
                    </a:cubicBezTo>
                    <a:cubicBezTo>
                      <a:pt x="312420" y="1682750"/>
                      <a:pt x="336550" y="1685290"/>
                      <a:pt x="361950" y="1685290"/>
                    </a:cubicBezTo>
                    <a:cubicBezTo>
                      <a:pt x="398780" y="1685290"/>
                      <a:pt x="435610" y="1684020"/>
                      <a:pt x="472440" y="1685290"/>
                    </a:cubicBezTo>
                    <a:cubicBezTo>
                      <a:pt x="527050" y="1686560"/>
                      <a:pt x="1126490" y="1676400"/>
                      <a:pt x="1182370" y="1678940"/>
                    </a:cubicBezTo>
                    <a:cubicBezTo>
                      <a:pt x="1206500" y="1680210"/>
                      <a:pt x="1230630" y="1681480"/>
                      <a:pt x="1253490" y="1681480"/>
                    </a:cubicBezTo>
                    <a:cubicBezTo>
                      <a:pt x="1295400" y="1684020"/>
                      <a:pt x="1336040" y="1680210"/>
                      <a:pt x="1377950" y="1684020"/>
                    </a:cubicBezTo>
                    <a:cubicBezTo>
                      <a:pt x="1412240" y="1686560"/>
                      <a:pt x="1446530" y="1686560"/>
                      <a:pt x="1480820" y="1689100"/>
                    </a:cubicBezTo>
                    <a:cubicBezTo>
                      <a:pt x="1531620" y="1692910"/>
                      <a:pt x="1582420" y="1695450"/>
                      <a:pt x="1633220" y="1696720"/>
                    </a:cubicBezTo>
                    <a:cubicBezTo>
                      <a:pt x="1652270" y="1696720"/>
                      <a:pt x="1670050" y="1695450"/>
                      <a:pt x="1690370" y="1695450"/>
                    </a:cubicBezTo>
                    <a:close/>
                  </a:path>
                </a:pathLst>
              </a:custGeom>
              <a:solidFill>
                <a:srgbClr val="000000"/>
              </a:solidFill>
            </p:spPr>
          </p:sp>
        </p:grpSp>
        <p:sp>
          <p:nvSpPr>
            <p:cNvPr id="42" name="TextBox 42"/>
            <p:cNvSpPr txBox="1"/>
            <p:nvPr/>
          </p:nvSpPr>
          <p:spPr>
            <a:xfrm>
              <a:off x="220515" y="503861"/>
              <a:ext cx="1665436" cy="2096938"/>
            </a:xfrm>
            <a:prstGeom prst="rect">
              <a:avLst/>
            </a:prstGeom>
          </p:spPr>
          <p:txBody>
            <a:bodyPr lIns="0" tIns="0" rIns="0" bIns="0" rtlCol="0" anchor="t">
              <a:spAutoFit/>
            </a:bodyPr>
            <a:lstStyle/>
            <a:p>
              <a:pPr marL="0" lvl="0" indent="0" algn="ctr">
                <a:spcBef>
                  <a:spcPct val="0"/>
                </a:spcBef>
              </a:pPr>
              <a:r>
                <a:rPr lang="en-US" sz="2000" dirty="0" smtClean="0">
                  <a:solidFill>
                    <a:srgbClr val="000000"/>
                  </a:solidFill>
                  <a:latin typeface="Clear Sans Regular" panose="020B0503030202020304" charset="0"/>
                  <a:cs typeface="Clear Sans Regular" panose="020B0503030202020304" charset="0"/>
                </a:rPr>
                <a:t>2.2 </a:t>
              </a:r>
              <a:r>
                <a:rPr lang="en-US" sz="2000" dirty="0" err="1" smtClean="0">
                  <a:solidFill>
                    <a:srgbClr val="000000"/>
                  </a:solidFill>
                  <a:latin typeface="Clear Sans Regular" panose="020B0503030202020304" charset="0"/>
                  <a:cs typeface="Clear Sans Regular" panose="020B0503030202020304" charset="0"/>
                </a:rPr>
                <a:t>Mô</a:t>
              </a:r>
              <a:r>
                <a:rPr lang="en-US" sz="2000" dirty="0" smtClean="0">
                  <a:solidFill>
                    <a:srgbClr val="000000"/>
                  </a:solidFill>
                  <a:latin typeface="Clear Sans Regular" panose="020B0503030202020304" charset="0"/>
                  <a:cs typeface="Clear Sans Regular" panose="020B0503030202020304" charset="0"/>
                </a:rPr>
                <a:t> </a:t>
              </a:r>
              <a:r>
                <a:rPr lang="en-US" sz="2000" dirty="0" err="1">
                  <a:solidFill>
                    <a:srgbClr val="000000"/>
                  </a:solidFill>
                  <a:latin typeface="Clear Sans Regular" panose="020B0503030202020304" charset="0"/>
                  <a:cs typeface="Clear Sans Regular" panose="020B0503030202020304" charset="0"/>
                </a:rPr>
                <a:t>tả</a:t>
              </a:r>
              <a:r>
                <a:rPr lang="en-US" sz="2000" dirty="0">
                  <a:solidFill>
                    <a:srgbClr val="000000"/>
                  </a:solidFill>
                  <a:latin typeface="Clear Sans Regular" panose="020B0503030202020304" charset="0"/>
                  <a:cs typeface="Clear Sans Regular" panose="020B0503030202020304" charset="0"/>
                </a:rPr>
                <a:t> </a:t>
              </a:r>
              <a:r>
                <a:rPr lang="en-US" sz="2000" dirty="0" err="1">
                  <a:solidFill>
                    <a:srgbClr val="000000"/>
                  </a:solidFill>
                  <a:latin typeface="Clear Sans Regular" panose="020B0503030202020304" charset="0"/>
                  <a:cs typeface="Clear Sans Regular" panose="020B0503030202020304" charset="0"/>
                </a:rPr>
                <a:t>quy</a:t>
              </a:r>
              <a:r>
                <a:rPr lang="en-US" sz="2000" dirty="0">
                  <a:solidFill>
                    <a:srgbClr val="000000"/>
                  </a:solidFill>
                  <a:latin typeface="Clear Sans Regular" panose="020B0503030202020304" charset="0"/>
                  <a:cs typeface="Clear Sans Regular" panose="020B0503030202020304" charset="0"/>
                </a:rPr>
                <a:t> </a:t>
              </a:r>
              <a:r>
                <a:rPr lang="en-US" sz="2000" dirty="0" err="1">
                  <a:solidFill>
                    <a:srgbClr val="000000"/>
                  </a:solidFill>
                  <a:latin typeface="Clear Sans Regular" panose="020B0503030202020304" charset="0"/>
                  <a:cs typeface="Clear Sans Regular" panose="020B0503030202020304" charset="0"/>
                </a:rPr>
                <a:t>trình</a:t>
              </a:r>
              <a:r>
                <a:rPr lang="en-US" sz="2000" dirty="0">
                  <a:solidFill>
                    <a:srgbClr val="000000"/>
                  </a:solidFill>
                  <a:latin typeface="Clear Sans Regular" panose="020B0503030202020304" charset="0"/>
                  <a:cs typeface="Clear Sans Regular" panose="020B0503030202020304" charset="0"/>
                </a:rPr>
                <a:t> </a:t>
              </a:r>
              <a:r>
                <a:rPr lang="en-US" sz="2000" dirty="0" err="1">
                  <a:solidFill>
                    <a:srgbClr val="000000"/>
                  </a:solidFill>
                  <a:latin typeface="Clear Sans Regular" panose="020B0503030202020304" charset="0"/>
                  <a:cs typeface="Clear Sans Regular" panose="020B0503030202020304" charset="0"/>
                </a:rPr>
                <a:t>nghiệp</a:t>
              </a:r>
              <a:r>
                <a:rPr lang="en-US" sz="2000" dirty="0">
                  <a:solidFill>
                    <a:srgbClr val="000000"/>
                  </a:solidFill>
                  <a:latin typeface="Clear Sans Regular" panose="020B0503030202020304" charset="0"/>
                  <a:cs typeface="Clear Sans Regular" panose="020B0503030202020304" charset="0"/>
                </a:rPr>
                <a:t> </a:t>
              </a:r>
              <a:r>
                <a:rPr lang="en-US" sz="2000" dirty="0" err="1">
                  <a:solidFill>
                    <a:srgbClr val="000000"/>
                  </a:solidFill>
                  <a:latin typeface="Clear Sans Regular" panose="020B0503030202020304" charset="0"/>
                  <a:cs typeface="Clear Sans Regular" panose="020B0503030202020304" charset="0"/>
                </a:rPr>
                <a:t>vụ</a:t>
              </a:r>
              <a:r>
                <a:rPr lang="en-US" sz="2000" dirty="0">
                  <a:solidFill>
                    <a:srgbClr val="000000"/>
                  </a:solidFill>
                  <a:latin typeface="Clear Sans Regular" panose="020B0503030202020304" charset="0"/>
                  <a:cs typeface="Clear Sans Regular" panose="020B0503030202020304" charset="0"/>
                </a:rPr>
                <a:t> </a:t>
              </a:r>
              <a:r>
                <a:rPr lang="en-US" sz="2000" dirty="0" err="1">
                  <a:solidFill>
                    <a:srgbClr val="000000"/>
                  </a:solidFill>
                  <a:latin typeface="Clear Sans Regular" panose="020B0503030202020304" charset="0"/>
                  <a:cs typeface="Clear Sans Regular" panose="020B0503030202020304" charset="0"/>
                </a:rPr>
                <a:t>quản</a:t>
              </a:r>
              <a:r>
                <a:rPr lang="en-US" sz="2000" dirty="0">
                  <a:solidFill>
                    <a:srgbClr val="000000"/>
                  </a:solidFill>
                  <a:latin typeface="Clear Sans Regular" panose="020B0503030202020304" charset="0"/>
                  <a:cs typeface="Clear Sans Regular" panose="020B0503030202020304" charset="0"/>
                </a:rPr>
                <a:t> </a:t>
              </a:r>
              <a:r>
                <a:rPr lang="en-US" sz="2000" dirty="0" err="1">
                  <a:solidFill>
                    <a:srgbClr val="000000"/>
                  </a:solidFill>
                  <a:latin typeface="Clear Sans Regular" panose="020B0503030202020304" charset="0"/>
                  <a:cs typeface="Clear Sans Regular" panose="020B0503030202020304" charset="0"/>
                </a:rPr>
                <a:t>lý</a:t>
              </a:r>
              <a:r>
                <a:rPr lang="en-US" sz="2000" dirty="0">
                  <a:solidFill>
                    <a:srgbClr val="000000"/>
                  </a:solidFill>
                  <a:latin typeface="Clear Sans Regular" panose="020B0503030202020304" charset="0"/>
                  <a:cs typeface="Clear Sans Regular" panose="020B0503030202020304" charset="0"/>
                </a:rPr>
                <a:t> TSCĐ </a:t>
              </a:r>
              <a:r>
                <a:rPr lang="en-US" sz="2000" dirty="0" err="1">
                  <a:solidFill>
                    <a:srgbClr val="000000"/>
                  </a:solidFill>
                  <a:latin typeface="Clear Sans Regular" panose="020B0503030202020304" charset="0"/>
                  <a:cs typeface="Clear Sans Regular" panose="020B0503030202020304" charset="0"/>
                </a:rPr>
                <a:t>của</a:t>
              </a:r>
              <a:r>
                <a:rPr lang="en-US" sz="2000" dirty="0">
                  <a:solidFill>
                    <a:srgbClr val="000000"/>
                  </a:solidFill>
                  <a:latin typeface="Clear Sans Regular" panose="020B0503030202020304" charset="0"/>
                  <a:cs typeface="Clear Sans Regular" panose="020B0503030202020304" charset="0"/>
                </a:rPr>
                <a:t> </a:t>
              </a:r>
              <a:r>
                <a:rPr lang="en-US" sz="2000" dirty="0" err="1">
                  <a:solidFill>
                    <a:srgbClr val="000000"/>
                  </a:solidFill>
                  <a:latin typeface="Clear Sans Regular" panose="020B0503030202020304" charset="0"/>
                  <a:cs typeface="Clear Sans Regular" panose="020B0503030202020304" charset="0"/>
                </a:rPr>
                <a:t>công</a:t>
              </a:r>
              <a:r>
                <a:rPr lang="en-US" sz="2000" dirty="0">
                  <a:solidFill>
                    <a:srgbClr val="000000"/>
                  </a:solidFill>
                  <a:latin typeface="Clear Sans Regular" panose="020B0503030202020304" charset="0"/>
                  <a:cs typeface="Clear Sans Regular" panose="020B0503030202020304" charset="0"/>
                </a:rPr>
                <a:t> ty</a:t>
              </a:r>
              <a:endParaRPr lang="en-US" sz="2000" dirty="0">
                <a:solidFill>
                  <a:srgbClr val="000000"/>
                </a:solidFill>
                <a:latin typeface="Clear Sans Regular" panose="020B0503030202020304" charset="0"/>
                <a:cs typeface="Clear Sans Regular" panose="020B0503030202020304" charset="0"/>
              </a:endParaRPr>
            </a:p>
          </p:txBody>
        </p:sp>
        <p:sp>
          <p:nvSpPr>
            <p:cNvPr id="43" name="AutoShape 43"/>
            <p:cNvSpPr/>
            <p:nvPr/>
          </p:nvSpPr>
          <p:spPr>
            <a:xfrm rot="-201720">
              <a:off x="766408" y="16857"/>
              <a:ext cx="580769" cy="199801"/>
            </a:xfrm>
            <a:prstGeom prst="rect">
              <a:avLst/>
            </a:prstGeom>
            <a:solidFill>
              <a:srgbClr val="000000"/>
            </a:solidFill>
          </p:spPr>
        </p:sp>
      </p:grpSp>
      <p:grpSp>
        <p:nvGrpSpPr>
          <p:cNvPr id="44" name="Group 44"/>
          <p:cNvGrpSpPr/>
          <p:nvPr/>
        </p:nvGrpSpPr>
        <p:grpSpPr>
          <a:xfrm>
            <a:off x="12701312" y="6702244"/>
            <a:ext cx="1585722" cy="2406867"/>
            <a:chOff x="-4698" y="16857"/>
            <a:chExt cx="2114296" cy="2753554"/>
          </a:xfrm>
        </p:grpSpPr>
        <p:grpSp>
          <p:nvGrpSpPr>
            <p:cNvPr id="45" name="Group 45"/>
            <p:cNvGrpSpPr/>
            <p:nvPr/>
          </p:nvGrpSpPr>
          <p:grpSpPr>
            <a:xfrm>
              <a:off x="-4698" y="116757"/>
              <a:ext cx="2114296" cy="2653654"/>
              <a:chOff x="-3810" y="-1"/>
              <a:chExt cx="1714500" cy="2151870"/>
            </a:xfrm>
          </p:grpSpPr>
          <p:sp>
            <p:nvSpPr>
              <p:cNvPr id="46" name="Freeform 46"/>
              <p:cNvSpPr/>
              <p:nvPr/>
            </p:nvSpPr>
            <p:spPr>
              <a:xfrm>
                <a:off x="10160" y="16509"/>
                <a:ext cx="1685290" cy="2135359"/>
              </a:xfrm>
              <a:custGeom>
                <a:avLst/>
                <a:gdLst/>
                <a:ahLst/>
                <a:cxnLst/>
                <a:rect l="l" t="t" r="r" b="b"/>
                <a:pathLst>
                  <a:path w="1685290" h="1686560">
                    <a:moveTo>
                      <a:pt x="1685290" y="1686560"/>
                    </a:moveTo>
                    <a:lnTo>
                      <a:pt x="0" y="1678940"/>
                    </a:lnTo>
                    <a:lnTo>
                      <a:pt x="0" y="598170"/>
                    </a:lnTo>
                    <a:lnTo>
                      <a:pt x="17780" y="19050"/>
                    </a:lnTo>
                    <a:lnTo>
                      <a:pt x="838200" y="0"/>
                    </a:lnTo>
                    <a:lnTo>
                      <a:pt x="1666240" y="5080"/>
                    </a:lnTo>
                    <a:close/>
                  </a:path>
                </a:pathLst>
              </a:custGeom>
              <a:solidFill>
                <a:srgbClr val="FF9E5E"/>
              </a:solidFill>
            </p:spPr>
          </p:sp>
          <p:sp>
            <p:nvSpPr>
              <p:cNvPr id="47" name="Freeform 47"/>
              <p:cNvSpPr/>
              <p:nvPr/>
            </p:nvSpPr>
            <p:spPr>
              <a:xfrm>
                <a:off x="-3810" y="-1"/>
                <a:ext cx="1714500" cy="2151870"/>
              </a:xfrm>
              <a:custGeom>
                <a:avLst/>
                <a:gdLst/>
                <a:ahLst/>
                <a:cxnLst/>
                <a:rect l="l" t="t" r="r" b="b"/>
                <a:pathLst>
                  <a:path w="1714500" h="1713230">
                    <a:moveTo>
                      <a:pt x="1680210" y="21590"/>
                    </a:moveTo>
                    <a:cubicBezTo>
                      <a:pt x="1681480" y="34290"/>
                      <a:pt x="1681480" y="44450"/>
                      <a:pt x="1682750" y="54610"/>
                    </a:cubicBezTo>
                    <a:cubicBezTo>
                      <a:pt x="1685290" y="88900"/>
                      <a:pt x="1686560" y="124460"/>
                      <a:pt x="1689100" y="158750"/>
                    </a:cubicBezTo>
                    <a:cubicBezTo>
                      <a:pt x="1689100" y="208280"/>
                      <a:pt x="1701800" y="1184910"/>
                      <a:pt x="1708150" y="1234440"/>
                    </a:cubicBezTo>
                    <a:cubicBezTo>
                      <a:pt x="1714500" y="1309370"/>
                      <a:pt x="1710690" y="1385570"/>
                      <a:pt x="1710690" y="1460500"/>
                    </a:cubicBezTo>
                    <a:cubicBezTo>
                      <a:pt x="1710690" y="1526540"/>
                      <a:pt x="1711960" y="1587500"/>
                      <a:pt x="1713230" y="1652270"/>
                    </a:cubicBezTo>
                    <a:cubicBezTo>
                      <a:pt x="1713230" y="1673860"/>
                      <a:pt x="1713230" y="1687830"/>
                      <a:pt x="1713230" y="1711960"/>
                    </a:cubicBezTo>
                    <a:cubicBezTo>
                      <a:pt x="1690370" y="1711960"/>
                      <a:pt x="1670050" y="1713230"/>
                      <a:pt x="1649730" y="1711960"/>
                    </a:cubicBezTo>
                    <a:cubicBezTo>
                      <a:pt x="1567180" y="1706880"/>
                      <a:pt x="1483360" y="1713230"/>
                      <a:pt x="1400810" y="1708150"/>
                    </a:cubicBezTo>
                    <a:cubicBezTo>
                      <a:pt x="1351280" y="1704340"/>
                      <a:pt x="1303020" y="1706880"/>
                      <a:pt x="1253490" y="1704340"/>
                    </a:cubicBezTo>
                    <a:cubicBezTo>
                      <a:pt x="1230630" y="1703070"/>
                      <a:pt x="1207770" y="1701800"/>
                      <a:pt x="1184910" y="1700530"/>
                    </a:cubicBezTo>
                    <a:cubicBezTo>
                      <a:pt x="1170940" y="1700530"/>
                      <a:pt x="1158240" y="1701800"/>
                      <a:pt x="1144270" y="1701800"/>
                    </a:cubicBezTo>
                    <a:cubicBezTo>
                      <a:pt x="1108710" y="1700530"/>
                      <a:pt x="1010920" y="1701800"/>
                      <a:pt x="975360" y="1700530"/>
                    </a:cubicBezTo>
                    <a:cubicBezTo>
                      <a:pt x="949960" y="1699260"/>
                      <a:pt x="441960" y="1708150"/>
                      <a:pt x="416560" y="1706880"/>
                    </a:cubicBezTo>
                    <a:cubicBezTo>
                      <a:pt x="410210" y="1706880"/>
                      <a:pt x="402590" y="1708150"/>
                      <a:pt x="396240" y="1708150"/>
                    </a:cubicBezTo>
                    <a:cubicBezTo>
                      <a:pt x="381000" y="1708150"/>
                      <a:pt x="367030" y="1709420"/>
                      <a:pt x="351790" y="1709420"/>
                    </a:cubicBezTo>
                    <a:cubicBezTo>
                      <a:pt x="313690" y="1709420"/>
                      <a:pt x="276860" y="1708150"/>
                      <a:pt x="238760" y="1706880"/>
                    </a:cubicBezTo>
                    <a:cubicBezTo>
                      <a:pt x="215900" y="1705610"/>
                      <a:pt x="193040" y="1704340"/>
                      <a:pt x="171450" y="1703070"/>
                    </a:cubicBezTo>
                    <a:cubicBezTo>
                      <a:pt x="130810" y="1701800"/>
                      <a:pt x="90170" y="1700530"/>
                      <a:pt x="48260" y="1700530"/>
                    </a:cubicBezTo>
                    <a:cubicBezTo>
                      <a:pt x="38100" y="1700530"/>
                      <a:pt x="29210" y="1700530"/>
                      <a:pt x="19050" y="1699260"/>
                    </a:cubicBezTo>
                    <a:cubicBezTo>
                      <a:pt x="10160" y="1697990"/>
                      <a:pt x="5080" y="1691640"/>
                      <a:pt x="7620" y="1682750"/>
                    </a:cubicBezTo>
                    <a:cubicBezTo>
                      <a:pt x="16510" y="1651000"/>
                      <a:pt x="12700" y="1619250"/>
                      <a:pt x="11430" y="1586230"/>
                    </a:cubicBezTo>
                    <a:cubicBezTo>
                      <a:pt x="10160" y="1518920"/>
                      <a:pt x="6350" y="1452880"/>
                      <a:pt x="7620" y="1385570"/>
                    </a:cubicBezTo>
                    <a:cubicBezTo>
                      <a:pt x="5080" y="1301750"/>
                      <a:pt x="0" y="264160"/>
                      <a:pt x="7620" y="179070"/>
                    </a:cubicBezTo>
                    <a:cubicBezTo>
                      <a:pt x="8890" y="162560"/>
                      <a:pt x="7620" y="144780"/>
                      <a:pt x="8890" y="128270"/>
                    </a:cubicBezTo>
                    <a:cubicBezTo>
                      <a:pt x="10160" y="101600"/>
                      <a:pt x="12700" y="72390"/>
                      <a:pt x="13970" y="44450"/>
                    </a:cubicBezTo>
                    <a:cubicBezTo>
                      <a:pt x="13970" y="41910"/>
                      <a:pt x="15240" y="39370"/>
                      <a:pt x="16510" y="38100"/>
                    </a:cubicBezTo>
                    <a:cubicBezTo>
                      <a:pt x="38100" y="35560"/>
                      <a:pt x="58420" y="30480"/>
                      <a:pt x="78740" y="29210"/>
                    </a:cubicBezTo>
                    <a:cubicBezTo>
                      <a:pt x="113030" y="25400"/>
                      <a:pt x="147320" y="22860"/>
                      <a:pt x="182880" y="20320"/>
                    </a:cubicBezTo>
                    <a:cubicBezTo>
                      <a:pt x="207010" y="17780"/>
                      <a:pt x="231140" y="16510"/>
                      <a:pt x="254000" y="13970"/>
                    </a:cubicBezTo>
                    <a:cubicBezTo>
                      <a:pt x="276860" y="11430"/>
                      <a:pt x="300990" y="8890"/>
                      <a:pt x="323850" y="8890"/>
                    </a:cubicBezTo>
                    <a:cubicBezTo>
                      <a:pt x="349250" y="7620"/>
                      <a:pt x="374650" y="10160"/>
                      <a:pt x="400050" y="8890"/>
                    </a:cubicBezTo>
                    <a:cubicBezTo>
                      <a:pt x="431800" y="8890"/>
                      <a:pt x="1007110" y="6350"/>
                      <a:pt x="1038860" y="5080"/>
                    </a:cubicBezTo>
                    <a:cubicBezTo>
                      <a:pt x="1069340" y="3810"/>
                      <a:pt x="1099820" y="2540"/>
                      <a:pt x="1131570" y="2540"/>
                    </a:cubicBezTo>
                    <a:cubicBezTo>
                      <a:pt x="1183640" y="1270"/>
                      <a:pt x="1234440" y="0"/>
                      <a:pt x="1286510" y="0"/>
                    </a:cubicBezTo>
                    <a:cubicBezTo>
                      <a:pt x="1308100" y="0"/>
                      <a:pt x="1330960" y="2540"/>
                      <a:pt x="1352550" y="2540"/>
                    </a:cubicBezTo>
                    <a:cubicBezTo>
                      <a:pt x="1412240" y="3810"/>
                      <a:pt x="1473200" y="5080"/>
                      <a:pt x="1532890" y="7620"/>
                    </a:cubicBezTo>
                    <a:cubicBezTo>
                      <a:pt x="1564640" y="8890"/>
                      <a:pt x="1596390" y="12700"/>
                      <a:pt x="1628140" y="16510"/>
                    </a:cubicBezTo>
                    <a:cubicBezTo>
                      <a:pt x="1635760" y="16510"/>
                      <a:pt x="1643380" y="16510"/>
                      <a:pt x="1649730" y="16510"/>
                    </a:cubicBezTo>
                    <a:cubicBezTo>
                      <a:pt x="1661160" y="17780"/>
                      <a:pt x="1670050" y="20320"/>
                      <a:pt x="1680210" y="21590"/>
                    </a:cubicBezTo>
                    <a:close/>
                    <a:moveTo>
                      <a:pt x="1690370" y="1695450"/>
                    </a:moveTo>
                    <a:cubicBezTo>
                      <a:pt x="1691640" y="1678940"/>
                      <a:pt x="1692910" y="1666240"/>
                      <a:pt x="1692910" y="1653540"/>
                    </a:cubicBezTo>
                    <a:cubicBezTo>
                      <a:pt x="1691640" y="1581150"/>
                      <a:pt x="1690370" y="1513840"/>
                      <a:pt x="1690370" y="1441450"/>
                    </a:cubicBezTo>
                    <a:cubicBezTo>
                      <a:pt x="1690370" y="1408430"/>
                      <a:pt x="1692910" y="1375410"/>
                      <a:pt x="1691640" y="1342390"/>
                    </a:cubicBezTo>
                    <a:cubicBezTo>
                      <a:pt x="1691640" y="1311910"/>
                      <a:pt x="1690370" y="1280160"/>
                      <a:pt x="1689100" y="1249680"/>
                    </a:cubicBezTo>
                    <a:cubicBezTo>
                      <a:pt x="1684020" y="1202690"/>
                      <a:pt x="1672590" y="229870"/>
                      <a:pt x="1672590" y="182880"/>
                    </a:cubicBezTo>
                    <a:cubicBezTo>
                      <a:pt x="1670050" y="143510"/>
                      <a:pt x="1667510" y="102870"/>
                      <a:pt x="1664970" y="63500"/>
                    </a:cubicBezTo>
                    <a:cubicBezTo>
                      <a:pt x="1663700" y="44450"/>
                      <a:pt x="1662430" y="43180"/>
                      <a:pt x="1645920" y="41910"/>
                    </a:cubicBezTo>
                    <a:cubicBezTo>
                      <a:pt x="1642110" y="41910"/>
                      <a:pt x="1639570" y="41910"/>
                      <a:pt x="1635760" y="40640"/>
                    </a:cubicBezTo>
                    <a:cubicBezTo>
                      <a:pt x="1604010" y="36830"/>
                      <a:pt x="1570990" y="31750"/>
                      <a:pt x="1539240" y="30480"/>
                    </a:cubicBezTo>
                    <a:cubicBezTo>
                      <a:pt x="1461770" y="26670"/>
                      <a:pt x="1383030" y="25400"/>
                      <a:pt x="1305560" y="22860"/>
                    </a:cubicBezTo>
                    <a:cubicBezTo>
                      <a:pt x="1294130" y="22860"/>
                      <a:pt x="1281430" y="22860"/>
                      <a:pt x="1270000" y="22860"/>
                    </a:cubicBezTo>
                    <a:cubicBezTo>
                      <a:pt x="1250950" y="22860"/>
                      <a:pt x="1231900" y="22860"/>
                      <a:pt x="1214120" y="22860"/>
                    </a:cubicBezTo>
                    <a:cubicBezTo>
                      <a:pt x="1173480" y="22860"/>
                      <a:pt x="1132840" y="22860"/>
                      <a:pt x="1093470" y="24130"/>
                    </a:cubicBezTo>
                    <a:cubicBezTo>
                      <a:pt x="1059180" y="25400"/>
                      <a:pt x="481330" y="29210"/>
                      <a:pt x="447040" y="29210"/>
                    </a:cubicBezTo>
                    <a:cubicBezTo>
                      <a:pt x="391160" y="29210"/>
                      <a:pt x="335280" y="26670"/>
                      <a:pt x="279400" y="33020"/>
                    </a:cubicBezTo>
                    <a:cubicBezTo>
                      <a:pt x="250190" y="36830"/>
                      <a:pt x="222250" y="36830"/>
                      <a:pt x="194310" y="38100"/>
                    </a:cubicBezTo>
                    <a:cubicBezTo>
                      <a:pt x="146050" y="41910"/>
                      <a:pt x="97790" y="45720"/>
                      <a:pt x="49530" y="50800"/>
                    </a:cubicBezTo>
                    <a:cubicBezTo>
                      <a:pt x="36830" y="50800"/>
                      <a:pt x="34290" y="53340"/>
                      <a:pt x="33020" y="68580"/>
                    </a:cubicBezTo>
                    <a:cubicBezTo>
                      <a:pt x="31750" y="91440"/>
                      <a:pt x="31750" y="114300"/>
                      <a:pt x="30480" y="137160"/>
                    </a:cubicBezTo>
                    <a:cubicBezTo>
                      <a:pt x="29210" y="175260"/>
                      <a:pt x="26670" y="212090"/>
                      <a:pt x="25400" y="250190"/>
                    </a:cubicBezTo>
                    <a:cubicBezTo>
                      <a:pt x="20320" y="290830"/>
                      <a:pt x="26670" y="1283970"/>
                      <a:pt x="29210" y="1324610"/>
                    </a:cubicBezTo>
                    <a:cubicBezTo>
                      <a:pt x="29210" y="1367790"/>
                      <a:pt x="29210" y="1412240"/>
                      <a:pt x="30480" y="1455420"/>
                    </a:cubicBezTo>
                    <a:cubicBezTo>
                      <a:pt x="30480" y="1487170"/>
                      <a:pt x="33020" y="1518920"/>
                      <a:pt x="33020" y="1550670"/>
                    </a:cubicBezTo>
                    <a:cubicBezTo>
                      <a:pt x="33020" y="1584960"/>
                      <a:pt x="33020" y="1619250"/>
                      <a:pt x="31750" y="1653540"/>
                    </a:cubicBezTo>
                    <a:cubicBezTo>
                      <a:pt x="31750" y="1657350"/>
                      <a:pt x="31750" y="1659890"/>
                      <a:pt x="31750" y="1663700"/>
                    </a:cubicBezTo>
                    <a:cubicBezTo>
                      <a:pt x="31750" y="1673860"/>
                      <a:pt x="35560" y="1677670"/>
                      <a:pt x="44450" y="1677670"/>
                    </a:cubicBezTo>
                    <a:cubicBezTo>
                      <a:pt x="60960" y="1677670"/>
                      <a:pt x="78740" y="1678940"/>
                      <a:pt x="95250" y="1678940"/>
                    </a:cubicBezTo>
                    <a:cubicBezTo>
                      <a:pt x="119380" y="1678940"/>
                      <a:pt x="144780" y="1676400"/>
                      <a:pt x="168910" y="1678940"/>
                    </a:cubicBezTo>
                    <a:cubicBezTo>
                      <a:pt x="208280" y="1682750"/>
                      <a:pt x="247650" y="1685290"/>
                      <a:pt x="287020" y="1684020"/>
                    </a:cubicBezTo>
                    <a:cubicBezTo>
                      <a:pt x="312420" y="1682750"/>
                      <a:pt x="336550" y="1685290"/>
                      <a:pt x="361950" y="1685290"/>
                    </a:cubicBezTo>
                    <a:cubicBezTo>
                      <a:pt x="398780" y="1685290"/>
                      <a:pt x="435610" y="1684020"/>
                      <a:pt x="472440" y="1685290"/>
                    </a:cubicBezTo>
                    <a:cubicBezTo>
                      <a:pt x="527050" y="1686560"/>
                      <a:pt x="1126490" y="1676400"/>
                      <a:pt x="1182370" y="1678940"/>
                    </a:cubicBezTo>
                    <a:cubicBezTo>
                      <a:pt x="1206500" y="1680210"/>
                      <a:pt x="1230630" y="1681480"/>
                      <a:pt x="1253490" y="1681480"/>
                    </a:cubicBezTo>
                    <a:cubicBezTo>
                      <a:pt x="1295400" y="1684020"/>
                      <a:pt x="1336040" y="1680210"/>
                      <a:pt x="1377950" y="1684020"/>
                    </a:cubicBezTo>
                    <a:cubicBezTo>
                      <a:pt x="1412240" y="1686560"/>
                      <a:pt x="1446530" y="1686560"/>
                      <a:pt x="1480820" y="1689100"/>
                    </a:cubicBezTo>
                    <a:cubicBezTo>
                      <a:pt x="1531620" y="1692910"/>
                      <a:pt x="1582420" y="1695450"/>
                      <a:pt x="1633220" y="1696720"/>
                    </a:cubicBezTo>
                    <a:cubicBezTo>
                      <a:pt x="1652270" y="1696720"/>
                      <a:pt x="1670050" y="1695450"/>
                      <a:pt x="1690370" y="1695450"/>
                    </a:cubicBezTo>
                    <a:close/>
                  </a:path>
                </a:pathLst>
              </a:custGeom>
              <a:solidFill>
                <a:srgbClr val="000000"/>
              </a:solidFill>
            </p:spPr>
          </p:sp>
        </p:grpSp>
        <p:sp>
          <p:nvSpPr>
            <p:cNvPr id="48" name="TextBox 48"/>
            <p:cNvSpPr txBox="1"/>
            <p:nvPr/>
          </p:nvSpPr>
          <p:spPr>
            <a:xfrm>
              <a:off x="220515" y="503863"/>
              <a:ext cx="1665436" cy="2112653"/>
            </a:xfrm>
            <a:prstGeom prst="rect">
              <a:avLst/>
            </a:prstGeom>
          </p:spPr>
          <p:txBody>
            <a:bodyPr lIns="0" tIns="0" rIns="0" bIns="0" rtlCol="0" anchor="t">
              <a:spAutoFit/>
            </a:bodyPr>
            <a:lstStyle/>
            <a:p>
              <a:pPr marL="0" lvl="0" indent="0" algn="ctr">
                <a:spcBef>
                  <a:spcPct val="0"/>
                </a:spcBef>
              </a:pPr>
              <a:r>
                <a:rPr lang="en-US" sz="2000" dirty="0" smtClean="0">
                  <a:solidFill>
                    <a:srgbClr val="000000"/>
                  </a:solidFill>
                  <a:latin typeface="Clear Sans Regular" panose="020B0503030202020304" charset="0"/>
                  <a:cs typeface="Clear Sans Regular" panose="020B0503030202020304" charset="0"/>
                </a:rPr>
                <a:t>2.3 </a:t>
              </a:r>
              <a:r>
                <a:rPr lang="en-US" sz="2000" dirty="0" err="1" smtClean="0">
                  <a:solidFill>
                    <a:srgbClr val="000000"/>
                  </a:solidFill>
                  <a:latin typeface="Clear Sans Regular" panose="020B0503030202020304" charset="0"/>
                  <a:cs typeface="Clear Sans Regular" panose="020B0503030202020304" charset="0"/>
                </a:rPr>
                <a:t>Nhận</a:t>
              </a:r>
              <a:r>
                <a:rPr lang="en-US" sz="2000" dirty="0" smtClean="0">
                  <a:solidFill>
                    <a:srgbClr val="000000"/>
                  </a:solidFill>
                  <a:latin typeface="Clear Sans Regular" panose="020B0503030202020304" charset="0"/>
                  <a:cs typeface="Clear Sans Regular" panose="020B0503030202020304" charset="0"/>
                </a:rPr>
                <a:t> </a:t>
              </a:r>
              <a:r>
                <a:rPr lang="en-US" sz="2000" dirty="0" err="1">
                  <a:solidFill>
                    <a:srgbClr val="000000"/>
                  </a:solidFill>
                  <a:latin typeface="Clear Sans Regular" panose="020B0503030202020304" charset="0"/>
                  <a:cs typeface="Clear Sans Regular" panose="020B0503030202020304" charset="0"/>
                </a:rPr>
                <a:t>xét</a:t>
              </a:r>
              <a:r>
                <a:rPr lang="en-US" sz="2000" dirty="0">
                  <a:solidFill>
                    <a:srgbClr val="000000"/>
                  </a:solidFill>
                  <a:latin typeface="Clear Sans Regular" panose="020B0503030202020304" charset="0"/>
                  <a:cs typeface="Clear Sans Regular" panose="020B0503030202020304" charset="0"/>
                </a:rPr>
                <a:t> </a:t>
              </a:r>
              <a:r>
                <a:rPr lang="en-US" sz="2000" dirty="0" err="1">
                  <a:solidFill>
                    <a:srgbClr val="000000"/>
                  </a:solidFill>
                  <a:latin typeface="Clear Sans Regular" panose="020B0503030202020304" charset="0"/>
                  <a:cs typeface="Clear Sans Regular" panose="020B0503030202020304" charset="0"/>
                </a:rPr>
                <a:t>ưu</a:t>
              </a:r>
              <a:r>
                <a:rPr lang="en-US" sz="2000" dirty="0">
                  <a:solidFill>
                    <a:srgbClr val="000000"/>
                  </a:solidFill>
                  <a:latin typeface="Clear Sans Regular" panose="020B0503030202020304" charset="0"/>
                  <a:cs typeface="Clear Sans Regular" panose="020B0503030202020304" charset="0"/>
                </a:rPr>
                <a:t> </a:t>
              </a:r>
              <a:r>
                <a:rPr lang="en-US" sz="2000" dirty="0" err="1">
                  <a:solidFill>
                    <a:srgbClr val="000000"/>
                  </a:solidFill>
                  <a:latin typeface="Clear Sans Regular" panose="020B0503030202020304" charset="0"/>
                  <a:cs typeface="Clear Sans Regular" panose="020B0503030202020304" charset="0"/>
                </a:rPr>
                <a:t>điểm</a:t>
              </a:r>
              <a:r>
                <a:rPr lang="en-US" sz="2000" dirty="0">
                  <a:solidFill>
                    <a:srgbClr val="000000"/>
                  </a:solidFill>
                  <a:latin typeface="Clear Sans Regular" panose="020B0503030202020304" charset="0"/>
                  <a:cs typeface="Clear Sans Regular" panose="020B0503030202020304" charset="0"/>
                </a:rPr>
                <a:t> </a:t>
              </a:r>
              <a:r>
                <a:rPr lang="en-US" sz="2000" dirty="0" err="1">
                  <a:solidFill>
                    <a:srgbClr val="000000"/>
                  </a:solidFill>
                  <a:latin typeface="Clear Sans Regular" panose="020B0503030202020304" charset="0"/>
                  <a:cs typeface="Clear Sans Regular" panose="020B0503030202020304" charset="0"/>
                </a:rPr>
                <a:t>và</a:t>
              </a:r>
              <a:r>
                <a:rPr lang="en-US" sz="2000" dirty="0">
                  <a:solidFill>
                    <a:srgbClr val="000000"/>
                  </a:solidFill>
                  <a:latin typeface="Clear Sans Regular" panose="020B0503030202020304" charset="0"/>
                  <a:cs typeface="Clear Sans Regular" panose="020B0503030202020304" charset="0"/>
                </a:rPr>
                <a:t> </a:t>
              </a:r>
              <a:r>
                <a:rPr lang="en-US" sz="2000" dirty="0" err="1">
                  <a:solidFill>
                    <a:srgbClr val="000000"/>
                  </a:solidFill>
                  <a:latin typeface="Clear Sans Regular" panose="020B0503030202020304" charset="0"/>
                  <a:cs typeface="Clear Sans Regular" panose="020B0503030202020304" charset="0"/>
                </a:rPr>
                <a:t>nhược</a:t>
              </a:r>
              <a:r>
                <a:rPr lang="en-US" sz="2000" dirty="0">
                  <a:solidFill>
                    <a:srgbClr val="000000"/>
                  </a:solidFill>
                  <a:latin typeface="Clear Sans Regular" panose="020B0503030202020304" charset="0"/>
                  <a:cs typeface="Clear Sans Regular" panose="020B0503030202020304" charset="0"/>
                </a:rPr>
                <a:t> </a:t>
              </a:r>
              <a:r>
                <a:rPr lang="en-US" sz="2000" dirty="0" err="1">
                  <a:solidFill>
                    <a:srgbClr val="000000"/>
                  </a:solidFill>
                  <a:latin typeface="Clear Sans Regular" panose="020B0503030202020304" charset="0"/>
                  <a:cs typeface="Clear Sans Regular" panose="020B0503030202020304" charset="0"/>
                </a:rPr>
                <a:t>điểm</a:t>
              </a:r>
              <a:r>
                <a:rPr lang="en-US" sz="2000" dirty="0">
                  <a:solidFill>
                    <a:srgbClr val="000000"/>
                  </a:solidFill>
                  <a:latin typeface="Clear Sans Regular" panose="020B0503030202020304" charset="0"/>
                  <a:cs typeface="Clear Sans Regular" panose="020B0503030202020304" charset="0"/>
                </a:rPr>
                <a:t> </a:t>
              </a:r>
              <a:r>
                <a:rPr lang="en-US" sz="2000" dirty="0" err="1">
                  <a:solidFill>
                    <a:srgbClr val="000000"/>
                  </a:solidFill>
                  <a:latin typeface="Clear Sans Regular" panose="020B0503030202020304" charset="0"/>
                  <a:cs typeface="Clear Sans Regular" panose="020B0503030202020304" charset="0"/>
                </a:rPr>
                <a:t>của</a:t>
              </a:r>
              <a:r>
                <a:rPr lang="en-US" sz="2000" dirty="0">
                  <a:solidFill>
                    <a:srgbClr val="000000"/>
                  </a:solidFill>
                  <a:latin typeface="Clear Sans Regular" panose="020B0503030202020304" charset="0"/>
                  <a:cs typeface="Clear Sans Regular" panose="020B0503030202020304" charset="0"/>
                </a:rPr>
                <a:t> </a:t>
              </a:r>
              <a:r>
                <a:rPr lang="en-US" sz="2000" dirty="0" err="1">
                  <a:solidFill>
                    <a:srgbClr val="000000"/>
                  </a:solidFill>
                  <a:latin typeface="Clear Sans Regular" panose="020B0503030202020304" charset="0"/>
                  <a:cs typeface="Clear Sans Regular" panose="020B0503030202020304" charset="0"/>
                </a:rPr>
                <a:t>quy</a:t>
              </a:r>
              <a:r>
                <a:rPr lang="en-US" sz="2000" dirty="0">
                  <a:solidFill>
                    <a:srgbClr val="000000"/>
                  </a:solidFill>
                  <a:latin typeface="Clear Sans Regular" panose="020B0503030202020304" charset="0"/>
                  <a:cs typeface="Clear Sans Regular" panose="020B0503030202020304" charset="0"/>
                </a:rPr>
                <a:t> </a:t>
              </a:r>
              <a:r>
                <a:rPr lang="en-US" sz="2000" dirty="0" err="1">
                  <a:solidFill>
                    <a:srgbClr val="000000"/>
                  </a:solidFill>
                  <a:latin typeface="Clear Sans Regular" panose="020B0503030202020304" charset="0"/>
                  <a:cs typeface="Clear Sans Regular" panose="020B0503030202020304" charset="0"/>
                </a:rPr>
                <a:t>trình</a:t>
              </a:r>
              <a:endParaRPr lang="en-US" sz="2000" dirty="0">
                <a:solidFill>
                  <a:srgbClr val="000000"/>
                </a:solidFill>
                <a:latin typeface="Clear Sans Regular" panose="020B0503030202020304" charset="0"/>
                <a:cs typeface="Clear Sans Regular" panose="020B0503030202020304" charset="0"/>
              </a:endParaRPr>
            </a:p>
          </p:txBody>
        </p:sp>
        <p:sp>
          <p:nvSpPr>
            <p:cNvPr id="49" name="AutoShape 49"/>
            <p:cNvSpPr/>
            <p:nvPr/>
          </p:nvSpPr>
          <p:spPr>
            <a:xfrm rot="-201720">
              <a:off x="766408" y="16857"/>
              <a:ext cx="580769" cy="199801"/>
            </a:xfrm>
            <a:prstGeom prst="rect">
              <a:avLst/>
            </a:prstGeom>
            <a:solidFill>
              <a:srgbClr val="000000"/>
            </a:solidFill>
          </p:spPr>
        </p:sp>
      </p:grpSp>
      <p:grpSp>
        <p:nvGrpSpPr>
          <p:cNvPr id="50" name="Group 50"/>
          <p:cNvGrpSpPr/>
          <p:nvPr/>
        </p:nvGrpSpPr>
        <p:grpSpPr>
          <a:xfrm>
            <a:off x="14450646" y="6702233"/>
            <a:ext cx="1585722" cy="2406875"/>
            <a:chOff x="-4698" y="16857"/>
            <a:chExt cx="2114296" cy="2755498"/>
          </a:xfrm>
        </p:grpSpPr>
        <p:grpSp>
          <p:nvGrpSpPr>
            <p:cNvPr id="51" name="Group 51"/>
            <p:cNvGrpSpPr/>
            <p:nvPr/>
          </p:nvGrpSpPr>
          <p:grpSpPr>
            <a:xfrm>
              <a:off x="-4698" y="116758"/>
              <a:ext cx="2114296" cy="2655597"/>
              <a:chOff x="-3810" y="0"/>
              <a:chExt cx="1714500" cy="2153445"/>
            </a:xfrm>
          </p:grpSpPr>
          <p:sp>
            <p:nvSpPr>
              <p:cNvPr id="52" name="Freeform 52"/>
              <p:cNvSpPr/>
              <p:nvPr/>
            </p:nvSpPr>
            <p:spPr>
              <a:xfrm>
                <a:off x="10160" y="16510"/>
                <a:ext cx="1685290" cy="2136935"/>
              </a:xfrm>
              <a:custGeom>
                <a:avLst/>
                <a:gdLst/>
                <a:ahLst/>
                <a:cxnLst/>
                <a:rect l="l" t="t" r="r" b="b"/>
                <a:pathLst>
                  <a:path w="1685290" h="1686560">
                    <a:moveTo>
                      <a:pt x="1685290" y="1686560"/>
                    </a:moveTo>
                    <a:lnTo>
                      <a:pt x="0" y="1678940"/>
                    </a:lnTo>
                    <a:lnTo>
                      <a:pt x="0" y="598170"/>
                    </a:lnTo>
                    <a:lnTo>
                      <a:pt x="17780" y="19050"/>
                    </a:lnTo>
                    <a:lnTo>
                      <a:pt x="838200" y="0"/>
                    </a:lnTo>
                    <a:lnTo>
                      <a:pt x="1666240" y="5080"/>
                    </a:lnTo>
                    <a:close/>
                  </a:path>
                </a:pathLst>
              </a:custGeom>
              <a:solidFill>
                <a:srgbClr val="737373"/>
              </a:solidFill>
            </p:spPr>
          </p:sp>
          <p:sp>
            <p:nvSpPr>
              <p:cNvPr id="53" name="Freeform 53"/>
              <p:cNvSpPr/>
              <p:nvPr/>
            </p:nvSpPr>
            <p:spPr>
              <a:xfrm>
                <a:off x="-3810" y="0"/>
                <a:ext cx="1714500" cy="2153445"/>
              </a:xfrm>
              <a:custGeom>
                <a:avLst/>
                <a:gdLst/>
                <a:ahLst/>
                <a:cxnLst/>
                <a:rect l="l" t="t" r="r" b="b"/>
                <a:pathLst>
                  <a:path w="1714500" h="1713230">
                    <a:moveTo>
                      <a:pt x="1680210" y="21590"/>
                    </a:moveTo>
                    <a:cubicBezTo>
                      <a:pt x="1681480" y="34290"/>
                      <a:pt x="1681480" y="44450"/>
                      <a:pt x="1682750" y="54610"/>
                    </a:cubicBezTo>
                    <a:cubicBezTo>
                      <a:pt x="1685290" y="88900"/>
                      <a:pt x="1686560" y="124460"/>
                      <a:pt x="1689100" y="158750"/>
                    </a:cubicBezTo>
                    <a:cubicBezTo>
                      <a:pt x="1689100" y="208280"/>
                      <a:pt x="1701800" y="1184910"/>
                      <a:pt x="1708150" y="1234440"/>
                    </a:cubicBezTo>
                    <a:cubicBezTo>
                      <a:pt x="1714500" y="1309370"/>
                      <a:pt x="1710690" y="1385570"/>
                      <a:pt x="1710690" y="1460500"/>
                    </a:cubicBezTo>
                    <a:cubicBezTo>
                      <a:pt x="1710690" y="1526540"/>
                      <a:pt x="1711960" y="1587500"/>
                      <a:pt x="1713230" y="1652270"/>
                    </a:cubicBezTo>
                    <a:cubicBezTo>
                      <a:pt x="1713230" y="1673860"/>
                      <a:pt x="1713230" y="1687830"/>
                      <a:pt x="1713230" y="1711960"/>
                    </a:cubicBezTo>
                    <a:cubicBezTo>
                      <a:pt x="1690370" y="1711960"/>
                      <a:pt x="1670050" y="1713230"/>
                      <a:pt x="1649730" y="1711960"/>
                    </a:cubicBezTo>
                    <a:cubicBezTo>
                      <a:pt x="1567180" y="1706880"/>
                      <a:pt x="1483360" y="1713230"/>
                      <a:pt x="1400810" y="1708150"/>
                    </a:cubicBezTo>
                    <a:cubicBezTo>
                      <a:pt x="1351280" y="1704340"/>
                      <a:pt x="1303020" y="1706880"/>
                      <a:pt x="1253490" y="1704340"/>
                    </a:cubicBezTo>
                    <a:cubicBezTo>
                      <a:pt x="1230630" y="1703070"/>
                      <a:pt x="1207770" y="1701800"/>
                      <a:pt x="1184910" y="1700530"/>
                    </a:cubicBezTo>
                    <a:cubicBezTo>
                      <a:pt x="1170940" y="1700530"/>
                      <a:pt x="1158240" y="1701800"/>
                      <a:pt x="1144270" y="1701800"/>
                    </a:cubicBezTo>
                    <a:cubicBezTo>
                      <a:pt x="1108710" y="1700530"/>
                      <a:pt x="1010920" y="1701800"/>
                      <a:pt x="975360" y="1700530"/>
                    </a:cubicBezTo>
                    <a:cubicBezTo>
                      <a:pt x="949960" y="1699260"/>
                      <a:pt x="441960" y="1708150"/>
                      <a:pt x="416560" y="1706880"/>
                    </a:cubicBezTo>
                    <a:cubicBezTo>
                      <a:pt x="410210" y="1706880"/>
                      <a:pt x="402590" y="1708150"/>
                      <a:pt x="396240" y="1708150"/>
                    </a:cubicBezTo>
                    <a:cubicBezTo>
                      <a:pt x="381000" y="1708150"/>
                      <a:pt x="367030" y="1709420"/>
                      <a:pt x="351790" y="1709420"/>
                    </a:cubicBezTo>
                    <a:cubicBezTo>
                      <a:pt x="313690" y="1709420"/>
                      <a:pt x="276860" y="1708150"/>
                      <a:pt x="238760" y="1706880"/>
                    </a:cubicBezTo>
                    <a:cubicBezTo>
                      <a:pt x="215900" y="1705610"/>
                      <a:pt x="193040" y="1704340"/>
                      <a:pt x="171450" y="1703070"/>
                    </a:cubicBezTo>
                    <a:cubicBezTo>
                      <a:pt x="130810" y="1701800"/>
                      <a:pt x="90170" y="1700530"/>
                      <a:pt x="48260" y="1700530"/>
                    </a:cubicBezTo>
                    <a:cubicBezTo>
                      <a:pt x="38100" y="1700530"/>
                      <a:pt x="29210" y="1700530"/>
                      <a:pt x="19050" y="1699260"/>
                    </a:cubicBezTo>
                    <a:cubicBezTo>
                      <a:pt x="10160" y="1697990"/>
                      <a:pt x="5080" y="1691640"/>
                      <a:pt x="7620" y="1682750"/>
                    </a:cubicBezTo>
                    <a:cubicBezTo>
                      <a:pt x="16510" y="1651000"/>
                      <a:pt x="12700" y="1619250"/>
                      <a:pt x="11430" y="1586230"/>
                    </a:cubicBezTo>
                    <a:cubicBezTo>
                      <a:pt x="10160" y="1518920"/>
                      <a:pt x="6350" y="1452880"/>
                      <a:pt x="7620" y="1385570"/>
                    </a:cubicBezTo>
                    <a:cubicBezTo>
                      <a:pt x="5080" y="1301750"/>
                      <a:pt x="0" y="264160"/>
                      <a:pt x="7620" y="179070"/>
                    </a:cubicBezTo>
                    <a:cubicBezTo>
                      <a:pt x="8890" y="162560"/>
                      <a:pt x="7620" y="144780"/>
                      <a:pt x="8890" y="128270"/>
                    </a:cubicBezTo>
                    <a:cubicBezTo>
                      <a:pt x="10160" y="101600"/>
                      <a:pt x="12700" y="72390"/>
                      <a:pt x="13970" y="44450"/>
                    </a:cubicBezTo>
                    <a:cubicBezTo>
                      <a:pt x="13970" y="41910"/>
                      <a:pt x="15240" y="39370"/>
                      <a:pt x="16510" y="38100"/>
                    </a:cubicBezTo>
                    <a:cubicBezTo>
                      <a:pt x="38100" y="35560"/>
                      <a:pt x="58420" y="30480"/>
                      <a:pt x="78740" y="29210"/>
                    </a:cubicBezTo>
                    <a:cubicBezTo>
                      <a:pt x="113030" y="25400"/>
                      <a:pt x="147320" y="22860"/>
                      <a:pt x="182880" y="20320"/>
                    </a:cubicBezTo>
                    <a:cubicBezTo>
                      <a:pt x="207010" y="17780"/>
                      <a:pt x="231140" y="16510"/>
                      <a:pt x="254000" y="13970"/>
                    </a:cubicBezTo>
                    <a:cubicBezTo>
                      <a:pt x="276860" y="11430"/>
                      <a:pt x="300990" y="8890"/>
                      <a:pt x="323850" y="8890"/>
                    </a:cubicBezTo>
                    <a:cubicBezTo>
                      <a:pt x="349250" y="7620"/>
                      <a:pt x="374650" y="10160"/>
                      <a:pt x="400050" y="8890"/>
                    </a:cubicBezTo>
                    <a:cubicBezTo>
                      <a:pt x="431800" y="8890"/>
                      <a:pt x="1007110" y="6350"/>
                      <a:pt x="1038860" y="5080"/>
                    </a:cubicBezTo>
                    <a:cubicBezTo>
                      <a:pt x="1069340" y="3810"/>
                      <a:pt x="1099820" y="2540"/>
                      <a:pt x="1131570" y="2540"/>
                    </a:cubicBezTo>
                    <a:cubicBezTo>
                      <a:pt x="1183640" y="1270"/>
                      <a:pt x="1234440" y="0"/>
                      <a:pt x="1286510" y="0"/>
                    </a:cubicBezTo>
                    <a:cubicBezTo>
                      <a:pt x="1308100" y="0"/>
                      <a:pt x="1330960" y="2540"/>
                      <a:pt x="1352550" y="2540"/>
                    </a:cubicBezTo>
                    <a:cubicBezTo>
                      <a:pt x="1412240" y="3810"/>
                      <a:pt x="1473200" y="5080"/>
                      <a:pt x="1532890" y="7620"/>
                    </a:cubicBezTo>
                    <a:cubicBezTo>
                      <a:pt x="1564640" y="8890"/>
                      <a:pt x="1596390" y="12700"/>
                      <a:pt x="1628140" y="16510"/>
                    </a:cubicBezTo>
                    <a:cubicBezTo>
                      <a:pt x="1635760" y="16510"/>
                      <a:pt x="1643380" y="16510"/>
                      <a:pt x="1649730" y="16510"/>
                    </a:cubicBezTo>
                    <a:cubicBezTo>
                      <a:pt x="1661160" y="17780"/>
                      <a:pt x="1670050" y="20320"/>
                      <a:pt x="1680210" y="21590"/>
                    </a:cubicBezTo>
                    <a:close/>
                    <a:moveTo>
                      <a:pt x="1690370" y="1695450"/>
                    </a:moveTo>
                    <a:cubicBezTo>
                      <a:pt x="1691640" y="1678940"/>
                      <a:pt x="1692910" y="1666240"/>
                      <a:pt x="1692910" y="1653540"/>
                    </a:cubicBezTo>
                    <a:cubicBezTo>
                      <a:pt x="1691640" y="1581150"/>
                      <a:pt x="1690370" y="1513840"/>
                      <a:pt x="1690370" y="1441450"/>
                    </a:cubicBezTo>
                    <a:cubicBezTo>
                      <a:pt x="1690370" y="1408430"/>
                      <a:pt x="1692910" y="1375410"/>
                      <a:pt x="1691640" y="1342390"/>
                    </a:cubicBezTo>
                    <a:cubicBezTo>
                      <a:pt x="1691640" y="1311910"/>
                      <a:pt x="1690370" y="1280160"/>
                      <a:pt x="1689100" y="1249680"/>
                    </a:cubicBezTo>
                    <a:cubicBezTo>
                      <a:pt x="1684020" y="1202690"/>
                      <a:pt x="1672590" y="229870"/>
                      <a:pt x="1672590" y="182880"/>
                    </a:cubicBezTo>
                    <a:cubicBezTo>
                      <a:pt x="1670050" y="143510"/>
                      <a:pt x="1667510" y="102870"/>
                      <a:pt x="1664970" y="63500"/>
                    </a:cubicBezTo>
                    <a:cubicBezTo>
                      <a:pt x="1663700" y="44450"/>
                      <a:pt x="1662430" y="43180"/>
                      <a:pt x="1645920" y="41910"/>
                    </a:cubicBezTo>
                    <a:cubicBezTo>
                      <a:pt x="1642110" y="41910"/>
                      <a:pt x="1639570" y="41910"/>
                      <a:pt x="1635760" y="40640"/>
                    </a:cubicBezTo>
                    <a:cubicBezTo>
                      <a:pt x="1604010" y="36830"/>
                      <a:pt x="1570990" y="31750"/>
                      <a:pt x="1539240" y="30480"/>
                    </a:cubicBezTo>
                    <a:cubicBezTo>
                      <a:pt x="1461770" y="26670"/>
                      <a:pt x="1383030" y="25400"/>
                      <a:pt x="1305560" y="22860"/>
                    </a:cubicBezTo>
                    <a:cubicBezTo>
                      <a:pt x="1294130" y="22860"/>
                      <a:pt x="1281430" y="22860"/>
                      <a:pt x="1270000" y="22860"/>
                    </a:cubicBezTo>
                    <a:cubicBezTo>
                      <a:pt x="1250950" y="22860"/>
                      <a:pt x="1231900" y="22860"/>
                      <a:pt x="1214120" y="22860"/>
                    </a:cubicBezTo>
                    <a:cubicBezTo>
                      <a:pt x="1173480" y="22860"/>
                      <a:pt x="1132840" y="22860"/>
                      <a:pt x="1093470" y="24130"/>
                    </a:cubicBezTo>
                    <a:cubicBezTo>
                      <a:pt x="1059180" y="25400"/>
                      <a:pt x="481330" y="29210"/>
                      <a:pt x="447040" y="29210"/>
                    </a:cubicBezTo>
                    <a:cubicBezTo>
                      <a:pt x="391160" y="29210"/>
                      <a:pt x="335280" y="26670"/>
                      <a:pt x="279400" y="33020"/>
                    </a:cubicBezTo>
                    <a:cubicBezTo>
                      <a:pt x="250190" y="36830"/>
                      <a:pt x="222250" y="36830"/>
                      <a:pt x="194310" y="38100"/>
                    </a:cubicBezTo>
                    <a:cubicBezTo>
                      <a:pt x="146050" y="41910"/>
                      <a:pt x="97790" y="45720"/>
                      <a:pt x="49530" y="50800"/>
                    </a:cubicBezTo>
                    <a:cubicBezTo>
                      <a:pt x="36830" y="50800"/>
                      <a:pt x="34290" y="53340"/>
                      <a:pt x="33020" y="68580"/>
                    </a:cubicBezTo>
                    <a:cubicBezTo>
                      <a:pt x="31750" y="91440"/>
                      <a:pt x="31750" y="114300"/>
                      <a:pt x="30480" y="137160"/>
                    </a:cubicBezTo>
                    <a:cubicBezTo>
                      <a:pt x="29210" y="175260"/>
                      <a:pt x="26670" y="212090"/>
                      <a:pt x="25400" y="250190"/>
                    </a:cubicBezTo>
                    <a:cubicBezTo>
                      <a:pt x="20320" y="290830"/>
                      <a:pt x="26670" y="1283970"/>
                      <a:pt x="29210" y="1324610"/>
                    </a:cubicBezTo>
                    <a:cubicBezTo>
                      <a:pt x="29210" y="1367790"/>
                      <a:pt x="29210" y="1412240"/>
                      <a:pt x="30480" y="1455420"/>
                    </a:cubicBezTo>
                    <a:cubicBezTo>
                      <a:pt x="30480" y="1487170"/>
                      <a:pt x="33020" y="1518920"/>
                      <a:pt x="33020" y="1550670"/>
                    </a:cubicBezTo>
                    <a:cubicBezTo>
                      <a:pt x="33020" y="1584960"/>
                      <a:pt x="33020" y="1619250"/>
                      <a:pt x="31750" y="1653540"/>
                    </a:cubicBezTo>
                    <a:cubicBezTo>
                      <a:pt x="31750" y="1657350"/>
                      <a:pt x="31750" y="1659890"/>
                      <a:pt x="31750" y="1663700"/>
                    </a:cubicBezTo>
                    <a:cubicBezTo>
                      <a:pt x="31750" y="1673860"/>
                      <a:pt x="35560" y="1677670"/>
                      <a:pt x="44450" y="1677670"/>
                    </a:cubicBezTo>
                    <a:cubicBezTo>
                      <a:pt x="60960" y="1677670"/>
                      <a:pt x="78740" y="1678940"/>
                      <a:pt x="95250" y="1678940"/>
                    </a:cubicBezTo>
                    <a:cubicBezTo>
                      <a:pt x="119380" y="1678940"/>
                      <a:pt x="144780" y="1676400"/>
                      <a:pt x="168910" y="1678940"/>
                    </a:cubicBezTo>
                    <a:cubicBezTo>
                      <a:pt x="208280" y="1682750"/>
                      <a:pt x="247650" y="1685290"/>
                      <a:pt x="287020" y="1684020"/>
                    </a:cubicBezTo>
                    <a:cubicBezTo>
                      <a:pt x="312420" y="1682750"/>
                      <a:pt x="336550" y="1685290"/>
                      <a:pt x="361950" y="1685290"/>
                    </a:cubicBezTo>
                    <a:cubicBezTo>
                      <a:pt x="398780" y="1685290"/>
                      <a:pt x="435610" y="1684020"/>
                      <a:pt x="472440" y="1685290"/>
                    </a:cubicBezTo>
                    <a:cubicBezTo>
                      <a:pt x="527050" y="1686560"/>
                      <a:pt x="1126490" y="1676400"/>
                      <a:pt x="1182370" y="1678940"/>
                    </a:cubicBezTo>
                    <a:cubicBezTo>
                      <a:pt x="1206500" y="1680210"/>
                      <a:pt x="1230630" y="1681480"/>
                      <a:pt x="1253490" y="1681480"/>
                    </a:cubicBezTo>
                    <a:cubicBezTo>
                      <a:pt x="1295400" y="1684020"/>
                      <a:pt x="1336040" y="1680210"/>
                      <a:pt x="1377950" y="1684020"/>
                    </a:cubicBezTo>
                    <a:cubicBezTo>
                      <a:pt x="1412240" y="1686560"/>
                      <a:pt x="1446530" y="1686560"/>
                      <a:pt x="1480820" y="1689100"/>
                    </a:cubicBezTo>
                    <a:cubicBezTo>
                      <a:pt x="1531620" y="1692910"/>
                      <a:pt x="1582420" y="1695450"/>
                      <a:pt x="1633220" y="1696720"/>
                    </a:cubicBezTo>
                    <a:cubicBezTo>
                      <a:pt x="1652270" y="1696720"/>
                      <a:pt x="1670050" y="1695450"/>
                      <a:pt x="1690370" y="1695450"/>
                    </a:cubicBezTo>
                    <a:close/>
                  </a:path>
                </a:pathLst>
              </a:custGeom>
              <a:solidFill>
                <a:srgbClr val="000000"/>
              </a:solidFill>
            </p:spPr>
          </p:sp>
        </p:grpSp>
        <p:sp>
          <p:nvSpPr>
            <p:cNvPr id="54" name="TextBox 54"/>
            <p:cNvSpPr txBox="1"/>
            <p:nvPr/>
          </p:nvSpPr>
          <p:spPr>
            <a:xfrm>
              <a:off x="220515" y="503862"/>
              <a:ext cx="1665436" cy="1761782"/>
            </a:xfrm>
            <a:prstGeom prst="rect">
              <a:avLst/>
            </a:prstGeom>
          </p:spPr>
          <p:txBody>
            <a:bodyPr lIns="0" tIns="0" rIns="0" bIns="0" rtlCol="0" anchor="t">
              <a:spAutoFit/>
            </a:bodyPr>
            <a:lstStyle/>
            <a:p>
              <a:pPr marL="0" lvl="0" indent="0" algn="ctr">
                <a:spcBef>
                  <a:spcPct val="0"/>
                </a:spcBef>
              </a:pPr>
              <a:r>
                <a:rPr lang="en-US" sz="2000" dirty="0" smtClean="0">
                  <a:solidFill>
                    <a:srgbClr val="000000"/>
                  </a:solidFill>
                  <a:latin typeface="Clear Sans Regular" panose="020B0503030202020304" charset="0"/>
                  <a:cs typeface="Clear Sans Regular" panose="020B0503030202020304" charset="0"/>
                </a:rPr>
                <a:t>2.4 </a:t>
              </a:r>
              <a:r>
                <a:rPr lang="en-US" sz="2000" dirty="0" err="1" smtClean="0">
                  <a:solidFill>
                    <a:srgbClr val="000000"/>
                  </a:solidFill>
                  <a:latin typeface="Clear Sans Regular" panose="020B0503030202020304" charset="0"/>
                  <a:cs typeface="Clear Sans Regular" panose="020B0503030202020304" charset="0"/>
                </a:rPr>
                <a:t>Đưa</a:t>
              </a:r>
              <a:r>
                <a:rPr lang="en-US" sz="2000" dirty="0" smtClean="0">
                  <a:solidFill>
                    <a:srgbClr val="000000"/>
                  </a:solidFill>
                  <a:latin typeface="Clear Sans Regular" panose="020B0503030202020304" charset="0"/>
                  <a:cs typeface="Clear Sans Regular" panose="020B0503030202020304" charset="0"/>
                </a:rPr>
                <a:t> </a:t>
              </a:r>
              <a:r>
                <a:rPr lang="en-US" sz="2000" dirty="0" err="1" smtClean="0">
                  <a:solidFill>
                    <a:srgbClr val="000000"/>
                  </a:solidFill>
                  <a:latin typeface="Clear Sans Regular" panose="020B0503030202020304" charset="0"/>
                  <a:cs typeface="Clear Sans Regular" panose="020B0503030202020304" charset="0"/>
                </a:rPr>
                <a:t>ra</a:t>
              </a:r>
              <a:r>
                <a:rPr lang="en-US" sz="2000" dirty="0" smtClean="0">
                  <a:solidFill>
                    <a:srgbClr val="000000"/>
                  </a:solidFill>
                  <a:latin typeface="Clear Sans Regular" panose="020B0503030202020304" charset="0"/>
                  <a:cs typeface="Clear Sans Regular" panose="020B0503030202020304" charset="0"/>
                </a:rPr>
                <a:t> </a:t>
              </a:r>
              <a:r>
                <a:rPr lang="en-US" sz="2000" dirty="0" err="1">
                  <a:solidFill>
                    <a:srgbClr val="000000"/>
                  </a:solidFill>
                  <a:latin typeface="Clear Sans Regular" panose="020B0503030202020304" charset="0"/>
                  <a:cs typeface="Clear Sans Regular" panose="020B0503030202020304" charset="0"/>
                </a:rPr>
                <a:t>giải</a:t>
              </a:r>
              <a:r>
                <a:rPr lang="en-US" sz="2000" dirty="0">
                  <a:solidFill>
                    <a:srgbClr val="000000"/>
                  </a:solidFill>
                  <a:latin typeface="Clear Sans Regular" panose="020B0503030202020304" charset="0"/>
                  <a:cs typeface="Clear Sans Regular" panose="020B0503030202020304" charset="0"/>
                </a:rPr>
                <a:t> </a:t>
              </a:r>
              <a:r>
                <a:rPr lang="en-US" sz="2000" dirty="0" err="1">
                  <a:solidFill>
                    <a:srgbClr val="000000"/>
                  </a:solidFill>
                  <a:latin typeface="Clear Sans Regular" panose="020B0503030202020304" charset="0"/>
                  <a:cs typeface="Clear Sans Regular" panose="020B0503030202020304" charset="0"/>
                </a:rPr>
                <a:t>pháp</a:t>
              </a:r>
              <a:r>
                <a:rPr lang="en-US" sz="2000" dirty="0">
                  <a:solidFill>
                    <a:srgbClr val="000000"/>
                  </a:solidFill>
                  <a:latin typeface="Clear Sans Regular" panose="020B0503030202020304" charset="0"/>
                  <a:cs typeface="Clear Sans Regular" panose="020B0503030202020304" charset="0"/>
                </a:rPr>
                <a:t> </a:t>
              </a:r>
              <a:r>
                <a:rPr lang="en-US" sz="2000" dirty="0" err="1">
                  <a:solidFill>
                    <a:srgbClr val="000000"/>
                  </a:solidFill>
                  <a:latin typeface="Clear Sans Regular" panose="020B0503030202020304" charset="0"/>
                  <a:cs typeface="Clear Sans Regular" panose="020B0503030202020304" charset="0"/>
                </a:rPr>
                <a:t>để</a:t>
              </a:r>
              <a:r>
                <a:rPr lang="en-US" sz="2000" dirty="0">
                  <a:solidFill>
                    <a:srgbClr val="000000"/>
                  </a:solidFill>
                  <a:latin typeface="Clear Sans Regular" panose="020B0503030202020304" charset="0"/>
                  <a:cs typeface="Clear Sans Regular" panose="020B0503030202020304" charset="0"/>
                </a:rPr>
                <a:t> </a:t>
              </a:r>
              <a:r>
                <a:rPr lang="en-US" sz="2000" dirty="0" err="1">
                  <a:solidFill>
                    <a:srgbClr val="000000"/>
                  </a:solidFill>
                  <a:latin typeface="Clear Sans Regular" panose="020B0503030202020304" charset="0"/>
                  <a:cs typeface="Clear Sans Regular" panose="020B0503030202020304" charset="0"/>
                </a:rPr>
                <a:t>giải</a:t>
              </a:r>
              <a:r>
                <a:rPr lang="en-US" sz="2000" dirty="0">
                  <a:solidFill>
                    <a:srgbClr val="000000"/>
                  </a:solidFill>
                  <a:latin typeface="Clear Sans Regular" panose="020B0503030202020304" charset="0"/>
                  <a:cs typeface="Clear Sans Regular" panose="020B0503030202020304" charset="0"/>
                </a:rPr>
                <a:t> </a:t>
              </a:r>
              <a:r>
                <a:rPr lang="en-US" sz="2000" dirty="0" err="1">
                  <a:solidFill>
                    <a:srgbClr val="000000"/>
                  </a:solidFill>
                  <a:latin typeface="Clear Sans Regular" panose="020B0503030202020304" charset="0"/>
                  <a:cs typeface="Clear Sans Regular" panose="020B0503030202020304" charset="0"/>
                </a:rPr>
                <a:t>quyết</a:t>
              </a:r>
              <a:r>
                <a:rPr lang="en-US" sz="2000" dirty="0">
                  <a:solidFill>
                    <a:srgbClr val="000000"/>
                  </a:solidFill>
                  <a:latin typeface="Clear Sans Regular" panose="020B0503030202020304" charset="0"/>
                  <a:cs typeface="Clear Sans Regular" panose="020B0503030202020304" charset="0"/>
                </a:rPr>
                <a:t> </a:t>
              </a:r>
              <a:r>
                <a:rPr lang="en-US" sz="2000" dirty="0" err="1">
                  <a:solidFill>
                    <a:srgbClr val="000000"/>
                  </a:solidFill>
                  <a:latin typeface="Clear Sans Regular" panose="020B0503030202020304" charset="0"/>
                  <a:cs typeface="Clear Sans Regular" panose="020B0503030202020304" charset="0"/>
                </a:rPr>
                <a:t>vấn</a:t>
              </a:r>
              <a:r>
                <a:rPr lang="en-US" sz="2000" dirty="0">
                  <a:solidFill>
                    <a:srgbClr val="000000"/>
                  </a:solidFill>
                  <a:latin typeface="Clear Sans Regular" panose="020B0503030202020304" charset="0"/>
                  <a:cs typeface="Clear Sans Regular" panose="020B0503030202020304" charset="0"/>
                </a:rPr>
                <a:t> </a:t>
              </a:r>
              <a:r>
                <a:rPr lang="en-US" sz="2000" dirty="0" err="1">
                  <a:solidFill>
                    <a:srgbClr val="000000"/>
                  </a:solidFill>
                  <a:latin typeface="Clear Sans Regular" panose="020B0503030202020304" charset="0"/>
                  <a:cs typeface="Clear Sans Regular" panose="020B0503030202020304" charset="0"/>
                </a:rPr>
                <a:t>đề</a:t>
              </a:r>
              <a:endParaRPr lang="en-US" sz="2000" dirty="0">
                <a:solidFill>
                  <a:srgbClr val="000000"/>
                </a:solidFill>
                <a:latin typeface="Clear Sans Regular" panose="020B0503030202020304" charset="0"/>
                <a:cs typeface="Clear Sans Regular" panose="020B0503030202020304" charset="0"/>
              </a:endParaRPr>
            </a:p>
          </p:txBody>
        </p:sp>
        <p:sp>
          <p:nvSpPr>
            <p:cNvPr id="55" name="AutoShape 55"/>
            <p:cNvSpPr/>
            <p:nvPr/>
          </p:nvSpPr>
          <p:spPr>
            <a:xfrm rot="-201720">
              <a:off x="766408" y="16857"/>
              <a:ext cx="580769" cy="199801"/>
            </a:xfrm>
            <a:prstGeom prst="rect">
              <a:avLst/>
            </a:prstGeom>
            <a:solidFill>
              <a:srgbClr val="000000"/>
            </a:solidFill>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a:off x="8612336" y="483851"/>
            <a:ext cx="9488126" cy="9319299"/>
          </a:xfrm>
          <a:prstGeom prst="rect">
            <a:avLst/>
          </a:prstGeom>
        </p:spPr>
      </p:pic>
      <p:sp>
        <p:nvSpPr>
          <p:cNvPr id="3" name="TextBox 3"/>
          <p:cNvSpPr txBox="1"/>
          <p:nvPr/>
        </p:nvSpPr>
        <p:spPr>
          <a:xfrm>
            <a:off x="705789" y="1028700"/>
            <a:ext cx="10172854" cy="1066800"/>
          </a:xfrm>
          <a:prstGeom prst="rect">
            <a:avLst/>
          </a:prstGeom>
        </p:spPr>
        <p:txBody>
          <a:bodyPr lIns="0" tIns="0" rIns="0" bIns="0" rtlCol="0" anchor="t">
            <a:spAutoFit/>
          </a:bodyPr>
          <a:lstStyle/>
          <a:p>
            <a:pPr>
              <a:lnSpc>
                <a:spcPts val="8400"/>
              </a:lnSpc>
            </a:pPr>
            <a:r>
              <a:rPr lang="en-US" sz="7000" dirty="0">
                <a:solidFill>
                  <a:srgbClr val="000000"/>
                </a:solidFill>
                <a:latin typeface="Baloo" panose="03080902040302020200"/>
              </a:rPr>
              <a:t>  1. </a:t>
            </a:r>
            <a:r>
              <a:rPr lang="en-US" sz="7000" dirty="0" err="1">
                <a:solidFill>
                  <a:srgbClr val="000000"/>
                </a:solidFill>
                <a:latin typeface="Baloo" panose="03080902040302020200"/>
              </a:rPr>
              <a:t>Giới</a:t>
            </a:r>
            <a:r>
              <a:rPr lang="en-US" sz="7000" dirty="0">
                <a:solidFill>
                  <a:srgbClr val="000000"/>
                </a:solidFill>
                <a:latin typeface="Baloo" panose="03080902040302020200"/>
              </a:rPr>
              <a:t> </a:t>
            </a:r>
            <a:r>
              <a:rPr lang="en-US" sz="7000" dirty="0" err="1">
                <a:solidFill>
                  <a:srgbClr val="000000"/>
                </a:solidFill>
                <a:latin typeface="Baloo" panose="03080902040302020200"/>
              </a:rPr>
              <a:t>thiệu</a:t>
            </a:r>
            <a:endParaRPr lang="en-US" sz="7000" dirty="0">
              <a:solidFill>
                <a:srgbClr val="000000"/>
              </a:solidFill>
              <a:latin typeface="Baloo" panose="03080902040302020200"/>
            </a:endParaRPr>
          </a:p>
        </p:txBody>
      </p:sp>
      <p:grpSp>
        <p:nvGrpSpPr>
          <p:cNvPr id="4" name="Group 4"/>
          <p:cNvGrpSpPr/>
          <p:nvPr/>
        </p:nvGrpSpPr>
        <p:grpSpPr>
          <a:xfrm>
            <a:off x="1028700" y="2831553"/>
            <a:ext cx="7439736" cy="2931857"/>
            <a:chOff x="0" y="-38100"/>
            <a:chExt cx="9919647" cy="3909142"/>
          </a:xfrm>
        </p:grpSpPr>
        <p:sp>
          <p:nvSpPr>
            <p:cNvPr id="5" name="TextBox 5"/>
            <p:cNvSpPr txBox="1"/>
            <p:nvPr/>
          </p:nvSpPr>
          <p:spPr>
            <a:xfrm>
              <a:off x="0" y="-38100"/>
              <a:ext cx="9919647" cy="769620"/>
            </a:xfrm>
            <a:prstGeom prst="rect">
              <a:avLst/>
            </a:prstGeom>
          </p:spPr>
          <p:txBody>
            <a:bodyPr lIns="0" tIns="0" rIns="0" bIns="0" rtlCol="0" anchor="t">
              <a:spAutoFit/>
            </a:bodyPr>
            <a:lstStyle/>
            <a:p>
              <a:pPr>
                <a:lnSpc>
                  <a:spcPts val="4680"/>
                </a:lnSpc>
              </a:pPr>
              <a:r>
                <a:rPr lang="en-US" sz="3600">
                  <a:solidFill>
                    <a:srgbClr val="000000"/>
                  </a:solidFill>
                  <a:latin typeface="Baloo" panose="03080902040302020200"/>
                </a:rPr>
                <a:t>1.1 Tổng quan về công ty</a:t>
              </a:r>
              <a:endParaRPr lang="en-US" sz="3600">
                <a:solidFill>
                  <a:srgbClr val="000000"/>
                </a:solidFill>
                <a:latin typeface="Baloo" panose="03080902040302020200"/>
              </a:endParaRPr>
            </a:p>
          </p:txBody>
        </p:sp>
        <p:sp>
          <p:nvSpPr>
            <p:cNvPr id="6" name="TextBox 6"/>
            <p:cNvSpPr txBox="1"/>
            <p:nvPr/>
          </p:nvSpPr>
          <p:spPr>
            <a:xfrm>
              <a:off x="0" y="1060744"/>
              <a:ext cx="9919647" cy="2810298"/>
            </a:xfrm>
            <a:prstGeom prst="rect">
              <a:avLst/>
            </a:prstGeom>
          </p:spPr>
          <p:txBody>
            <a:bodyPr lIns="0" tIns="0" rIns="0" bIns="0" rtlCol="0" anchor="t">
              <a:spAutoFit/>
            </a:bodyPr>
            <a:lstStyle/>
            <a:p>
              <a:pPr>
                <a:lnSpc>
                  <a:spcPts val="3380"/>
                </a:lnSpc>
              </a:pPr>
              <a:r>
                <a:rPr lang="en-US" sz="2600" dirty="0" err="1">
                  <a:solidFill>
                    <a:srgbClr val="000000"/>
                  </a:solidFill>
                  <a:latin typeface="Clear Sans Regular" panose="020B0503030202020304"/>
                </a:rPr>
                <a:t>Công</a:t>
              </a:r>
              <a:r>
                <a:rPr lang="en-US" sz="2600" dirty="0">
                  <a:solidFill>
                    <a:srgbClr val="000000"/>
                  </a:solidFill>
                  <a:latin typeface="Clear Sans Regular" panose="020B0503030202020304"/>
                </a:rPr>
                <a:t> ty TNHH </a:t>
              </a:r>
              <a:r>
                <a:rPr lang="en-US" sz="2600" dirty="0" err="1">
                  <a:solidFill>
                    <a:srgbClr val="000000"/>
                  </a:solidFill>
                  <a:latin typeface="Clear Sans Regular" panose="020B0503030202020304"/>
                </a:rPr>
                <a:t>Xây</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dựng</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Hà</a:t>
              </a:r>
              <a:r>
                <a:rPr lang="en-US" sz="2600" dirty="0">
                  <a:solidFill>
                    <a:srgbClr val="000000"/>
                  </a:solidFill>
                  <a:latin typeface="Clear Sans Regular" panose="020B0503030202020304"/>
                </a:rPr>
                <a:t> Long </a:t>
              </a:r>
              <a:r>
                <a:rPr lang="en-US" sz="2600" dirty="0" err="1">
                  <a:solidFill>
                    <a:srgbClr val="000000"/>
                  </a:solidFill>
                  <a:latin typeface="Clear Sans Regular" panose="020B0503030202020304"/>
                </a:rPr>
                <a:t>được</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thành</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lập</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dựa</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trên</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luật</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doanh</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nghiệp</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tuân</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thủ</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đúng</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quy</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định</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của</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nhà</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nước</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về</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hoạt</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động</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quản</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lý</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kinh</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doanh</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có</a:t>
              </a:r>
              <a:r>
                <a:rPr lang="en-US" sz="2600" dirty="0">
                  <a:solidFill>
                    <a:srgbClr val="000000"/>
                  </a:solidFill>
                  <a:latin typeface="Clear Sans Regular" panose="020B0503030202020304"/>
                </a:rPr>
                <a:t> con </a:t>
              </a:r>
              <a:r>
                <a:rPr lang="en-US" sz="2600" dirty="0" err="1">
                  <a:solidFill>
                    <a:srgbClr val="000000"/>
                  </a:solidFill>
                  <a:latin typeface="Clear Sans Regular" panose="020B0503030202020304"/>
                </a:rPr>
                <a:t>dấu</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riêng</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có</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tài</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sản</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và</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các</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quỹ</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tập</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trung</a:t>
              </a:r>
              <a:endParaRPr lang="en-US" sz="2600" dirty="0">
                <a:solidFill>
                  <a:srgbClr val="000000"/>
                </a:solidFill>
                <a:latin typeface="Clear Sans Regular" panose="020B0503030202020304"/>
              </a:endParaRPr>
            </a:p>
          </p:txBody>
        </p:sp>
      </p:grpSp>
      <p:grpSp>
        <p:nvGrpSpPr>
          <p:cNvPr id="7" name="Group 7"/>
          <p:cNvGrpSpPr/>
          <p:nvPr/>
        </p:nvGrpSpPr>
        <p:grpSpPr>
          <a:xfrm>
            <a:off x="1028700" y="6193340"/>
            <a:ext cx="7439736" cy="2029522"/>
            <a:chOff x="0" y="0"/>
            <a:chExt cx="9919647" cy="2706029"/>
          </a:xfrm>
        </p:grpSpPr>
        <p:sp>
          <p:nvSpPr>
            <p:cNvPr id="8" name="TextBox 8"/>
            <p:cNvSpPr txBox="1"/>
            <p:nvPr/>
          </p:nvSpPr>
          <p:spPr>
            <a:xfrm>
              <a:off x="0" y="-38100"/>
              <a:ext cx="9919647" cy="769620"/>
            </a:xfrm>
            <a:prstGeom prst="rect">
              <a:avLst/>
            </a:prstGeom>
          </p:spPr>
          <p:txBody>
            <a:bodyPr lIns="0" tIns="0" rIns="0" bIns="0" rtlCol="0" anchor="t">
              <a:spAutoFit/>
            </a:bodyPr>
            <a:lstStyle/>
            <a:p>
              <a:pPr>
                <a:lnSpc>
                  <a:spcPts val="4680"/>
                </a:lnSpc>
              </a:pPr>
              <a:r>
                <a:rPr lang="en-US" sz="3600" dirty="0">
                  <a:solidFill>
                    <a:srgbClr val="000000"/>
                  </a:solidFill>
                  <a:latin typeface="Baloo" panose="03080902040302020200"/>
                </a:rPr>
                <a:t>1.2 </a:t>
              </a:r>
              <a:r>
                <a:rPr lang="en-US" sz="3600" dirty="0" err="1">
                  <a:solidFill>
                    <a:srgbClr val="000000"/>
                  </a:solidFill>
                  <a:latin typeface="Baloo" panose="03080902040302020200"/>
                </a:rPr>
                <a:t>Sản</a:t>
              </a:r>
              <a:r>
                <a:rPr lang="en-US" sz="3600" dirty="0">
                  <a:solidFill>
                    <a:srgbClr val="000000"/>
                  </a:solidFill>
                  <a:latin typeface="Baloo" panose="03080902040302020200"/>
                </a:rPr>
                <a:t> </a:t>
              </a:r>
              <a:r>
                <a:rPr lang="en-US" sz="3600" dirty="0" err="1">
                  <a:solidFill>
                    <a:srgbClr val="000000"/>
                  </a:solidFill>
                  <a:latin typeface="Baloo" panose="03080902040302020200"/>
                </a:rPr>
                <a:t>phẩm</a:t>
              </a:r>
              <a:r>
                <a:rPr lang="en-US" sz="3600" dirty="0">
                  <a:solidFill>
                    <a:srgbClr val="000000"/>
                  </a:solidFill>
                  <a:latin typeface="Baloo" panose="03080902040302020200"/>
                </a:rPr>
                <a:t> </a:t>
              </a:r>
              <a:r>
                <a:rPr lang="en-US" sz="3600" dirty="0" err="1">
                  <a:solidFill>
                    <a:srgbClr val="000000"/>
                  </a:solidFill>
                  <a:latin typeface="Baloo" panose="03080902040302020200"/>
                </a:rPr>
                <a:t>và</a:t>
              </a:r>
              <a:r>
                <a:rPr lang="en-US" sz="3600" dirty="0">
                  <a:solidFill>
                    <a:srgbClr val="000000"/>
                  </a:solidFill>
                  <a:latin typeface="Baloo" panose="03080902040302020200"/>
                </a:rPr>
                <a:t> </a:t>
              </a:r>
              <a:r>
                <a:rPr lang="en-US" sz="3600" dirty="0" err="1">
                  <a:solidFill>
                    <a:srgbClr val="000000"/>
                  </a:solidFill>
                  <a:latin typeface="Baloo" panose="03080902040302020200"/>
                </a:rPr>
                <a:t>dịch</a:t>
              </a:r>
              <a:r>
                <a:rPr lang="en-US" sz="3600" dirty="0">
                  <a:solidFill>
                    <a:srgbClr val="000000"/>
                  </a:solidFill>
                  <a:latin typeface="Baloo" panose="03080902040302020200"/>
                </a:rPr>
                <a:t> </a:t>
              </a:r>
              <a:r>
                <a:rPr lang="en-US" sz="3600" dirty="0" err="1">
                  <a:solidFill>
                    <a:srgbClr val="000000"/>
                  </a:solidFill>
                  <a:latin typeface="Baloo" panose="03080902040302020200"/>
                </a:rPr>
                <a:t>vụ</a:t>
              </a:r>
              <a:r>
                <a:rPr lang="en-US" sz="3600" dirty="0">
                  <a:solidFill>
                    <a:srgbClr val="000000"/>
                  </a:solidFill>
                  <a:latin typeface="Baloo" panose="03080902040302020200"/>
                </a:rPr>
                <a:t> </a:t>
              </a:r>
              <a:r>
                <a:rPr lang="en-US" sz="3600" dirty="0" err="1">
                  <a:solidFill>
                    <a:srgbClr val="000000"/>
                  </a:solidFill>
                  <a:latin typeface="Baloo" panose="03080902040302020200"/>
                </a:rPr>
                <a:t>chính</a:t>
              </a:r>
              <a:endParaRPr lang="en-US" sz="3600" dirty="0">
                <a:solidFill>
                  <a:srgbClr val="000000"/>
                </a:solidFill>
                <a:latin typeface="Baloo" panose="03080902040302020200"/>
              </a:endParaRPr>
            </a:p>
          </p:txBody>
        </p:sp>
        <p:sp>
          <p:nvSpPr>
            <p:cNvPr id="9" name="TextBox 9"/>
            <p:cNvSpPr txBox="1"/>
            <p:nvPr/>
          </p:nvSpPr>
          <p:spPr>
            <a:xfrm>
              <a:off x="0" y="1060744"/>
              <a:ext cx="9919647" cy="2241338"/>
            </a:xfrm>
            <a:prstGeom prst="rect">
              <a:avLst/>
            </a:prstGeom>
          </p:spPr>
          <p:txBody>
            <a:bodyPr lIns="0" tIns="0" rIns="0" bIns="0" rtlCol="0" anchor="t">
              <a:spAutoFit/>
            </a:bodyPr>
            <a:lstStyle/>
            <a:p>
              <a:pPr>
                <a:lnSpc>
                  <a:spcPts val="3380"/>
                </a:lnSpc>
              </a:pPr>
              <a:r>
                <a:rPr lang="en-US" sz="2600" dirty="0" err="1">
                  <a:solidFill>
                    <a:srgbClr val="000000"/>
                  </a:solidFill>
                  <a:latin typeface="Clear Sans Regular" panose="020B0503030202020304"/>
                </a:rPr>
                <a:t>Sản</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phẩm</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và</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dịch</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vụ</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chính</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của</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công</a:t>
              </a:r>
              <a:r>
                <a:rPr lang="en-US" sz="2600" dirty="0">
                  <a:solidFill>
                    <a:srgbClr val="000000"/>
                  </a:solidFill>
                  <a:latin typeface="Clear Sans Regular" panose="020B0503030202020304"/>
                </a:rPr>
                <a:t> ty </a:t>
              </a:r>
              <a:r>
                <a:rPr lang="en-US" sz="2600" dirty="0" err="1">
                  <a:solidFill>
                    <a:srgbClr val="000000"/>
                  </a:solidFill>
                  <a:latin typeface="Clear Sans Regular" panose="020B0503030202020304"/>
                </a:rPr>
                <a:t>bao</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gồm</a:t>
              </a:r>
              <a:r>
                <a:rPr lang="en-US" sz="2600" dirty="0">
                  <a:solidFill>
                    <a:srgbClr val="000000"/>
                  </a:solidFill>
                  <a:latin typeface="Clear Sans Regular" panose="020B0503030202020304"/>
                </a:rPr>
                <a:t>: </a:t>
              </a:r>
              <a:endParaRPr lang="en-US" sz="2600" dirty="0">
                <a:solidFill>
                  <a:srgbClr val="000000"/>
                </a:solidFill>
                <a:latin typeface="Clear Sans Regular" panose="020B0503030202020304"/>
              </a:endParaRPr>
            </a:p>
            <a:p>
              <a:pPr>
                <a:lnSpc>
                  <a:spcPts val="3380"/>
                </a:lnSpc>
              </a:pPr>
              <a:r>
                <a:rPr lang="en-US" sz="2600" dirty="0" err="1">
                  <a:solidFill>
                    <a:srgbClr val="000000"/>
                  </a:solidFill>
                  <a:latin typeface="Clear Sans Regular" panose="020B0503030202020304"/>
                </a:rPr>
                <a:t>Hoạt</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động</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khai</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thác</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xây</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dựng</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nhà</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đường</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sắt</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đường</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bộ</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lắp</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đặt</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sửa</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chữa</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phá</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dỡ</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vận</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tải</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hàng</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hoá</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tư</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vấn</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mô</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giới</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và</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kinh</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doanh</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vật</a:t>
              </a:r>
              <a:r>
                <a:rPr lang="en-US" sz="2600" dirty="0">
                  <a:solidFill>
                    <a:srgbClr val="000000"/>
                  </a:solidFill>
                  <a:latin typeface="Clear Sans Regular" panose="020B0503030202020304"/>
                </a:rPr>
                <a:t> </a:t>
              </a:r>
              <a:r>
                <a:rPr lang="en-US" sz="2600" dirty="0" err="1">
                  <a:solidFill>
                    <a:srgbClr val="000000"/>
                  </a:solidFill>
                  <a:latin typeface="Clear Sans Regular" panose="020B0503030202020304"/>
                </a:rPr>
                <a:t>tư</a:t>
              </a:r>
              <a:r>
                <a:rPr lang="en-US" sz="2600" dirty="0">
                  <a:solidFill>
                    <a:srgbClr val="000000"/>
                  </a:solidFill>
                  <a:latin typeface="Clear Sans Regular" panose="020B0503030202020304"/>
                </a:rPr>
                <a:t>,...</a:t>
              </a:r>
              <a:endParaRPr lang="en-US" sz="2600" dirty="0">
                <a:solidFill>
                  <a:srgbClr val="000000"/>
                </a:solidFill>
                <a:latin typeface="Clear Sans Regular" panose="020B0503030202020304"/>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a:off x="2408337" y="1028700"/>
            <a:ext cx="14216545" cy="8839775"/>
          </a:xfrm>
          <a:prstGeom prst="rect">
            <a:avLst/>
          </a:prstGeom>
        </p:spPr>
      </p:pic>
      <p:sp>
        <p:nvSpPr>
          <p:cNvPr id="3" name="TextBox 3"/>
          <p:cNvSpPr txBox="1"/>
          <p:nvPr/>
        </p:nvSpPr>
        <p:spPr>
          <a:xfrm>
            <a:off x="1028700" y="682724"/>
            <a:ext cx="10172854" cy="769441"/>
          </a:xfrm>
          <a:prstGeom prst="rect">
            <a:avLst/>
          </a:prstGeom>
        </p:spPr>
        <p:txBody>
          <a:bodyPr lIns="0" tIns="0" rIns="0" bIns="0" rtlCol="0" anchor="t">
            <a:spAutoFit/>
          </a:bodyPr>
          <a:lstStyle/>
          <a:p>
            <a:pPr marL="539750" lvl="1">
              <a:lnSpc>
                <a:spcPts val="6000"/>
              </a:lnSpc>
            </a:pPr>
            <a:r>
              <a:rPr lang="en-US" sz="5000" dirty="0" smtClean="0">
                <a:solidFill>
                  <a:srgbClr val="000000"/>
                </a:solidFill>
                <a:latin typeface="Baloo" panose="03080902040302020200"/>
              </a:rPr>
              <a:t>1. 3 </a:t>
            </a:r>
            <a:r>
              <a:rPr lang="en-US" sz="5000" dirty="0" err="1">
                <a:solidFill>
                  <a:srgbClr val="000000"/>
                </a:solidFill>
                <a:latin typeface="Baloo" panose="03080902040302020200"/>
              </a:rPr>
              <a:t>Cơ</a:t>
            </a:r>
            <a:r>
              <a:rPr lang="en-US" sz="5000" dirty="0">
                <a:solidFill>
                  <a:srgbClr val="000000"/>
                </a:solidFill>
                <a:latin typeface="Baloo" panose="03080902040302020200"/>
              </a:rPr>
              <a:t> </a:t>
            </a:r>
            <a:r>
              <a:rPr lang="en-US" sz="5000" dirty="0" err="1">
                <a:solidFill>
                  <a:srgbClr val="000000"/>
                </a:solidFill>
                <a:latin typeface="Baloo" panose="03080902040302020200"/>
              </a:rPr>
              <a:t>cấu</a:t>
            </a:r>
            <a:r>
              <a:rPr lang="en-US" sz="5000" dirty="0">
                <a:solidFill>
                  <a:srgbClr val="000000"/>
                </a:solidFill>
                <a:latin typeface="Baloo" panose="03080902040302020200"/>
              </a:rPr>
              <a:t> </a:t>
            </a:r>
            <a:r>
              <a:rPr lang="en-US" sz="5000" dirty="0" err="1">
                <a:solidFill>
                  <a:srgbClr val="000000"/>
                </a:solidFill>
                <a:latin typeface="Baloo" panose="03080902040302020200"/>
              </a:rPr>
              <a:t>tổ</a:t>
            </a:r>
            <a:r>
              <a:rPr lang="en-US" sz="5000" dirty="0">
                <a:solidFill>
                  <a:srgbClr val="000000"/>
                </a:solidFill>
                <a:latin typeface="Baloo" panose="03080902040302020200"/>
              </a:rPr>
              <a:t> </a:t>
            </a:r>
            <a:r>
              <a:rPr lang="en-US" sz="5000" dirty="0" err="1">
                <a:solidFill>
                  <a:srgbClr val="000000"/>
                </a:solidFill>
                <a:latin typeface="Baloo" panose="03080902040302020200"/>
              </a:rPr>
              <a:t>chức</a:t>
            </a:r>
            <a:endParaRPr lang="en-US" sz="5000" dirty="0">
              <a:solidFill>
                <a:srgbClr val="000000"/>
              </a:solidFill>
              <a:latin typeface="Baloo" panose="030809020403020202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2" name="TextBox 2"/>
          <p:cNvSpPr txBox="1"/>
          <p:nvPr/>
        </p:nvSpPr>
        <p:spPr>
          <a:xfrm>
            <a:off x="1028700" y="1019175"/>
            <a:ext cx="10172854" cy="923925"/>
          </a:xfrm>
          <a:prstGeom prst="rect">
            <a:avLst/>
          </a:prstGeom>
        </p:spPr>
        <p:txBody>
          <a:bodyPr lIns="0" tIns="0" rIns="0" bIns="0" rtlCol="0" anchor="t">
            <a:spAutoFit/>
          </a:bodyPr>
          <a:lstStyle/>
          <a:p>
            <a:pPr>
              <a:lnSpc>
                <a:spcPts val="7200"/>
              </a:lnSpc>
            </a:pPr>
            <a:r>
              <a:rPr lang="en-US" sz="6000">
                <a:solidFill>
                  <a:srgbClr val="000000"/>
                </a:solidFill>
                <a:latin typeface="Baloo" panose="03080902040302020200"/>
              </a:rPr>
              <a:t>2.1 Giới thiệu về TSCĐ</a:t>
            </a:r>
            <a:endParaRPr lang="en-US" sz="6000">
              <a:solidFill>
                <a:srgbClr val="000000"/>
              </a:solidFill>
              <a:latin typeface="Baloo" panose="03080902040302020200"/>
            </a:endParaRPr>
          </a:p>
        </p:txBody>
      </p:sp>
      <p:grpSp>
        <p:nvGrpSpPr>
          <p:cNvPr id="3" name="Group 3"/>
          <p:cNvGrpSpPr/>
          <p:nvPr/>
        </p:nvGrpSpPr>
        <p:grpSpPr>
          <a:xfrm>
            <a:off x="1028700" y="2831553"/>
            <a:ext cx="13967148" cy="2505137"/>
            <a:chOff x="0" y="-38100"/>
            <a:chExt cx="18622864" cy="3340182"/>
          </a:xfrm>
        </p:grpSpPr>
        <p:sp>
          <p:nvSpPr>
            <p:cNvPr id="4" name="TextBox 4"/>
            <p:cNvSpPr txBox="1"/>
            <p:nvPr/>
          </p:nvSpPr>
          <p:spPr>
            <a:xfrm>
              <a:off x="0" y="-38100"/>
              <a:ext cx="18622864" cy="803639"/>
            </a:xfrm>
            <a:prstGeom prst="rect">
              <a:avLst/>
            </a:prstGeom>
          </p:spPr>
          <p:txBody>
            <a:bodyPr lIns="0" tIns="0" rIns="0" bIns="0" rtlCol="0" anchor="t">
              <a:spAutoFit/>
            </a:bodyPr>
            <a:lstStyle/>
            <a:p>
              <a:pPr>
                <a:lnSpc>
                  <a:spcPts val="4680"/>
                </a:lnSpc>
              </a:pPr>
              <a:r>
                <a:rPr lang="en-US" sz="3600" dirty="0" err="1" smtClean="0">
                  <a:solidFill>
                    <a:srgbClr val="000000"/>
                  </a:solidFill>
                  <a:latin typeface="Baloo" panose="03080902040302020200"/>
                </a:rPr>
                <a:t>Khái</a:t>
              </a:r>
              <a:r>
                <a:rPr lang="en-US" sz="3600" dirty="0" smtClean="0">
                  <a:solidFill>
                    <a:srgbClr val="000000"/>
                  </a:solidFill>
                  <a:latin typeface="Baloo" panose="03080902040302020200"/>
                </a:rPr>
                <a:t> </a:t>
              </a:r>
              <a:r>
                <a:rPr lang="en-US" sz="3600" dirty="0" err="1">
                  <a:solidFill>
                    <a:srgbClr val="000000"/>
                  </a:solidFill>
                  <a:latin typeface="Baloo" panose="03080902040302020200"/>
                </a:rPr>
                <a:t>niệm</a:t>
              </a:r>
              <a:r>
                <a:rPr lang="en-US" sz="3600" dirty="0">
                  <a:solidFill>
                    <a:srgbClr val="000000"/>
                  </a:solidFill>
                  <a:latin typeface="Baloo" panose="03080902040302020200"/>
                </a:rPr>
                <a:t> TSCĐ</a:t>
              </a:r>
              <a:endParaRPr lang="en-US" sz="3600" dirty="0">
                <a:solidFill>
                  <a:srgbClr val="000000"/>
                </a:solidFill>
                <a:latin typeface="Baloo" panose="03080902040302020200"/>
              </a:endParaRPr>
            </a:p>
          </p:txBody>
        </p:sp>
        <p:sp>
          <p:nvSpPr>
            <p:cNvPr id="5" name="TextBox 5"/>
            <p:cNvSpPr txBox="1"/>
            <p:nvPr/>
          </p:nvSpPr>
          <p:spPr>
            <a:xfrm>
              <a:off x="0" y="1060744"/>
              <a:ext cx="18622864" cy="2241338"/>
            </a:xfrm>
            <a:prstGeom prst="rect">
              <a:avLst/>
            </a:prstGeom>
          </p:spPr>
          <p:txBody>
            <a:bodyPr lIns="0" tIns="0" rIns="0" bIns="0" rtlCol="0" anchor="t">
              <a:spAutoFit/>
            </a:bodyPr>
            <a:lstStyle/>
            <a:p>
              <a:pPr>
                <a:lnSpc>
                  <a:spcPts val="3380"/>
                </a:lnSpc>
              </a:pPr>
              <a:r>
                <a:rPr lang="en-US" sz="2600">
                  <a:solidFill>
                    <a:srgbClr val="000000"/>
                  </a:solidFill>
                  <a:latin typeface="Clear Sans Regular" panose="020B0503030202020304"/>
                </a:rPr>
                <a:t> Tài sản cố định là những tài sản có giá trị lớn, thời gian sử dụng lâu dài, khi tham gia vào quá trình sản xuất, nó sẽ bị hao mòn dần và giá trị của nó được chuyển dịch từng phần vào chi phí sản xuất kinh doanh nhưng vẫn giữ nguyên hình thái vật chất ban đầu cho đến khi bị hư hỏng.</a:t>
              </a:r>
              <a:endParaRPr lang="en-US" sz="2600">
                <a:solidFill>
                  <a:srgbClr val="000000"/>
                </a:solidFill>
                <a:latin typeface="Clear Sans Regular" panose="020B0503030202020304"/>
              </a:endParaRPr>
            </a:p>
            <a:p>
              <a:pPr>
                <a:lnSpc>
                  <a:spcPts val="3380"/>
                </a:lnSpc>
              </a:pPr>
              <a:endParaRPr lang="en-US" sz="2600">
                <a:solidFill>
                  <a:srgbClr val="000000"/>
                </a:solidFill>
                <a:latin typeface="Clear Sans Regular" panose="020B0503030202020304"/>
              </a:endParaRPr>
            </a:p>
          </p:txBody>
        </p:sp>
      </p:grpSp>
      <p:grpSp>
        <p:nvGrpSpPr>
          <p:cNvPr id="6" name="Group 6"/>
          <p:cNvGrpSpPr/>
          <p:nvPr/>
        </p:nvGrpSpPr>
        <p:grpSpPr>
          <a:xfrm>
            <a:off x="1028700" y="5778169"/>
            <a:ext cx="14105539" cy="2456242"/>
            <a:chOff x="0" y="0"/>
            <a:chExt cx="18807385" cy="3274989"/>
          </a:xfrm>
        </p:grpSpPr>
        <p:sp>
          <p:nvSpPr>
            <p:cNvPr id="7" name="TextBox 7"/>
            <p:cNvSpPr txBox="1"/>
            <p:nvPr/>
          </p:nvSpPr>
          <p:spPr>
            <a:xfrm>
              <a:off x="0" y="-38100"/>
              <a:ext cx="18807385" cy="769620"/>
            </a:xfrm>
            <a:prstGeom prst="rect">
              <a:avLst/>
            </a:prstGeom>
          </p:spPr>
          <p:txBody>
            <a:bodyPr lIns="0" tIns="0" rIns="0" bIns="0" rtlCol="0" anchor="t">
              <a:spAutoFit/>
            </a:bodyPr>
            <a:lstStyle/>
            <a:p>
              <a:pPr>
                <a:lnSpc>
                  <a:spcPts val="4680"/>
                </a:lnSpc>
              </a:pPr>
              <a:r>
                <a:rPr lang="en-US" sz="3600" dirty="0" err="1">
                  <a:solidFill>
                    <a:srgbClr val="000000"/>
                  </a:solidFill>
                  <a:latin typeface="Baloo" panose="03080902040302020200"/>
                </a:rPr>
                <a:t>Đặc</a:t>
              </a:r>
              <a:r>
                <a:rPr lang="en-US" sz="3600" dirty="0">
                  <a:solidFill>
                    <a:srgbClr val="000000"/>
                  </a:solidFill>
                  <a:latin typeface="Baloo" panose="03080902040302020200"/>
                </a:rPr>
                <a:t> </a:t>
              </a:r>
              <a:r>
                <a:rPr lang="en-US" sz="3600" dirty="0" err="1">
                  <a:solidFill>
                    <a:srgbClr val="000000"/>
                  </a:solidFill>
                  <a:latin typeface="Baloo" panose="03080902040302020200"/>
                </a:rPr>
                <a:t>điểm</a:t>
              </a:r>
              <a:r>
                <a:rPr lang="en-US" sz="3600" dirty="0">
                  <a:solidFill>
                    <a:srgbClr val="000000"/>
                  </a:solidFill>
                  <a:latin typeface="Baloo" panose="03080902040302020200"/>
                </a:rPr>
                <a:t> TSCĐ</a:t>
              </a:r>
              <a:endParaRPr lang="en-US" sz="3600" dirty="0">
                <a:solidFill>
                  <a:srgbClr val="000000"/>
                </a:solidFill>
                <a:latin typeface="Baloo" panose="03080902040302020200"/>
              </a:endParaRPr>
            </a:p>
          </p:txBody>
        </p:sp>
        <p:sp>
          <p:nvSpPr>
            <p:cNvPr id="8" name="TextBox 8"/>
            <p:cNvSpPr txBox="1"/>
            <p:nvPr/>
          </p:nvSpPr>
          <p:spPr>
            <a:xfrm>
              <a:off x="0" y="1060744"/>
              <a:ext cx="18807385" cy="2810298"/>
            </a:xfrm>
            <a:prstGeom prst="rect">
              <a:avLst/>
            </a:prstGeom>
          </p:spPr>
          <p:txBody>
            <a:bodyPr lIns="0" tIns="0" rIns="0" bIns="0" rtlCol="0" anchor="t">
              <a:spAutoFit/>
            </a:bodyPr>
            <a:lstStyle/>
            <a:p>
              <a:pPr>
                <a:lnSpc>
                  <a:spcPts val="3380"/>
                </a:lnSpc>
              </a:pPr>
              <a:r>
                <a:rPr lang="en-US" sz="2600">
                  <a:solidFill>
                    <a:srgbClr val="000000"/>
                  </a:solidFill>
                  <a:latin typeface="Clear Sans Regular" panose="020B0503030202020304"/>
                </a:rPr>
                <a:t> TSCĐ tham gia vào nhiều chu trình sản xuất kinh doanh của công ty, chỉ khi nào hết thời gian sử dụng hoặc không còn mang giá trị sử dụng và lợi ích kinh tế thì sẽ được thay mới.</a:t>
              </a:r>
              <a:endParaRPr lang="en-US" sz="2600">
                <a:solidFill>
                  <a:srgbClr val="000000"/>
                </a:solidFill>
                <a:latin typeface="Clear Sans Regular" panose="020B0503030202020304"/>
              </a:endParaRPr>
            </a:p>
            <a:p>
              <a:pPr>
                <a:lnSpc>
                  <a:spcPts val="3380"/>
                </a:lnSpc>
              </a:pPr>
              <a:r>
                <a:rPr lang="en-US" sz="2600">
                  <a:solidFill>
                    <a:srgbClr val="000000"/>
                  </a:solidFill>
                  <a:latin typeface="Clear Sans Regular" panose="020B0503030202020304"/>
                </a:rPr>
                <a:t> TSCĐ hầu như không thay đổi hình thái vật chất ban đầu nhưng giá trị và giá trị sử dụng sẽ bị giảm theo thời gian.</a:t>
              </a:r>
              <a:endParaRPr lang="en-US" sz="2600">
                <a:solidFill>
                  <a:srgbClr val="000000"/>
                </a:solidFill>
                <a:latin typeface="Clear Sans Regular" panose="020B0503030202020304"/>
              </a:endParaRPr>
            </a:p>
            <a:p>
              <a:pPr>
                <a:lnSpc>
                  <a:spcPts val="3380"/>
                </a:lnSpc>
              </a:pPr>
              <a:endParaRPr lang="en-US" sz="2600">
                <a:solidFill>
                  <a:srgbClr val="000000"/>
                </a:solidFill>
                <a:latin typeface="Clear Sans Regular" panose="020B0503030202020304"/>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2" name="TextBox 2"/>
          <p:cNvSpPr txBox="1"/>
          <p:nvPr/>
        </p:nvSpPr>
        <p:spPr>
          <a:xfrm>
            <a:off x="1028700" y="880785"/>
            <a:ext cx="10172854" cy="923925"/>
          </a:xfrm>
          <a:prstGeom prst="rect">
            <a:avLst/>
          </a:prstGeom>
        </p:spPr>
        <p:txBody>
          <a:bodyPr lIns="0" tIns="0" rIns="0" bIns="0" rtlCol="0" anchor="t">
            <a:spAutoFit/>
          </a:bodyPr>
          <a:lstStyle/>
          <a:p>
            <a:pPr>
              <a:lnSpc>
                <a:spcPts val="7200"/>
              </a:lnSpc>
            </a:pPr>
            <a:r>
              <a:rPr lang="en-US" sz="6000">
                <a:solidFill>
                  <a:srgbClr val="000000"/>
                </a:solidFill>
                <a:latin typeface="Baloo" panose="03080902040302020200"/>
              </a:rPr>
              <a:t>2.1 Giới thiệu về TSCĐ</a:t>
            </a:r>
            <a:endParaRPr lang="en-US" sz="6000">
              <a:solidFill>
                <a:srgbClr val="000000"/>
              </a:solidFill>
              <a:latin typeface="Baloo" panose="03080902040302020200"/>
            </a:endParaRPr>
          </a:p>
        </p:txBody>
      </p:sp>
      <p:grpSp>
        <p:nvGrpSpPr>
          <p:cNvPr id="3" name="Group 3"/>
          <p:cNvGrpSpPr/>
          <p:nvPr/>
        </p:nvGrpSpPr>
        <p:grpSpPr>
          <a:xfrm>
            <a:off x="1028700" y="2491087"/>
            <a:ext cx="13967148" cy="2882962"/>
            <a:chOff x="0" y="0"/>
            <a:chExt cx="18622864" cy="3843949"/>
          </a:xfrm>
        </p:grpSpPr>
        <p:sp>
          <p:nvSpPr>
            <p:cNvPr id="4" name="TextBox 4"/>
            <p:cNvSpPr txBox="1"/>
            <p:nvPr/>
          </p:nvSpPr>
          <p:spPr>
            <a:xfrm>
              <a:off x="0" y="-38100"/>
              <a:ext cx="18622864" cy="769620"/>
            </a:xfrm>
            <a:prstGeom prst="rect">
              <a:avLst/>
            </a:prstGeom>
          </p:spPr>
          <p:txBody>
            <a:bodyPr lIns="0" tIns="0" rIns="0" bIns="0" rtlCol="0" anchor="t">
              <a:spAutoFit/>
            </a:bodyPr>
            <a:lstStyle/>
            <a:p>
              <a:pPr>
                <a:lnSpc>
                  <a:spcPts val="4680"/>
                </a:lnSpc>
              </a:pPr>
              <a:r>
                <a:rPr lang="en-US" sz="3600">
                  <a:solidFill>
                    <a:srgbClr val="000000"/>
                  </a:solidFill>
                  <a:latin typeface="Baloo" panose="03080902040302020200"/>
                </a:rPr>
                <a:t>Phân loại TSCĐ</a:t>
              </a:r>
              <a:endParaRPr lang="en-US" sz="3600">
                <a:solidFill>
                  <a:srgbClr val="000000"/>
                </a:solidFill>
                <a:latin typeface="Baloo" panose="03080902040302020200"/>
              </a:endParaRPr>
            </a:p>
          </p:txBody>
        </p:sp>
        <p:sp>
          <p:nvSpPr>
            <p:cNvPr id="5" name="TextBox 5"/>
            <p:cNvSpPr txBox="1"/>
            <p:nvPr/>
          </p:nvSpPr>
          <p:spPr>
            <a:xfrm>
              <a:off x="0" y="1060744"/>
              <a:ext cx="18622864" cy="3379259"/>
            </a:xfrm>
            <a:prstGeom prst="rect">
              <a:avLst/>
            </a:prstGeom>
          </p:spPr>
          <p:txBody>
            <a:bodyPr lIns="0" tIns="0" rIns="0" bIns="0" rtlCol="0" anchor="t">
              <a:spAutoFit/>
            </a:bodyPr>
            <a:lstStyle/>
            <a:p>
              <a:pPr>
                <a:lnSpc>
                  <a:spcPts val="3380"/>
                </a:lnSpc>
              </a:pPr>
              <a:r>
                <a:rPr lang="en-US" sz="2600">
                  <a:solidFill>
                    <a:srgbClr val="000000"/>
                  </a:solidFill>
                  <a:latin typeface="Clear Sans Regular" panose="020B0503030202020304"/>
                </a:rPr>
                <a:t> Dựa theo thông tư 45/2013/TT-BTC, tài sản cố định được phân loại như sau:</a:t>
              </a:r>
              <a:endParaRPr lang="en-US" sz="2600">
                <a:solidFill>
                  <a:srgbClr val="000000"/>
                </a:solidFill>
                <a:latin typeface="Clear Sans Regular" panose="020B0503030202020304"/>
              </a:endParaRPr>
            </a:p>
            <a:p>
              <a:pPr>
                <a:lnSpc>
                  <a:spcPts val="3380"/>
                </a:lnSpc>
              </a:pPr>
              <a:r>
                <a:rPr lang="en-US" sz="2600">
                  <a:solidFill>
                    <a:srgbClr val="000000"/>
                  </a:solidFill>
                  <a:latin typeface="Clear Sans Regular" panose="020B0503030202020304"/>
                </a:rPr>
                <a:t> - Tài sản cố định hữu hình</a:t>
              </a:r>
              <a:endParaRPr lang="en-US" sz="2600">
                <a:solidFill>
                  <a:srgbClr val="000000"/>
                </a:solidFill>
                <a:latin typeface="Clear Sans Regular" panose="020B0503030202020304"/>
              </a:endParaRPr>
            </a:p>
            <a:p>
              <a:pPr>
                <a:lnSpc>
                  <a:spcPts val="3380"/>
                </a:lnSpc>
              </a:pPr>
              <a:r>
                <a:rPr lang="en-US" sz="2600">
                  <a:solidFill>
                    <a:srgbClr val="000000"/>
                  </a:solidFill>
                  <a:latin typeface="Clear Sans Regular" panose="020B0503030202020304"/>
                </a:rPr>
                <a:t> - Tài sản cố định vô hình</a:t>
              </a:r>
              <a:endParaRPr lang="en-US" sz="2600">
                <a:solidFill>
                  <a:srgbClr val="000000"/>
                </a:solidFill>
                <a:latin typeface="Clear Sans Regular" panose="020B0503030202020304"/>
              </a:endParaRPr>
            </a:p>
            <a:p>
              <a:pPr>
                <a:lnSpc>
                  <a:spcPts val="3380"/>
                </a:lnSpc>
              </a:pPr>
              <a:r>
                <a:rPr lang="en-US" sz="2600">
                  <a:solidFill>
                    <a:srgbClr val="000000"/>
                  </a:solidFill>
                  <a:latin typeface="Clear Sans Regular" panose="020B0503030202020304"/>
                </a:rPr>
                <a:t> - Tài sản cố định thuê tài chính</a:t>
              </a:r>
              <a:endParaRPr lang="en-US" sz="2600">
                <a:solidFill>
                  <a:srgbClr val="000000"/>
                </a:solidFill>
                <a:latin typeface="Clear Sans Regular" panose="020B0503030202020304"/>
              </a:endParaRPr>
            </a:p>
            <a:p>
              <a:pPr>
                <a:lnSpc>
                  <a:spcPts val="3380"/>
                </a:lnSpc>
              </a:pPr>
              <a:r>
                <a:rPr lang="en-US" sz="2600">
                  <a:solidFill>
                    <a:srgbClr val="000000"/>
                  </a:solidFill>
                  <a:latin typeface="Clear Sans Regular" panose="020B0503030202020304"/>
                </a:rPr>
                <a:t> - Tài sản cố định tương tự</a:t>
              </a:r>
              <a:endParaRPr lang="en-US" sz="2600">
                <a:solidFill>
                  <a:srgbClr val="000000"/>
                </a:solidFill>
                <a:latin typeface="Clear Sans Regular" panose="020B0503030202020304"/>
              </a:endParaRPr>
            </a:p>
            <a:p>
              <a:pPr>
                <a:lnSpc>
                  <a:spcPts val="3380"/>
                </a:lnSpc>
              </a:pPr>
              <a:endParaRPr lang="en-US" sz="2600">
                <a:solidFill>
                  <a:srgbClr val="000000"/>
                </a:solidFill>
                <a:latin typeface="Clear Sans Regular" panose="020B0503030202020304"/>
              </a:endParaRPr>
            </a:p>
          </p:txBody>
        </p:sp>
      </p:grpSp>
      <p:grpSp>
        <p:nvGrpSpPr>
          <p:cNvPr id="6" name="Group 6"/>
          <p:cNvGrpSpPr/>
          <p:nvPr/>
        </p:nvGrpSpPr>
        <p:grpSpPr>
          <a:xfrm>
            <a:off x="1028700" y="5778169"/>
            <a:ext cx="14105539" cy="2029522"/>
            <a:chOff x="0" y="0"/>
            <a:chExt cx="18807385" cy="2706029"/>
          </a:xfrm>
        </p:grpSpPr>
        <p:sp>
          <p:nvSpPr>
            <p:cNvPr id="7" name="TextBox 7"/>
            <p:cNvSpPr txBox="1"/>
            <p:nvPr/>
          </p:nvSpPr>
          <p:spPr>
            <a:xfrm>
              <a:off x="0" y="-38100"/>
              <a:ext cx="18807385" cy="769620"/>
            </a:xfrm>
            <a:prstGeom prst="rect">
              <a:avLst/>
            </a:prstGeom>
          </p:spPr>
          <p:txBody>
            <a:bodyPr lIns="0" tIns="0" rIns="0" bIns="0" rtlCol="0" anchor="t">
              <a:spAutoFit/>
            </a:bodyPr>
            <a:lstStyle/>
            <a:p>
              <a:pPr>
                <a:lnSpc>
                  <a:spcPts val="4680"/>
                </a:lnSpc>
              </a:pPr>
              <a:r>
                <a:rPr lang="en-US" sz="3600">
                  <a:solidFill>
                    <a:srgbClr val="000000"/>
                  </a:solidFill>
                  <a:latin typeface="Baloo" panose="03080902040302020200"/>
                </a:rPr>
                <a:t>Khấu hao và hao mòn TSCĐ</a:t>
              </a:r>
              <a:endParaRPr lang="en-US" sz="3600">
                <a:solidFill>
                  <a:srgbClr val="000000"/>
                </a:solidFill>
                <a:latin typeface="Baloo" panose="03080902040302020200"/>
              </a:endParaRPr>
            </a:p>
          </p:txBody>
        </p:sp>
        <p:sp>
          <p:nvSpPr>
            <p:cNvPr id="8" name="TextBox 8"/>
            <p:cNvSpPr txBox="1"/>
            <p:nvPr/>
          </p:nvSpPr>
          <p:spPr>
            <a:xfrm>
              <a:off x="0" y="1060744"/>
              <a:ext cx="18807385" cy="2241338"/>
            </a:xfrm>
            <a:prstGeom prst="rect">
              <a:avLst/>
            </a:prstGeom>
          </p:spPr>
          <p:txBody>
            <a:bodyPr lIns="0" tIns="0" rIns="0" bIns="0" rtlCol="0" anchor="t">
              <a:spAutoFit/>
            </a:bodyPr>
            <a:lstStyle/>
            <a:p>
              <a:pPr>
                <a:lnSpc>
                  <a:spcPts val="3380"/>
                </a:lnSpc>
              </a:pPr>
              <a:r>
                <a:rPr lang="en-US" sz="2600">
                  <a:solidFill>
                    <a:srgbClr val="000000"/>
                  </a:solidFill>
                  <a:latin typeface="Clear Sans Regular" panose="020B0503030202020304"/>
                </a:rPr>
                <a:t>- Hao mòn TSCĐ: là việc TSCĐ trong quá trình sử dụng chịu nhiều tác động của các nguyên nhân làm chúng bị hao mòn, giá trị sử dụng giảm bớt. </a:t>
              </a:r>
              <a:endParaRPr lang="en-US" sz="2600">
                <a:solidFill>
                  <a:srgbClr val="000000"/>
                </a:solidFill>
                <a:latin typeface="Clear Sans Regular" panose="020B0503030202020304"/>
              </a:endParaRPr>
            </a:p>
            <a:p>
              <a:pPr>
                <a:lnSpc>
                  <a:spcPts val="3380"/>
                </a:lnSpc>
              </a:pPr>
              <a:r>
                <a:rPr lang="en-US" sz="2600">
                  <a:solidFill>
                    <a:srgbClr val="000000"/>
                  </a:solidFill>
                  <a:latin typeface="Clear Sans Regular" panose="020B0503030202020304"/>
                </a:rPr>
                <a:t>- Khấu hao tài sản: là hình thức thu hồi vốn cố định đầu tư vào tài sản cố định tương ứng với giá trị hao mòn trong quá trình sản xuất nhằm tạo ra nguồn vốn tái đầu tư tài sản cố định. </a:t>
              </a:r>
              <a:endParaRPr lang="en-US" sz="2600">
                <a:solidFill>
                  <a:srgbClr val="000000"/>
                </a:solidFill>
                <a:latin typeface="Clear Sans Regular" panose="020B0503030202020304"/>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a:off x="7548483" y="395540"/>
            <a:ext cx="9279726" cy="9495920"/>
          </a:xfrm>
          <a:prstGeom prst="rect">
            <a:avLst/>
          </a:prstGeom>
        </p:spPr>
      </p:pic>
      <p:sp>
        <p:nvSpPr>
          <p:cNvPr id="3" name="TextBox 3"/>
          <p:cNvSpPr txBox="1"/>
          <p:nvPr/>
        </p:nvSpPr>
        <p:spPr>
          <a:xfrm>
            <a:off x="1305481" y="3703901"/>
            <a:ext cx="4175938" cy="3200400"/>
          </a:xfrm>
          <a:prstGeom prst="rect">
            <a:avLst/>
          </a:prstGeom>
        </p:spPr>
        <p:txBody>
          <a:bodyPr lIns="0" tIns="0" rIns="0" bIns="0" rtlCol="0" anchor="t">
            <a:spAutoFit/>
          </a:bodyPr>
          <a:lstStyle/>
          <a:p>
            <a:pPr algn="ctr">
              <a:lnSpc>
                <a:spcPts val="8400"/>
              </a:lnSpc>
            </a:pPr>
            <a:r>
              <a:rPr lang="en-US" sz="7000">
                <a:solidFill>
                  <a:srgbClr val="000000"/>
                </a:solidFill>
                <a:latin typeface="Baloo" panose="03080902040302020200"/>
              </a:rPr>
              <a:t>Quy trình quản lý TSCĐ</a:t>
            </a:r>
            <a:endParaRPr lang="en-US" sz="7000">
              <a:solidFill>
                <a:srgbClr val="000000"/>
              </a:solidFill>
              <a:latin typeface="Baloo" panose="030809020403020202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2" name="TextBox 2"/>
          <p:cNvSpPr txBox="1"/>
          <p:nvPr/>
        </p:nvSpPr>
        <p:spPr>
          <a:xfrm>
            <a:off x="1028700" y="394092"/>
            <a:ext cx="16230600" cy="1838325"/>
          </a:xfrm>
          <a:prstGeom prst="rect">
            <a:avLst/>
          </a:prstGeom>
        </p:spPr>
        <p:txBody>
          <a:bodyPr lIns="0" tIns="0" rIns="0" bIns="0" rtlCol="0" anchor="t">
            <a:spAutoFit/>
          </a:bodyPr>
          <a:lstStyle/>
          <a:p>
            <a:pPr>
              <a:lnSpc>
                <a:spcPts val="7200"/>
              </a:lnSpc>
            </a:pPr>
            <a:r>
              <a:rPr lang="en-US" sz="6000">
                <a:solidFill>
                  <a:srgbClr val="000000"/>
                </a:solidFill>
                <a:latin typeface="Baloo" panose="03080902040302020200"/>
              </a:rPr>
              <a:t>2.2 Mô tả quy trình nghiệp vụ quản lý TSCĐ của công ty</a:t>
            </a:r>
            <a:endParaRPr lang="en-US" sz="6000">
              <a:solidFill>
                <a:srgbClr val="000000"/>
              </a:solidFill>
              <a:latin typeface="Baloo" panose="03080902040302020200"/>
            </a:endParaRPr>
          </a:p>
        </p:txBody>
      </p:sp>
      <p:grpSp>
        <p:nvGrpSpPr>
          <p:cNvPr id="3" name="Group 3"/>
          <p:cNvGrpSpPr/>
          <p:nvPr/>
        </p:nvGrpSpPr>
        <p:grpSpPr>
          <a:xfrm>
            <a:off x="1028700" y="2491087"/>
            <a:ext cx="13967148" cy="2456242"/>
            <a:chOff x="0" y="0"/>
            <a:chExt cx="18622864" cy="3274989"/>
          </a:xfrm>
        </p:grpSpPr>
        <p:sp>
          <p:nvSpPr>
            <p:cNvPr id="4" name="TextBox 4"/>
            <p:cNvSpPr txBox="1"/>
            <p:nvPr/>
          </p:nvSpPr>
          <p:spPr>
            <a:xfrm>
              <a:off x="0" y="-38100"/>
              <a:ext cx="18622864" cy="769620"/>
            </a:xfrm>
            <a:prstGeom prst="rect">
              <a:avLst/>
            </a:prstGeom>
          </p:spPr>
          <p:txBody>
            <a:bodyPr lIns="0" tIns="0" rIns="0" bIns="0" rtlCol="0" anchor="t">
              <a:spAutoFit/>
            </a:bodyPr>
            <a:lstStyle/>
            <a:p>
              <a:pPr>
                <a:lnSpc>
                  <a:spcPts val="4680"/>
                </a:lnSpc>
              </a:pPr>
              <a:r>
                <a:rPr lang="en-US" sz="3600">
                  <a:solidFill>
                    <a:srgbClr val="000000"/>
                  </a:solidFill>
                  <a:latin typeface="Baloo" panose="03080902040302020200"/>
                </a:rPr>
                <a:t>2.2.1 Tình hình chung</a:t>
              </a:r>
              <a:endParaRPr lang="en-US" sz="3600">
                <a:solidFill>
                  <a:srgbClr val="000000"/>
                </a:solidFill>
                <a:latin typeface="Baloo" panose="03080902040302020200"/>
              </a:endParaRPr>
            </a:p>
          </p:txBody>
        </p:sp>
        <p:sp>
          <p:nvSpPr>
            <p:cNvPr id="5" name="TextBox 5"/>
            <p:cNvSpPr txBox="1"/>
            <p:nvPr/>
          </p:nvSpPr>
          <p:spPr>
            <a:xfrm>
              <a:off x="0" y="1060744"/>
              <a:ext cx="18622864" cy="2810298"/>
            </a:xfrm>
            <a:prstGeom prst="rect">
              <a:avLst/>
            </a:prstGeom>
          </p:spPr>
          <p:txBody>
            <a:bodyPr lIns="0" tIns="0" rIns="0" bIns="0" rtlCol="0" anchor="t">
              <a:spAutoFit/>
            </a:bodyPr>
            <a:lstStyle/>
            <a:p>
              <a:pPr>
                <a:lnSpc>
                  <a:spcPts val="3380"/>
                </a:lnSpc>
              </a:pPr>
              <a:r>
                <a:rPr lang="en-US" sz="2600">
                  <a:solidFill>
                    <a:srgbClr val="000000"/>
                  </a:solidFill>
                  <a:latin typeface="Clear Sans Regular" panose="020B0503030202020304"/>
                </a:rPr>
                <a:t> Trải qua nhiều năm hoạt động, công ty đang dần phát triển lớn mạnh, nên nhu cầu đầu tư vào các trang thiết bị mới ngày càng lớn để phục vụ hoạt động của công ty tốt hơn, các tài sản cố định của công ty rất đa dạng, giá trị cao và số lượng rất lớn và có mục đích sử dụng khác nhau.</a:t>
              </a:r>
              <a:endParaRPr lang="en-US" sz="2600">
                <a:solidFill>
                  <a:srgbClr val="000000"/>
                </a:solidFill>
                <a:latin typeface="Clear Sans Regular" panose="020B0503030202020304"/>
              </a:endParaRPr>
            </a:p>
            <a:p>
              <a:pPr>
                <a:lnSpc>
                  <a:spcPts val="3380"/>
                </a:lnSpc>
              </a:pPr>
              <a:endParaRPr lang="en-US" sz="2600">
                <a:solidFill>
                  <a:srgbClr val="000000"/>
                </a:solidFill>
                <a:latin typeface="Clear Sans Regular" panose="020B0503030202020304"/>
              </a:endParaRPr>
            </a:p>
          </p:txBody>
        </p:sp>
      </p:grpSp>
      <p:grpSp>
        <p:nvGrpSpPr>
          <p:cNvPr id="6" name="Group 6"/>
          <p:cNvGrpSpPr/>
          <p:nvPr/>
        </p:nvGrpSpPr>
        <p:grpSpPr>
          <a:xfrm>
            <a:off x="1028700" y="5778169"/>
            <a:ext cx="14105539" cy="2882962"/>
            <a:chOff x="0" y="0"/>
            <a:chExt cx="18807385" cy="3843949"/>
          </a:xfrm>
        </p:grpSpPr>
        <p:sp>
          <p:nvSpPr>
            <p:cNvPr id="7" name="TextBox 7"/>
            <p:cNvSpPr txBox="1"/>
            <p:nvPr/>
          </p:nvSpPr>
          <p:spPr>
            <a:xfrm>
              <a:off x="0" y="-38100"/>
              <a:ext cx="18807385" cy="769620"/>
            </a:xfrm>
            <a:prstGeom prst="rect">
              <a:avLst/>
            </a:prstGeom>
          </p:spPr>
          <p:txBody>
            <a:bodyPr lIns="0" tIns="0" rIns="0" bIns="0" rtlCol="0" anchor="t">
              <a:spAutoFit/>
            </a:bodyPr>
            <a:lstStyle/>
            <a:p>
              <a:pPr>
                <a:lnSpc>
                  <a:spcPts val="4680"/>
                </a:lnSpc>
              </a:pPr>
              <a:r>
                <a:rPr lang="en-US" sz="3600">
                  <a:solidFill>
                    <a:srgbClr val="000000"/>
                  </a:solidFill>
                  <a:latin typeface="Baloo" panose="03080902040302020200"/>
                </a:rPr>
                <a:t>2.2.2 Chi tiết quy trình quản lý TSCĐ của công ty Hà Long</a:t>
              </a:r>
              <a:endParaRPr lang="en-US" sz="3600">
                <a:solidFill>
                  <a:srgbClr val="000000"/>
                </a:solidFill>
                <a:latin typeface="Baloo" panose="03080902040302020200"/>
              </a:endParaRPr>
            </a:p>
          </p:txBody>
        </p:sp>
        <p:sp>
          <p:nvSpPr>
            <p:cNvPr id="8" name="TextBox 8"/>
            <p:cNvSpPr txBox="1"/>
            <p:nvPr/>
          </p:nvSpPr>
          <p:spPr>
            <a:xfrm>
              <a:off x="0" y="1060744"/>
              <a:ext cx="18807385" cy="3379259"/>
            </a:xfrm>
            <a:prstGeom prst="rect">
              <a:avLst/>
            </a:prstGeom>
          </p:spPr>
          <p:txBody>
            <a:bodyPr lIns="0" tIns="0" rIns="0" bIns="0" rtlCol="0" anchor="t">
              <a:spAutoFit/>
            </a:bodyPr>
            <a:lstStyle/>
            <a:p>
              <a:pPr>
                <a:lnSpc>
                  <a:spcPts val="3380"/>
                </a:lnSpc>
              </a:pPr>
              <a:r>
                <a:rPr lang="en-US" sz="2600">
                  <a:solidFill>
                    <a:srgbClr val="000000"/>
                  </a:solidFill>
                  <a:latin typeface="Clear Sans Regular" panose="020B0503030202020304"/>
                </a:rPr>
                <a:t> Danh mục tài sản cố định bao gồm:</a:t>
              </a:r>
              <a:endParaRPr lang="en-US" sz="2600">
                <a:solidFill>
                  <a:srgbClr val="000000"/>
                </a:solidFill>
                <a:latin typeface="Clear Sans Regular" panose="020B0503030202020304"/>
              </a:endParaRPr>
            </a:p>
            <a:p>
              <a:pPr>
                <a:lnSpc>
                  <a:spcPts val="3380"/>
                </a:lnSpc>
              </a:pPr>
              <a:r>
                <a:rPr lang="en-US" sz="2600">
                  <a:solidFill>
                    <a:srgbClr val="000000"/>
                  </a:solidFill>
                  <a:latin typeface="Clear Sans Regular" panose="020B0503030202020304"/>
                </a:rPr>
                <a:t>- Trụ sở công ty</a:t>
              </a:r>
              <a:endParaRPr lang="en-US" sz="2600">
                <a:solidFill>
                  <a:srgbClr val="000000"/>
                </a:solidFill>
                <a:latin typeface="Clear Sans Regular" panose="020B0503030202020304"/>
              </a:endParaRPr>
            </a:p>
            <a:p>
              <a:pPr>
                <a:lnSpc>
                  <a:spcPts val="3380"/>
                </a:lnSpc>
              </a:pPr>
              <a:r>
                <a:rPr lang="en-US" sz="2600">
                  <a:solidFill>
                    <a:srgbClr val="000000"/>
                  </a:solidFill>
                  <a:latin typeface="Clear Sans Regular" panose="020B0503030202020304"/>
                </a:rPr>
                <a:t>- Các thiết bị văn phòng</a:t>
              </a:r>
              <a:endParaRPr lang="en-US" sz="2600">
                <a:solidFill>
                  <a:srgbClr val="000000"/>
                </a:solidFill>
                <a:latin typeface="Clear Sans Regular" panose="020B0503030202020304"/>
              </a:endParaRPr>
            </a:p>
            <a:p>
              <a:pPr>
                <a:lnSpc>
                  <a:spcPts val="3380"/>
                </a:lnSpc>
              </a:pPr>
              <a:r>
                <a:rPr lang="en-US" sz="2600">
                  <a:solidFill>
                    <a:srgbClr val="000000"/>
                  </a:solidFill>
                  <a:latin typeface="Clear Sans Regular" panose="020B0503030202020304"/>
                </a:rPr>
                <a:t>- Phương tiện đi lại</a:t>
              </a:r>
              <a:endParaRPr lang="en-US" sz="2600">
                <a:solidFill>
                  <a:srgbClr val="000000"/>
                </a:solidFill>
                <a:latin typeface="Clear Sans Regular" panose="020B0503030202020304"/>
              </a:endParaRPr>
            </a:p>
            <a:p>
              <a:pPr>
                <a:lnSpc>
                  <a:spcPts val="3380"/>
                </a:lnSpc>
              </a:pPr>
              <a:r>
                <a:rPr lang="en-US" sz="2600">
                  <a:solidFill>
                    <a:srgbClr val="000000"/>
                  </a:solidFill>
                  <a:latin typeface="Clear Sans Regular" panose="020B0503030202020304"/>
                </a:rPr>
                <a:t>- Phương tiện chuyên chở và vận chuyển</a:t>
              </a:r>
              <a:endParaRPr lang="en-US" sz="2600">
                <a:solidFill>
                  <a:srgbClr val="000000"/>
                </a:solidFill>
                <a:latin typeface="Clear Sans Regular" panose="020B0503030202020304"/>
              </a:endParaRPr>
            </a:p>
            <a:p>
              <a:pPr>
                <a:lnSpc>
                  <a:spcPts val="3380"/>
                </a:lnSpc>
              </a:pPr>
              <a:r>
                <a:rPr lang="en-US" sz="2600">
                  <a:solidFill>
                    <a:srgbClr val="000000"/>
                  </a:solidFill>
                  <a:latin typeface="Clear Sans Regular" panose="020B0503030202020304"/>
                </a:rPr>
                <a:t>- Các máy móc thiết bị thi công</a:t>
              </a:r>
              <a:endParaRPr lang="en-US" sz="2600">
                <a:solidFill>
                  <a:srgbClr val="000000"/>
                </a:solidFill>
                <a:latin typeface="Clear Sans Regular" panose="020B0503030202020304"/>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b="1364"/>
          <a:stretch>
            <a:fillRect/>
          </a:stretch>
        </p:blipFill>
        <p:spPr>
          <a:xfrm>
            <a:off x="6212401" y="2588586"/>
            <a:ext cx="11663921" cy="6669714"/>
          </a:xfrm>
          <a:prstGeom prst="rect">
            <a:avLst/>
          </a:prstGeom>
        </p:spPr>
      </p:pic>
      <p:sp>
        <p:nvSpPr>
          <p:cNvPr id="3" name="TextBox 3"/>
          <p:cNvSpPr txBox="1"/>
          <p:nvPr/>
        </p:nvSpPr>
        <p:spPr>
          <a:xfrm>
            <a:off x="1028700" y="4004176"/>
            <a:ext cx="4383523" cy="3017520"/>
          </a:xfrm>
          <a:prstGeom prst="rect">
            <a:avLst/>
          </a:prstGeom>
        </p:spPr>
        <p:txBody>
          <a:bodyPr lIns="0" tIns="0" rIns="0" bIns="0" rtlCol="0" anchor="t">
            <a:spAutoFit/>
          </a:bodyPr>
          <a:lstStyle/>
          <a:p>
            <a:pPr algn="ctr">
              <a:lnSpc>
                <a:spcPts val="6000"/>
              </a:lnSpc>
            </a:pPr>
            <a:r>
              <a:rPr lang="en-US" sz="5000" dirty="0" err="1">
                <a:solidFill>
                  <a:srgbClr val="000000"/>
                </a:solidFill>
                <a:latin typeface="Baloo" panose="03080902040302020200"/>
              </a:rPr>
              <a:t>Sơ</a:t>
            </a:r>
            <a:r>
              <a:rPr lang="en-US" sz="5000" dirty="0">
                <a:solidFill>
                  <a:srgbClr val="000000"/>
                </a:solidFill>
                <a:latin typeface="Baloo" panose="03080902040302020200"/>
              </a:rPr>
              <a:t> </a:t>
            </a:r>
            <a:r>
              <a:rPr lang="en-US" sz="5000" dirty="0" err="1">
                <a:solidFill>
                  <a:srgbClr val="000000"/>
                </a:solidFill>
                <a:latin typeface="Baloo" panose="03080902040302020200"/>
              </a:rPr>
              <a:t>đồ</a:t>
            </a:r>
            <a:r>
              <a:rPr lang="en-US" sz="5000" dirty="0">
                <a:solidFill>
                  <a:srgbClr val="000000"/>
                </a:solidFill>
                <a:latin typeface="Baloo" panose="03080902040302020200"/>
              </a:rPr>
              <a:t> </a:t>
            </a:r>
            <a:r>
              <a:rPr lang="en-US" sz="5000" dirty="0" err="1">
                <a:solidFill>
                  <a:srgbClr val="000000"/>
                </a:solidFill>
                <a:latin typeface="Baloo" panose="03080902040302020200"/>
              </a:rPr>
              <a:t>ngữ</a:t>
            </a:r>
            <a:r>
              <a:rPr lang="en-US" sz="5000" dirty="0">
                <a:solidFill>
                  <a:srgbClr val="000000"/>
                </a:solidFill>
                <a:latin typeface="Baloo" panose="03080902040302020200"/>
              </a:rPr>
              <a:t> </a:t>
            </a:r>
            <a:r>
              <a:rPr lang="en-US" sz="5000" dirty="0" err="1">
                <a:solidFill>
                  <a:srgbClr val="000000"/>
                </a:solidFill>
                <a:latin typeface="Baloo" panose="03080902040302020200"/>
              </a:rPr>
              <a:t>cảnh</a:t>
            </a:r>
            <a:r>
              <a:rPr lang="en-US" sz="5000" dirty="0">
                <a:solidFill>
                  <a:srgbClr val="000000"/>
                </a:solidFill>
                <a:latin typeface="Baloo" panose="03080902040302020200"/>
              </a:rPr>
              <a:t> </a:t>
            </a:r>
            <a:r>
              <a:rPr lang="en-US" sz="5000" dirty="0" err="1">
                <a:solidFill>
                  <a:srgbClr val="000000"/>
                </a:solidFill>
                <a:latin typeface="Baloo" panose="03080902040302020200"/>
              </a:rPr>
              <a:t>trong</a:t>
            </a:r>
            <a:r>
              <a:rPr lang="en-US" sz="5000" dirty="0">
                <a:solidFill>
                  <a:srgbClr val="000000"/>
                </a:solidFill>
                <a:latin typeface="Baloo" panose="03080902040302020200"/>
              </a:rPr>
              <a:t> </a:t>
            </a:r>
            <a:r>
              <a:rPr lang="en-US" sz="5000" dirty="0" err="1">
                <a:solidFill>
                  <a:srgbClr val="000000"/>
                </a:solidFill>
                <a:latin typeface="Baloo" panose="03080902040302020200"/>
              </a:rPr>
              <a:t>quy</a:t>
            </a:r>
            <a:r>
              <a:rPr lang="en-US" sz="5000" dirty="0">
                <a:solidFill>
                  <a:srgbClr val="000000"/>
                </a:solidFill>
                <a:latin typeface="Baloo" panose="03080902040302020200"/>
              </a:rPr>
              <a:t> </a:t>
            </a:r>
            <a:r>
              <a:rPr lang="en-US" sz="5000" dirty="0" err="1">
                <a:solidFill>
                  <a:srgbClr val="000000"/>
                </a:solidFill>
                <a:latin typeface="Baloo" panose="03080902040302020200"/>
              </a:rPr>
              <a:t>trình</a:t>
            </a:r>
            <a:r>
              <a:rPr lang="en-US" sz="5000" dirty="0">
                <a:solidFill>
                  <a:srgbClr val="000000"/>
                </a:solidFill>
                <a:latin typeface="Baloo" panose="03080902040302020200"/>
              </a:rPr>
              <a:t> </a:t>
            </a:r>
            <a:r>
              <a:rPr lang="en-US" sz="5000" dirty="0" err="1">
                <a:solidFill>
                  <a:srgbClr val="000000"/>
                </a:solidFill>
                <a:latin typeface="Baloo" panose="03080902040302020200"/>
              </a:rPr>
              <a:t>quản</a:t>
            </a:r>
            <a:r>
              <a:rPr lang="en-US" sz="5000" dirty="0">
                <a:solidFill>
                  <a:srgbClr val="000000"/>
                </a:solidFill>
                <a:latin typeface="Baloo" panose="03080902040302020200"/>
              </a:rPr>
              <a:t> </a:t>
            </a:r>
            <a:r>
              <a:rPr lang="en-US" sz="5000" dirty="0" err="1">
                <a:solidFill>
                  <a:srgbClr val="000000"/>
                </a:solidFill>
                <a:latin typeface="Baloo" panose="03080902040302020200"/>
              </a:rPr>
              <a:t>lý</a:t>
            </a:r>
            <a:r>
              <a:rPr lang="en-US" sz="5000" dirty="0">
                <a:solidFill>
                  <a:srgbClr val="000000"/>
                </a:solidFill>
                <a:latin typeface="Baloo" panose="03080902040302020200"/>
              </a:rPr>
              <a:t> TSCĐ</a:t>
            </a:r>
            <a:endParaRPr lang="en-US" sz="5000" dirty="0">
              <a:solidFill>
                <a:srgbClr val="000000"/>
              </a:solidFill>
              <a:latin typeface="Baloo" panose="03080902040302020200"/>
            </a:endParaRPr>
          </a:p>
        </p:txBody>
      </p:sp>
      <p:sp>
        <p:nvSpPr>
          <p:cNvPr id="4" name="TextBox 4"/>
          <p:cNvSpPr txBox="1"/>
          <p:nvPr/>
        </p:nvSpPr>
        <p:spPr>
          <a:xfrm>
            <a:off x="1028700" y="394092"/>
            <a:ext cx="16230600" cy="1838325"/>
          </a:xfrm>
          <a:prstGeom prst="rect">
            <a:avLst/>
          </a:prstGeom>
        </p:spPr>
        <p:txBody>
          <a:bodyPr lIns="0" tIns="0" rIns="0" bIns="0" rtlCol="0" anchor="t">
            <a:spAutoFit/>
          </a:bodyPr>
          <a:lstStyle/>
          <a:p>
            <a:pPr>
              <a:lnSpc>
                <a:spcPts val="7200"/>
              </a:lnSpc>
            </a:pPr>
            <a:r>
              <a:rPr lang="en-US" sz="6000" dirty="0">
                <a:solidFill>
                  <a:srgbClr val="000000"/>
                </a:solidFill>
                <a:latin typeface="Baloo" panose="03080902040302020200"/>
              </a:rPr>
              <a:t>2.2 </a:t>
            </a:r>
            <a:r>
              <a:rPr lang="en-US" sz="6000" dirty="0" err="1">
                <a:solidFill>
                  <a:srgbClr val="000000"/>
                </a:solidFill>
                <a:latin typeface="Baloo" panose="03080902040302020200"/>
              </a:rPr>
              <a:t>Mô</a:t>
            </a:r>
            <a:r>
              <a:rPr lang="en-US" sz="6000" dirty="0">
                <a:solidFill>
                  <a:srgbClr val="000000"/>
                </a:solidFill>
                <a:latin typeface="Baloo" panose="03080902040302020200"/>
              </a:rPr>
              <a:t> </a:t>
            </a:r>
            <a:r>
              <a:rPr lang="en-US" sz="6000" dirty="0" err="1">
                <a:solidFill>
                  <a:srgbClr val="000000"/>
                </a:solidFill>
                <a:latin typeface="Baloo" panose="03080902040302020200"/>
              </a:rPr>
              <a:t>tả</a:t>
            </a:r>
            <a:r>
              <a:rPr lang="en-US" sz="6000" dirty="0">
                <a:solidFill>
                  <a:srgbClr val="000000"/>
                </a:solidFill>
                <a:latin typeface="Baloo" panose="03080902040302020200"/>
              </a:rPr>
              <a:t> </a:t>
            </a:r>
            <a:r>
              <a:rPr lang="en-US" sz="6000" dirty="0" err="1">
                <a:solidFill>
                  <a:srgbClr val="000000"/>
                </a:solidFill>
                <a:latin typeface="Baloo" panose="03080902040302020200"/>
              </a:rPr>
              <a:t>quy</a:t>
            </a:r>
            <a:r>
              <a:rPr lang="en-US" sz="6000" dirty="0">
                <a:solidFill>
                  <a:srgbClr val="000000"/>
                </a:solidFill>
                <a:latin typeface="Baloo" panose="03080902040302020200"/>
              </a:rPr>
              <a:t> </a:t>
            </a:r>
            <a:r>
              <a:rPr lang="en-US" sz="6000" dirty="0" err="1">
                <a:solidFill>
                  <a:srgbClr val="000000"/>
                </a:solidFill>
                <a:latin typeface="Baloo" panose="03080902040302020200"/>
              </a:rPr>
              <a:t>trình</a:t>
            </a:r>
            <a:r>
              <a:rPr lang="en-US" sz="6000" dirty="0">
                <a:solidFill>
                  <a:srgbClr val="000000"/>
                </a:solidFill>
                <a:latin typeface="Baloo" panose="03080902040302020200"/>
              </a:rPr>
              <a:t> </a:t>
            </a:r>
            <a:r>
              <a:rPr lang="en-US" sz="6000" dirty="0" err="1">
                <a:solidFill>
                  <a:srgbClr val="000000"/>
                </a:solidFill>
                <a:latin typeface="Baloo" panose="03080902040302020200"/>
              </a:rPr>
              <a:t>nghiệp</a:t>
            </a:r>
            <a:r>
              <a:rPr lang="en-US" sz="6000" dirty="0">
                <a:solidFill>
                  <a:srgbClr val="000000"/>
                </a:solidFill>
                <a:latin typeface="Baloo" panose="03080902040302020200"/>
              </a:rPr>
              <a:t> </a:t>
            </a:r>
            <a:r>
              <a:rPr lang="en-US" sz="6000" dirty="0" err="1">
                <a:solidFill>
                  <a:srgbClr val="000000"/>
                </a:solidFill>
                <a:latin typeface="Baloo" panose="03080902040302020200"/>
              </a:rPr>
              <a:t>vụ</a:t>
            </a:r>
            <a:r>
              <a:rPr lang="en-US" sz="6000" dirty="0">
                <a:solidFill>
                  <a:srgbClr val="000000"/>
                </a:solidFill>
                <a:latin typeface="Baloo" panose="03080902040302020200"/>
              </a:rPr>
              <a:t> </a:t>
            </a:r>
            <a:r>
              <a:rPr lang="en-US" sz="6000" dirty="0" err="1">
                <a:solidFill>
                  <a:srgbClr val="000000"/>
                </a:solidFill>
                <a:latin typeface="Baloo" panose="03080902040302020200"/>
              </a:rPr>
              <a:t>quản</a:t>
            </a:r>
            <a:r>
              <a:rPr lang="en-US" sz="6000" dirty="0">
                <a:solidFill>
                  <a:srgbClr val="000000"/>
                </a:solidFill>
                <a:latin typeface="Baloo" panose="03080902040302020200"/>
              </a:rPr>
              <a:t> </a:t>
            </a:r>
            <a:r>
              <a:rPr lang="en-US" sz="6000" dirty="0" err="1">
                <a:solidFill>
                  <a:srgbClr val="000000"/>
                </a:solidFill>
                <a:latin typeface="Baloo" panose="03080902040302020200"/>
              </a:rPr>
              <a:t>lý</a:t>
            </a:r>
            <a:r>
              <a:rPr lang="en-US" sz="6000" dirty="0">
                <a:solidFill>
                  <a:srgbClr val="000000"/>
                </a:solidFill>
                <a:latin typeface="Baloo" panose="03080902040302020200"/>
              </a:rPr>
              <a:t> TSCĐ </a:t>
            </a:r>
            <a:r>
              <a:rPr lang="en-US" sz="6000" dirty="0" err="1">
                <a:solidFill>
                  <a:srgbClr val="000000"/>
                </a:solidFill>
                <a:latin typeface="Baloo" panose="03080902040302020200"/>
              </a:rPr>
              <a:t>của</a:t>
            </a:r>
            <a:r>
              <a:rPr lang="en-US" sz="6000" dirty="0">
                <a:solidFill>
                  <a:srgbClr val="000000"/>
                </a:solidFill>
                <a:latin typeface="Baloo" panose="03080902040302020200"/>
              </a:rPr>
              <a:t> </a:t>
            </a:r>
            <a:r>
              <a:rPr lang="en-US" sz="6000" dirty="0" err="1">
                <a:solidFill>
                  <a:srgbClr val="000000"/>
                </a:solidFill>
                <a:latin typeface="Baloo" panose="03080902040302020200"/>
              </a:rPr>
              <a:t>công</a:t>
            </a:r>
            <a:r>
              <a:rPr lang="en-US" sz="6000" dirty="0">
                <a:solidFill>
                  <a:srgbClr val="000000"/>
                </a:solidFill>
                <a:latin typeface="Baloo" panose="03080902040302020200"/>
              </a:rPr>
              <a:t> ty</a:t>
            </a:r>
            <a:endParaRPr lang="en-US" sz="6000" dirty="0">
              <a:solidFill>
                <a:srgbClr val="000000"/>
              </a:solidFill>
              <a:latin typeface="Baloo" panose="0308090204030202020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6228</Words>
  <Application>WPS Presentation</Application>
  <PresentationFormat>Custom</PresentationFormat>
  <Paragraphs>178</Paragraphs>
  <Slides>18</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18</vt:i4>
      </vt:variant>
    </vt:vector>
  </HeadingPairs>
  <TitlesOfParts>
    <vt:vector size="34" baseType="lpstr">
      <vt:lpstr>Arial</vt:lpstr>
      <vt:lpstr>SimSun</vt:lpstr>
      <vt:lpstr>Wingdings</vt:lpstr>
      <vt:lpstr>Faustina Regular Bold</vt:lpstr>
      <vt:lpstr>Times New Roman</vt:lpstr>
      <vt:lpstr>Public Sans Bold</vt:lpstr>
      <vt:lpstr>Caudex Bold</vt:lpstr>
      <vt:lpstr>Public Sans</vt:lpstr>
      <vt:lpstr>Clear Sans Regular</vt:lpstr>
      <vt:lpstr>Baloo</vt:lpstr>
      <vt:lpstr>Clear Sans Regular</vt:lpstr>
      <vt:lpstr>Baloo</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Tổng</dc:title>
  <dc:creator/>
  <cp:lastModifiedBy>Long</cp:lastModifiedBy>
  <cp:revision>7</cp:revision>
  <dcterms:created xsi:type="dcterms:W3CDTF">2006-08-16T00:00:00Z</dcterms:created>
  <dcterms:modified xsi:type="dcterms:W3CDTF">2021-11-05T08:58:43Z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F7FF381A665F4BF683B1997E0C8AEAAE</vt:lpwstr>
  </property>
  <property fmtid="{D5CDD505-2E9C-101B-9397-08002B2CF9AE}" pid="3" name="KSOProductBuildVer">
    <vt:lpwstr>1033-11.2.0.10307</vt:lpwstr>
  </property>
</Properties>
</file>