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9"/>
  </p:notesMasterIdLst>
  <p:sldIdLst>
    <p:sldId id="256" r:id="rId2"/>
    <p:sldId id="257" r:id="rId3"/>
    <p:sldId id="287" r:id="rId4"/>
    <p:sldId id="289" r:id="rId5"/>
    <p:sldId id="262" r:id="rId6"/>
    <p:sldId id="263" r:id="rId7"/>
    <p:sldId id="305" r:id="rId8"/>
    <p:sldId id="306" r:id="rId9"/>
    <p:sldId id="307" r:id="rId10"/>
    <p:sldId id="308" r:id="rId11"/>
    <p:sldId id="309" r:id="rId12"/>
    <p:sldId id="288"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278" r:id="rId28"/>
  </p:sldIdLst>
  <p:sldSz cx="9144000" cy="5143500" type="screen16x9"/>
  <p:notesSz cx="6858000" cy="9144000"/>
  <p:embeddedFontLst>
    <p:embeddedFont>
      <p:font typeface="Abel" panose="020B0604020202020204" charset="0"/>
      <p:regular r:id="rId30"/>
    </p:embeddedFont>
    <p:embeddedFont>
      <p:font typeface="Roboto Slab"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Phần Mặc định" id="{40897490-E3E0-42DD-A481-73A0F7A59E7A}">
          <p14:sldIdLst>
            <p14:sldId id="256"/>
            <p14:sldId id="257"/>
            <p14:sldId id="287"/>
            <p14:sldId id="289"/>
            <p14:sldId id="262"/>
            <p14:sldId id="263"/>
            <p14:sldId id="305"/>
            <p14:sldId id="306"/>
            <p14:sldId id="307"/>
            <p14:sldId id="308"/>
            <p14:sldId id="309"/>
            <p14:sldId id="288"/>
            <p14:sldId id="291"/>
            <p14:sldId id="292"/>
            <p14:sldId id="293"/>
            <p14:sldId id="294"/>
            <p14:sldId id="295"/>
            <p14:sldId id="296"/>
            <p14:sldId id="297"/>
            <p14:sldId id="298"/>
            <p14:sldId id="299"/>
            <p14:sldId id="300"/>
            <p14:sldId id="301"/>
            <p14:sldId id="302"/>
            <p14:sldId id="303"/>
            <p14:sldId id="304"/>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4E70AC-D01C-4A9B-B764-862C9EC74CC5}">
  <a:tblStyle styleId="{074E70AC-D01C-4A9B-B764-862C9EC74CC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43168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87793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49357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28613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 name="Shape 3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1638300" y="1991825"/>
            <a:ext cx="58674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4"/>
        <p:cNvGrpSpPr/>
        <p:nvPr/>
      </p:nvGrpSpPr>
      <p:grpSpPr>
        <a:xfrm>
          <a:off x="0" y="0"/>
          <a:ext cx="0" cy="0"/>
          <a:chOff x="0" y="0"/>
          <a:chExt cx="0" cy="0"/>
        </a:xfrm>
      </p:grpSpPr>
      <p:sp>
        <p:nvSpPr>
          <p:cNvPr id="115" name="Shape 115"/>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17" name="Shape 117"/>
          <p:cNvSpPr txBox="1">
            <a:spLocks noGrp="1"/>
          </p:cNvSpPr>
          <p:nvPr>
            <p:ph type="body" idx="1"/>
          </p:nvPr>
        </p:nvSpPr>
        <p:spPr>
          <a:xfrm>
            <a:off x="942975" y="1352550"/>
            <a:ext cx="3522900" cy="31338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18" name="Shape 118"/>
          <p:cNvSpPr txBox="1">
            <a:spLocks noGrp="1"/>
          </p:cNvSpPr>
          <p:nvPr>
            <p:ph type="body" idx="2"/>
          </p:nvPr>
        </p:nvSpPr>
        <p:spPr>
          <a:xfrm>
            <a:off x="4678075" y="1352550"/>
            <a:ext cx="3522900" cy="31338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19" name="Shape 1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136" name="Shape 1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AC7D7"/>
            </a:gs>
            <a:gs pos="82000">
              <a:srgbClr val="0D7FD1"/>
            </a:gs>
            <a:gs pos="100000">
              <a:srgbClr val="184DE2"/>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Shape 6"/>
          <p:cNvGrpSpPr/>
          <p:nvPr/>
        </p:nvGrpSpPr>
        <p:grpSpPr>
          <a:xfrm>
            <a:off x="-168697" y="-180346"/>
            <a:ext cx="9501192" cy="5491843"/>
            <a:chOff x="-168697" y="-180346"/>
            <a:chExt cx="9501192" cy="5491843"/>
          </a:xfrm>
        </p:grpSpPr>
        <p:sp>
          <p:nvSpPr>
            <p:cNvPr id="7" name="Shape 7"/>
            <p:cNvSpPr/>
            <p:nvPr/>
          </p:nvSpPr>
          <p:spPr>
            <a:xfrm rot="-5165075">
              <a:off x="-149313" y="-76480"/>
              <a:ext cx="248388" cy="248376"/>
            </a:xfrm>
            <a:custGeom>
              <a:avLst/>
              <a:gdLst/>
              <a:ahLst/>
              <a:cxnLst/>
              <a:rect l="0" t="0" r="0" b="0"/>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8"/>
            <p:cNvSpPr/>
            <p:nvPr/>
          </p:nvSpPr>
          <p:spPr>
            <a:xfrm>
              <a:off x="1199003" y="209866"/>
              <a:ext cx="252291" cy="230173"/>
            </a:xfrm>
            <a:custGeom>
              <a:avLst/>
              <a:gdLst/>
              <a:ahLst/>
              <a:cxnLst/>
              <a:rect l="0" t="0" r="0" b="0"/>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9"/>
            <p:cNvSpPr/>
            <p:nvPr/>
          </p:nvSpPr>
          <p:spPr>
            <a:xfrm rot="-7795544">
              <a:off x="1789723" y="-112653"/>
              <a:ext cx="264636" cy="215218"/>
            </a:xfrm>
            <a:custGeom>
              <a:avLst/>
              <a:gdLst/>
              <a:ahLst/>
              <a:cxnLst/>
              <a:rect l="0" t="0" r="0" b="0"/>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10"/>
            <p:cNvSpPr/>
            <p:nvPr/>
          </p:nvSpPr>
          <p:spPr>
            <a:xfrm rot="6276760">
              <a:off x="8224420" y="306479"/>
              <a:ext cx="163221" cy="256843"/>
            </a:xfrm>
            <a:custGeom>
              <a:avLst/>
              <a:gdLst/>
              <a:ahLst/>
              <a:cxnLst/>
              <a:rect l="0" t="0" r="0" b="0"/>
              <a:pathLst>
                <a:path w="13888" h="21854" extrusionOk="0">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rot="2357159">
              <a:off x="358847" y="180980"/>
              <a:ext cx="256871" cy="173641"/>
            </a:xfrm>
            <a:custGeom>
              <a:avLst/>
              <a:gdLst/>
              <a:ahLst/>
              <a:cxnLst/>
              <a:rect l="0" t="0" r="0" b="0"/>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rot="5239795">
              <a:off x="2893367" y="12366"/>
              <a:ext cx="173612" cy="256833"/>
            </a:xfrm>
            <a:custGeom>
              <a:avLst/>
              <a:gdLst/>
              <a:ahLst/>
              <a:cxnLst/>
              <a:rect l="0" t="0" r="0" b="0"/>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3301666" y="-175575"/>
              <a:ext cx="121603" cy="256839"/>
            </a:xfrm>
            <a:custGeom>
              <a:avLst/>
              <a:gdLst/>
              <a:ahLst/>
              <a:cxnLst/>
              <a:rect l="0" t="0" r="0" b="0"/>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1263430" y="672385"/>
              <a:ext cx="174266" cy="256839"/>
            </a:xfrm>
            <a:custGeom>
              <a:avLst/>
              <a:gdLst/>
              <a:ahLst/>
              <a:cxnLst/>
              <a:rect l="0" t="0" r="0" b="0"/>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3491382">
              <a:off x="206778" y="508996"/>
              <a:ext cx="152810" cy="256846"/>
            </a:xfrm>
            <a:custGeom>
              <a:avLst/>
              <a:gdLst/>
              <a:ahLst/>
              <a:cxnLst/>
              <a:rect l="0" t="0" r="0" b="0"/>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rot="-2888323">
              <a:off x="8645327" y="3200998"/>
              <a:ext cx="173613" cy="256830"/>
            </a:xfrm>
            <a:custGeom>
              <a:avLst/>
              <a:gdLst/>
              <a:ahLst/>
              <a:cxnLst/>
              <a:rect l="0" t="0" r="0" b="0"/>
              <a:pathLst>
                <a:path w="14773" h="21854" extrusionOk="0">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rot="-5209778">
              <a:off x="477013" y="1599460"/>
              <a:ext cx="194430" cy="256850"/>
            </a:xfrm>
            <a:custGeom>
              <a:avLst/>
              <a:gdLst/>
              <a:ahLst/>
              <a:cxnLst/>
              <a:rect l="0" t="0" r="0" b="0"/>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311340" y="1103372"/>
              <a:ext cx="205481" cy="256193"/>
            </a:xfrm>
            <a:custGeom>
              <a:avLst/>
              <a:gdLst/>
              <a:ahLst/>
              <a:cxnLst/>
              <a:rect l="0" t="0" r="0" b="0"/>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rot="960139">
              <a:off x="839930" y="-54260"/>
              <a:ext cx="256848" cy="256848"/>
            </a:xfrm>
            <a:custGeom>
              <a:avLst/>
              <a:gdLst/>
              <a:ahLst/>
              <a:cxnLst/>
              <a:rect l="0" t="0" r="0" b="0"/>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131367">
              <a:off x="3536340" y="163989"/>
              <a:ext cx="215239" cy="236055"/>
            </a:xfrm>
            <a:custGeom>
              <a:avLst/>
              <a:gdLst/>
              <a:ahLst/>
              <a:cxnLst/>
              <a:rect l="0" t="0" r="0" b="0"/>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1" name="Shape 21"/>
            <p:cNvGrpSpPr/>
            <p:nvPr/>
          </p:nvGrpSpPr>
          <p:grpSpPr>
            <a:xfrm rot="3738602">
              <a:off x="445744" y="4146054"/>
              <a:ext cx="256846" cy="100792"/>
              <a:chOff x="5191939" y="3353769"/>
              <a:chExt cx="256839" cy="100789"/>
            </a:xfrm>
          </p:grpSpPr>
          <p:sp>
            <p:nvSpPr>
              <p:cNvPr id="22" name="Shape 22"/>
              <p:cNvSpPr/>
              <p:nvPr/>
            </p:nvSpPr>
            <p:spPr>
              <a:xfrm>
                <a:off x="5212752" y="3353769"/>
                <a:ext cx="215224" cy="100789"/>
              </a:xfrm>
              <a:custGeom>
                <a:avLst/>
                <a:gdLst/>
                <a:ahLst/>
                <a:cxnLst/>
                <a:rect l="0" t="0" r="0" b="0"/>
                <a:pathLst>
                  <a:path w="18313" h="8576" extrusionOk="0">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5191939" y="3369376"/>
                <a:ext cx="24069" cy="44225"/>
              </a:xfrm>
              <a:custGeom>
                <a:avLst/>
                <a:gdLst/>
                <a:ahLst/>
                <a:cxnLst/>
                <a:rect l="0" t="0" r="0" b="0"/>
                <a:pathLst>
                  <a:path w="2048" h="3763" extrusionOk="0">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5424709" y="3369376"/>
                <a:ext cx="24069" cy="44225"/>
              </a:xfrm>
              <a:custGeom>
                <a:avLst/>
                <a:gdLst/>
                <a:ahLst/>
                <a:cxnLst/>
                <a:rect l="0" t="0" r="0" b="0"/>
                <a:pathLst>
                  <a:path w="2048" h="3763" extrusionOk="0">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5" name="Shape 25"/>
            <p:cNvSpPr/>
            <p:nvPr/>
          </p:nvSpPr>
          <p:spPr>
            <a:xfrm>
              <a:off x="8389810" y="4028610"/>
              <a:ext cx="256851" cy="254888"/>
            </a:xfrm>
            <a:custGeom>
              <a:avLst/>
              <a:gdLst/>
              <a:ahLst/>
              <a:cxnLst/>
              <a:rect l="0" t="0" r="0" b="0"/>
              <a:pathLst>
                <a:path w="21855" h="21688" extrusionOk="0">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rot="-610900">
              <a:off x="2369346" y="62297"/>
              <a:ext cx="194423" cy="256841"/>
            </a:xfrm>
            <a:custGeom>
              <a:avLst/>
              <a:gdLst/>
              <a:ahLst/>
              <a:cxnLst/>
              <a:rect l="0" t="0" r="0" b="0"/>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1446362">
              <a:off x="-140058" y="923397"/>
              <a:ext cx="256837" cy="195078"/>
            </a:xfrm>
            <a:custGeom>
              <a:avLst/>
              <a:gdLst/>
              <a:ahLst/>
              <a:cxnLst/>
              <a:rect l="0" t="0" r="0" b="0"/>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179581" y="2117407"/>
              <a:ext cx="256839" cy="194422"/>
            </a:xfrm>
            <a:custGeom>
              <a:avLst/>
              <a:gdLst/>
              <a:ahLst/>
              <a:cxnLst/>
              <a:rect l="0" t="0" r="0" b="0"/>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4880958">
              <a:off x="1713941" y="282614"/>
              <a:ext cx="215199" cy="256810"/>
            </a:xfrm>
            <a:custGeom>
              <a:avLst/>
              <a:gdLst/>
              <a:ahLst/>
              <a:cxnLst/>
              <a:rect l="0" t="0" r="0" b="0"/>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6207352" y="-138510"/>
              <a:ext cx="256839" cy="256839"/>
            </a:xfrm>
            <a:custGeom>
              <a:avLst/>
              <a:gdLst/>
              <a:ahLst/>
              <a:cxnLst/>
              <a:rect l="0" t="0" r="0" b="0"/>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2327469">
              <a:off x="791260" y="1022956"/>
              <a:ext cx="256831" cy="256184"/>
            </a:xfrm>
            <a:custGeom>
              <a:avLst/>
              <a:gdLst/>
              <a:ahLst/>
              <a:cxnLst/>
              <a:rect l="0" t="0" r="0" b="0"/>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2279041">
              <a:off x="7971887" y="4369590"/>
              <a:ext cx="256822" cy="173596"/>
            </a:xfrm>
            <a:custGeom>
              <a:avLst/>
              <a:gdLst/>
              <a:ahLst/>
              <a:cxnLst/>
              <a:rect l="0" t="0" r="0" b="0"/>
              <a:pathLst>
                <a:path w="21854" h="14772" extrusionOk="0">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2480581">
              <a:off x="749960" y="486476"/>
              <a:ext cx="256813" cy="230807"/>
            </a:xfrm>
            <a:custGeom>
              <a:avLst/>
              <a:gdLst/>
              <a:ahLst/>
              <a:cxnLst/>
              <a:rect l="0" t="0" r="0" b="0"/>
              <a:pathLst>
                <a:path w="21854" h="19641" extrusionOk="0">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103316" y="1625167"/>
              <a:ext cx="256839" cy="163853"/>
            </a:xfrm>
            <a:custGeom>
              <a:avLst/>
              <a:gdLst/>
              <a:ahLst/>
              <a:cxnLst/>
              <a:rect l="0" t="0" r="0" b="0"/>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4927602">
              <a:off x="6631638" y="75292"/>
              <a:ext cx="230846" cy="230846"/>
            </a:xfrm>
            <a:custGeom>
              <a:avLst/>
              <a:gdLst/>
              <a:ahLst/>
              <a:cxnLst/>
              <a:rect l="0" t="0" r="0" b="0"/>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3553085">
              <a:off x="3947705" y="-134277"/>
              <a:ext cx="248406" cy="248394"/>
            </a:xfrm>
            <a:custGeom>
              <a:avLst/>
              <a:gdLst/>
              <a:ahLst/>
              <a:cxnLst/>
              <a:rect l="0" t="0" r="0" b="0"/>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rot="-1984896">
              <a:off x="8641157" y="228047"/>
              <a:ext cx="252295" cy="230176"/>
            </a:xfrm>
            <a:custGeom>
              <a:avLst/>
              <a:gdLst/>
              <a:ahLst/>
              <a:cxnLst/>
              <a:rect l="0" t="0" r="0" b="0"/>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2331123">
              <a:off x="8385919" y="1374021"/>
              <a:ext cx="264644" cy="215224"/>
            </a:xfrm>
            <a:custGeom>
              <a:avLst/>
              <a:gdLst/>
              <a:ahLst/>
              <a:cxnLst/>
              <a:rect l="0" t="0" r="0" b="0"/>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a:off x="7630487" y="180096"/>
              <a:ext cx="256839" cy="173620"/>
            </a:xfrm>
            <a:custGeom>
              <a:avLst/>
              <a:gdLst/>
              <a:ahLst/>
              <a:cxnLst/>
              <a:rect l="0" t="0" r="0" b="0"/>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p:nvPr/>
          </p:nvSpPr>
          <p:spPr>
            <a:xfrm rot="8100000">
              <a:off x="8968383" y="1844236"/>
              <a:ext cx="173602" cy="256819"/>
            </a:xfrm>
            <a:custGeom>
              <a:avLst/>
              <a:gdLst/>
              <a:ahLst/>
              <a:cxnLst/>
              <a:rect l="0" t="0" r="0" b="0"/>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7963969">
              <a:off x="7880180" y="1013110"/>
              <a:ext cx="121603" cy="256839"/>
            </a:xfrm>
            <a:custGeom>
              <a:avLst/>
              <a:gdLst/>
              <a:ahLst/>
              <a:cxnLst/>
              <a:rect l="0" t="0" r="0" b="0"/>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rot="-1104941">
              <a:off x="7153238" y="421725"/>
              <a:ext cx="152797" cy="256824"/>
            </a:xfrm>
            <a:custGeom>
              <a:avLst/>
              <a:gdLst/>
              <a:ahLst/>
              <a:cxnLst/>
              <a:rect l="0" t="0" r="0" b="0"/>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8141728" y="-53915"/>
              <a:ext cx="205481" cy="256193"/>
            </a:xfrm>
            <a:custGeom>
              <a:avLst/>
              <a:gdLst/>
              <a:ahLst/>
              <a:cxnLst/>
              <a:rect l="0" t="0" r="0" b="0"/>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8808818">
              <a:off x="9026329" y="553339"/>
              <a:ext cx="256823" cy="256823"/>
            </a:xfrm>
            <a:custGeom>
              <a:avLst/>
              <a:gdLst/>
              <a:ahLst/>
              <a:cxnLst/>
              <a:rect l="0" t="0" r="0" b="0"/>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3372917">
              <a:off x="8680750" y="969381"/>
              <a:ext cx="215215" cy="236028"/>
            </a:xfrm>
            <a:custGeom>
              <a:avLst/>
              <a:gdLst/>
              <a:ahLst/>
              <a:cxnLst/>
              <a:rect l="0" t="0" r="0" b="0"/>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rot="-2281671">
              <a:off x="8539643" y="1947424"/>
              <a:ext cx="194420" cy="256837"/>
            </a:xfrm>
            <a:custGeom>
              <a:avLst/>
              <a:gdLst/>
              <a:ahLst/>
              <a:cxnLst/>
              <a:rect l="0" t="0" r="0" b="0"/>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rot="-1748319">
              <a:off x="5572629" y="-99230"/>
              <a:ext cx="256835" cy="194419"/>
            </a:xfrm>
            <a:custGeom>
              <a:avLst/>
              <a:gdLst/>
              <a:ahLst/>
              <a:cxnLst/>
              <a:rect l="0" t="0" r="0" b="0"/>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p:nvPr/>
          </p:nvSpPr>
          <p:spPr>
            <a:xfrm rot="1789591">
              <a:off x="9066422" y="16341"/>
              <a:ext cx="215209" cy="256821"/>
            </a:xfrm>
            <a:custGeom>
              <a:avLst/>
              <a:gdLst/>
              <a:ahLst/>
              <a:cxnLst/>
              <a:rect l="0" t="0" r="0" b="0"/>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p:nvPr/>
          </p:nvSpPr>
          <p:spPr>
            <a:xfrm>
              <a:off x="8836715" y="1319218"/>
              <a:ext cx="246438" cy="241244"/>
            </a:xfrm>
            <a:custGeom>
              <a:avLst/>
              <a:gdLst/>
              <a:ahLst/>
              <a:cxnLst/>
              <a:rect l="0" t="0" r="0" b="0"/>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p:nvPr/>
          </p:nvSpPr>
          <p:spPr>
            <a:xfrm>
              <a:off x="4445577" y="-92335"/>
              <a:ext cx="256839" cy="256839"/>
            </a:xfrm>
            <a:custGeom>
              <a:avLst/>
              <a:gdLst/>
              <a:ahLst/>
              <a:cxnLst/>
              <a:rect l="0" t="0" r="0" b="0"/>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1964817">
              <a:off x="7620084" y="553324"/>
              <a:ext cx="256848" cy="256848"/>
            </a:xfrm>
            <a:custGeom>
              <a:avLst/>
              <a:gdLst/>
              <a:ahLst/>
              <a:cxnLst/>
              <a:rect l="0" t="0" r="0" b="0"/>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rot="-1447329">
              <a:off x="7082181" y="-59542"/>
              <a:ext cx="256810" cy="256163"/>
            </a:xfrm>
            <a:custGeom>
              <a:avLst/>
              <a:gdLst/>
              <a:ahLst/>
              <a:cxnLst/>
              <a:rect l="0" t="0" r="0" b="0"/>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444061">
              <a:off x="6038695" y="166829"/>
              <a:ext cx="256820" cy="163841"/>
            </a:xfrm>
            <a:custGeom>
              <a:avLst/>
              <a:gdLst/>
              <a:ahLst/>
              <a:cxnLst/>
              <a:rect l="0" t="0" r="0" b="0"/>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4097212">
              <a:off x="8293201" y="672399"/>
              <a:ext cx="184648" cy="256812"/>
            </a:xfrm>
            <a:custGeom>
              <a:avLst/>
              <a:gdLst/>
              <a:ahLst/>
              <a:cxnLst/>
              <a:rect l="0" t="0" r="0" b="0"/>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4182644">
              <a:off x="3119409" y="4732025"/>
              <a:ext cx="230814" cy="230814"/>
            </a:xfrm>
            <a:custGeom>
              <a:avLst/>
              <a:gdLst/>
              <a:ahLst/>
              <a:cxnLst/>
              <a:rect l="0" t="0" r="0" b="0"/>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4905368">
              <a:off x="47576" y="2593779"/>
              <a:ext cx="248366" cy="248355"/>
            </a:xfrm>
            <a:custGeom>
              <a:avLst/>
              <a:gdLst/>
              <a:ahLst/>
              <a:cxnLst/>
              <a:rect l="0" t="0" r="0" b="0"/>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54609" y="3124075"/>
              <a:ext cx="252291" cy="230173"/>
            </a:xfrm>
            <a:custGeom>
              <a:avLst/>
              <a:gdLst/>
              <a:ahLst/>
              <a:cxnLst/>
              <a:rect l="0" t="0" r="0" b="0"/>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756751">
              <a:off x="4508674" y="4992510"/>
              <a:ext cx="264659" cy="215237"/>
            </a:xfrm>
            <a:custGeom>
              <a:avLst/>
              <a:gdLst/>
              <a:ahLst/>
              <a:cxnLst/>
              <a:rect l="0" t="0" r="0" b="0"/>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rot="-1642964">
              <a:off x="488128" y="3297298"/>
              <a:ext cx="173597" cy="256811"/>
            </a:xfrm>
            <a:custGeom>
              <a:avLst/>
              <a:gdLst/>
              <a:ahLst/>
              <a:cxnLst/>
              <a:rect l="0" t="0" r="0" b="0"/>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5400000">
              <a:off x="-61521" y="4642800"/>
              <a:ext cx="121603" cy="256839"/>
            </a:xfrm>
            <a:custGeom>
              <a:avLst/>
              <a:gdLst/>
              <a:ahLst/>
              <a:cxnLst/>
              <a:rect l="0" t="0" r="0" b="0"/>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616468">
              <a:off x="791230" y="3789388"/>
              <a:ext cx="174274" cy="256851"/>
            </a:xfrm>
            <a:custGeom>
              <a:avLst/>
              <a:gdLst/>
              <a:ahLst/>
              <a:cxnLst/>
              <a:rect l="0" t="0" r="0" b="0"/>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887299">
              <a:off x="95348" y="4976446"/>
              <a:ext cx="152799" cy="256827"/>
            </a:xfrm>
            <a:custGeom>
              <a:avLst/>
              <a:gdLst/>
              <a:ahLst/>
              <a:cxnLst/>
              <a:rect l="0" t="0" r="0" b="0"/>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rot="-2424101">
              <a:off x="4037757" y="5015696"/>
              <a:ext cx="194427" cy="256846"/>
            </a:xfrm>
            <a:custGeom>
              <a:avLst/>
              <a:gdLst/>
              <a:ahLst/>
              <a:cxnLst/>
              <a:rect l="0" t="0" r="0" b="0"/>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rot="5074100">
              <a:off x="1795003" y="4894752"/>
              <a:ext cx="205485" cy="256199"/>
            </a:xfrm>
            <a:custGeom>
              <a:avLst/>
              <a:gdLst/>
              <a:ahLst/>
              <a:cxnLst/>
              <a:rect l="0" t="0" r="0" b="0"/>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3590072" y="4782944"/>
              <a:ext cx="256839" cy="256839"/>
            </a:xfrm>
            <a:custGeom>
              <a:avLst/>
              <a:gdLst/>
              <a:ahLst/>
              <a:cxnLst/>
              <a:rect l="0" t="0" r="0" b="0"/>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467327" y="4812897"/>
              <a:ext cx="215224" cy="236037"/>
            </a:xfrm>
            <a:custGeom>
              <a:avLst/>
              <a:gdLst/>
              <a:ahLst/>
              <a:cxnLst/>
              <a:rect l="0" t="0" r="0" b="0"/>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965493" y="5007315"/>
              <a:ext cx="256839" cy="195080"/>
            </a:xfrm>
            <a:custGeom>
              <a:avLst/>
              <a:gdLst/>
              <a:ahLst/>
              <a:cxnLst/>
              <a:rect l="0" t="0" r="0" b="0"/>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rot="1404782">
              <a:off x="1757253" y="4478796"/>
              <a:ext cx="256843" cy="194424"/>
            </a:xfrm>
            <a:custGeom>
              <a:avLst/>
              <a:gdLst/>
              <a:ahLst/>
              <a:cxnLst/>
              <a:rect l="0" t="0" r="0" b="0"/>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rot="-2889356">
              <a:off x="42222" y="3695880"/>
              <a:ext cx="215219" cy="256834"/>
            </a:xfrm>
            <a:custGeom>
              <a:avLst/>
              <a:gdLst/>
              <a:ahLst/>
              <a:cxnLst/>
              <a:rect l="0" t="0" r="0" b="0"/>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1325653" y="4689868"/>
              <a:ext cx="246438" cy="241244"/>
            </a:xfrm>
            <a:custGeom>
              <a:avLst/>
              <a:gdLst/>
              <a:ahLst/>
              <a:cxnLst/>
              <a:rect l="0" t="0" r="0" b="0"/>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rot="3891786">
              <a:off x="747980" y="4447574"/>
              <a:ext cx="256852" cy="256852"/>
            </a:xfrm>
            <a:custGeom>
              <a:avLst/>
              <a:gdLst/>
              <a:ahLst/>
              <a:cxnLst/>
              <a:rect l="0" t="0" r="0" b="0"/>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10546735">
              <a:off x="2333495" y="4819538"/>
              <a:ext cx="256826" cy="256826"/>
            </a:xfrm>
            <a:custGeom>
              <a:avLst/>
              <a:gdLst/>
              <a:ahLst/>
              <a:cxnLst/>
              <a:rect l="0" t="0" r="0" b="0"/>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345434">
              <a:off x="2851762" y="5016040"/>
              <a:ext cx="256807" cy="256161"/>
            </a:xfrm>
            <a:custGeom>
              <a:avLst/>
              <a:gdLst/>
              <a:ahLst/>
              <a:cxnLst/>
              <a:rect l="0" t="0" r="0" b="0"/>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610580">
              <a:off x="97613" y="4374451"/>
              <a:ext cx="256873" cy="163875"/>
            </a:xfrm>
            <a:custGeom>
              <a:avLst/>
              <a:gdLst/>
              <a:ahLst/>
              <a:cxnLst/>
              <a:rect l="0" t="0" r="0" b="0"/>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646234">
              <a:off x="1204270" y="4206459"/>
              <a:ext cx="184658" cy="256826"/>
            </a:xfrm>
            <a:custGeom>
              <a:avLst/>
              <a:gdLst/>
              <a:ahLst/>
              <a:cxnLst/>
              <a:rect l="0" t="0" r="0" b="0"/>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3799883">
              <a:off x="8874076" y="2381618"/>
              <a:ext cx="248395" cy="248384"/>
            </a:xfrm>
            <a:custGeom>
              <a:avLst/>
              <a:gdLst/>
              <a:ahLst/>
              <a:cxnLst/>
              <a:rect l="0" t="0" r="0" b="0"/>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8331321">
              <a:off x="8990974" y="3105466"/>
              <a:ext cx="252284" cy="230167"/>
            </a:xfrm>
            <a:custGeom>
              <a:avLst/>
              <a:gdLst/>
              <a:ahLst/>
              <a:cxnLst/>
              <a:rect l="0" t="0" r="0" b="0"/>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rot="-4393353">
              <a:off x="9003600" y="4587778"/>
              <a:ext cx="264649" cy="215229"/>
            </a:xfrm>
            <a:custGeom>
              <a:avLst/>
              <a:gdLst/>
              <a:ahLst/>
              <a:cxnLst/>
              <a:rect l="0" t="0" r="0" b="0"/>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1905983">
              <a:off x="8108013" y="3661290"/>
              <a:ext cx="256852" cy="173628"/>
            </a:xfrm>
            <a:custGeom>
              <a:avLst/>
              <a:gdLst/>
              <a:ahLst/>
              <a:cxnLst/>
              <a:rect l="0" t="0" r="0" b="0"/>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7798113" y="4971731"/>
              <a:ext cx="173608" cy="256827"/>
            </a:xfrm>
            <a:custGeom>
              <a:avLst/>
              <a:gdLst/>
              <a:ahLst/>
              <a:cxnLst/>
              <a:rect l="0" t="0" r="0" b="0"/>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rot="-2337863">
              <a:off x="8487784" y="4566973"/>
              <a:ext cx="121596" cy="256825"/>
            </a:xfrm>
            <a:custGeom>
              <a:avLst/>
              <a:gdLst/>
              <a:ahLst/>
              <a:cxnLst/>
              <a:rect l="0" t="0" r="0" b="0"/>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048341">
              <a:off x="8701221" y="2754451"/>
              <a:ext cx="174250" cy="256816"/>
            </a:xfrm>
            <a:custGeom>
              <a:avLst/>
              <a:gdLst/>
              <a:ahLst/>
              <a:cxnLst/>
              <a:rect l="0" t="0" r="0" b="0"/>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rot="9113199">
              <a:off x="6948340" y="4591271"/>
              <a:ext cx="152793" cy="256817"/>
            </a:xfrm>
            <a:custGeom>
              <a:avLst/>
              <a:gdLst/>
              <a:ahLst/>
              <a:cxnLst/>
              <a:rect l="0" t="0" r="0" b="0"/>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3439445">
              <a:off x="7420819" y="4599991"/>
              <a:ext cx="194421" cy="256839"/>
            </a:xfrm>
            <a:custGeom>
              <a:avLst/>
              <a:gdLst/>
              <a:ahLst/>
              <a:cxnLst/>
              <a:rect l="0" t="0" r="0" b="0"/>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rot="729362">
              <a:off x="6158941" y="4795522"/>
              <a:ext cx="205499" cy="256215"/>
            </a:xfrm>
            <a:custGeom>
              <a:avLst/>
              <a:gdLst/>
              <a:ahLst/>
              <a:cxnLst/>
              <a:rect l="0" t="0" r="0" b="0"/>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6577114">
              <a:off x="5012602" y="-138481"/>
              <a:ext cx="256775" cy="256775"/>
            </a:xfrm>
            <a:custGeom>
              <a:avLst/>
              <a:gdLst/>
              <a:ahLst/>
              <a:cxnLst/>
              <a:rect l="0" t="0" r="0" b="0"/>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9704310">
              <a:off x="9028318" y="3764788"/>
              <a:ext cx="215212" cy="236025"/>
            </a:xfrm>
            <a:custGeom>
              <a:avLst/>
              <a:gdLst/>
              <a:ahLst/>
              <a:cxnLst/>
              <a:rect l="0" t="0" r="0" b="0"/>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3979180">
              <a:off x="6697263" y="4971730"/>
              <a:ext cx="194414" cy="256828"/>
            </a:xfrm>
            <a:custGeom>
              <a:avLst/>
              <a:gdLst/>
              <a:ahLst/>
              <a:cxnLst/>
              <a:rect l="0" t="0" r="0" b="0"/>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8330018" y="5007315"/>
              <a:ext cx="256839" cy="195080"/>
            </a:xfrm>
            <a:custGeom>
              <a:avLst/>
              <a:gdLst/>
              <a:ahLst/>
              <a:cxnLst/>
              <a:rect l="0" t="0" r="0" b="0"/>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rot="2419421">
              <a:off x="7180708" y="5046918"/>
              <a:ext cx="256836" cy="194419"/>
            </a:xfrm>
            <a:custGeom>
              <a:avLst/>
              <a:gdLst/>
              <a:ahLst/>
              <a:cxnLst/>
              <a:rect l="0" t="0" r="0" b="0"/>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rot="-4139587">
              <a:off x="5167220" y="4895748"/>
              <a:ext cx="215196" cy="256806"/>
            </a:xfrm>
            <a:custGeom>
              <a:avLst/>
              <a:gdLst/>
              <a:ahLst/>
              <a:cxnLst/>
              <a:rect l="0" t="0" r="0" b="0"/>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rot="-9294082">
              <a:off x="8608927" y="3639699"/>
              <a:ext cx="246431" cy="241236"/>
            </a:xfrm>
            <a:custGeom>
              <a:avLst/>
              <a:gdLst/>
              <a:ahLst/>
              <a:cxnLst/>
              <a:rect l="0" t="0" r="0" b="0"/>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p:nvPr/>
          </p:nvSpPr>
          <p:spPr>
            <a:xfrm rot="9313696">
              <a:off x="8792435" y="4260786"/>
              <a:ext cx="256873" cy="256873"/>
            </a:xfrm>
            <a:custGeom>
              <a:avLst/>
              <a:gdLst/>
              <a:ahLst/>
              <a:cxnLst/>
              <a:rect l="0" t="0" r="0" b="0"/>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5709170" y="4980149"/>
              <a:ext cx="184667" cy="256839"/>
            </a:xfrm>
            <a:custGeom>
              <a:avLst/>
              <a:gdLst/>
              <a:ahLst/>
              <a:cxnLst/>
              <a:rect l="0" t="0" r="0" b="0"/>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114425" y="358375"/>
            <a:ext cx="6915300" cy="7464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lstStyle>
            <a:lvl1pPr lvl="0"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1pPr>
            <a:lvl2pPr lvl="1"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2pPr>
            <a:lvl3pPr lvl="2"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3pPr>
            <a:lvl4pPr lvl="3"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4pPr>
            <a:lvl5pPr lvl="4"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5pPr>
            <a:lvl6pPr lvl="5"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6pPr>
            <a:lvl7pPr lvl="6"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7pPr>
            <a:lvl8pPr lvl="7"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8pPr>
            <a:lvl9pPr lvl="8" algn="ctr">
              <a:spcBef>
                <a:spcPts val="0"/>
              </a:spcBef>
              <a:spcAft>
                <a:spcPts val="0"/>
              </a:spcAft>
              <a:buClr>
                <a:srgbClr val="FFFFFF"/>
              </a:buClr>
              <a:buSzPts val="1800"/>
              <a:buFont typeface="Roboto Slab"/>
              <a:buNone/>
              <a:defRPr sz="1800">
                <a:solidFill>
                  <a:srgbClr val="FFFFFF"/>
                </a:solidFill>
                <a:latin typeface="Roboto Slab"/>
                <a:ea typeface="Roboto Slab"/>
                <a:cs typeface="Roboto Slab"/>
                <a:sym typeface="Roboto Slab"/>
              </a:defRPr>
            </a:lvl9pPr>
          </a:lstStyle>
          <a:p>
            <a:endParaRPr/>
          </a:p>
        </p:txBody>
      </p:sp>
      <p:sp>
        <p:nvSpPr>
          <p:cNvPr id="96" name="Shape 96"/>
          <p:cNvSpPr txBox="1">
            <a:spLocks noGrp="1"/>
          </p:cNvSpPr>
          <p:nvPr>
            <p:ph type="body" idx="1"/>
          </p:nvPr>
        </p:nvSpPr>
        <p:spPr>
          <a:xfrm>
            <a:off x="1114425" y="1316095"/>
            <a:ext cx="6915300" cy="33036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lstStyle>
            <a:lvl1pPr marL="457200" lvl="0" indent="-3810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marL="914400" lvl="1"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marL="1371600" lvl="2"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marL="1828800" lvl="3"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marL="2286000" lvl="4"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marL="2743200" lvl="5"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marL="3200400" lvl="6"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marL="3657600" lvl="7"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marL="4114800" lvl="8"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a:endParaRPr/>
          </a:p>
        </p:txBody>
      </p:sp>
      <p:sp>
        <p:nvSpPr>
          <p:cNvPr id="97" name="Shape 9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rgbClr val="FFFFFF"/>
                </a:solidFill>
                <a:latin typeface="Abel"/>
                <a:ea typeface="Abel"/>
                <a:cs typeface="Abel"/>
                <a:sym typeface="Abel"/>
              </a:defRPr>
            </a:lvl1pPr>
            <a:lvl2pPr lvl="1" algn="r">
              <a:buNone/>
              <a:defRPr sz="1300">
                <a:solidFill>
                  <a:srgbClr val="FFFFFF"/>
                </a:solidFill>
                <a:latin typeface="Abel"/>
                <a:ea typeface="Abel"/>
                <a:cs typeface="Abel"/>
                <a:sym typeface="Abel"/>
              </a:defRPr>
            </a:lvl2pPr>
            <a:lvl3pPr lvl="2" algn="r">
              <a:buNone/>
              <a:defRPr sz="1300">
                <a:solidFill>
                  <a:srgbClr val="FFFFFF"/>
                </a:solidFill>
                <a:latin typeface="Abel"/>
                <a:ea typeface="Abel"/>
                <a:cs typeface="Abel"/>
                <a:sym typeface="Abel"/>
              </a:defRPr>
            </a:lvl3pPr>
            <a:lvl4pPr lvl="3" algn="r">
              <a:buNone/>
              <a:defRPr sz="1300">
                <a:solidFill>
                  <a:srgbClr val="FFFFFF"/>
                </a:solidFill>
                <a:latin typeface="Abel"/>
                <a:ea typeface="Abel"/>
                <a:cs typeface="Abel"/>
                <a:sym typeface="Abel"/>
              </a:defRPr>
            </a:lvl4pPr>
            <a:lvl5pPr lvl="4" algn="r">
              <a:buNone/>
              <a:defRPr sz="1300">
                <a:solidFill>
                  <a:srgbClr val="FFFFFF"/>
                </a:solidFill>
                <a:latin typeface="Abel"/>
                <a:ea typeface="Abel"/>
                <a:cs typeface="Abel"/>
                <a:sym typeface="Abel"/>
              </a:defRPr>
            </a:lvl5pPr>
            <a:lvl6pPr lvl="5" algn="r">
              <a:buNone/>
              <a:defRPr sz="1300">
                <a:solidFill>
                  <a:srgbClr val="FFFFFF"/>
                </a:solidFill>
                <a:latin typeface="Abel"/>
                <a:ea typeface="Abel"/>
                <a:cs typeface="Abel"/>
                <a:sym typeface="Abel"/>
              </a:defRPr>
            </a:lvl6pPr>
            <a:lvl7pPr lvl="6" algn="r">
              <a:buNone/>
              <a:defRPr sz="1300">
                <a:solidFill>
                  <a:srgbClr val="FFFFFF"/>
                </a:solidFill>
                <a:latin typeface="Abel"/>
                <a:ea typeface="Abel"/>
                <a:cs typeface="Abel"/>
                <a:sym typeface="Abel"/>
              </a:defRPr>
            </a:lvl7pPr>
            <a:lvl8pPr lvl="7" algn="r">
              <a:buNone/>
              <a:defRPr sz="1300">
                <a:solidFill>
                  <a:srgbClr val="FFFFFF"/>
                </a:solidFill>
                <a:latin typeface="Abel"/>
                <a:ea typeface="Abel"/>
                <a:cs typeface="Abel"/>
                <a:sym typeface="Abel"/>
              </a:defRPr>
            </a:lvl8pPr>
            <a:lvl9pPr lvl="8" algn="r">
              <a:buNone/>
              <a:defRPr sz="1300">
                <a:solidFill>
                  <a:srgbClr val="FFFFFF"/>
                </a:solidFill>
                <a:latin typeface="Abel"/>
                <a:ea typeface="Abel"/>
                <a:cs typeface="Abel"/>
                <a:sym typeface="Abe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ext.123doc.org/document/2237761-tim-hieu-ve-quy-trinh-phat-trien-phan-mem-rup.htm" TargetMode="External"/><Relationship Id="rId2" Type="http://schemas.openxmlformats.org/officeDocument/2006/relationships/hyperlink" Target="http://www.tuyennguyen.info/TH2011_Intro2SE/slides/02-Process.pdf" TargetMode="External"/><Relationship Id="rId1" Type="http://schemas.openxmlformats.org/officeDocument/2006/relationships/slideLayout" Target="../slideLayouts/slideLayout2.xml"/><Relationship Id="rId5" Type="http://schemas.openxmlformats.org/officeDocument/2006/relationships/hyperlink" Target="https://en.wikipedia.org/wiki/Rational_Unified_Process" TargetMode="External"/><Relationship Id="rId4" Type="http://schemas.openxmlformats.org/officeDocument/2006/relationships/hyperlink" Target="https://edoc.site/mo-hinh-pdf-free.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ctrTitle"/>
          </p:nvPr>
        </p:nvSpPr>
        <p:spPr>
          <a:xfrm>
            <a:off x="1026042" y="1286540"/>
            <a:ext cx="7091916" cy="2290388"/>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Quy tr</a:t>
            </a:r>
            <a:r>
              <a:rPr lang="vi-VN"/>
              <a:t>ì</a:t>
            </a:r>
            <a:r>
              <a:rPr lang="en-US"/>
              <a:t>nh phát triển phần mềm RUP</a:t>
            </a:r>
            <a:br>
              <a:rPr lang="en-US"/>
            </a:br>
            <a:r>
              <a:rPr lang="en-US" sz="2500"/>
              <a:t>Nhóm: DPSG</a:t>
            </a:r>
            <a:endParaRPr sz="250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1A2F4A8-8185-4838-9E19-594A09A8C29A}"/>
              </a:ext>
            </a:extLst>
          </p:cNvPr>
          <p:cNvSpPr>
            <a:spLocks noGrp="1"/>
          </p:cNvSpPr>
          <p:nvPr>
            <p:ph type="title"/>
          </p:nvPr>
        </p:nvSpPr>
        <p:spPr/>
        <p:txBody>
          <a:bodyPr/>
          <a:lstStyle/>
          <a:p>
            <a:r>
              <a:rPr lang="vi-VN" sz="2500"/>
              <a:t>ARTIFACT</a:t>
            </a:r>
          </a:p>
        </p:txBody>
      </p:sp>
      <p:sp>
        <p:nvSpPr>
          <p:cNvPr id="3" name="Chỗ dành sẵn cho Văn bản 2">
            <a:extLst>
              <a:ext uri="{FF2B5EF4-FFF2-40B4-BE49-F238E27FC236}">
                <a16:creationId xmlns:a16="http://schemas.microsoft.com/office/drawing/2014/main" id="{FA32412B-E1F0-48A5-92EC-3C9A6535EC1E}"/>
              </a:ext>
            </a:extLst>
          </p:cNvPr>
          <p:cNvSpPr>
            <a:spLocks noGrp="1"/>
          </p:cNvSpPr>
          <p:nvPr>
            <p:ph type="body" idx="1"/>
          </p:nvPr>
        </p:nvSpPr>
        <p:spPr>
          <a:xfrm>
            <a:off x="942975" y="1104775"/>
            <a:ext cx="7086750" cy="4038676"/>
          </a:xfrm>
        </p:spPr>
        <p:txBody>
          <a:bodyPr/>
          <a:lstStyle/>
          <a:p>
            <a:pPr marL="101600" indent="0">
              <a:buNone/>
            </a:pPr>
            <a:r>
              <a:rPr lang="vi-VN"/>
              <a:t>Artifact là một mẫu thông tin được tạo, chỉnh sửa hoặc được sử dụng bởi qui trình. Artifact là những sản phẩm hữu hình của dự án, là vật mà dự án tạo ra hoặc sử dụng để đạt đến sản phẩm cuối cùng. Artifact thường được nhập bởi worker để thực hiện một activity, hoặc là kết quả của các activities.</a:t>
            </a:r>
          </a:p>
          <a:p>
            <a:pPr marL="101600" indent="0">
              <a:buNone/>
            </a:pPr>
            <a:r>
              <a:rPr lang="vi-VN"/>
              <a:t>Artifact có thể có rất nhiều dạng:</a:t>
            </a:r>
          </a:p>
          <a:p>
            <a:r>
              <a:rPr lang="vi-VN"/>
              <a:t>Mô hình: use-case model, design model.</a:t>
            </a:r>
          </a:p>
          <a:p>
            <a:r>
              <a:rPr lang="vi-VN"/>
              <a:t>Yếu tố mô hình: class, use-case hoặc subsystem</a:t>
            </a:r>
          </a:p>
          <a:p>
            <a:r>
              <a:rPr lang="vi-VN"/>
              <a:t>Tài liệu: Business case hoặc tài liệu kiến trúc phần mềm</a:t>
            </a:r>
          </a:p>
          <a:p>
            <a:r>
              <a:rPr lang="vi-VN"/>
              <a:t>Source code</a:t>
            </a:r>
          </a:p>
          <a:p>
            <a:r>
              <a:rPr lang="vi-VN"/>
              <a:t>Các file thực thi (Executables)</a:t>
            </a:r>
          </a:p>
        </p:txBody>
      </p:sp>
      <p:sp>
        <p:nvSpPr>
          <p:cNvPr id="5" name="Chỗ dành sẵn cho Số hiệu Bản chiếu 4">
            <a:extLst>
              <a:ext uri="{FF2B5EF4-FFF2-40B4-BE49-F238E27FC236}">
                <a16:creationId xmlns:a16="http://schemas.microsoft.com/office/drawing/2014/main" id="{7A259D55-B9EB-4C9A-92C7-41FD5B8F054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7268889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28F6EE-E7CA-4C25-91F3-8CB735E26941}"/>
              </a:ext>
            </a:extLst>
          </p:cNvPr>
          <p:cNvSpPr>
            <a:spLocks noGrp="1"/>
          </p:cNvSpPr>
          <p:nvPr>
            <p:ph type="title"/>
          </p:nvPr>
        </p:nvSpPr>
        <p:spPr/>
        <p:txBody>
          <a:bodyPr/>
          <a:lstStyle/>
          <a:p>
            <a:r>
              <a:rPr lang="vi-VN"/>
              <a:t>WORKFLOW</a:t>
            </a:r>
          </a:p>
        </p:txBody>
      </p:sp>
      <p:sp>
        <p:nvSpPr>
          <p:cNvPr id="3" name="Chỗ dành sẵn cho Văn bản 2">
            <a:extLst>
              <a:ext uri="{FF2B5EF4-FFF2-40B4-BE49-F238E27FC236}">
                <a16:creationId xmlns:a16="http://schemas.microsoft.com/office/drawing/2014/main" id="{96462593-EDD0-4876-958D-7CB1395156AD}"/>
              </a:ext>
            </a:extLst>
          </p:cNvPr>
          <p:cNvSpPr>
            <a:spLocks noGrp="1"/>
          </p:cNvSpPr>
          <p:nvPr>
            <p:ph type="body" idx="1"/>
          </p:nvPr>
        </p:nvSpPr>
        <p:spPr>
          <a:xfrm>
            <a:off x="1028625" y="1366062"/>
            <a:ext cx="7086750" cy="2411376"/>
          </a:xfrm>
        </p:spPr>
        <p:txBody>
          <a:bodyPr/>
          <a:lstStyle/>
          <a:p>
            <a:pPr marL="101600" indent="0">
              <a:buNone/>
            </a:pPr>
            <a:r>
              <a:rPr lang="vi-VN" sz="2200"/>
              <a:t>Chỉ là một bản liệt kê các workers, activities và artifact thì không thể tạo thành qui trình. Chúng ta cần một cách mô tả tuần tự đầy ý nghĩa các activities để tạo ra kết quả có giá trị và chỉ rõ sự tương tác giữa các worker. Workflow là một chuỗi các hành động diễn ra liên tiếp nhằm tạo ra kết quả có giá trị rõ ràng.</a:t>
            </a:r>
          </a:p>
        </p:txBody>
      </p:sp>
      <p:sp>
        <p:nvSpPr>
          <p:cNvPr id="5" name="Chỗ dành sẵn cho Số hiệu Bản chiếu 4">
            <a:extLst>
              <a:ext uri="{FF2B5EF4-FFF2-40B4-BE49-F238E27FC236}">
                <a16:creationId xmlns:a16="http://schemas.microsoft.com/office/drawing/2014/main" id="{19EF9932-84E5-4392-8E4E-1AEB9FC9E5E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59600428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Shape 202"/>
          <p:cNvSpPr txBox="1">
            <a:spLocks noGrp="1"/>
          </p:cNvSpPr>
          <p:nvPr>
            <p:ph type="title"/>
          </p:nvPr>
        </p:nvSpPr>
        <p:spPr>
          <a:xfrm>
            <a:off x="701750" y="358375"/>
            <a:ext cx="7855034"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vi-VN"/>
              <a:t>CÁC GIAI ĐOẠN VÀ CÁC VÒNG LẶP TRONG QUÁ TRÌNH PHÁT TRIỂN</a:t>
            </a:r>
            <a:endParaRPr/>
          </a:p>
        </p:txBody>
      </p:sp>
      <p:sp>
        <p:nvSpPr>
          <p:cNvPr id="204" name="Shape 20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pic>
        <p:nvPicPr>
          <p:cNvPr id="10" name="Picture 5">
            <a:extLst>
              <a:ext uri="{FF2B5EF4-FFF2-40B4-BE49-F238E27FC236}">
                <a16:creationId xmlns:a16="http://schemas.microsoft.com/office/drawing/2014/main" id="{9E60C661-2741-4BDF-9923-CE1D680803F0}"/>
              </a:ext>
            </a:extLst>
          </p:cNvPr>
          <p:cNvPicPr/>
          <p:nvPr/>
        </p:nvPicPr>
        <p:blipFill>
          <a:blip r:embed="rId3"/>
          <a:srcRect/>
          <a:stretch>
            <a:fillRect/>
          </a:stretch>
        </p:blipFill>
        <p:spPr bwMode="auto">
          <a:xfrm>
            <a:off x="701749" y="2540051"/>
            <a:ext cx="7855035" cy="2209800"/>
          </a:xfrm>
          <a:prstGeom prst="rect">
            <a:avLst/>
          </a:prstGeom>
          <a:noFill/>
          <a:ln w="9525">
            <a:noFill/>
            <a:miter lim="800000"/>
            <a:headEnd/>
            <a:tailEnd/>
          </a:ln>
        </p:spPr>
      </p:pic>
      <p:sp>
        <p:nvSpPr>
          <p:cNvPr id="6" name="Hộp Văn bản 5">
            <a:extLst>
              <a:ext uri="{FF2B5EF4-FFF2-40B4-BE49-F238E27FC236}">
                <a16:creationId xmlns:a16="http://schemas.microsoft.com/office/drawing/2014/main" id="{9E2C03A1-B8FA-4B25-9C8C-BF701824A8FE}"/>
              </a:ext>
            </a:extLst>
          </p:cNvPr>
          <p:cNvSpPr txBox="1"/>
          <p:nvPr/>
        </p:nvSpPr>
        <p:spPr>
          <a:xfrm>
            <a:off x="627321" y="1190847"/>
            <a:ext cx="7855035" cy="1200329"/>
          </a:xfrm>
          <a:prstGeom prst="rect">
            <a:avLst/>
          </a:prstGeom>
          <a:noFill/>
        </p:spPr>
        <p:txBody>
          <a:bodyPr wrap="square" rtlCol="0">
            <a:spAutoFit/>
          </a:bodyPr>
          <a:lstStyle/>
          <a:p>
            <a:r>
              <a:rPr lang="vi-VN" sz="1800">
                <a:solidFill>
                  <a:schemeClr val="bg1"/>
                </a:solidFill>
              </a:rPr>
              <a:t>Mỗi vòng đời phần mềm được chia thành nhiều vòng (cycles), mỗi vòng (cycle) làm việc trên một phiên bản mới của sản phẩm. RUP chia 1 vòng phát triển (development cycle) thành 4 giai đoạn (phase) liên tiếp: Inception phase, Elaboration phase, Construction phase, Transition phase.</a:t>
            </a:r>
          </a:p>
        </p:txBody>
      </p:sp>
    </p:spTree>
    <p:extLst>
      <p:ext uri="{BB962C8B-B14F-4D97-AF65-F5344CB8AC3E}">
        <p14:creationId xmlns:p14="http://schemas.microsoft.com/office/powerpoint/2010/main" val="11548733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D95E061-E924-4FBA-927F-032F64643D21}"/>
              </a:ext>
            </a:extLst>
          </p:cNvPr>
          <p:cNvSpPr>
            <a:spLocks noGrp="1"/>
          </p:cNvSpPr>
          <p:nvPr>
            <p:ph type="title"/>
          </p:nvPr>
        </p:nvSpPr>
        <p:spPr/>
        <p:txBody>
          <a:bodyPr/>
          <a:lstStyle/>
          <a:p>
            <a:r>
              <a:rPr lang="vi-VN"/>
              <a:t>PHA BẮT ĐẦU - INCEPTION</a:t>
            </a:r>
          </a:p>
        </p:txBody>
      </p:sp>
      <p:sp>
        <p:nvSpPr>
          <p:cNvPr id="3" name="Chỗ dành sẵn cho Văn bản 2">
            <a:extLst>
              <a:ext uri="{FF2B5EF4-FFF2-40B4-BE49-F238E27FC236}">
                <a16:creationId xmlns:a16="http://schemas.microsoft.com/office/drawing/2014/main" id="{DF18FFEF-D9A9-431B-ADF5-4379C6F587FC}"/>
              </a:ext>
            </a:extLst>
          </p:cNvPr>
          <p:cNvSpPr>
            <a:spLocks noGrp="1"/>
          </p:cNvSpPr>
          <p:nvPr>
            <p:ph type="body" idx="1"/>
          </p:nvPr>
        </p:nvSpPr>
        <p:spPr/>
        <p:txBody>
          <a:bodyPr/>
          <a:lstStyle/>
          <a:p>
            <a:pPr marL="101600" indent="0">
              <a:buNone/>
            </a:pPr>
            <a:r>
              <a:rPr lang="vi-VN"/>
              <a:t>   Mục đích chinh của pha:</a:t>
            </a:r>
          </a:p>
          <a:p>
            <a:pPr marL="514350" lvl="0" indent="-514350">
              <a:buFont typeface="+mj-lt"/>
              <a:buAutoNum type="arabicPeriod"/>
            </a:pPr>
            <a:r>
              <a:rPr lang="en-US" sz="2100">
                <a:latin typeface="Abel" panose="020B0604020202020204" charset="0"/>
                <a:cs typeface="Times New Roman" pitchFamily="18" charset="0"/>
              </a:rPr>
              <a:t>định nghĩa phạm vi của dự án ( phầm mềm )</a:t>
            </a:r>
          </a:p>
          <a:p>
            <a:pPr marL="514350" lvl="0" indent="-514350">
              <a:buFont typeface="+mj-lt"/>
              <a:buAutoNum type="arabicPeriod"/>
            </a:pPr>
            <a:r>
              <a:rPr lang="en-US" sz="2100">
                <a:latin typeface="Abel" panose="020B0604020202020204" charset="0"/>
                <a:cs typeface="Times New Roman" pitchFamily="18" charset="0"/>
              </a:rPr>
              <a:t>Xác định phạm vi</a:t>
            </a:r>
          </a:p>
          <a:p>
            <a:pPr marL="514350" lvl="0" indent="-514350">
              <a:buFont typeface="+mj-lt"/>
              <a:buAutoNum type="arabicPeriod"/>
            </a:pPr>
            <a:r>
              <a:rPr lang="en-US" sz="2100">
                <a:latin typeface="Abel" panose="020B0604020202020204" charset="0"/>
                <a:cs typeface="Times New Roman" pitchFamily="18" charset="0"/>
              </a:rPr>
              <a:t>Lập kế hoạch và chuẩn bị chức năng</a:t>
            </a:r>
          </a:p>
          <a:p>
            <a:pPr marL="514350" lvl="0" indent="-514350">
              <a:buFont typeface="+mj-lt"/>
              <a:buAutoNum type="arabicPeriod"/>
            </a:pPr>
            <a:r>
              <a:rPr lang="en-US" sz="2100">
                <a:latin typeface="Abel" panose="020B0604020202020204" charset="0"/>
                <a:cs typeface="Times New Roman" pitchFamily="18" charset="0"/>
              </a:rPr>
              <a:t>Tổng hợp kiến trúc tiêu biểu</a:t>
            </a:r>
          </a:p>
          <a:p>
            <a:endParaRPr lang="vi-VN"/>
          </a:p>
        </p:txBody>
      </p:sp>
      <p:sp>
        <p:nvSpPr>
          <p:cNvPr id="4" name="Chỗ dành sẵn cho Văn bản 3">
            <a:extLst>
              <a:ext uri="{FF2B5EF4-FFF2-40B4-BE49-F238E27FC236}">
                <a16:creationId xmlns:a16="http://schemas.microsoft.com/office/drawing/2014/main" id="{CE7730D0-5B27-4226-82EE-FED4BDC5CBF1}"/>
              </a:ext>
            </a:extLst>
          </p:cNvPr>
          <p:cNvSpPr>
            <a:spLocks noGrp="1"/>
          </p:cNvSpPr>
          <p:nvPr>
            <p:ph type="body" idx="2"/>
          </p:nvPr>
        </p:nvSpPr>
        <p:spPr>
          <a:xfrm>
            <a:off x="4678127" y="1352550"/>
            <a:ext cx="3522900" cy="3697915"/>
          </a:xfrm>
        </p:spPr>
        <p:txBody>
          <a:bodyPr/>
          <a:lstStyle/>
          <a:p>
            <a:pPr marL="101600" indent="0">
              <a:buNone/>
            </a:pPr>
            <a:r>
              <a:rPr lang="en-US"/>
              <a:t> 	Kết quả của pha:</a:t>
            </a:r>
          </a:p>
          <a:p>
            <a:pPr marL="514350" lvl="0" indent="-514350">
              <a:buFont typeface="+mj-lt"/>
              <a:buAutoNum type="arabicPeriod"/>
            </a:pPr>
            <a:r>
              <a:rPr lang="en-US">
                <a:latin typeface="Abel" panose="020B0604020202020204" charset="0"/>
                <a:cs typeface="Times New Roman" pitchFamily="18" charset="0"/>
              </a:rPr>
              <a:t>Tài liệu về những yêu cầu, đặc tính và ràng buộc của dự án</a:t>
            </a:r>
          </a:p>
          <a:p>
            <a:pPr marL="514350" lvl="0" indent="-514350">
              <a:buFont typeface="+mj-lt"/>
              <a:buAutoNum type="arabicPeriod"/>
            </a:pPr>
            <a:r>
              <a:rPr lang="en-US">
                <a:latin typeface="Abel" panose="020B0604020202020204" charset="0"/>
                <a:cs typeface="Times New Roman" pitchFamily="18" charset="0"/>
              </a:rPr>
              <a:t>Khảo sát về mô hình chức năng.</a:t>
            </a:r>
          </a:p>
          <a:p>
            <a:pPr marL="514350" lvl="0" indent="-514350">
              <a:buFont typeface="+mj-lt"/>
              <a:buAutoNum type="arabicPeriod"/>
            </a:pPr>
            <a:r>
              <a:rPr lang="en-US">
                <a:latin typeface="Abel" panose="020B0604020202020204" charset="0"/>
                <a:cs typeface="Times New Roman" pitchFamily="18" charset="0"/>
              </a:rPr>
              <a:t>Đề cương ban đầu cho dự án</a:t>
            </a:r>
          </a:p>
          <a:p>
            <a:pPr marL="514350" lvl="0" indent="-514350">
              <a:buFont typeface="+mj-lt"/>
              <a:buAutoNum type="arabicPeriod"/>
            </a:pPr>
            <a:r>
              <a:rPr lang="en-US">
                <a:latin typeface="Abel" panose="020B0604020202020204" charset="0"/>
                <a:cs typeface="Times New Roman" pitchFamily="18" charset="0"/>
              </a:rPr>
              <a:t>Ước lượng ban đầu về rủi ro</a:t>
            </a:r>
          </a:p>
          <a:p>
            <a:pPr marL="514350" lvl="0" indent="-514350">
              <a:buFont typeface="+mj-lt"/>
              <a:buAutoNum type="arabicPeriod"/>
            </a:pPr>
            <a:r>
              <a:rPr lang="en-US">
                <a:latin typeface="Abel" panose="020B0604020202020204" charset="0"/>
                <a:cs typeface="Times New Roman" pitchFamily="18" charset="0"/>
              </a:rPr>
              <a:t>Kế hoạch dự án</a:t>
            </a:r>
          </a:p>
          <a:p>
            <a:endParaRPr lang="en-US"/>
          </a:p>
          <a:p>
            <a:endParaRPr lang="vi-VN"/>
          </a:p>
        </p:txBody>
      </p:sp>
      <p:sp>
        <p:nvSpPr>
          <p:cNvPr id="5" name="Chỗ dành sẵn cho Số hiệu Bản chiếu 4">
            <a:extLst>
              <a:ext uri="{FF2B5EF4-FFF2-40B4-BE49-F238E27FC236}">
                <a16:creationId xmlns:a16="http://schemas.microsoft.com/office/drawing/2014/main" id="{EF50D1DC-264F-4174-9384-BCF1260EE5B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9191414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barn(inVertical)">
                                      <p:cBhvr>
                                        <p:cTn id="24" dur="500"/>
                                        <p:tgtEl>
                                          <p:spTgt spid="4">
                                            <p:txEl>
                                              <p:pRg st="0" end="0"/>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barn(inVertical)">
                                      <p:cBhvr>
                                        <p:cTn id="27" dur="500"/>
                                        <p:tgtEl>
                                          <p:spTgt spid="4">
                                            <p:txEl>
                                              <p:pRg st="1" end="1"/>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barn(inVertical)">
                                      <p:cBhvr>
                                        <p:cTn id="30" dur="500"/>
                                        <p:tgtEl>
                                          <p:spTgt spid="4">
                                            <p:txEl>
                                              <p:pRg st="2" end="2"/>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barn(inVertical)">
                                      <p:cBhvr>
                                        <p:cTn id="33" dur="500"/>
                                        <p:tgtEl>
                                          <p:spTgt spid="4">
                                            <p:txEl>
                                              <p:pRg st="3" end="3"/>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barn(inVertical)">
                                      <p:cBhvr>
                                        <p:cTn id="36" dur="500"/>
                                        <p:tgtEl>
                                          <p:spTgt spid="4">
                                            <p:txEl>
                                              <p:pRg st="4" end="4"/>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barn(inVertical)">
                                      <p:cBhvr>
                                        <p:cTn id="3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93C68A9-B528-4329-8E4C-E71E15D7C9AC}"/>
              </a:ext>
            </a:extLst>
          </p:cNvPr>
          <p:cNvSpPr>
            <a:spLocks noGrp="1"/>
          </p:cNvSpPr>
          <p:nvPr>
            <p:ph type="title"/>
          </p:nvPr>
        </p:nvSpPr>
        <p:spPr/>
        <p:txBody>
          <a:bodyPr/>
          <a:lstStyle/>
          <a:p>
            <a:r>
              <a:rPr lang="vi-VN"/>
              <a:t>PHA BẮT ĐẦU - INCEPTION</a:t>
            </a:r>
          </a:p>
        </p:txBody>
      </p:sp>
      <p:sp>
        <p:nvSpPr>
          <p:cNvPr id="3" name="Chỗ dành sẵn cho Văn bản 2">
            <a:extLst>
              <a:ext uri="{FF2B5EF4-FFF2-40B4-BE49-F238E27FC236}">
                <a16:creationId xmlns:a16="http://schemas.microsoft.com/office/drawing/2014/main" id="{15936114-8F64-4CCA-A380-FE4BAA180AA6}"/>
              </a:ext>
            </a:extLst>
          </p:cNvPr>
          <p:cNvSpPr>
            <a:spLocks noGrp="1"/>
          </p:cNvSpPr>
          <p:nvPr>
            <p:ph type="body" idx="1"/>
          </p:nvPr>
        </p:nvSpPr>
        <p:spPr>
          <a:xfrm>
            <a:off x="942975" y="1201479"/>
            <a:ext cx="7086750" cy="3548371"/>
          </a:xfrm>
        </p:spPr>
        <p:txBody>
          <a:bodyPr/>
          <a:lstStyle/>
          <a:p>
            <a:pPr algn="just">
              <a:buNone/>
            </a:pPr>
            <a:r>
              <a:rPr lang="en-US">
                <a:latin typeface="Abel" panose="020B0604020202020204" charset="0"/>
                <a:cs typeface="Times New Roman" pitchFamily="18" charset="0"/>
              </a:rPr>
              <a:t>Các tiêu chuẩn đánh giá cho pha bắt đầu bao gồm:</a:t>
            </a:r>
          </a:p>
          <a:p>
            <a:pPr marL="514350" lvl="0" indent="-514350" algn="just">
              <a:buFont typeface="+mj-lt"/>
              <a:buAutoNum type="arabicPeriod"/>
            </a:pPr>
            <a:r>
              <a:rPr lang="en-US">
                <a:latin typeface="Abel" panose="020B0604020202020204" charset="0"/>
                <a:cs typeface="Times New Roman" pitchFamily="18" charset="0"/>
              </a:rPr>
              <a:t>Sự nhất trí giữa các thành viên về phạm vi dự án, ước lượng về chi phí và thời gian</a:t>
            </a:r>
          </a:p>
          <a:p>
            <a:pPr marL="514350" lvl="0" indent="-514350" algn="just">
              <a:buFont typeface="+mj-lt"/>
              <a:buAutoNum type="arabicPeriod"/>
            </a:pPr>
            <a:r>
              <a:rPr lang="en-US">
                <a:latin typeface="Abel" panose="020B0604020202020204" charset="0"/>
                <a:cs typeface="Times New Roman" pitchFamily="18" charset="0"/>
              </a:rPr>
              <a:t>Hiểu rõ chính xác các yêu cầu của phần mềm ( dự án )</a:t>
            </a:r>
          </a:p>
          <a:p>
            <a:pPr marL="514350" lvl="0" indent="-514350" algn="just">
              <a:buFont typeface="+mj-lt"/>
              <a:buAutoNum type="arabicPeriod"/>
            </a:pPr>
            <a:r>
              <a:rPr lang="en-US">
                <a:latin typeface="Abel" panose="020B0604020202020204" charset="0"/>
                <a:cs typeface="Times New Roman" pitchFamily="18" charset="0"/>
              </a:rPr>
              <a:t>Độ tin cậy về những ước lượng chi phí, thời gian, rủi ro và quy trình phát triển</a:t>
            </a:r>
          </a:p>
          <a:p>
            <a:pPr marL="514350" lvl="0" indent="-514350" algn="just">
              <a:buFont typeface="+mj-lt"/>
              <a:buAutoNum type="arabicPeriod"/>
            </a:pPr>
            <a:r>
              <a:rPr lang="en-US">
                <a:latin typeface="Abel" panose="020B0604020202020204" charset="0"/>
                <a:cs typeface="Times New Roman" pitchFamily="18" charset="0"/>
              </a:rPr>
              <a:t>Những phí tổn thực sự so với những phí tổn đã lên kế hoạch</a:t>
            </a:r>
          </a:p>
          <a:p>
            <a:pPr marL="514350" indent="-514350" algn="just">
              <a:buNone/>
            </a:pPr>
            <a:r>
              <a:rPr lang="en-US"/>
              <a:t>Nếu dự án ( phần mềm ) không vượt qua mốc này, nó có thể bị hủy bỏ hoặc xem xét lại</a:t>
            </a:r>
          </a:p>
          <a:p>
            <a:endParaRPr lang="vi-VN"/>
          </a:p>
        </p:txBody>
      </p:sp>
      <p:sp>
        <p:nvSpPr>
          <p:cNvPr id="5" name="Chỗ dành sẵn cho Số hiệu Bản chiếu 4">
            <a:extLst>
              <a:ext uri="{FF2B5EF4-FFF2-40B4-BE49-F238E27FC236}">
                <a16:creationId xmlns:a16="http://schemas.microsoft.com/office/drawing/2014/main" id="{ACFD8C02-5213-46CD-9A06-E0ABFA92656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4931999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802195A-1146-4A96-A32A-8D83846D94D8}"/>
              </a:ext>
            </a:extLst>
          </p:cNvPr>
          <p:cNvSpPr>
            <a:spLocks noGrp="1"/>
          </p:cNvSpPr>
          <p:nvPr>
            <p:ph type="title"/>
          </p:nvPr>
        </p:nvSpPr>
        <p:spPr/>
        <p:txBody>
          <a:bodyPr/>
          <a:lstStyle/>
          <a:p>
            <a:r>
              <a:rPr lang="en-US"/>
              <a:t>PHA CHUẨN BỊ - ELABORATION</a:t>
            </a:r>
            <a:endParaRPr lang="vi-VN"/>
          </a:p>
        </p:txBody>
      </p:sp>
      <p:sp>
        <p:nvSpPr>
          <p:cNvPr id="3" name="Chỗ dành sẵn cho Văn bản 2">
            <a:extLst>
              <a:ext uri="{FF2B5EF4-FFF2-40B4-BE49-F238E27FC236}">
                <a16:creationId xmlns:a16="http://schemas.microsoft.com/office/drawing/2014/main" id="{E007DDC3-5ED4-4E90-B473-0CE481F3C6BB}"/>
              </a:ext>
            </a:extLst>
          </p:cNvPr>
          <p:cNvSpPr>
            <a:spLocks noGrp="1"/>
          </p:cNvSpPr>
          <p:nvPr>
            <p:ph type="body" idx="1"/>
          </p:nvPr>
        </p:nvSpPr>
        <p:spPr/>
        <p:txBody>
          <a:bodyPr/>
          <a:lstStyle/>
          <a:p>
            <a:pPr marL="101600" indent="0">
              <a:buNone/>
            </a:pPr>
            <a:r>
              <a:rPr lang="en-US"/>
              <a:t>	  MỤC ĐÍCH:</a:t>
            </a:r>
          </a:p>
          <a:p>
            <a:pPr marL="514350" lvl="0" indent="-514350">
              <a:buFont typeface="+mj-lt"/>
              <a:buAutoNum type="arabicPeriod"/>
            </a:pPr>
            <a:r>
              <a:rPr lang="en-US">
                <a:latin typeface="Abel" panose="020B0604020202020204" charset="0"/>
                <a:cs typeface="Times New Roman" pitchFamily="18" charset="0"/>
              </a:rPr>
              <a:t>Xác định, phê chuẩn và lập kiến trúc nền tảng càng nhanh càng tốt</a:t>
            </a:r>
          </a:p>
          <a:p>
            <a:pPr marL="514350" lvl="0" indent="-514350">
              <a:buFont typeface="+mj-lt"/>
              <a:buAutoNum type="arabicPeriod"/>
            </a:pPr>
            <a:r>
              <a:rPr lang="en-US">
                <a:latin typeface="Abel" panose="020B0604020202020204" charset="0"/>
                <a:cs typeface="Times New Roman" pitchFamily="18" charset="0"/>
              </a:rPr>
              <a:t>Lập kế hoạch đúng đắn cao cho pha tiếp theo</a:t>
            </a:r>
          </a:p>
          <a:p>
            <a:pPr marL="514350" lvl="0" indent="-514350">
              <a:buFont typeface="+mj-lt"/>
              <a:buAutoNum type="arabicPeriod"/>
            </a:pPr>
            <a:r>
              <a:rPr lang="en-US">
                <a:latin typeface="Abel" panose="020B0604020202020204" charset="0"/>
                <a:cs typeface="Times New Roman" pitchFamily="18" charset="0"/>
              </a:rPr>
              <a:t>Trình bày kiến trúc nền tảng được thực hiện với chi phí thích hợp</a:t>
            </a:r>
            <a:endParaRPr lang="en-US" dirty="0">
              <a:latin typeface="Abel" panose="020B0604020202020204" charset="0"/>
              <a:cs typeface="Times New Roman" pitchFamily="18" charset="0"/>
            </a:endParaRPr>
          </a:p>
        </p:txBody>
      </p:sp>
      <p:sp>
        <p:nvSpPr>
          <p:cNvPr id="4" name="Chỗ dành sẵn cho Văn bản 3">
            <a:extLst>
              <a:ext uri="{FF2B5EF4-FFF2-40B4-BE49-F238E27FC236}">
                <a16:creationId xmlns:a16="http://schemas.microsoft.com/office/drawing/2014/main" id="{694BF0D3-E52A-479C-A60E-E39A2D7D1DE8}"/>
              </a:ext>
            </a:extLst>
          </p:cNvPr>
          <p:cNvSpPr>
            <a:spLocks noGrp="1"/>
          </p:cNvSpPr>
          <p:nvPr>
            <p:ph type="body" idx="2"/>
          </p:nvPr>
        </p:nvSpPr>
        <p:spPr/>
        <p:txBody>
          <a:bodyPr/>
          <a:lstStyle/>
          <a:p>
            <a:pPr marL="101600" indent="0">
              <a:buNone/>
            </a:pPr>
            <a:r>
              <a:rPr lang="en-US"/>
              <a:t>	CÔNG VIỆC CHÍNH:</a:t>
            </a:r>
          </a:p>
          <a:p>
            <a:pPr marL="514350" lvl="0" indent="-514350">
              <a:buFont typeface="+mj-lt"/>
              <a:buAutoNum type="arabicPeriod"/>
            </a:pPr>
            <a:r>
              <a:rPr lang="en-US">
                <a:latin typeface="Abel" panose="020B0604020202020204" charset="0"/>
                <a:cs typeface="Times New Roman" pitchFamily="18" charset="0"/>
              </a:rPr>
              <a:t>Hiểu rõ những chức năng hệ thống</a:t>
            </a:r>
          </a:p>
          <a:p>
            <a:pPr marL="514350" lvl="0" indent="-514350">
              <a:buFont typeface="+mj-lt"/>
              <a:buAutoNum type="arabicPeriod"/>
            </a:pPr>
            <a:r>
              <a:rPr lang="en-US">
                <a:latin typeface="Abel" panose="020B0604020202020204" charset="0"/>
                <a:cs typeface="Times New Roman" pitchFamily="18" charset="0"/>
              </a:rPr>
              <a:t>Chuẩn bị môi trường phát triển và công cụ.</a:t>
            </a:r>
          </a:p>
          <a:p>
            <a:pPr marL="514350" lvl="0" indent="-514350">
              <a:buFont typeface="+mj-lt"/>
              <a:buAutoNum type="arabicPeriod"/>
            </a:pPr>
            <a:r>
              <a:rPr lang="en-US">
                <a:latin typeface="Abel" panose="020B0604020202020204" charset="0"/>
                <a:cs typeface="Times New Roman" pitchFamily="18" charset="0"/>
              </a:rPr>
              <a:t>Xác định, chuẩn bị kiến trúc và sự lựa chọn các thành phần. Đánh giá các thành phần có tiềm năng</a:t>
            </a:r>
          </a:p>
          <a:p>
            <a:pPr marL="101600" indent="0">
              <a:buNone/>
            </a:pPr>
            <a:endParaRPr lang="en-US"/>
          </a:p>
          <a:p>
            <a:endParaRPr lang="vi-VN"/>
          </a:p>
        </p:txBody>
      </p:sp>
      <p:sp>
        <p:nvSpPr>
          <p:cNvPr id="5" name="Chỗ dành sẵn cho Số hiệu Bản chiếu 4">
            <a:extLst>
              <a:ext uri="{FF2B5EF4-FFF2-40B4-BE49-F238E27FC236}">
                <a16:creationId xmlns:a16="http://schemas.microsoft.com/office/drawing/2014/main" id="{6448A92E-90E5-4892-9A29-6420BB8246C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44697419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down)">
                                      <p:cBhvr>
                                        <p:cTn id="25" dur="500"/>
                                        <p:tgtEl>
                                          <p:spTgt spid="4">
                                            <p:txEl>
                                              <p:pRg st="0" end="0"/>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wipe(down)">
                                      <p:cBhvr>
                                        <p:cTn id="28" dur="500"/>
                                        <p:tgtEl>
                                          <p:spTgt spid="4">
                                            <p:txEl>
                                              <p:pRg st="1" end="1"/>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wipe(down)">
                                      <p:cBhvr>
                                        <p:cTn id="31" dur="500"/>
                                        <p:tgtEl>
                                          <p:spTgt spid="4">
                                            <p:txEl>
                                              <p:pRg st="2" end="2"/>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wipe(down)">
                                      <p:cBhvr>
                                        <p:cTn id="3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E14429-3CCE-4598-BF2A-ABF92A9FE0C9}"/>
              </a:ext>
            </a:extLst>
          </p:cNvPr>
          <p:cNvSpPr>
            <a:spLocks noGrp="1"/>
          </p:cNvSpPr>
          <p:nvPr>
            <p:ph type="title"/>
          </p:nvPr>
        </p:nvSpPr>
        <p:spPr/>
        <p:txBody>
          <a:bodyPr/>
          <a:lstStyle/>
          <a:p>
            <a:r>
              <a:rPr lang="en-US"/>
              <a:t>PHA CHUẨN BỊ - ELABORATION</a:t>
            </a:r>
            <a:endParaRPr lang="vi-VN"/>
          </a:p>
        </p:txBody>
      </p:sp>
      <p:sp>
        <p:nvSpPr>
          <p:cNvPr id="3" name="Chỗ dành sẵn cho Văn bản 2">
            <a:extLst>
              <a:ext uri="{FF2B5EF4-FFF2-40B4-BE49-F238E27FC236}">
                <a16:creationId xmlns:a16="http://schemas.microsoft.com/office/drawing/2014/main" id="{C5FA1085-0917-4860-8B8A-03132DAAF5BF}"/>
              </a:ext>
            </a:extLst>
          </p:cNvPr>
          <p:cNvSpPr>
            <a:spLocks noGrp="1"/>
          </p:cNvSpPr>
          <p:nvPr>
            <p:ph type="body" idx="1"/>
          </p:nvPr>
        </p:nvSpPr>
        <p:spPr>
          <a:xfrm>
            <a:off x="942975" y="1190847"/>
            <a:ext cx="7086750" cy="3732027"/>
          </a:xfrm>
        </p:spPr>
        <p:txBody>
          <a:bodyPr/>
          <a:lstStyle/>
          <a:p>
            <a:pPr marL="101600" indent="0">
              <a:buNone/>
            </a:pPr>
            <a:r>
              <a:rPr lang="en-US"/>
              <a:t>Kết quả đạt đ</a:t>
            </a:r>
            <a:r>
              <a:rPr lang="vi-VN"/>
              <a:t>ư</a:t>
            </a:r>
            <a:r>
              <a:rPr lang="en-US"/>
              <a:t>ợc:</a:t>
            </a:r>
          </a:p>
          <a:p>
            <a:pPr marL="514350" lvl="0" indent="-514350">
              <a:buFont typeface="+mj-lt"/>
              <a:buAutoNum type="arabicPeriod"/>
            </a:pPr>
            <a:r>
              <a:rPr lang="en-US">
                <a:latin typeface="Abel" panose="020B0604020202020204" charset="0"/>
                <a:cs typeface="Times New Roman" pitchFamily="18" charset="0"/>
              </a:rPr>
              <a:t>Một mô hình chức năng hệ thống</a:t>
            </a:r>
          </a:p>
          <a:p>
            <a:pPr marL="514350" lvl="0" indent="-514350">
              <a:buFont typeface="+mj-lt"/>
              <a:buAutoNum type="arabicPeriod"/>
            </a:pPr>
            <a:r>
              <a:rPr lang="en-US">
                <a:latin typeface="Abel" panose="020B0604020202020204" charset="0"/>
                <a:cs typeface="Times New Roman" pitchFamily="18" charset="0"/>
              </a:rPr>
              <a:t>Những yêu cầu bổ sung bao gồm các yêu cầu phi chức năng và bất cứ yêu cầu nào không được kết hợp với một chức năng hệ thống cụ thể</a:t>
            </a:r>
          </a:p>
          <a:p>
            <a:pPr marL="514350" lvl="0" indent="-514350">
              <a:buFont typeface="+mj-lt"/>
              <a:buAutoNum type="arabicPeriod"/>
            </a:pPr>
            <a:r>
              <a:rPr lang="en-US">
                <a:latin typeface="Abel" panose="020B0604020202020204" charset="0"/>
                <a:cs typeface="Times New Roman" pitchFamily="18" charset="0"/>
              </a:rPr>
              <a:t>Mô tả về kiến trúc phần mềm, đề ra 1 phương án có thể thực thi</a:t>
            </a:r>
          </a:p>
          <a:p>
            <a:pPr marL="514350" lvl="0" indent="-514350">
              <a:buFont typeface="+mj-lt"/>
              <a:buAutoNum type="arabicPeriod"/>
            </a:pPr>
            <a:r>
              <a:rPr lang="en-US">
                <a:latin typeface="Abel" panose="020B0604020202020204" charset="0"/>
                <a:cs typeface="Times New Roman" pitchFamily="18" charset="0"/>
              </a:rPr>
              <a:t>Danh sách rủi ro và các chức năng cho người dùng</a:t>
            </a:r>
          </a:p>
          <a:p>
            <a:pPr marL="514350" lvl="0" indent="-514350">
              <a:buFont typeface="+mj-lt"/>
              <a:buAutoNum type="arabicPeriod"/>
            </a:pPr>
            <a:r>
              <a:rPr lang="en-US">
                <a:latin typeface="Abel" panose="020B0604020202020204" charset="0"/>
                <a:cs typeface="Times New Roman" pitchFamily="18" charset="0"/>
              </a:rPr>
              <a:t>Kế hoạch phát triển cho toàn bộ dự án</a:t>
            </a:r>
          </a:p>
          <a:p>
            <a:pPr marL="514350" lvl="0" indent="-514350">
              <a:buFont typeface="+mj-lt"/>
              <a:buAutoNum type="arabicPeriod"/>
            </a:pPr>
            <a:r>
              <a:rPr lang="en-US">
                <a:latin typeface="Abel" panose="020B0604020202020204" charset="0"/>
                <a:cs typeface="Times New Roman" pitchFamily="18" charset="0"/>
              </a:rPr>
              <a:t>Tài liệu hướng dẫn sự dụng sơ bộ</a:t>
            </a:r>
          </a:p>
          <a:p>
            <a:endParaRPr lang="vi-VN"/>
          </a:p>
        </p:txBody>
      </p:sp>
      <p:sp>
        <p:nvSpPr>
          <p:cNvPr id="5" name="Chỗ dành sẵn cho Số hiệu Bản chiếu 4">
            <a:extLst>
              <a:ext uri="{FF2B5EF4-FFF2-40B4-BE49-F238E27FC236}">
                <a16:creationId xmlns:a16="http://schemas.microsoft.com/office/drawing/2014/main" id="{C5AD6A36-BC22-41B1-B6D9-FFACB3F53FF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9866209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CFD9F0C-8EBA-443A-A013-290762214D92}"/>
              </a:ext>
            </a:extLst>
          </p:cNvPr>
          <p:cNvSpPr>
            <a:spLocks noGrp="1"/>
          </p:cNvSpPr>
          <p:nvPr>
            <p:ph type="title"/>
          </p:nvPr>
        </p:nvSpPr>
        <p:spPr/>
        <p:txBody>
          <a:bodyPr/>
          <a:lstStyle/>
          <a:p>
            <a:r>
              <a:rPr lang="en-US"/>
              <a:t>PHA CHUẨN BỊ - ELABORATION</a:t>
            </a:r>
            <a:endParaRPr lang="vi-VN"/>
          </a:p>
        </p:txBody>
      </p:sp>
      <p:sp>
        <p:nvSpPr>
          <p:cNvPr id="3" name="Chỗ dành sẵn cho Văn bản 2">
            <a:extLst>
              <a:ext uri="{FF2B5EF4-FFF2-40B4-BE49-F238E27FC236}">
                <a16:creationId xmlns:a16="http://schemas.microsoft.com/office/drawing/2014/main" id="{2627B770-607A-419C-8A4E-C0D13D5E3FBC}"/>
              </a:ext>
            </a:extLst>
          </p:cNvPr>
          <p:cNvSpPr>
            <a:spLocks noGrp="1"/>
          </p:cNvSpPr>
          <p:nvPr>
            <p:ph type="body" idx="1"/>
          </p:nvPr>
        </p:nvSpPr>
        <p:spPr>
          <a:xfrm>
            <a:off x="911076" y="1104775"/>
            <a:ext cx="7786357" cy="4038724"/>
          </a:xfrm>
        </p:spPr>
        <p:txBody>
          <a:bodyPr/>
          <a:lstStyle/>
          <a:p>
            <a:pPr marL="514350" lvl="0" indent="-514350">
              <a:buNone/>
            </a:pPr>
            <a:r>
              <a:rPr lang="en-US">
                <a:latin typeface="Times New Roman" pitchFamily="18" charset="0"/>
                <a:cs typeface="Times New Roman" pitchFamily="18" charset="0"/>
              </a:rPr>
              <a:t>Các tiêu chuẩn đánh giá cho pha chuẩn bị:</a:t>
            </a:r>
          </a:p>
          <a:p>
            <a:pPr marL="514350" lvl="0" indent="-514350">
              <a:buFont typeface="+mj-lt"/>
              <a:buAutoNum type="arabicPeriod"/>
            </a:pPr>
            <a:r>
              <a:rPr lang="en-US">
                <a:latin typeface="Abel" panose="020B0604020202020204" charset="0"/>
                <a:cs typeface="Times New Roman" pitchFamily="18" charset="0"/>
              </a:rPr>
              <a:t>Sự hình dung về sản phẩm</a:t>
            </a:r>
          </a:p>
          <a:p>
            <a:pPr marL="514350" lvl="0" indent="-514350">
              <a:buFont typeface="+mj-lt"/>
              <a:buAutoNum type="arabicPeriod"/>
            </a:pPr>
            <a:r>
              <a:rPr lang="en-US">
                <a:latin typeface="Abel" panose="020B0604020202020204" charset="0"/>
                <a:cs typeface="Times New Roman" pitchFamily="18" charset="0"/>
              </a:rPr>
              <a:t>Sự ổn định của kiến trúc</a:t>
            </a:r>
          </a:p>
          <a:p>
            <a:pPr marL="514350" lvl="0" indent="-514350">
              <a:buFont typeface="+mj-lt"/>
              <a:buAutoNum type="arabicPeriod"/>
            </a:pPr>
            <a:r>
              <a:rPr lang="en-US">
                <a:latin typeface="Abel" panose="020B0604020202020204" charset="0"/>
                <a:cs typeface="Times New Roman" pitchFamily="18" charset="0"/>
              </a:rPr>
              <a:t>Sự giải quyết rủi ro và sự tin cậy</a:t>
            </a:r>
          </a:p>
          <a:p>
            <a:pPr marL="514350" lvl="0" indent="-514350">
              <a:buFont typeface="+mj-lt"/>
              <a:buAutoNum type="arabicPeriod"/>
            </a:pPr>
            <a:r>
              <a:rPr lang="en-US">
                <a:latin typeface="Abel" panose="020B0604020202020204" charset="0"/>
                <a:cs typeface="Times New Roman" pitchFamily="18" charset="0"/>
              </a:rPr>
              <a:t>Sự chính xác và đầy đủ cho kế hoạch của pha tiếp theo</a:t>
            </a:r>
          </a:p>
          <a:p>
            <a:pPr marL="514350" lvl="0" indent="-514350">
              <a:buFont typeface="+mj-lt"/>
              <a:buAutoNum type="arabicPeriod"/>
            </a:pPr>
            <a:r>
              <a:rPr lang="en-US">
                <a:latin typeface="Abel" panose="020B0604020202020204" charset="0"/>
                <a:cs typeface="Times New Roman" pitchFamily="18" charset="0"/>
              </a:rPr>
              <a:t>Sự đồng ý của tất cả thành viên trong hệ thống về việc xây dựng sản phẩm với kế hoạch đã lập ra trước đó</a:t>
            </a:r>
          </a:p>
          <a:p>
            <a:pPr marL="514350" lvl="0" indent="-514350">
              <a:buFont typeface="+mj-lt"/>
              <a:buAutoNum type="arabicPeriod"/>
            </a:pPr>
            <a:r>
              <a:rPr lang="en-US">
                <a:latin typeface="Abel" panose="020B0604020202020204" charset="0"/>
                <a:cs typeface="Times New Roman" pitchFamily="18" charset="0"/>
              </a:rPr>
              <a:t>Sự chấp nhận của phí tổn tài nguyên thực sự so với phí tổn đã lập kế hoạch</a:t>
            </a:r>
          </a:p>
          <a:p>
            <a:pPr marL="0" lvl="0" indent="0">
              <a:buNone/>
            </a:pPr>
            <a:r>
              <a:rPr lang="en-US">
                <a:latin typeface="Abel" panose="020B0604020202020204" charset="0"/>
                <a:cs typeface="Times New Roman" pitchFamily="18" charset="0"/>
              </a:rPr>
              <a:t>Nếu dự án không vượt qua được pha này, nó có thể bị bỏ dở hoặc xem xét lại</a:t>
            </a:r>
          </a:p>
          <a:p>
            <a:endParaRPr lang="vi-VN"/>
          </a:p>
        </p:txBody>
      </p:sp>
      <p:sp>
        <p:nvSpPr>
          <p:cNvPr id="5" name="Chỗ dành sẵn cho Số hiệu Bản chiếu 4">
            <a:extLst>
              <a:ext uri="{FF2B5EF4-FFF2-40B4-BE49-F238E27FC236}">
                <a16:creationId xmlns:a16="http://schemas.microsoft.com/office/drawing/2014/main" id="{34DA85F0-724F-47A6-84BB-010D79B5D20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64045621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C035A7B-DDBB-40BC-AC14-DE5483E4F78C}"/>
              </a:ext>
            </a:extLst>
          </p:cNvPr>
          <p:cNvSpPr>
            <a:spLocks noGrp="1"/>
          </p:cNvSpPr>
          <p:nvPr>
            <p:ph type="title"/>
          </p:nvPr>
        </p:nvSpPr>
        <p:spPr/>
        <p:txBody>
          <a:bodyPr/>
          <a:lstStyle/>
          <a:p>
            <a:r>
              <a:rPr lang="en-US"/>
              <a:t>PHA XÂY DỰNG - CONSTRUCTION</a:t>
            </a:r>
            <a:endParaRPr lang="vi-VN"/>
          </a:p>
        </p:txBody>
      </p:sp>
      <p:sp>
        <p:nvSpPr>
          <p:cNvPr id="3" name="Chỗ dành sẵn cho Văn bản 2">
            <a:extLst>
              <a:ext uri="{FF2B5EF4-FFF2-40B4-BE49-F238E27FC236}">
                <a16:creationId xmlns:a16="http://schemas.microsoft.com/office/drawing/2014/main" id="{FB0F21D8-1D4D-4284-A236-0D81C498AD04}"/>
              </a:ext>
            </a:extLst>
          </p:cNvPr>
          <p:cNvSpPr>
            <a:spLocks noGrp="1"/>
          </p:cNvSpPr>
          <p:nvPr>
            <p:ph type="body" idx="1"/>
          </p:nvPr>
        </p:nvSpPr>
        <p:spPr/>
        <p:txBody>
          <a:bodyPr/>
          <a:lstStyle/>
          <a:p>
            <a:pPr marL="101600" indent="0">
              <a:buNone/>
            </a:pPr>
            <a:r>
              <a:rPr lang="en-US"/>
              <a:t>	MỤC TIÊU:</a:t>
            </a:r>
          </a:p>
          <a:p>
            <a:pPr marL="514350" lvl="0" indent="-514350">
              <a:buFont typeface="+mj-lt"/>
              <a:buAutoNum type="arabicPeriod"/>
            </a:pPr>
            <a:r>
              <a:rPr lang="en-US">
                <a:latin typeface="Abel" panose="020B0604020202020204" charset="0"/>
                <a:cs typeface="Times New Roman" pitchFamily="18" charset="0"/>
              </a:rPr>
              <a:t>Tối thiểu hóa các chi phí phát triển</a:t>
            </a:r>
          </a:p>
          <a:p>
            <a:pPr marL="514350" lvl="0" indent="-514350">
              <a:buFont typeface="+mj-lt"/>
              <a:buAutoNum type="arabicPeriod"/>
            </a:pPr>
            <a:r>
              <a:rPr lang="en-US">
                <a:latin typeface="Abel" panose="020B0604020202020204" charset="0"/>
                <a:cs typeface="Times New Roman" pitchFamily="18" charset="0"/>
              </a:rPr>
              <a:t>Đạt được chất lượng tương xứng càng nhanh càng tốt</a:t>
            </a:r>
          </a:p>
          <a:p>
            <a:pPr marL="514350" lvl="0" indent="-514350">
              <a:buFont typeface="+mj-lt"/>
              <a:buAutoNum type="arabicPeriod"/>
            </a:pPr>
            <a:r>
              <a:rPr lang="en-US">
                <a:latin typeface="Abel" panose="020B0604020202020204" charset="0"/>
                <a:cs typeface="Times New Roman" pitchFamily="18" charset="0"/>
              </a:rPr>
              <a:t>Tạo ra các phiên bản( module ) khác nhau </a:t>
            </a:r>
          </a:p>
          <a:p>
            <a:endParaRPr lang="vi-VN"/>
          </a:p>
        </p:txBody>
      </p:sp>
      <p:sp>
        <p:nvSpPr>
          <p:cNvPr id="4" name="Chỗ dành sẵn cho Văn bản 3">
            <a:extLst>
              <a:ext uri="{FF2B5EF4-FFF2-40B4-BE49-F238E27FC236}">
                <a16:creationId xmlns:a16="http://schemas.microsoft.com/office/drawing/2014/main" id="{486CCD44-22BC-457E-95EA-8B49A5E298F8}"/>
              </a:ext>
            </a:extLst>
          </p:cNvPr>
          <p:cNvSpPr>
            <a:spLocks noGrp="1"/>
          </p:cNvSpPr>
          <p:nvPr>
            <p:ph type="body" idx="2"/>
          </p:nvPr>
        </p:nvSpPr>
        <p:spPr/>
        <p:txBody>
          <a:bodyPr/>
          <a:lstStyle/>
          <a:p>
            <a:pPr marL="101600" indent="0">
              <a:buNone/>
            </a:pPr>
            <a:r>
              <a:rPr lang="en-US"/>
              <a:t>	CÔNG VIỆC CHÍNH:</a:t>
            </a:r>
          </a:p>
          <a:p>
            <a:pPr marL="101600" lvl="0" indent="0" algn="just">
              <a:buNone/>
            </a:pPr>
            <a:r>
              <a:rPr lang="en-US">
                <a:latin typeface="Times New Roman" pitchFamily="18" charset="0"/>
                <a:cs typeface="Times New Roman" pitchFamily="18" charset="0"/>
              </a:rPr>
              <a:t>1. </a:t>
            </a:r>
            <a:r>
              <a:rPr lang="en-US">
                <a:latin typeface="Abel" panose="020B0604020202020204" charset="0"/>
                <a:cs typeface="Times New Roman" pitchFamily="18" charset="0"/>
              </a:rPr>
              <a:t>Quản lí tài nguyên, kiểm soát tài nguyên, tối ưu hóa quy trình</a:t>
            </a:r>
          </a:p>
          <a:p>
            <a:pPr marL="101600" lvl="0" indent="0" algn="just">
              <a:buNone/>
            </a:pPr>
            <a:r>
              <a:rPr lang="en-US">
                <a:latin typeface="Abel" panose="020B0604020202020204" charset="0"/>
                <a:cs typeface="Times New Roman" pitchFamily="18" charset="0"/>
              </a:rPr>
              <a:t>2. Hoàn chính việc phát triển các thành phần và kiểm tra chúng theo các tiêu chí định trước</a:t>
            </a:r>
          </a:p>
          <a:p>
            <a:pPr marL="101600" lvl="0" indent="0" algn="just">
              <a:buNone/>
            </a:pPr>
            <a:r>
              <a:rPr lang="en-US">
                <a:latin typeface="Abel" panose="020B0604020202020204" charset="0"/>
                <a:cs typeface="Times New Roman" pitchFamily="18" charset="0"/>
              </a:rPr>
              <a:t>3. Đánh giá các phiên bản của sản phẩm theo những tiêu chuẩn đánh giá đã định trước</a:t>
            </a:r>
          </a:p>
          <a:p>
            <a:pPr marL="101600" indent="0">
              <a:buNone/>
            </a:pPr>
            <a:endParaRPr lang="vi-VN"/>
          </a:p>
        </p:txBody>
      </p:sp>
      <p:sp>
        <p:nvSpPr>
          <p:cNvPr id="5" name="Chỗ dành sẵn cho Số hiệu Bản chiếu 4">
            <a:extLst>
              <a:ext uri="{FF2B5EF4-FFF2-40B4-BE49-F238E27FC236}">
                <a16:creationId xmlns:a16="http://schemas.microsoft.com/office/drawing/2014/main" id="{A9197A9B-03C1-4137-A33B-7C99F65D92A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539963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1" dur="500"/>
                                        <p:tgtEl>
                                          <p:spTgt spid="4">
                                            <p:txEl>
                                              <p:pRg st="0" end="0"/>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4" dur="500"/>
                                        <p:tgtEl>
                                          <p:spTgt spid="4">
                                            <p:txEl>
                                              <p:pRg st="1" end="1"/>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7" dur="500"/>
                                        <p:tgtEl>
                                          <p:spTgt spid="4">
                                            <p:txEl>
                                              <p:pRg st="2" end="2"/>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3D9451-21B7-416A-A6BA-DCE8354310F2}"/>
              </a:ext>
            </a:extLst>
          </p:cNvPr>
          <p:cNvSpPr>
            <a:spLocks noGrp="1"/>
          </p:cNvSpPr>
          <p:nvPr>
            <p:ph type="title"/>
          </p:nvPr>
        </p:nvSpPr>
        <p:spPr/>
        <p:txBody>
          <a:bodyPr/>
          <a:lstStyle/>
          <a:p>
            <a:r>
              <a:rPr lang="en-US"/>
              <a:t>PHA XÂY DỰNG - CONSTRUCTION</a:t>
            </a:r>
            <a:endParaRPr lang="vi-VN"/>
          </a:p>
        </p:txBody>
      </p:sp>
      <p:sp>
        <p:nvSpPr>
          <p:cNvPr id="3" name="Chỗ dành sẵn cho Văn bản 2">
            <a:extLst>
              <a:ext uri="{FF2B5EF4-FFF2-40B4-BE49-F238E27FC236}">
                <a16:creationId xmlns:a16="http://schemas.microsoft.com/office/drawing/2014/main" id="{36A38666-2418-44C9-A4F1-455F7D60A042}"/>
              </a:ext>
            </a:extLst>
          </p:cNvPr>
          <p:cNvSpPr>
            <a:spLocks noGrp="1"/>
          </p:cNvSpPr>
          <p:nvPr>
            <p:ph type="body" idx="1"/>
          </p:nvPr>
        </p:nvSpPr>
        <p:spPr>
          <a:xfrm>
            <a:off x="1114425" y="1367265"/>
            <a:ext cx="6915300" cy="3381575"/>
          </a:xfrm>
        </p:spPr>
        <p:txBody>
          <a:bodyPr/>
          <a:lstStyle/>
          <a:p>
            <a:pPr marL="101600" indent="0">
              <a:buNone/>
            </a:pPr>
            <a:r>
              <a:rPr lang="en-US"/>
              <a:t>		KẾT QUẢ ĐẠT Đ</a:t>
            </a:r>
            <a:r>
              <a:rPr lang="vi-VN"/>
              <a:t>ƯỢC:</a:t>
            </a:r>
          </a:p>
          <a:p>
            <a:pPr marL="101600" lvl="0" indent="0" algn="just">
              <a:buNone/>
            </a:pPr>
            <a:r>
              <a:rPr lang="en-US" sz="2200">
                <a:latin typeface="Abel" panose="020B0604020202020204" charset="0"/>
                <a:cs typeface="Times New Roman" pitchFamily="18" charset="0"/>
              </a:rPr>
              <a:t>1. Sản phẩm đã sẵn sàng chuyển giao cho người sử dụng</a:t>
            </a:r>
          </a:p>
          <a:p>
            <a:pPr marL="101600" lvl="0" indent="0" algn="just">
              <a:buNone/>
            </a:pPr>
            <a:r>
              <a:rPr lang="en-US" sz="2200">
                <a:latin typeface="Abel" panose="020B0604020202020204" charset="0"/>
                <a:cs typeface="Times New Roman" pitchFamily="18" charset="0"/>
              </a:rPr>
              <a:t>2. Sản phẩm phần mềm được tích hợp trên các hệ thống tương ứng</a:t>
            </a:r>
          </a:p>
          <a:p>
            <a:pPr marL="101600" lvl="0" indent="0" algn="just">
              <a:buNone/>
            </a:pPr>
            <a:r>
              <a:rPr lang="en-US" sz="2200">
                <a:latin typeface="Abel" panose="020B0604020202020204" charset="0"/>
                <a:cs typeface="Times New Roman" pitchFamily="18" charset="0"/>
              </a:rPr>
              <a:t>3. Các tài liệu hướng dẫn sử dụng</a:t>
            </a:r>
          </a:p>
          <a:p>
            <a:pPr marL="101600" lvl="0" indent="0" algn="just">
              <a:buNone/>
            </a:pPr>
            <a:r>
              <a:rPr lang="en-US" sz="2200">
                <a:latin typeface="Abel" panose="020B0604020202020204" charset="0"/>
                <a:cs typeface="Times New Roman" pitchFamily="18" charset="0"/>
              </a:rPr>
              <a:t>4. Mô tả phiên bản hiện hành</a:t>
            </a:r>
          </a:p>
          <a:p>
            <a:endParaRPr lang="vi-VN"/>
          </a:p>
        </p:txBody>
      </p:sp>
      <p:sp>
        <p:nvSpPr>
          <p:cNvPr id="5" name="Chỗ dành sẵn cho Số hiệu Bản chiếu 4">
            <a:extLst>
              <a:ext uri="{FF2B5EF4-FFF2-40B4-BE49-F238E27FC236}">
                <a16:creationId xmlns:a16="http://schemas.microsoft.com/office/drawing/2014/main" id="{BBCA3A81-64DE-4E59-ACF4-FCD94C67243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9491163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VN" sz="2800" err="1"/>
              <a:t>Nội</a:t>
            </a:r>
            <a:r>
              <a:rPr lang="vi-VN" sz="2800"/>
              <a:t> dung </a:t>
            </a:r>
            <a:r>
              <a:rPr lang="vi-VN" sz="2800" err="1"/>
              <a:t>thuyết</a:t>
            </a:r>
            <a:r>
              <a:rPr lang="vi-VN" sz="2800"/>
              <a:t> </a:t>
            </a:r>
            <a:r>
              <a:rPr lang="vi-VN" sz="2800" err="1"/>
              <a:t>trình</a:t>
            </a:r>
            <a:endParaRPr sz="2800"/>
          </a:p>
        </p:txBody>
      </p:sp>
      <p:sp>
        <p:nvSpPr>
          <p:cNvPr id="150" name="Shape 1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2" name="Hộp Văn bản 1">
            <a:extLst>
              <a:ext uri="{FF2B5EF4-FFF2-40B4-BE49-F238E27FC236}">
                <a16:creationId xmlns:a16="http://schemas.microsoft.com/office/drawing/2014/main" id="{A8EECED5-3515-4FA4-B91A-5241235BB631}"/>
              </a:ext>
            </a:extLst>
          </p:cNvPr>
          <p:cNvSpPr txBox="1"/>
          <p:nvPr/>
        </p:nvSpPr>
        <p:spPr>
          <a:xfrm>
            <a:off x="2041450" y="1794614"/>
            <a:ext cx="5061099" cy="1554272"/>
          </a:xfrm>
          <a:prstGeom prst="rect">
            <a:avLst/>
          </a:prstGeom>
          <a:noFill/>
        </p:spPr>
        <p:txBody>
          <a:bodyPr wrap="square" rtlCol="0">
            <a:spAutoFit/>
          </a:bodyPr>
          <a:lstStyle/>
          <a:p>
            <a:r>
              <a:rPr lang="vi-VN" sz="2500">
                <a:solidFill>
                  <a:schemeClr val="bg1"/>
                </a:solidFill>
                <a:latin typeface="Roboto Slab" panose="020B0604020202020204" charset="0"/>
                <a:ea typeface="Roboto Slab" panose="020B0604020202020204" charset="0"/>
              </a:rPr>
              <a:t>I.   Giới thiệu về RUP</a:t>
            </a:r>
          </a:p>
          <a:p>
            <a:r>
              <a:rPr lang="vi-VN" sz="2500">
                <a:solidFill>
                  <a:schemeClr val="bg1"/>
                </a:solidFill>
                <a:latin typeface="Roboto Slab" panose="020B0604020202020204" charset="0"/>
                <a:ea typeface="Roboto Slab" panose="020B0604020202020204" charset="0"/>
              </a:rPr>
              <a:t>II.  Chi tiết về RUP</a:t>
            </a:r>
          </a:p>
          <a:p>
            <a:r>
              <a:rPr lang="vi-VN" sz="2500">
                <a:solidFill>
                  <a:schemeClr val="bg1"/>
                </a:solidFill>
                <a:latin typeface="Roboto Slab" panose="020B0604020202020204" charset="0"/>
                <a:ea typeface="Roboto Slab" panose="020B0604020202020204" charset="0"/>
              </a:rPr>
              <a:t>III. Ưu và nhược điểm của RUP</a:t>
            </a:r>
          </a:p>
          <a:p>
            <a:pPr marL="400050" indent="-400050">
              <a:buAutoNum type="romanUcPeriod"/>
            </a:pPr>
            <a:endParaRPr lang="vi-VN" sz="2000">
              <a:latin typeface="Roboto Slab" panose="020B0604020202020204" charset="0"/>
              <a:ea typeface="Roboto Slab" panose="020B060402020202020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8035E8-3C9C-4B0D-BC76-776D97A59F14}"/>
              </a:ext>
            </a:extLst>
          </p:cNvPr>
          <p:cNvSpPr>
            <a:spLocks noGrp="1"/>
          </p:cNvSpPr>
          <p:nvPr>
            <p:ph type="title"/>
          </p:nvPr>
        </p:nvSpPr>
        <p:spPr/>
        <p:txBody>
          <a:bodyPr/>
          <a:lstStyle/>
          <a:p>
            <a:r>
              <a:rPr lang="en-US"/>
              <a:t>PHA XÂY DỰNG - CONSTRUCTION</a:t>
            </a:r>
            <a:endParaRPr lang="vi-VN"/>
          </a:p>
        </p:txBody>
      </p:sp>
      <p:sp>
        <p:nvSpPr>
          <p:cNvPr id="3" name="Chỗ dành sẵn cho Văn bản 2">
            <a:extLst>
              <a:ext uri="{FF2B5EF4-FFF2-40B4-BE49-F238E27FC236}">
                <a16:creationId xmlns:a16="http://schemas.microsoft.com/office/drawing/2014/main" id="{2BB71D8D-01B4-4656-B58E-F709BE323D17}"/>
              </a:ext>
            </a:extLst>
          </p:cNvPr>
          <p:cNvSpPr>
            <a:spLocks noGrp="1"/>
          </p:cNvSpPr>
          <p:nvPr>
            <p:ph type="body" idx="1"/>
          </p:nvPr>
        </p:nvSpPr>
        <p:spPr>
          <a:xfrm>
            <a:off x="1114423" y="1352550"/>
            <a:ext cx="7442361" cy="3166288"/>
          </a:xfrm>
        </p:spPr>
        <p:txBody>
          <a:bodyPr/>
          <a:lstStyle/>
          <a:p>
            <a:pPr lvl="0" algn="just">
              <a:buNone/>
            </a:pPr>
            <a:r>
              <a:rPr lang="en-US" sz="2200">
                <a:latin typeface="Abel" panose="020B0604020202020204" charset="0"/>
                <a:cs typeface="Times New Roman" pitchFamily="18" charset="0"/>
              </a:rPr>
              <a:t>Các tiêu chuẩn đánh giá cho pha xây dựng gồm:</a:t>
            </a:r>
          </a:p>
          <a:p>
            <a:pPr lvl="0" algn="just"/>
            <a:r>
              <a:rPr lang="en-US" sz="2200">
                <a:latin typeface="Abel" panose="020B0604020202020204" charset="0"/>
                <a:cs typeface="Times New Roman" pitchFamily="18" charset="0"/>
              </a:rPr>
              <a:t>Phiên bản sản phầm có ổn định ? đủ hoàn thiện để phân bố đến người dùng ?</a:t>
            </a:r>
          </a:p>
          <a:p>
            <a:pPr lvl="0" algn="just"/>
            <a:r>
              <a:rPr lang="en-US" sz="2200">
                <a:latin typeface="Abel" panose="020B0604020202020204" charset="0"/>
                <a:cs typeface="Times New Roman" pitchFamily="18" charset="0"/>
              </a:rPr>
              <a:t>Tất cả thành viên có đồng ý chuyển giao cho người dùng ?</a:t>
            </a:r>
          </a:p>
          <a:p>
            <a:pPr lvl="0" algn="just"/>
            <a:r>
              <a:rPr lang="en-US" sz="2200">
                <a:latin typeface="Abel" panose="020B0604020202020204" charset="0"/>
                <a:cs typeface="Times New Roman" pitchFamily="18" charset="0"/>
              </a:rPr>
              <a:t>Phí tổn tài nguyên thực sự so với phí tổn tài nguyên khi lập kế hoạch có chấp nhận được ?</a:t>
            </a:r>
          </a:p>
          <a:p>
            <a:pPr algn="just">
              <a:buNone/>
            </a:pPr>
            <a:r>
              <a:rPr lang="en-US" sz="2200">
                <a:latin typeface="Abel" panose="020B0604020202020204" charset="0"/>
                <a:cs typeface="Times New Roman" pitchFamily="18" charset="0"/>
              </a:rPr>
              <a:t>Việc chuyển giao có thể bị trì hoãn nếu không đạt  được mốc này</a:t>
            </a:r>
          </a:p>
          <a:p>
            <a:endParaRPr lang="vi-VN"/>
          </a:p>
        </p:txBody>
      </p:sp>
      <p:sp>
        <p:nvSpPr>
          <p:cNvPr id="5" name="Chỗ dành sẵn cho Số hiệu Bản chiếu 4">
            <a:extLst>
              <a:ext uri="{FF2B5EF4-FFF2-40B4-BE49-F238E27FC236}">
                <a16:creationId xmlns:a16="http://schemas.microsoft.com/office/drawing/2014/main" id="{5B7BC6CB-3E05-44DF-B8EC-9A108DD1766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7620998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3EAF96-3790-47FC-AC96-0FFE39FB89E7}"/>
              </a:ext>
            </a:extLst>
          </p:cNvPr>
          <p:cNvSpPr>
            <a:spLocks noGrp="1"/>
          </p:cNvSpPr>
          <p:nvPr>
            <p:ph type="title"/>
          </p:nvPr>
        </p:nvSpPr>
        <p:spPr/>
        <p:txBody>
          <a:bodyPr/>
          <a:lstStyle/>
          <a:p>
            <a:r>
              <a:rPr lang="en-US"/>
              <a:t>PHA CHUYỂN GIAO - TRANSITION</a:t>
            </a:r>
            <a:endParaRPr lang="vi-VN"/>
          </a:p>
        </p:txBody>
      </p:sp>
      <p:sp>
        <p:nvSpPr>
          <p:cNvPr id="3" name="Chỗ dành sẵn cho Văn bản 2">
            <a:extLst>
              <a:ext uri="{FF2B5EF4-FFF2-40B4-BE49-F238E27FC236}">
                <a16:creationId xmlns:a16="http://schemas.microsoft.com/office/drawing/2014/main" id="{AD935A80-F33B-4ABE-A309-65D424BC283C}"/>
              </a:ext>
            </a:extLst>
          </p:cNvPr>
          <p:cNvSpPr>
            <a:spLocks noGrp="1"/>
          </p:cNvSpPr>
          <p:nvPr>
            <p:ph type="body" idx="1"/>
          </p:nvPr>
        </p:nvSpPr>
        <p:spPr>
          <a:xfrm>
            <a:off x="943025" y="1479130"/>
            <a:ext cx="7086700" cy="3133800"/>
          </a:xfrm>
        </p:spPr>
        <p:txBody>
          <a:bodyPr/>
          <a:lstStyle/>
          <a:p>
            <a:pPr marL="101600" indent="0" algn="ctr">
              <a:buNone/>
            </a:pPr>
            <a:r>
              <a:rPr lang="en-US"/>
              <a:t>MỤC ĐÍCH:</a:t>
            </a:r>
          </a:p>
          <a:p>
            <a:pPr lvl="0" algn="just"/>
            <a:r>
              <a:rPr lang="en-US">
                <a:latin typeface="Abel" panose="020B0604020202020204" charset="0"/>
                <a:cs typeface="Times New Roman" pitchFamily="18" charset="0"/>
              </a:rPr>
              <a:t>Đạt được khả năng tự hỗ trợ của người dùng</a:t>
            </a:r>
          </a:p>
          <a:p>
            <a:pPr lvl="0" algn="just"/>
            <a:r>
              <a:rPr lang="en-US">
                <a:latin typeface="Abel" panose="020B0604020202020204" charset="0"/>
                <a:cs typeface="Times New Roman" pitchFamily="18" charset="0"/>
              </a:rPr>
              <a:t>Đạt được sự nhất trí của các thành viên hệ thống rằng các nên tảng để phát hành sản phẩm đã hoàn chỉnh và thống nhất các tiêu chí đánh giá sản phẩm</a:t>
            </a:r>
          </a:p>
          <a:p>
            <a:pPr lvl="0" algn="just"/>
            <a:r>
              <a:rPr lang="en-US">
                <a:latin typeface="Abel" panose="020B0604020202020204" charset="0"/>
                <a:cs typeface="Times New Roman" pitchFamily="18" charset="0"/>
              </a:rPr>
              <a:t>Nhanh chóng đạt được sản phẩm cuối cùng và có hiệu quả về chi phí</a:t>
            </a:r>
          </a:p>
          <a:p>
            <a:endParaRPr lang="vi-VN"/>
          </a:p>
        </p:txBody>
      </p:sp>
      <p:sp>
        <p:nvSpPr>
          <p:cNvPr id="5" name="Chỗ dành sẵn cho Số hiệu Bản chiếu 4">
            <a:extLst>
              <a:ext uri="{FF2B5EF4-FFF2-40B4-BE49-F238E27FC236}">
                <a16:creationId xmlns:a16="http://schemas.microsoft.com/office/drawing/2014/main" id="{B517962C-28D1-407B-AF91-93365D91469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289560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4EA2D39-47DE-42C7-9D41-C61DCB2C17AF}"/>
              </a:ext>
            </a:extLst>
          </p:cNvPr>
          <p:cNvSpPr>
            <a:spLocks noGrp="1"/>
          </p:cNvSpPr>
          <p:nvPr>
            <p:ph type="title"/>
          </p:nvPr>
        </p:nvSpPr>
        <p:spPr/>
        <p:txBody>
          <a:bodyPr/>
          <a:lstStyle/>
          <a:p>
            <a:r>
              <a:rPr lang="en-US"/>
              <a:t>PHA CHUYỂN GIAO - TRANSITION</a:t>
            </a:r>
            <a:endParaRPr lang="vi-VN"/>
          </a:p>
        </p:txBody>
      </p:sp>
      <p:sp>
        <p:nvSpPr>
          <p:cNvPr id="3" name="Chỗ dành sẵn cho Văn bản 2">
            <a:extLst>
              <a:ext uri="{FF2B5EF4-FFF2-40B4-BE49-F238E27FC236}">
                <a16:creationId xmlns:a16="http://schemas.microsoft.com/office/drawing/2014/main" id="{98D02B57-64B6-4DC2-8753-36D4BDBE333A}"/>
              </a:ext>
            </a:extLst>
          </p:cNvPr>
          <p:cNvSpPr>
            <a:spLocks noGrp="1"/>
          </p:cNvSpPr>
          <p:nvPr>
            <p:ph type="body" idx="1"/>
          </p:nvPr>
        </p:nvSpPr>
        <p:spPr>
          <a:xfrm>
            <a:off x="942975" y="1352549"/>
            <a:ext cx="3522900" cy="3397301"/>
          </a:xfrm>
        </p:spPr>
        <p:txBody>
          <a:bodyPr/>
          <a:lstStyle/>
          <a:p>
            <a:pPr marL="101600" indent="0">
              <a:buNone/>
            </a:pPr>
            <a:r>
              <a:rPr lang="en-US"/>
              <a:t>	CÔNG VIỆC CHÍNH:</a:t>
            </a:r>
          </a:p>
          <a:p>
            <a:pPr lvl="0" algn="just"/>
            <a:r>
              <a:rPr lang="en-US">
                <a:latin typeface="Abel" panose="020B0604020202020204" charset="0"/>
                <a:cs typeface="Times New Roman" pitchFamily="18" charset="0"/>
              </a:rPr>
              <a:t>Đóng gói và sản xuất thương mại, tung ra bán hàng, huấn luyện nhân sự</a:t>
            </a:r>
          </a:p>
          <a:p>
            <a:pPr lvl="0" algn="just"/>
            <a:r>
              <a:rPr lang="en-US">
                <a:latin typeface="Abel" panose="020B0604020202020204" charset="0"/>
                <a:cs typeface="Times New Roman" pitchFamily="18" charset="0"/>
              </a:rPr>
              <a:t>Sửa lỗi, tăng cường tốc độ và khả năng sử dụng</a:t>
            </a:r>
          </a:p>
          <a:p>
            <a:pPr lvl="0" algn="just"/>
            <a:r>
              <a:rPr lang="en-US">
                <a:latin typeface="Abel" panose="020B0604020202020204" charset="0"/>
                <a:cs typeface="Times New Roman" pitchFamily="18" charset="0"/>
              </a:rPr>
              <a:t>Đánh giá các cơ sở để triển khai và các tiêu chuẩn thành công của sản phẩm</a:t>
            </a:r>
          </a:p>
          <a:p>
            <a:endParaRPr lang="vi-VN"/>
          </a:p>
        </p:txBody>
      </p:sp>
      <p:sp>
        <p:nvSpPr>
          <p:cNvPr id="4" name="Chỗ dành sẵn cho Văn bản 3">
            <a:extLst>
              <a:ext uri="{FF2B5EF4-FFF2-40B4-BE49-F238E27FC236}">
                <a16:creationId xmlns:a16="http://schemas.microsoft.com/office/drawing/2014/main" id="{5B5B1071-435E-4A60-8653-2FAAE117F7B0}"/>
              </a:ext>
            </a:extLst>
          </p:cNvPr>
          <p:cNvSpPr>
            <a:spLocks noGrp="1"/>
          </p:cNvSpPr>
          <p:nvPr>
            <p:ph type="body" idx="2"/>
          </p:nvPr>
        </p:nvSpPr>
        <p:spPr/>
        <p:txBody>
          <a:bodyPr/>
          <a:lstStyle/>
          <a:p>
            <a:pPr marL="101600" lvl="0" indent="0" algn="just">
              <a:buNone/>
            </a:pPr>
            <a:r>
              <a:rPr lang="en-US">
                <a:latin typeface="Abel" panose="020B0604020202020204" charset="0"/>
                <a:cs typeface="Times New Roman" pitchFamily="18" charset="0"/>
              </a:rPr>
              <a:t>Các tiêu chuẩn đánh giá cho pha này  bao gồm:</a:t>
            </a:r>
          </a:p>
          <a:p>
            <a:pPr lvl="0" algn="just">
              <a:buFontTx/>
              <a:buChar char="-"/>
            </a:pPr>
            <a:r>
              <a:rPr lang="en-US">
                <a:latin typeface="Abel" panose="020B0604020202020204" charset="0"/>
                <a:cs typeface="Times New Roman" pitchFamily="18" charset="0"/>
              </a:rPr>
              <a:t>Sự hài lòng của người dùng</a:t>
            </a:r>
          </a:p>
          <a:p>
            <a:pPr lvl="0" algn="just">
              <a:buFontTx/>
              <a:buChar char="-"/>
            </a:pPr>
            <a:r>
              <a:rPr lang="en-US">
                <a:latin typeface="Abel" panose="020B0604020202020204" charset="0"/>
                <a:cs typeface="Times New Roman" pitchFamily="18" charset="0"/>
              </a:rPr>
              <a:t>Phí tổn tài nguyên thực sự so với phí tổn khi lập kế hoạch có thể chấp nhận </a:t>
            </a:r>
          </a:p>
          <a:p>
            <a:endParaRPr lang="vi-VN"/>
          </a:p>
        </p:txBody>
      </p:sp>
      <p:sp>
        <p:nvSpPr>
          <p:cNvPr id="5" name="Chỗ dành sẵn cho Số hiệu Bản chiếu 4">
            <a:extLst>
              <a:ext uri="{FF2B5EF4-FFF2-40B4-BE49-F238E27FC236}">
                <a16:creationId xmlns:a16="http://schemas.microsoft.com/office/drawing/2014/main" id="{C874B555-DF36-420C-87A9-2C77A5BA8E5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3460114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2000"/>
                                        <p:tgtEl>
                                          <p:spTgt spid="4">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ircle(in)">
                                      <p:cBhvr>
                                        <p:cTn id="13"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ctrTitle"/>
          </p:nvPr>
        </p:nvSpPr>
        <p:spPr>
          <a:xfrm>
            <a:off x="1026042" y="1426556"/>
            <a:ext cx="7091916" cy="2290388"/>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3500" b="1"/>
              <a:t>Ưu điểm và nh</a:t>
            </a:r>
            <a:r>
              <a:rPr lang="vi-VN" sz="3500" b="1"/>
              <a:t>ược điểm của RUP</a:t>
            </a:r>
            <a:br>
              <a:rPr lang="vi-VN" sz="2500"/>
            </a:br>
            <a:endParaRPr sz="2500"/>
          </a:p>
        </p:txBody>
      </p:sp>
    </p:spTree>
    <p:extLst>
      <p:ext uri="{BB962C8B-B14F-4D97-AF65-F5344CB8AC3E}">
        <p14:creationId xmlns:p14="http://schemas.microsoft.com/office/powerpoint/2010/main" val="244915677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4EA2D39-47DE-42C7-9D41-C61DCB2C17AF}"/>
              </a:ext>
            </a:extLst>
          </p:cNvPr>
          <p:cNvSpPr>
            <a:spLocks noGrp="1"/>
          </p:cNvSpPr>
          <p:nvPr>
            <p:ph type="title"/>
          </p:nvPr>
        </p:nvSpPr>
        <p:spPr/>
        <p:txBody>
          <a:bodyPr/>
          <a:lstStyle/>
          <a:p>
            <a:r>
              <a:rPr lang="en-US"/>
              <a:t>ƯU ĐIỂM</a:t>
            </a:r>
            <a:endParaRPr lang="vi-VN"/>
          </a:p>
        </p:txBody>
      </p:sp>
      <p:sp>
        <p:nvSpPr>
          <p:cNvPr id="3" name="Chỗ dành sẵn cho Văn bản 2">
            <a:extLst>
              <a:ext uri="{FF2B5EF4-FFF2-40B4-BE49-F238E27FC236}">
                <a16:creationId xmlns:a16="http://schemas.microsoft.com/office/drawing/2014/main" id="{98D02B57-64B6-4DC2-8753-36D4BDBE333A}"/>
              </a:ext>
            </a:extLst>
          </p:cNvPr>
          <p:cNvSpPr>
            <a:spLocks noGrp="1"/>
          </p:cNvSpPr>
          <p:nvPr>
            <p:ph type="body" idx="1"/>
          </p:nvPr>
        </p:nvSpPr>
        <p:spPr>
          <a:xfrm>
            <a:off x="1114425" y="1352550"/>
            <a:ext cx="6915300" cy="3155655"/>
          </a:xfrm>
        </p:spPr>
        <p:txBody>
          <a:bodyPr/>
          <a:lstStyle/>
          <a:p>
            <a:pPr marL="514350" lvl="0" indent="-514350">
              <a:buFont typeface="+mj-lt"/>
              <a:buAutoNum type="arabicPeriod"/>
            </a:pPr>
            <a:r>
              <a:rPr lang="en-US" sz="2200">
                <a:latin typeface="Abel" panose="020B0604020202020204" charset="0"/>
                <a:cs typeface="Times New Roman" pitchFamily="18" charset="0"/>
              </a:rPr>
              <a:t>Hạn chế được nhiều rủi ro do các phần tử được tích hợp, xây dựng dần dần.</a:t>
            </a:r>
          </a:p>
          <a:p>
            <a:pPr marL="514350" lvl="0" indent="-514350">
              <a:buFont typeface="+mj-lt"/>
              <a:buAutoNum type="arabicPeriod"/>
            </a:pPr>
            <a:r>
              <a:rPr lang="en-US" sz="2200">
                <a:latin typeface="Abel" panose="020B0604020202020204" charset="0"/>
                <a:cs typeface="Times New Roman" pitchFamily="18" charset="0"/>
              </a:rPr>
              <a:t>Cho phép thay đổi các yêu cầu, các phương thức cho thích hợp hơn.</a:t>
            </a:r>
          </a:p>
          <a:p>
            <a:pPr marL="514350" lvl="0" indent="-514350">
              <a:buFont typeface="+mj-lt"/>
              <a:buAutoNum type="arabicPeriod"/>
            </a:pPr>
            <a:r>
              <a:rPr lang="en-US" sz="2200">
                <a:latin typeface="Abel" panose="020B0604020202020204" charset="0"/>
                <a:cs typeface="Times New Roman" pitchFamily="18" charset="0"/>
              </a:rPr>
              <a:t>Các tổ chức có thể nắm được phương pháp này và phát triển cho qui trình của họ.</a:t>
            </a:r>
          </a:p>
          <a:p>
            <a:pPr marL="514350" lvl="0" indent="-514350">
              <a:buFont typeface="+mj-lt"/>
              <a:buAutoNum type="arabicPeriod"/>
            </a:pPr>
            <a:r>
              <a:rPr lang="en-US" sz="2200">
                <a:latin typeface="Abel" panose="020B0604020202020204" charset="0"/>
                <a:cs typeface="Times New Roman" pitchFamily="18" charset="0"/>
              </a:rPr>
              <a:t>Tăng khả năng tái sử dụng.</a:t>
            </a:r>
          </a:p>
          <a:p>
            <a:endParaRPr lang="vi-VN"/>
          </a:p>
        </p:txBody>
      </p:sp>
      <p:sp>
        <p:nvSpPr>
          <p:cNvPr id="5" name="Chỗ dành sẵn cho Số hiệu Bản chiếu 4">
            <a:extLst>
              <a:ext uri="{FF2B5EF4-FFF2-40B4-BE49-F238E27FC236}">
                <a16:creationId xmlns:a16="http://schemas.microsoft.com/office/drawing/2014/main" id="{C874B555-DF36-420C-87A9-2C77A5BA8E5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20806339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EB32B64-6301-441E-866A-EDD27ECC337B}"/>
              </a:ext>
            </a:extLst>
          </p:cNvPr>
          <p:cNvSpPr>
            <a:spLocks noGrp="1"/>
          </p:cNvSpPr>
          <p:nvPr>
            <p:ph type="title"/>
          </p:nvPr>
        </p:nvSpPr>
        <p:spPr/>
        <p:txBody>
          <a:bodyPr/>
          <a:lstStyle/>
          <a:p>
            <a:r>
              <a:rPr lang="en-US"/>
              <a:t>NH</a:t>
            </a:r>
            <a:r>
              <a:rPr lang="vi-VN"/>
              <a:t>ƯỢC ĐIỂM</a:t>
            </a:r>
          </a:p>
        </p:txBody>
      </p:sp>
      <p:sp>
        <p:nvSpPr>
          <p:cNvPr id="3" name="Chỗ dành sẵn cho Văn bản 2">
            <a:extLst>
              <a:ext uri="{FF2B5EF4-FFF2-40B4-BE49-F238E27FC236}">
                <a16:creationId xmlns:a16="http://schemas.microsoft.com/office/drawing/2014/main" id="{52A664B9-62AA-4177-B129-63B871E5FEA6}"/>
              </a:ext>
            </a:extLst>
          </p:cNvPr>
          <p:cNvSpPr>
            <a:spLocks noGrp="1"/>
          </p:cNvSpPr>
          <p:nvPr>
            <p:ph type="body" idx="1"/>
          </p:nvPr>
        </p:nvSpPr>
        <p:spPr>
          <a:xfrm>
            <a:off x="942975" y="1155750"/>
            <a:ext cx="7086750" cy="3790901"/>
          </a:xfrm>
        </p:spPr>
        <p:txBody>
          <a:bodyPr/>
          <a:lstStyle/>
          <a:p>
            <a:pPr lvl="0"/>
            <a:r>
              <a:rPr lang="en-US"/>
              <a:t>Các tiến trình dự án rất phức tạp để thực hiện.</a:t>
            </a:r>
            <a:endParaRPr lang="vi-VN"/>
          </a:p>
          <a:p>
            <a:pPr lvl="0"/>
            <a:r>
              <a:rPr lang="en-US"/>
              <a:t>Là phương pháp phức tạp vì phải xây dựng quá trình thiết kế cụ thể.</a:t>
            </a:r>
            <a:endParaRPr lang="vi-VN"/>
          </a:p>
          <a:p>
            <a:pPr lvl="0"/>
            <a:r>
              <a:rPr lang="en-US"/>
              <a:t>Để sử dụng thì người tham gia dự án phải học cách làm việc.</a:t>
            </a:r>
            <a:endParaRPr lang="vi-VN"/>
          </a:p>
          <a:p>
            <a:pPr lvl="0"/>
            <a:r>
              <a:rPr lang="en-US"/>
              <a:t>Quá trình phát triển có thể vượt quá tầm kiểm soát (do đánh giá ban đầu sai về chi phí, tài nguyên và rủi ro cũng như do các yếu tố bất định).</a:t>
            </a:r>
            <a:endParaRPr lang="vi-VN"/>
          </a:p>
          <a:p>
            <a:pPr lvl="0"/>
            <a:r>
              <a:rPr lang="en-US"/>
              <a:t>Cần chuyên gia để có thể đáp ứng được các mục tiêu của mô hình phát triển này.</a:t>
            </a:r>
            <a:endParaRPr lang="vi-VN"/>
          </a:p>
          <a:p>
            <a:pPr lvl="0"/>
            <a:r>
              <a:rPr lang="en-US"/>
              <a:t>Tiến trình nặng.</a:t>
            </a:r>
            <a:endParaRPr lang="vi-VN"/>
          </a:p>
          <a:p>
            <a:endParaRPr lang="vi-VN"/>
          </a:p>
        </p:txBody>
      </p:sp>
      <p:sp>
        <p:nvSpPr>
          <p:cNvPr id="5" name="Chỗ dành sẵn cho Số hiệu Bản chiếu 4">
            <a:extLst>
              <a:ext uri="{FF2B5EF4-FFF2-40B4-BE49-F238E27FC236}">
                <a16:creationId xmlns:a16="http://schemas.microsoft.com/office/drawing/2014/main" id="{DADE2CF8-C06B-42C2-9B7B-0ECBFF147DB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2620311868"/>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C8BD0CA-1AD2-4B47-9227-4B165E7E29E3}"/>
              </a:ext>
            </a:extLst>
          </p:cNvPr>
          <p:cNvSpPr>
            <a:spLocks noGrp="1"/>
          </p:cNvSpPr>
          <p:nvPr>
            <p:ph type="title"/>
          </p:nvPr>
        </p:nvSpPr>
        <p:spPr/>
        <p:txBody>
          <a:bodyPr/>
          <a:lstStyle/>
          <a:p>
            <a:r>
              <a:rPr lang="en-US"/>
              <a:t>Nguồn tham khảo</a:t>
            </a:r>
            <a:endParaRPr lang="vi-VN"/>
          </a:p>
        </p:txBody>
      </p:sp>
      <p:sp>
        <p:nvSpPr>
          <p:cNvPr id="5" name="Chỗ dành sẵn cho Số hiệu Bản chiếu 4">
            <a:extLst>
              <a:ext uri="{FF2B5EF4-FFF2-40B4-BE49-F238E27FC236}">
                <a16:creationId xmlns:a16="http://schemas.microsoft.com/office/drawing/2014/main" id="{E145DBA5-C069-4172-90AE-365E430C91C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26</a:t>
            </a:fld>
            <a:endParaRPr lang="en"/>
          </a:p>
        </p:txBody>
      </p:sp>
      <p:sp>
        <p:nvSpPr>
          <p:cNvPr id="6" name="Hình chữ nhật 5">
            <a:extLst>
              <a:ext uri="{FF2B5EF4-FFF2-40B4-BE49-F238E27FC236}">
                <a16:creationId xmlns:a16="http://schemas.microsoft.com/office/drawing/2014/main" id="{70C57621-4594-40AB-90EB-4002A6BB3598}"/>
              </a:ext>
            </a:extLst>
          </p:cNvPr>
          <p:cNvSpPr/>
          <p:nvPr/>
        </p:nvSpPr>
        <p:spPr>
          <a:xfrm>
            <a:off x="1244009" y="1448365"/>
            <a:ext cx="6785716" cy="2246769"/>
          </a:xfrm>
          <a:prstGeom prst="rect">
            <a:avLst/>
          </a:prstGeom>
        </p:spPr>
        <p:txBody>
          <a:bodyPr wrap="square">
            <a:spAutoFit/>
          </a:bodyPr>
          <a:lstStyle/>
          <a:p>
            <a:pPr marL="342900" indent="-342900">
              <a:buAutoNum type="arabicPeriod"/>
            </a:pPr>
            <a:r>
              <a:rPr lang="vi-VN" sz="2000">
                <a:hlinkClick r:id="rId2"/>
              </a:rPr>
              <a:t>http://www.tuyennguyen.info/TH2011_Intro2SE/slides/02-Process.pdf</a:t>
            </a:r>
            <a:endParaRPr lang="vi-VN" sz="2000"/>
          </a:p>
          <a:p>
            <a:pPr marL="342900" indent="-342900">
              <a:buAutoNum type="arabicPeriod"/>
            </a:pPr>
            <a:r>
              <a:rPr lang="vi-VN" sz="2000">
                <a:hlinkClick r:id="rId3"/>
              </a:rPr>
              <a:t>https://text.123doc.org/document/2237761-tim-hieu-ve-quy-trinh-phat-trien-phan-mem-rup.htm</a:t>
            </a:r>
            <a:endParaRPr lang="vi-VN" sz="2000"/>
          </a:p>
          <a:p>
            <a:pPr marL="342900" indent="-342900">
              <a:buAutoNum type="arabicPeriod"/>
            </a:pPr>
            <a:r>
              <a:rPr lang="vi-VN" sz="2000">
                <a:hlinkClick r:id="rId4"/>
              </a:rPr>
              <a:t>https://edoc.site/mo-hinh-pdf-free.html</a:t>
            </a:r>
            <a:endParaRPr lang="vi-VN" sz="2000"/>
          </a:p>
          <a:p>
            <a:pPr marL="342900" indent="-342900">
              <a:buAutoNum type="arabicPeriod"/>
            </a:pPr>
            <a:r>
              <a:rPr lang="vi-VN" sz="2000">
                <a:hlinkClick r:id="rId5"/>
              </a:rPr>
              <a:t>https://en.wikipedia.org/wiki/Rational_Unified_Process</a:t>
            </a:r>
            <a:endParaRPr lang="vi-VN" sz="2000"/>
          </a:p>
          <a:p>
            <a:pPr marL="342900" indent="-342900">
              <a:buAutoNum type="arabicPeriod"/>
            </a:pPr>
            <a:endParaRPr lang="vi-VN" sz="2000"/>
          </a:p>
        </p:txBody>
      </p:sp>
    </p:spTree>
    <p:extLst>
      <p:ext uri="{BB962C8B-B14F-4D97-AF65-F5344CB8AC3E}">
        <p14:creationId xmlns:p14="http://schemas.microsoft.com/office/powerpoint/2010/main" val="2276036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27</a:t>
            </a:fld>
            <a:endParaRPr/>
          </a:p>
        </p:txBody>
      </p:sp>
      <p:sp>
        <p:nvSpPr>
          <p:cNvPr id="387" name="Shape 387"/>
          <p:cNvSpPr txBox="1">
            <a:spLocks noGrp="1"/>
          </p:cNvSpPr>
          <p:nvPr>
            <p:ph type="ctrTitle" idx="4294967295"/>
          </p:nvPr>
        </p:nvSpPr>
        <p:spPr>
          <a:xfrm>
            <a:off x="1275150" y="2688846"/>
            <a:ext cx="6593700" cy="703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a:t>Thanks!</a:t>
            </a:r>
            <a:endParaRPr sz="4800"/>
          </a:p>
        </p:txBody>
      </p:sp>
      <p:grpSp>
        <p:nvGrpSpPr>
          <p:cNvPr id="389" name="Shape 389"/>
          <p:cNvGrpSpPr/>
          <p:nvPr/>
        </p:nvGrpSpPr>
        <p:grpSpPr>
          <a:xfrm>
            <a:off x="4080273" y="1529415"/>
            <a:ext cx="983454" cy="925239"/>
            <a:chOff x="5972700" y="2330200"/>
            <a:chExt cx="411625" cy="387275"/>
          </a:xfrm>
        </p:grpSpPr>
        <p:sp>
          <p:nvSpPr>
            <p:cNvPr id="390" name="Shape 390"/>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38100" cap="rnd" cmpd="sng">
              <a:solidFill>
                <a:srgbClr val="FFFFFF"/>
              </a:solidFill>
              <a:prstDash val="solid"/>
              <a:miter lim="243549"/>
              <a:headEnd type="none" w="sm" len="sm"/>
              <a:tailEnd type="none" w="sm" len="sm"/>
            </a:ln>
            <a:effectLst>
              <a:outerShdw blurRad="57150" dist="19050" dir="5400000" algn="bl" rotWithShape="0">
                <a:srgbClr val="003290">
                  <a:alpha val="5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Shape 391"/>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38100" cap="rnd" cmpd="sng">
              <a:solidFill>
                <a:srgbClr val="FFFFFF"/>
              </a:solidFill>
              <a:prstDash val="solid"/>
              <a:miter lim="243549"/>
              <a:headEnd type="none" w="sm" len="sm"/>
              <a:tailEnd type="none" w="sm" len="sm"/>
            </a:ln>
            <a:effectLst>
              <a:outerShdw blurRad="57150" dist="19050" dir="5400000" algn="bl" rotWithShape="0">
                <a:srgbClr val="003290">
                  <a:alpha val="5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7" name="Hình ảnh 16">
            <a:extLst>
              <a:ext uri="{FF2B5EF4-FFF2-40B4-BE49-F238E27FC236}">
                <a16:creationId xmlns:a16="http://schemas.microsoft.com/office/drawing/2014/main" id="{4AAF7929-D510-4EC1-A475-2D15C2F0A785}"/>
              </a:ext>
            </a:extLst>
          </p:cNvPr>
          <p:cNvPicPr/>
          <p:nvPr/>
        </p:nvPicPr>
        <p:blipFill>
          <a:blip r:embed="rId3"/>
          <a:stretch>
            <a:fillRect/>
          </a:stretch>
        </p:blipFill>
        <p:spPr>
          <a:xfrm>
            <a:off x="0" y="1241351"/>
            <a:ext cx="4167963" cy="3317358"/>
          </a:xfrm>
          <a:prstGeom prst="rect">
            <a:avLst/>
          </a:prstGeom>
        </p:spPr>
      </p:pic>
      <p:sp>
        <p:nvSpPr>
          <p:cNvPr id="2" name="Hộp Văn bản 1">
            <a:extLst>
              <a:ext uri="{FF2B5EF4-FFF2-40B4-BE49-F238E27FC236}">
                <a16:creationId xmlns:a16="http://schemas.microsoft.com/office/drawing/2014/main" id="{E37BDB73-D960-4FB0-9A21-5E9A9A04EBA5}"/>
              </a:ext>
            </a:extLst>
          </p:cNvPr>
          <p:cNvSpPr txBox="1"/>
          <p:nvPr/>
        </p:nvSpPr>
        <p:spPr>
          <a:xfrm>
            <a:off x="4167963" y="1241351"/>
            <a:ext cx="4763386" cy="3477875"/>
          </a:xfrm>
          <a:prstGeom prst="rect">
            <a:avLst/>
          </a:prstGeom>
          <a:noFill/>
        </p:spPr>
        <p:txBody>
          <a:bodyPr wrap="square" rtlCol="0">
            <a:spAutoFit/>
          </a:bodyPr>
          <a:lstStyle/>
          <a:p>
            <a:r>
              <a:rPr lang="vi-VN" sz="1600">
                <a:solidFill>
                  <a:schemeClr val="bg1"/>
                </a:solidFill>
              </a:rPr>
              <a:t>- Là một trong những mô hình phát triển dựa trên thành phần dùng Ngôn ngữ mô hình thống nhất (UML-Unified modeling language).</a:t>
            </a:r>
          </a:p>
          <a:p>
            <a:pPr lvl="0"/>
            <a:r>
              <a:rPr lang="en-US" sz="1600">
                <a:solidFill>
                  <a:schemeClr val="bg1"/>
                </a:solidFill>
              </a:rPr>
              <a:t>-  Là quy trình công nghệ phần mềm được phát triển bởi hãng Rational Software, một bộ phạn của công ty IBM từ năm 2002.</a:t>
            </a:r>
            <a:endParaRPr lang="vi-VN" sz="1600">
              <a:solidFill>
                <a:schemeClr val="bg1"/>
              </a:solidFill>
            </a:endParaRPr>
          </a:p>
          <a:p>
            <a:pPr lvl="0"/>
            <a:r>
              <a:rPr lang="en-US" sz="1600">
                <a:solidFill>
                  <a:schemeClr val="bg1"/>
                </a:solidFill>
              </a:rPr>
              <a:t>- Hỗ trợ các hoạt động giữa các nhóm, phân chia công việc cho từng thành viên trong nhóm, trong từng giai đoạn khác nhau của quá trình phát trineer phần mềm.</a:t>
            </a:r>
            <a:endParaRPr lang="vi-VN" sz="1600">
              <a:solidFill>
                <a:schemeClr val="bg1"/>
              </a:solidFill>
            </a:endParaRPr>
          </a:p>
          <a:p>
            <a:pPr lvl="0"/>
            <a:r>
              <a:rPr lang="en-US" sz="1600">
                <a:solidFill>
                  <a:schemeClr val="bg1"/>
                </a:solidFill>
              </a:rPr>
              <a:t>- Sử dụng hệ thống ký hiệu trực quan của UML.</a:t>
            </a:r>
            <a:endParaRPr lang="vi-VN" sz="1600">
              <a:solidFill>
                <a:schemeClr val="bg1"/>
              </a:solidFill>
            </a:endParaRPr>
          </a:p>
          <a:p>
            <a:pPr lvl="0"/>
            <a:r>
              <a:rPr lang="en-US" sz="1600">
                <a:solidFill>
                  <a:schemeClr val="bg1"/>
                </a:solidFill>
              </a:rPr>
              <a:t>- Được phát triển song song với UML.</a:t>
            </a:r>
            <a:endParaRPr lang="vi-VN" sz="1600">
              <a:solidFill>
                <a:schemeClr val="bg1"/>
              </a:solidFill>
            </a:endParaRPr>
          </a:p>
          <a:p>
            <a:pPr marL="285750" indent="-285750">
              <a:buFontTx/>
              <a:buChar char="-"/>
            </a:pPr>
            <a:endParaRPr lang="vi-VN">
              <a:solidFill>
                <a:schemeClr val="bg1"/>
              </a:solidFill>
            </a:endParaRPr>
          </a:p>
          <a:p>
            <a:endParaRPr lang="vi-VN"/>
          </a:p>
        </p:txBody>
      </p:sp>
      <p:sp>
        <p:nvSpPr>
          <p:cNvPr id="3" name="Hộp Văn bản 2">
            <a:extLst>
              <a:ext uri="{FF2B5EF4-FFF2-40B4-BE49-F238E27FC236}">
                <a16:creationId xmlns:a16="http://schemas.microsoft.com/office/drawing/2014/main" id="{ED31C695-C50F-43E1-BB82-2C9CA1BCEF0F}"/>
              </a:ext>
            </a:extLst>
          </p:cNvPr>
          <p:cNvSpPr txBox="1"/>
          <p:nvPr/>
        </p:nvSpPr>
        <p:spPr>
          <a:xfrm>
            <a:off x="2232837" y="584791"/>
            <a:ext cx="4348716" cy="477054"/>
          </a:xfrm>
          <a:prstGeom prst="rect">
            <a:avLst/>
          </a:prstGeom>
          <a:noFill/>
        </p:spPr>
        <p:txBody>
          <a:bodyPr wrap="square" rtlCol="0">
            <a:spAutoFit/>
          </a:bodyPr>
          <a:lstStyle/>
          <a:p>
            <a:pPr algn="ctr"/>
            <a:r>
              <a:rPr lang="en-US" sz="2500">
                <a:solidFill>
                  <a:schemeClr val="bg1"/>
                </a:solidFill>
              </a:rPr>
              <a:t>RUP là gì?</a:t>
            </a:r>
            <a:endParaRPr lang="vi-VN" sz="2500">
              <a:solidFill>
                <a:schemeClr val="bg1"/>
              </a:solidFill>
            </a:endParaRPr>
          </a:p>
        </p:txBody>
      </p:sp>
    </p:spTree>
    <p:extLst>
      <p:ext uri="{BB962C8B-B14F-4D97-AF65-F5344CB8AC3E}">
        <p14:creationId xmlns:p14="http://schemas.microsoft.com/office/powerpoint/2010/main" val="284406539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1641484" y="1373815"/>
            <a:ext cx="6915300" cy="3133800"/>
          </a:xfrm>
          <a:prstGeom prst="rect">
            <a:avLst/>
          </a:prstGeom>
        </p:spPr>
        <p:txBody>
          <a:bodyPr spcFirstLastPara="1" wrap="square" lIns="91425" tIns="91425" rIns="91425" bIns="91425" anchor="t" anchorCtr="0">
            <a:noAutofit/>
          </a:bodyPr>
          <a:lstStyle/>
          <a:p>
            <a:pPr marL="101600" indent="0">
              <a:buNone/>
            </a:pPr>
            <a:r>
              <a:rPr lang="en-US"/>
              <a:t>-     là một quy trình công nghệ phần mềm hoàn chỉnh</a:t>
            </a:r>
            <a:endParaRPr lang="vi-VN"/>
          </a:p>
          <a:p>
            <a:r>
              <a:rPr lang="en-US"/>
              <a:t>là một sản phẩm tiến trình</a:t>
            </a:r>
          </a:p>
          <a:p>
            <a:r>
              <a:rPr lang="en-US"/>
              <a:t>hỗ trợ tăng năng suất làm việc nhóm</a:t>
            </a:r>
            <a:endParaRPr lang="vi-VN"/>
          </a:p>
          <a:p>
            <a:r>
              <a:rPr lang="en-US"/>
              <a:t>tạo, duy trì, quản lý các loại mô hình</a:t>
            </a:r>
            <a:endParaRPr lang="vi-VN"/>
          </a:p>
          <a:p>
            <a:r>
              <a:rPr lang="en-US"/>
              <a:t>có hướng sử dụng ngôn ngữ UML</a:t>
            </a:r>
            <a:endParaRPr lang="vi-VN"/>
          </a:p>
          <a:p>
            <a:r>
              <a:rPr lang="en-US"/>
              <a:t>được hỗ trợ bởi nhiều công cụ phát triển phần mềm</a:t>
            </a:r>
            <a:endParaRPr lang="vi-VN"/>
          </a:p>
          <a:p>
            <a:r>
              <a:rPr lang="en-US"/>
              <a:t>là một tiến trình có thể tùy biến</a:t>
            </a:r>
            <a:endParaRPr lang="vi-VN"/>
          </a:p>
          <a:p>
            <a:r>
              <a:rPr lang="en-US"/>
              <a:t>nắm bắt nhiều best practices.</a:t>
            </a:r>
            <a:endParaRPr lang="vi-VN"/>
          </a:p>
          <a:p>
            <a:pPr marL="0" lvl="0" indent="0" rtl="0">
              <a:spcBef>
                <a:spcPts val="600"/>
              </a:spcBef>
              <a:spcAft>
                <a:spcPts val="0"/>
              </a:spcAft>
              <a:buNone/>
            </a:pPr>
            <a:endParaRPr/>
          </a:p>
        </p:txBody>
      </p:sp>
      <p:sp>
        <p:nvSpPr>
          <p:cNvPr id="202" name="Shape 202"/>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vi-VN" sz="2500"/>
              <a:t>ĐẶC ĐIỂM CỦA RUP</a:t>
            </a:r>
            <a:endParaRPr sz="2500"/>
          </a:p>
        </p:txBody>
      </p:sp>
      <p:sp>
        <p:nvSpPr>
          <p:cNvPr id="204" name="Shape 20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538589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Hộp Văn bản 1">
            <a:extLst>
              <a:ext uri="{FF2B5EF4-FFF2-40B4-BE49-F238E27FC236}">
                <a16:creationId xmlns:a16="http://schemas.microsoft.com/office/drawing/2014/main" id="{1AD93901-8CC1-4AE7-B40A-BC947F42F81B}"/>
              </a:ext>
            </a:extLst>
          </p:cNvPr>
          <p:cNvSpPr txBox="1"/>
          <p:nvPr/>
        </p:nvSpPr>
        <p:spPr>
          <a:xfrm>
            <a:off x="1733106" y="1959720"/>
            <a:ext cx="6507125" cy="2523768"/>
          </a:xfrm>
          <a:prstGeom prst="rect">
            <a:avLst/>
          </a:prstGeom>
          <a:noFill/>
        </p:spPr>
        <p:txBody>
          <a:bodyPr wrap="square" rtlCol="0">
            <a:spAutoFit/>
          </a:bodyPr>
          <a:lstStyle/>
          <a:p>
            <a:r>
              <a:rPr lang="vi-VN" sz="2400">
                <a:solidFill>
                  <a:schemeClr val="bg1"/>
                </a:solidFill>
              </a:rPr>
              <a:t>- </a:t>
            </a:r>
            <a:r>
              <a:rPr lang="en-US" sz="2400">
                <a:solidFill>
                  <a:schemeClr val="bg1"/>
                </a:solidFill>
                <a:latin typeface="Abel" panose="020B0604020202020204" charset="0"/>
              </a:rPr>
              <a:t> Phát triển phần mềm theo vòng lặp</a:t>
            </a:r>
            <a:endParaRPr lang="vi-VN" sz="2400">
              <a:solidFill>
                <a:schemeClr val="bg1"/>
              </a:solidFill>
            </a:endParaRPr>
          </a:p>
          <a:p>
            <a:pPr lvl="0"/>
            <a:r>
              <a:rPr lang="en-US" sz="2400">
                <a:solidFill>
                  <a:schemeClr val="bg1"/>
                </a:solidFill>
                <a:latin typeface="Abel" panose="020B0604020202020204" charset="0"/>
              </a:rPr>
              <a:t>-  Quản lý yêu cầu</a:t>
            </a:r>
            <a:endParaRPr lang="vi-VN" sz="2400">
              <a:solidFill>
                <a:schemeClr val="bg1"/>
              </a:solidFill>
            </a:endParaRPr>
          </a:p>
          <a:p>
            <a:pPr lvl="0"/>
            <a:r>
              <a:rPr lang="en-US" sz="2400">
                <a:solidFill>
                  <a:schemeClr val="bg1"/>
                </a:solidFill>
                <a:latin typeface="Abel" panose="020B0604020202020204" charset="0"/>
              </a:rPr>
              <a:t>-  Sử dụng các kiến trúc thành phần </a:t>
            </a:r>
          </a:p>
          <a:p>
            <a:pPr lvl="0"/>
            <a:r>
              <a:rPr lang="en-US" sz="2400">
                <a:solidFill>
                  <a:schemeClr val="bg1"/>
                </a:solidFill>
                <a:latin typeface="Abel" panose="020B0604020202020204" charset="0"/>
              </a:rPr>
              <a:t>-  Mô hình hóa phần mềm một cách trực quan</a:t>
            </a:r>
            <a:endParaRPr lang="vi-VN" sz="2400">
              <a:solidFill>
                <a:schemeClr val="bg1"/>
              </a:solidFill>
            </a:endParaRPr>
          </a:p>
          <a:p>
            <a:pPr lvl="0"/>
            <a:r>
              <a:rPr lang="en-US" sz="2400">
                <a:solidFill>
                  <a:schemeClr val="bg1"/>
                </a:solidFill>
                <a:latin typeface="Abel" panose="020B0604020202020204" charset="0"/>
              </a:rPr>
              <a:t>-  Kiểm tra chất lượng phần mềm liên tục</a:t>
            </a:r>
            <a:endParaRPr lang="vi-VN" sz="2400">
              <a:solidFill>
                <a:schemeClr val="bg1"/>
              </a:solidFill>
            </a:endParaRPr>
          </a:p>
          <a:p>
            <a:pPr lvl="0"/>
            <a:r>
              <a:rPr lang="en-US" sz="2400">
                <a:solidFill>
                  <a:schemeClr val="bg1"/>
                </a:solidFill>
                <a:latin typeface="Abel" panose="020B0604020202020204" charset="0"/>
              </a:rPr>
              <a:t>-  Kiểm soát thay đổi trên phần mềm </a:t>
            </a:r>
            <a:endParaRPr lang="vi-VN" sz="2400">
              <a:solidFill>
                <a:schemeClr val="bg1"/>
              </a:solidFill>
            </a:endParaRPr>
          </a:p>
          <a:p>
            <a:endParaRPr lang="vi-VN"/>
          </a:p>
        </p:txBody>
      </p:sp>
      <p:sp>
        <p:nvSpPr>
          <p:cNvPr id="3" name="Hộp Văn bản 2">
            <a:extLst>
              <a:ext uri="{FF2B5EF4-FFF2-40B4-BE49-F238E27FC236}">
                <a16:creationId xmlns:a16="http://schemas.microsoft.com/office/drawing/2014/main" id="{19038EB8-19DD-487F-88FE-988FBD9049DC}"/>
              </a:ext>
            </a:extLst>
          </p:cNvPr>
          <p:cNvSpPr txBox="1"/>
          <p:nvPr/>
        </p:nvSpPr>
        <p:spPr>
          <a:xfrm>
            <a:off x="1446028" y="882502"/>
            <a:ext cx="6358270" cy="1077218"/>
          </a:xfrm>
          <a:prstGeom prst="rect">
            <a:avLst/>
          </a:prstGeom>
          <a:noFill/>
        </p:spPr>
        <p:txBody>
          <a:bodyPr wrap="square" rtlCol="0">
            <a:spAutoFit/>
          </a:bodyPr>
          <a:lstStyle/>
          <a:p>
            <a:pPr algn="ctr"/>
            <a:r>
              <a:rPr lang="en-US" sz="2500">
                <a:solidFill>
                  <a:schemeClr val="bg1"/>
                </a:solidFill>
                <a:latin typeface="Roboto Slab" panose="020B0604020202020204" charset="0"/>
                <a:ea typeface="Roboto Slab" panose="020B0604020202020204" charset="0"/>
              </a:rPr>
              <a:t>RUP </a:t>
            </a:r>
            <a:r>
              <a:rPr lang="vi-VN" sz="2500">
                <a:solidFill>
                  <a:schemeClr val="bg1"/>
                </a:solidFill>
                <a:latin typeface="Roboto Slab" panose="020B0604020202020204" charset="0"/>
                <a:ea typeface="Roboto Slab" panose="020B0604020202020204" charset="0"/>
              </a:rPr>
              <a:t>có nhiều kinh nghiệm thực tiễn của công nghệ phần mềm hiện đại:</a:t>
            </a:r>
          </a:p>
          <a:p>
            <a:endParaRPr lang="vi-V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Shape 202"/>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vi-VN" sz="2500"/>
              <a:t>K</a:t>
            </a:r>
            <a:r>
              <a:rPr lang="en-US" sz="2500"/>
              <a:t>iến trúc tổng quan của RUP</a:t>
            </a:r>
            <a:endParaRPr sz="2500"/>
          </a:p>
        </p:txBody>
      </p:sp>
      <p:sp>
        <p:nvSpPr>
          <p:cNvPr id="204" name="Shape 20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pic>
        <p:nvPicPr>
          <p:cNvPr id="10" name="Hình ảnh 9">
            <a:extLst>
              <a:ext uri="{FF2B5EF4-FFF2-40B4-BE49-F238E27FC236}">
                <a16:creationId xmlns:a16="http://schemas.microsoft.com/office/drawing/2014/main" id="{19B5AC09-E9D7-433E-821F-89E572FB538A}"/>
              </a:ext>
            </a:extLst>
          </p:cNvPr>
          <p:cNvPicPr/>
          <p:nvPr/>
        </p:nvPicPr>
        <p:blipFill>
          <a:blip r:embed="rId3"/>
          <a:stretch>
            <a:fillRect/>
          </a:stretch>
        </p:blipFill>
        <p:spPr>
          <a:xfrm>
            <a:off x="0" y="1233378"/>
            <a:ext cx="5471753" cy="3910121"/>
          </a:xfrm>
          <a:prstGeom prst="rect">
            <a:avLst/>
          </a:prstGeom>
        </p:spPr>
      </p:pic>
      <p:sp>
        <p:nvSpPr>
          <p:cNvPr id="6" name="Hộp Văn bản 5">
            <a:extLst>
              <a:ext uri="{FF2B5EF4-FFF2-40B4-BE49-F238E27FC236}">
                <a16:creationId xmlns:a16="http://schemas.microsoft.com/office/drawing/2014/main" id="{9D0B168B-DFDB-4527-8EA9-4B4922850F81}"/>
              </a:ext>
            </a:extLst>
          </p:cNvPr>
          <p:cNvSpPr txBox="1"/>
          <p:nvPr/>
        </p:nvSpPr>
        <p:spPr>
          <a:xfrm>
            <a:off x="5539563" y="1307806"/>
            <a:ext cx="3565921" cy="3785652"/>
          </a:xfrm>
          <a:prstGeom prst="rect">
            <a:avLst/>
          </a:prstGeom>
          <a:noFill/>
        </p:spPr>
        <p:txBody>
          <a:bodyPr wrap="square" rtlCol="0">
            <a:spAutoFit/>
          </a:bodyPr>
          <a:lstStyle/>
          <a:p>
            <a:r>
              <a:rPr lang="en-US" sz="2000">
                <a:solidFill>
                  <a:schemeClr val="bg1"/>
                </a:solidFill>
                <a:latin typeface="Abel" panose="020B0604020202020204" charset="0"/>
              </a:rPr>
              <a:t>RUP được tổ chức theo 2 trục:</a:t>
            </a:r>
            <a:endParaRPr lang="vi-VN" sz="2000">
              <a:solidFill>
                <a:schemeClr val="bg1"/>
              </a:solidFill>
            </a:endParaRPr>
          </a:p>
          <a:p>
            <a:pPr lvl="0"/>
            <a:r>
              <a:rPr lang="en-US" sz="2000">
                <a:solidFill>
                  <a:schemeClr val="bg1"/>
                </a:solidFill>
                <a:latin typeface="Abel" panose="020B0604020202020204" charset="0"/>
              </a:rPr>
              <a:t>- Trục hoành: tổ chức theo thời gian phát triển dự án, thể hiện khía cạnh động của quy trình: chu kỳ(cycles), các pha(phases), các quá trình lặp (interations), các cột mốc (milestones).</a:t>
            </a:r>
            <a:endParaRPr lang="vi-VN" sz="2000">
              <a:solidFill>
                <a:schemeClr val="bg1"/>
              </a:solidFill>
            </a:endParaRPr>
          </a:p>
          <a:p>
            <a:pPr lvl="0"/>
            <a:r>
              <a:rPr lang="en-US" sz="2000">
                <a:solidFill>
                  <a:schemeClr val="bg1"/>
                </a:solidFill>
                <a:latin typeface="Abel" panose="020B0604020202020204" charset="0"/>
              </a:rPr>
              <a:t>- Trục tung: tổ chức theo nội dung công việc, thể hiện theo khía cạnh tĩnh của quy trình: WHO(worker), HOW(actives), What(artifact), When(workflows).</a:t>
            </a:r>
            <a:endParaRPr lang="vi-VN"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7A4B04-60CC-4D14-A63B-64E3E74F31F1}"/>
              </a:ext>
            </a:extLst>
          </p:cNvPr>
          <p:cNvSpPr>
            <a:spLocks noGrp="1"/>
          </p:cNvSpPr>
          <p:nvPr>
            <p:ph type="title"/>
          </p:nvPr>
        </p:nvSpPr>
        <p:spPr/>
        <p:txBody>
          <a:bodyPr/>
          <a:lstStyle/>
          <a:p>
            <a:r>
              <a:rPr lang="vi-VN"/>
              <a:t>CẤU TRÚC TĨNH CỦA QUY TRÌNH</a:t>
            </a:r>
          </a:p>
        </p:txBody>
      </p:sp>
      <p:sp>
        <p:nvSpPr>
          <p:cNvPr id="3" name="Chỗ dành sẵn cho Văn bản 2">
            <a:extLst>
              <a:ext uri="{FF2B5EF4-FFF2-40B4-BE49-F238E27FC236}">
                <a16:creationId xmlns:a16="http://schemas.microsoft.com/office/drawing/2014/main" id="{C248C493-1E78-4C07-A287-5CCE3C9842E8}"/>
              </a:ext>
            </a:extLst>
          </p:cNvPr>
          <p:cNvSpPr>
            <a:spLocks noGrp="1"/>
          </p:cNvSpPr>
          <p:nvPr>
            <p:ph type="body" idx="1"/>
          </p:nvPr>
        </p:nvSpPr>
        <p:spPr>
          <a:xfrm>
            <a:off x="836650" y="1104775"/>
            <a:ext cx="7086750" cy="2900473"/>
          </a:xfrm>
        </p:spPr>
        <p:txBody>
          <a:bodyPr/>
          <a:lstStyle/>
          <a:p>
            <a:pPr marL="101600" indent="0">
              <a:buNone/>
            </a:pPr>
            <a:r>
              <a:rPr lang="vi-VN"/>
              <a:t>Một qui trình mô tả ai (who) đang làm gì (what), làm như thế nào (how) và làm khi nào (when). RUP sử dụng 4 yếu tố chính trong mô hình.</a:t>
            </a:r>
          </a:p>
          <a:p>
            <a:r>
              <a:rPr lang="vi-VN"/>
              <a:t>Workers – Who</a:t>
            </a:r>
          </a:p>
          <a:p>
            <a:r>
              <a:rPr lang="vi-VN"/>
              <a:t>Activities – How</a:t>
            </a:r>
          </a:p>
          <a:p>
            <a:r>
              <a:rPr lang="vi-VN"/>
              <a:t>Artifacts – What</a:t>
            </a:r>
          </a:p>
          <a:p>
            <a:r>
              <a:rPr lang="vi-VN"/>
              <a:t>Workflows – When</a:t>
            </a:r>
          </a:p>
          <a:p>
            <a:endParaRPr lang="vi-VN"/>
          </a:p>
        </p:txBody>
      </p:sp>
      <p:sp>
        <p:nvSpPr>
          <p:cNvPr id="5" name="Chỗ dành sẵn cho Số hiệu Bản chiếu 4">
            <a:extLst>
              <a:ext uri="{FF2B5EF4-FFF2-40B4-BE49-F238E27FC236}">
                <a16:creationId xmlns:a16="http://schemas.microsoft.com/office/drawing/2014/main" id="{CA709019-2B3A-42CE-BFEE-B95307FDD24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3A4D43C5-682D-44E6-BA8C-7002FB15C597}"/>
              </a:ext>
            </a:extLst>
          </p:cNvPr>
          <p:cNvPicPr/>
          <p:nvPr/>
        </p:nvPicPr>
        <p:blipFill>
          <a:blip r:embed="rId2"/>
          <a:srcRect/>
          <a:stretch>
            <a:fillRect/>
          </a:stretch>
        </p:blipFill>
        <p:spPr bwMode="auto">
          <a:xfrm>
            <a:off x="3632322" y="1998921"/>
            <a:ext cx="5511678" cy="3144530"/>
          </a:xfrm>
          <a:prstGeom prst="rect">
            <a:avLst/>
          </a:prstGeom>
          <a:noFill/>
          <a:ln w="9525">
            <a:noFill/>
            <a:miter lim="800000"/>
            <a:headEnd/>
            <a:tailEnd/>
          </a:ln>
        </p:spPr>
      </p:pic>
    </p:spTree>
    <p:extLst>
      <p:ext uri="{BB962C8B-B14F-4D97-AF65-F5344CB8AC3E}">
        <p14:creationId xmlns:p14="http://schemas.microsoft.com/office/powerpoint/2010/main" val="94256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7A3065-8283-4EEF-9487-8514126C640F}"/>
              </a:ext>
            </a:extLst>
          </p:cNvPr>
          <p:cNvSpPr>
            <a:spLocks noGrp="1"/>
          </p:cNvSpPr>
          <p:nvPr>
            <p:ph type="title"/>
          </p:nvPr>
        </p:nvSpPr>
        <p:spPr/>
        <p:txBody>
          <a:bodyPr/>
          <a:lstStyle/>
          <a:p>
            <a:r>
              <a:rPr lang="vi-VN"/>
              <a:t>WORKER</a:t>
            </a:r>
          </a:p>
        </p:txBody>
      </p:sp>
      <p:sp>
        <p:nvSpPr>
          <p:cNvPr id="3" name="Chỗ dành sẵn cho Văn bản 2">
            <a:extLst>
              <a:ext uri="{FF2B5EF4-FFF2-40B4-BE49-F238E27FC236}">
                <a16:creationId xmlns:a16="http://schemas.microsoft.com/office/drawing/2014/main" id="{0FC34F08-0E63-415A-988D-4CAAAB6353CC}"/>
              </a:ext>
            </a:extLst>
          </p:cNvPr>
          <p:cNvSpPr>
            <a:spLocks noGrp="1"/>
          </p:cNvSpPr>
          <p:nvPr>
            <p:ph type="body" idx="1"/>
          </p:nvPr>
        </p:nvSpPr>
        <p:spPr>
          <a:xfrm>
            <a:off x="942825" y="1104775"/>
            <a:ext cx="7086750" cy="3133800"/>
          </a:xfrm>
        </p:spPr>
        <p:txBody>
          <a:bodyPr/>
          <a:lstStyle/>
          <a:p>
            <a:pPr marL="101600" indent="0">
              <a:buNone/>
            </a:pPr>
            <a:r>
              <a:rPr lang="vi-VN"/>
              <a:t>Worker định nghĩa các hành vi, trách nhiệm của một cá nhân hoặc một nhóm làm việc với nhau.</a:t>
            </a:r>
          </a:p>
        </p:txBody>
      </p:sp>
      <p:sp>
        <p:nvSpPr>
          <p:cNvPr id="5" name="Chỗ dành sẵn cho Số hiệu Bản chiếu 4">
            <a:extLst>
              <a:ext uri="{FF2B5EF4-FFF2-40B4-BE49-F238E27FC236}">
                <a16:creationId xmlns:a16="http://schemas.microsoft.com/office/drawing/2014/main" id="{7CA8E2D6-14B3-42B3-9531-4E6F4DFFCF5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4E2EEA3E-F4E5-48F7-B25D-C6E36974BE4F}"/>
              </a:ext>
            </a:extLst>
          </p:cNvPr>
          <p:cNvPicPr/>
          <p:nvPr/>
        </p:nvPicPr>
        <p:blipFill>
          <a:blip r:embed="rId2"/>
          <a:srcRect/>
          <a:stretch>
            <a:fillRect/>
          </a:stretch>
        </p:blipFill>
        <p:spPr bwMode="auto">
          <a:xfrm>
            <a:off x="637954" y="1954619"/>
            <a:ext cx="7918830" cy="3188881"/>
          </a:xfrm>
          <a:prstGeom prst="rect">
            <a:avLst/>
          </a:prstGeom>
          <a:noFill/>
          <a:ln w="9525">
            <a:noFill/>
            <a:miter lim="800000"/>
            <a:headEnd/>
            <a:tailEnd/>
          </a:ln>
        </p:spPr>
      </p:pic>
    </p:spTree>
    <p:extLst>
      <p:ext uri="{BB962C8B-B14F-4D97-AF65-F5344CB8AC3E}">
        <p14:creationId xmlns:p14="http://schemas.microsoft.com/office/powerpoint/2010/main" val="1454695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0D39133-A3DB-49AB-AB4E-60C24117CFBC}"/>
              </a:ext>
            </a:extLst>
          </p:cNvPr>
          <p:cNvSpPr>
            <a:spLocks noGrp="1"/>
          </p:cNvSpPr>
          <p:nvPr>
            <p:ph type="title"/>
          </p:nvPr>
        </p:nvSpPr>
        <p:spPr/>
        <p:txBody>
          <a:bodyPr/>
          <a:lstStyle/>
          <a:p>
            <a:r>
              <a:rPr lang="vi-VN" sz="2500"/>
              <a:t>ACTIVITY</a:t>
            </a:r>
          </a:p>
        </p:txBody>
      </p:sp>
      <p:sp>
        <p:nvSpPr>
          <p:cNvPr id="3" name="Chỗ dành sẵn cho Văn bản 2">
            <a:extLst>
              <a:ext uri="{FF2B5EF4-FFF2-40B4-BE49-F238E27FC236}">
                <a16:creationId xmlns:a16="http://schemas.microsoft.com/office/drawing/2014/main" id="{F5B77326-356A-4E2F-A91E-3785C24E177E}"/>
              </a:ext>
            </a:extLst>
          </p:cNvPr>
          <p:cNvSpPr>
            <a:spLocks noGrp="1"/>
          </p:cNvSpPr>
          <p:nvPr>
            <p:ph type="body" idx="1"/>
          </p:nvPr>
        </p:nvSpPr>
        <p:spPr>
          <a:xfrm>
            <a:off x="1114425" y="1616051"/>
            <a:ext cx="7086750" cy="2349894"/>
          </a:xfrm>
        </p:spPr>
        <p:txBody>
          <a:bodyPr/>
          <a:lstStyle/>
          <a:p>
            <a:pPr marL="101600" indent="0">
              <a:buNone/>
            </a:pPr>
            <a:r>
              <a:rPr lang="vi-VN" sz="2200"/>
              <a:t>Activity của một worker là một đơn vị công việc được giao cho một cá nhân thực hiện. Activity có mục đích rõ ràng, thường là yêu cầu tạo mới hoặc update một số artifacts như là model, class, hoặc plan. </a:t>
            </a:r>
          </a:p>
          <a:p>
            <a:pPr marL="101600" indent="0">
              <a:buNone/>
            </a:pPr>
            <a:r>
              <a:rPr lang="vi-VN" sz="2200"/>
              <a:t>Mỗi một activity được phân công cho một workder rõ ràng.</a:t>
            </a:r>
          </a:p>
        </p:txBody>
      </p:sp>
      <p:sp>
        <p:nvSpPr>
          <p:cNvPr id="5" name="Chỗ dành sẵn cho Số hiệu Bản chiếu 4">
            <a:extLst>
              <a:ext uri="{FF2B5EF4-FFF2-40B4-BE49-F238E27FC236}">
                <a16:creationId xmlns:a16="http://schemas.microsoft.com/office/drawing/2014/main" id="{9A001A0E-7653-44A3-B7DA-2737AFECE8C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54180448"/>
      </p:ext>
    </p:extLst>
  </p:cSld>
  <p:clrMapOvr>
    <a:masterClrMapping/>
  </p:clrMapOvr>
  <p:transition spd="slow">
    <p:wipe/>
  </p:transition>
</p:sld>
</file>

<file path=ppt/theme/theme1.xml><?xml version="1.0" encoding="utf-8"?>
<a:theme xmlns:a="http://schemas.openxmlformats.org/drawingml/2006/main" name="Yor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TotalTime>
  <Words>1602</Words>
  <Application>Microsoft Office PowerPoint</Application>
  <PresentationFormat>Trình chiếu Trên màn hình (16:9)</PresentationFormat>
  <Paragraphs>175</Paragraphs>
  <Slides>27</Slides>
  <Notes>9</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27</vt:i4>
      </vt:variant>
    </vt:vector>
  </HeadingPairs>
  <TitlesOfParts>
    <vt:vector size="32" baseType="lpstr">
      <vt:lpstr>Arial</vt:lpstr>
      <vt:lpstr>Times New Roman</vt:lpstr>
      <vt:lpstr>Abel</vt:lpstr>
      <vt:lpstr>Roboto Slab</vt:lpstr>
      <vt:lpstr>York template</vt:lpstr>
      <vt:lpstr>Quy trình phát triển phần mềm RUP Nhóm: DPSG</vt:lpstr>
      <vt:lpstr>Nội dung thuyết trình</vt:lpstr>
      <vt:lpstr>Bản trình bày PowerPoint</vt:lpstr>
      <vt:lpstr>ĐẶC ĐIỂM CỦA RUP</vt:lpstr>
      <vt:lpstr>Bản trình bày PowerPoint</vt:lpstr>
      <vt:lpstr>Kiến trúc tổng quan của RUP</vt:lpstr>
      <vt:lpstr>CẤU TRÚC TĨNH CỦA QUY TRÌNH</vt:lpstr>
      <vt:lpstr>WORKER</vt:lpstr>
      <vt:lpstr>ACTIVITY</vt:lpstr>
      <vt:lpstr>ARTIFACT</vt:lpstr>
      <vt:lpstr>WORKFLOW</vt:lpstr>
      <vt:lpstr>CÁC GIAI ĐOẠN VÀ CÁC VÒNG LẶP TRONG QUÁ TRÌNH PHÁT TRIỂN</vt:lpstr>
      <vt:lpstr>PHA BẮT ĐẦU - INCEPTION</vt:lpstr>
      <vt:lpstr>PHA BẮT ĐẦU - INCEPTION</vt:lpstr>
      <vt:lpstr>PHA CHUẨN BỊ - ELABORATION</vt:lpstr>
      <vt:lpstr>PHA CHUẨN BỊ - ELABORATION</vt:lpstr>
      <vt:lpstr>PHA CHUẨN BỊ - ELABORATION</vt:lpstr>
      <vt:lpstr>PHA XÂY DỰNG - CONSTRUCTION</vt:lpstr>
      <vt:lpstr>PHA XÂY DỰNG - CONSTRUCTION</vt:lpstr>
      <vt:lpstr>PHA XÂY DỰNG - CONSTRUCTION</vt:lpstr>
      <vt:lpstr>PHA CHUYỂN GIAO - TRANSITION</vt:lpstr>
      <vt:lpstr>PHA CHUYỂN GIAO - TRANSITION</vt:lpstr>
      <vt:lpstr>Ưu điểm và nhược điểm của RUP </vt:lpstr>
      <vt:lpstr>ƯU ĐIỂM</vt:lpstr>
      <vt:lpstr>NHƯỢC ĐIỂM</vt:lpstr>
      <vt:lpstr>Nguồn tham khảo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Quy trình phát triển phần mềm RUP Nhóm: DPSG</dc:title>
  <cp:lastModifiedBy>TRẦN QUỐC TOÀN</cp:lastModifiedBy>
  <cp:revision>31</cp:revision>
  <dcterms:modified xsi:type="dcterms:W3CDTF">2018-05-28T15:44:51Z</dcterms:modified>
</cp:coreProperties>
</file>