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4"/>
  </p:notesMasterIdLst>
  <p:sldIdLst>
    <p:sldId id="256" r:id="rId2"/>
    <p:sldId id="286" r:id="rId3"/>
    <p:sldId id="287" r:id="rId4"/>
    <p:sldId id="321" r:id="rId5"/>
    <p:sldId id="289" r:id="rId6"/>
    <p:sldId id="292" r:id="rId7"/>
    <p:sldId id="293" r:id="rId8"/>
    <p:sldId id="290" r:id="rId9"/>
    <p:sldId id="291"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88" r:id="rId23"/>
    <p:sldId id="389" r:id="rId24"/>
    <p:sldId id="296" r:id="rId25"/>
    <p:sldId id="371" r:id="rId26"/>
    <p:sldId id="370" r:id="rId27"/>
    <p:sldId id="335" r:id="rId28"/>
    <p:sldId id="297" r:id="rId29"/>
    <p:sldId id="336" r:id="rId30"/>
    <p:sldId id="337" r:id="rId31"/>
    <p:sldId id="299" r:id="rId32"/>
    <p:sldId id="338" r:id="rId33"/>
    <p:sldId id="339" r:id="rId34"/>
    <p:sldId id="300" r:id="rId35"/>
    <p:sldId id="393" r:id="rId36"/>
    <p:sldId id="340" r:id="rId37"/>
    <p:sldId id="341" r:id="rId38"/>
    <p:sldId id="301" r:id="rId39"/>
    <p:sldId id="394" r:id="rId40"/>
    <p:sldId id="342" r:id="rId41"/>
    <p:sldId id="343" r:id="rId42"/>
    <p:sldId id="344" r:id="rId43"/>
    <p:sldId id="302" r:id="rId44"/>
    <p:sldId id="345" r:id="rId45"/>
    <p:sldId id="374" r:id="rId46"/>
    <p:sldId id="375" r:id="rId47"/>
    <p:sldId id="376" r:id="rId48"/>
    <p:sldId id="377" r:id="rId49"/>
    <p:sldId id="378" r:id="rId50"/>
    <p:sldId id="372" r:id="rId51"/>
    <p:sldId id="373" r:id="rId52"/>
    <p:sldId id="390" r:id="rId53"/>
    <p:sldId id="392" r:id="rId54"/>
    <p:sldId id="346" r:id="rId55"/>
    <p:sldId id="347" r:id="rId56"/>
    <p:sldId id="348" r:id="rId57"/>
    <p:sldId id="349" r:id="rId58"/>
    <p:sldId id="350" r:id="rId59"/>
    <p:sldId id="351" r:id="rId60"/>
    <p:sldId id="352" r:id="rId61"/>
    <p:sldId id="353" r:id="rId62"/>
    <p:sldId id="354" r:id="rId63"/>
    <p:sldId id="355" r:id="rId64"/>
    <p:sldId id="356" r:id="rId65"/>
    <p:sldId id="357" r:id="rId66"/>
    <p:sldId id="358" r:id="rId67"/>
    <p:sldId id="359" r:id="rId68"/>
    <p:sldId id="360" r:id="rId69"/>
    <p:sldId id="361" r:id="rId70"/>
    <p:sldId id="362" r:id="rId71"/>
    <p:sldId id="363" r:id="rId72"/>
    <p:sldId id="364" r:id="rId73"/>
    <p:sldId id="365" r:id="rId74"/>
    <p:sldId id="366" r:id="rId75"/>
    <p:sldId id="367" r:id="rId76"/>
    <p:sldId id="368" r:id="rId77"/>
    <p:sldId id="369" r:id="rId78"/>
    <p:sldId id="395" r:id="rId79"/>
    <p:sldId id="396" r:id="rId80"/>
    <p:sldId id="397" r:id="rId81"/>
    <p:sldId id="398" r:id="rId82"/>
    <p:sldId id="399" r:id="rId83"/>
    <p:sldId id="400" r:id="rId84"/>
    <p:sldId id="401" r:id="rId85"/>
    <p:sldId id="402" r:id="rId86"/>
    <p:sldId id="403" r:id="rId87"/>
    <p:sldId id="404" r:id="rId88"/>
    <p:sldId id="405" r:id="rId89"/>
    <p:sldId id="406" r:id="rId90"/>
    <p:sldId id="407" r:id="rId91"/>
    <p:sldId id="408" r:id="rId92"/>
    <p:sldId id="409" r:id="rId93"/>
    <p:sldId id="410" r:id="rId94"/>
    <p:sldId id="411" r:id="rId95"/>
    <p:sldId id="412" r:id="rId96"/>
    <p:sldId id="413" r:id="rId97"/>
    <p:sldId id="414" r:id="rId98"/>
    <p:sldId id="379" r:id="rId99"/>
    <p:sldId id="380" r:id="rId100"/>
    <p:sldId id="381" r:id="rId101"/>
    <p:sldId id="382" r:id="rId102"/>
    <p:sldId id="383" r:id="rId103"/>
    <p:sldId id="384" r:id="rId104"/>
    <p:sldId id="385" r:id="rId105"/>
    <p:sldId id="386" r:id="rId106"/>
    <p:sldId id="387" r:id="rId107"/>
    <p:sldId id="415" r:id="rId108"/>
    <p:sldId id="416" r:id="rId109"/>
    <p:sldId id="417" r:id="rId110"/>
    <p:sldId id="418" r:id="rId111"/>
    <p:sldId id="419" r:id="rId112"/>
    <p:sldId id="420" r:id="rId113"/>
    <p:sldId id="421" r:id="rId114"/>
    <p:sldId id="422" r:id="rId115"/>
    <p:sldId id="423" r:id="rId116"/>
    <p:sldId id="424" r:id="rId117"/>
    <p:sldId id="425" r:id="rId118"/>
    <p:sldId id="426" r:id="rId119"/>
    <p:sldId id="427" r:id="rId120"/>
    <p:sldId id="428" r:id="rId121"/>
    <p:sldId id="429" r:id="rId122"/>
    <p:sldId id="430" r:id="rId123"/>
    <p:sldId id="431" r:id="rId124"/>
    <p:sldId id="432" r:id="rId125"/>
    <p:sldId id="433" r:id="rId126"/>
    <p:sldId id="434" r:id="rId127"/>
    <p:sldId id="435" r:id="rId128"/>
    <p:sldId id="436" r:id="rId129"/>
    <p:sldId id="437" r:id="rId130"/>
    <p:sldId id="438" r:id="rId131"/>
    <p:sldId id="439" r:id="rId132"/>
    <p:sldId id="440" r:id="rId133"/>
    <p:sldId id="442" r:id="rId134"/>
    <p:sldId id="443" r:id="rId135"/>
    <p:sldId id="444" r:id="rId136"/>
    <p:sldId id="441" r:id="rId137"/>
    <p:sldId id="445" r:id="rId138"/>
    <p:sldId id="446" r:id="rId139"/>
    <p:sldId id="447" r:id="rId140"/>
    <p:sldId id="448" r:id="rId141"/>
    <p:sldId id="449" r:id="rId142"/>
    <p:sldId id="456" r:id="rId143"/>
    <p:sldId id="457" r:id="rId144"/>
    <p:sldId id="451" r:id="rId145"/>
    <p:sldId id="452" r:id="rId146"/>
    <p:sldId id="453" r:id="rId147"/>
    <p:sldId id="454" r:id="rId148"/>
    <p:sldId id="455" r:id="rId149"/>
    <p:sldId id="458" r:id="rId150"/>
    <p:sldId id="459" r:id="rId151"/>
    <p:sldId id="460" r:id="rId152"/>
    <p:sldId id="461" r:id="rId153"/>
    <p:sldId id="462" r:id="rId154"/>
    <p:sldId id="463" r:id="rId155"/>
    <p:sldId id="464" r:id="rId156"/>
    <p:sldId id="465" r:id="rId157"/>
    <p:sldId id="466" r:id="rId158"/>
    <p:sldId id="467" r:id="rId159"/>
    <p:sldId id="468" r:id="rId160"/>
    <p:sldId id="469" r:id="rId161"/>
    <p:sldId id="470" r:id="rId162"/>
    <p:sldId id="471" r:id="rId1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053" autoAdjust="0"/>
    <p:restoredTop sz="94640" autoAdjust="0"/>
  </p:normalViewPr>
  <p:slideViewPr>
    <p:cSldViewPr>
      <p:cViewPr varScale="1">
        <p:scale>
          <a:sx n="70" d="100"/>
          <a:sy n="70" d="100"/>
        </p:scale>
        <p:origin x="-1248" y="-102"/>
      </p:cViewPr>
      <p:guideLst>
        <p:guide orient="horz" pos="2160"/>
        <p:guide pos="2880"/>
      </p:guideLst>
    </p:cSldViewPr>
  </p:slideViewPr>
  <p:outlineViewPr>
    <p:cViewPr>
      <p:scale>
        <a:sx n="33" d="100"/>
        <a:sy n="33" d="100"/>
      </p:scale>
      <p:origin x="60" y="11035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6F3B19-BB87-4D73-B98C-06D85D8ADFC7}" type="datetimeFigureOut">
              <a:rPr lang="en-US" smtClean="0"/>
              <a:pPr/>
              <a:t>10/12/2012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30A576-0F4D-4EEB-9407-F9D8107AAA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17"/>
          <p:cNvSpPr>
            <a:spLocks noChangeArrowheads="1"/>
          </p:cNvSpPr>
          <p:nvPr/>
        </p:nvSpPr>
        <p:spPr bwMode="white">
          <a:xfrm>
            <a:off x="0" y="4221163"/>
            <a:ext cx="9144000" cy="2636837"/>
          </a:xfrm>
          <a:prstGeom prst="rect">
            <a:avLst/>
          </a:prstGeom>
          <a:solidFill>
            <a:schemeClr val="tx1"/>
          </a:solidFill>
          <a:ln w="9525">
            <a:solidFill>
              <a:schemeClr val="tx1"/>
            </a:solidFill>
            <a:miter lim="800000"/>
            <a:headEnd/>
            <a:tailEnd/>
          </a:ln>
          <a:effectLst/>
        </p:spPr>
        <p:txBody>
          <a:bodyPr wrap="none" anchor="ctr"/>
          <a:lstStyle/>
          <a:p>
            <a:pPr>
              <a:defRPr/>
            </a:pPr>
            <a:endParaRPr lang="en-US"/>
          </a:p>
        </p:txBody>
      </p:sp>
      <p:grpSp>
        <p:nvGrpSpPr>
          <p:cNvPr id="5" name="Group 18"/>
          <p:cNvGrpSpPr>
            <a:grpSpLocks/>
          </p:cNvGrpSpPr>
          <p:nvPr/>
        </p:nvGrpSpPr>
        <p:grpSpPr bwMode="auto">
          <a:xfrm rot="10800000">
            <a:off x="7413625" y="5162550"/>
            <a:ext cx="1655763" cy="1630363"/>
            <a:chOff x="0" y="2704"/>
            <a:chExt cx="1063" cy="1086"/>
          </a:xfrm>
        </p:grpSpPr>
        <p:sp>
          <p:nvSpPr>
            <p:cNvPr id="6" name="Rectangle 19"/>
            <p:cNvSpPr>
              <a:spLocks noChangeArrowheads="1"/>
            </p:cNvSpPr>
            <p:nvPr/>
          </p:nvSpPr>
          <p:spPr bwMode="ltGray">
            <a:xfrm>
              <a:off x="-1" y="2704"/>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7" name="Rectangle 20"/>
            <p:cNvSpPr>
              <a:spLocks noChangeArrowheads="1"/>
            </p:cNvSpPr>
            <p:nvPr/>
          </p:nvSpPr>
          <p:spPr bwMode="ltGray">
            <a:xfrm>
              <a:off x="294" y="2704"/>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8" name="Rectangle 21"/>
            <p:cNvSpPr>
              <a:spLocks noChangeArrowheads="1"/>
            </p:cNvSpPr>
            <p:nvPr/>
          </p:nvSpPr>
          <p:spPr bwMode="ltGray">
            <a:xfrm>
              <a:off x="566" y="2704"/>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9" name="Rectangle 22"/>
            <p:cNvSpPr>
              <a:spLocks noChangeArrowheads="1"/>
            </p:cNvSpPr>
            <p:nvPr/>
          </p:nvSpPr>
          <p:spPr bwMode="ltGray">
            <a:xfrm>
              <a:off x="-1" y="2990"/>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10" name="Rectangle 23"/>
            <p:cNvSpPr>
              <a:spLocks noChangeArrowheads="1"/>
            </p:cNvSpPr>
            <p:nvPr/>
          </p:nvSpPr>
          <p:spPr bwMode="ltGray">
            <a:xfrm>
              <a:off x="294" y="2990"/>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11" name="Rectangle 24"/>
            <p:cNvSpPr>
              <a:spLocks noChangeArrowheads="1"/>
            </p:cNvSpPr>
            <p:nvPr/>
          </p:nvSpPr>
          <p:spPr bwMode="ltGray">
            <a:xfrm>
              <a:off x="566" y="2990"/>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12" name="Rectangle 25"/>
            <p:cNvSpPr>
              <a:spLocks noChangeArrowheads="1"/>
            </p:cNvSpPr>
            <p:nvPr/>
          </p:nvSpPr>
          <p:spPr bwMode="ltGray">
            <a:xfrm>
              <a:off x="838" y="2704"/>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13" name="Rectangle 26"/>
            <p:cNvSpPr>
              <a:spLocks noChangeArrowheads="1"/>
            </p:cNvSpPr>
            <p:nvPr/>
          </p:nvSpPr>
          <p:spPr bwMode="ltGray">
            <a:xfrm>
              <a:off x="295" y="3273"/>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14" name="Rectangle 27"/>
            <p:cNvSpPr>
              <a:spLocks noChangeArrowheads="1"/>
            </p:cNvSpPr>
            <p:nvPr/>
          </p:nvSpPr>
          <p:spPr bwMode="ltGray">
            <a:xfrm>
              <a:off x="0" y="3273"/>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15" name="Rectangle 28"/>
            <p:cNvSpPr>
              <a:spLocks noChangeArrowheads="1"/>
            </p:cNvSpPr>
            <p:nvPr/>
          </p:nvSpPr>
          <p:spPr bwMode="ltGray">
            <a:xfrm>
              <a:off x="0" y="3563"/>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grpSp>
      <p:grpSp>
        <p:nvGrpSpPr>
          <p:cNvPr id="16" name="Group 29"/>
          <p:cNvGrpSpPr>
            <a:grpSpLocks/>
          </p:cNvGrpSpPr>
          <p:nvPr/>
        </p:nvGrpSpPr>
        <p:grpSpPr bwMode="auto">
          <a:xfrm>
            <a:off x="20638" y="4281488"/>
            <a:ext cx="1655762" cy="1630362"/>
            <a:chOff x="0" y="2704"/>
            <a:chExt cx="1063" cy="1086"/>
          </a:xfrm>
        </p:grpSpPr>
        <p:sp>
          <p:nvSpPr>
            <p:cNvPr id="17" name="Rectangle 30"/>
            <p:cNvSpPr>
              <a:spLocks noChangeArrowheads="1"/>
            </p:cNvSpPr>
            <p:nvPr/>
          </p:nvSpPr>
          <p:spPr bwMode="ltGray">
            <a:xfrm>
              <a:off x="0" y="2704"/>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18" name="Rectangle 31"/>
            <p:cNvSpPr>
              <a:spLocks noChangeArrowheads="1"/>
            </p:cNvSpPr>
            <p:nvPr/>
          </p:nvSpPr>
          <p:spPr bwMode="ltGray">
            <a:xfrm>
              <a:off x="295" y="2704"/>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19" name="Rectangle 32"/>
            <p:cNvSpPr>
              <a:spLocks noChangeArrowheads="1"/>
            </p:cNvSpPr>
            <p:nvPr/>
          </p:nvSpPr>
          <p:spPr bwMode="ltGray">
            <a:xfrm>
              <a:off x="567" y="2704"/>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20" name="Rectangle 33"/>
            <p:cNvSpPr>
              <a:spLocks noChangeArrowheads="1"/>
            </p:cNvSpPr>
            <p:nvPr/>
          </p:nvSpPr>
          <p:spPr bwMode="ltGray">
            <a:xfrm>
              <a:off x="0" y="2990"/>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21" name="Rectangle 34"/>
            <p:cNvSpPr>
              <a:spLocks noChangeArrowheads="1"/>
            </p:cNvSpPr>
            <p:nvPr/>
          </p:nvSpPr>
          <p:spPr bwMode="ltGray">
            <a:xfrm>
              <a:off x="295" y="2990"/>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22" name="Rectangle 35"/>
            <p:cNvSpPr>
              <a:spLocks noChangeArrowheads="1"/>
            </p:cNvSpPr>
            <p:nvPr/>
          </p:nvSpPr>
          <p:spPr bwMode="ltGray">
            <a:xfrm>
              <a:off x="567" y="2990"/>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23" name="Rectangle 36"/>
            <p:cNvSpPr>
              <a:spLocks noChangeArrowheads="1"/>
            </p:cNvSpPr>
            <p:nvPr/>
          </p:nvSpPr>
          <p:spPr bwMode="ltGray">
            <a:xfrm>
              <a:off x="839" y="2704"/>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24" name="Rectangle 37"/>
            <p:cNvSpPr>
              <a:spLocks noChangeArrowheads="1"/>
            </p:cNvSpPr>
            <p:nvPr/>
          </p:nvSpPr>
          <p:spPr bwMode="ltGray">
            <a:xfrm>
              <a:off x="295" y="3273"/>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25" name="Rectangle 38"/>
            <p:cNvSpPr>
              <a:spLocks noChangeArrowheads="1"/>
            </p:cNvSpPr>
            <p:nvPr/>
          </p:nvSpPr>
          <p:spPr bwMode="ltGray">
            <a:xfrm>
              <a:off x="0" y="3273"/>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26" name="Rectangle 39"/>
            <p:cNvSpPr>
              <a:spLocks noChangeArrowheads="1"/>
            </p:cNvSpPr>
            <p:nvPr/>
          </p:nvSpPr>
          <p:spPr bwMode="ltGray">
            <a:xfrm>
              <a:off x="0" y="3563"/>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grpSp>
      <p:sp>
        <p:nvSpPr>
          <p:cNvPr id="3075" name="Rectangle 3"/>
          <p:cNvSpPr>
            <a:spLocks noGrp="1" noChangeArrowheads="1"/>
          </p:cNvSpPr>
          <p:nvPr>
            <p:ph type="subTitle" idx="1"/>
          </p:nvPr>
        </p:nvSpPr>
        <p:spPr bwMode="black">
          <a:xfrm>
            <a:off x="1081088" y="5443538"/>
            <a:ext cx="7086600" cy="381000"/>
          </a:xfrm>
        </p:spPr>
        <p:txBody>
          <a:bodyPr/>
          <a:lstStyle>
            <a:lvl1pPr marL="0" indent="0" algn="ctr">
              <a:buFont typeface="Wingdings" pitchFamily="2" charset="2"/>
              <a:buNone/>
              <a:defRPr sz="2800">
                <a:solidFill>
                  <a:schemeClr val="bg1"/>
                </a:solidFill>
              </a:defRPr>
            </a:lvl1pPr>
          </a:lstStyle>
          <a:p>
            <a:r>
              <a:rPr lang="en-US" smtClean="0"/>
              <a:t>Click to edit Master subtitle style</a:t>
            </a:r>
            <a:endParaRPr lang="en-US"/>
          </a:p>
        </p:txBody>
      </p:sp>
      <p:sp>
        <p:nvSpPr>
          <p:cNvPr id="3074" name="Rectangle 2"/>
          <p:cNvSpPr>
            <a:spLocks noGrp="1" noChangeArrowheads="1"/>
          </p:cNvSpPr>
          <p:nvPr>
            <p:ph type="ctrTitle"/>
          </p:nvPr>
        </p:nvSpPr>
        <p:spPr bwMode="auto">
          <a:xfrm>
            <a:off x="990600" y="4572000"/>
            <a:ext cx="7239000" cy="631825"/>
          </a:xfrm>
        </p:spPr>
        <p:txBody>
          <a:bodyPr/>
          <a:lstStyle>
            <a:lvl1pPr>
              <a:defRPr sz="4800">
                <a:solidFill>
                  <a:schemeClr val="bg2"/>
                </a:solidFill>
              </a:defRPr>
            </a:lvl1p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AD407EF7-E255-449C-9F3D-3D3C01D36E9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4B29CB49-2437-4F71-BE37-17854E44DF5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319088"/>
            <a:ext cx="73914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pPr lvl="0"/>
            <a:r>
              <a:rPr lang="en-US" noProof="0" smtClean="0"/>
              <a:t>Click icon to add table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90792284-1FC1-4EE7-B09D-858809E8350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ECDC87FC-B7CE-4D4A-90B6-59917802573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FE900E95-5DF5-4E13-8FA5-BAE4D9AA958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81DE64CA-13F3-4DD3-B8DF-B23B495404A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8" name="Rectangle 6"/>
          <p:cNvSpPr>
            <a:spLocks noGrp="1" noChangeArrowheads="1"/>
          </p:cNvSpPr>
          <p:nvPr>
            <p:ph type="sldNum" sz="quarter" idx="11"/>
          </p:nvPr>
        </p:nvSpPr>
        <p:spPr>
          <a:ln/>
        </p:spPr>
        <p:txBody>
          <a:bodyPr/>
          <a:lstStyle>
            <a:lvl1pPr>
              <a:defRPr/>
            </a:lvl1pPr>
          </a:lstStyle>
          <a:p>
            <a:pPr>
              <a:defRPr/>
            </a:pPr>
            <a:fld id="{C8585A96-B0DD-4AC6-99B9-E27DFD51B79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4" name="Rectangle 6"/>
          <p:cNvSpPr>
            <a:spLocks noGrp="1" noChangeArrowheads="1"/>
          </p:cNvSpPr>
          <p:nvPr>
            <p:ph type="sldNum" sz="quarter" idx="11"/>
          </p:nvPr>
        </p:nvSpPr>
        <p:spPr>
          <a:ln/>
        </p:spPr>
        <p:txBody>
          <a:bodyPr/>
          <a:lstStyle>
            <a:lvl1pPr>
              <a:defRPr/>
            </a:lvl1pPr>
          </a:lstStyle>
          <a:p>
            <a:pPr>
              <a:defRPr/>
            </a:pPr>
            <a:fld id="{C5564F82-8336-409D-9FB0-E54B3093D0A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3" name="Rectangle 6"/>
          <p:cNvSpPr>
            <a:spLocks noGrp="1" noChangeArrowheads="1"/>
          </p:cNvSpPr>
          <p:nvPr>
            <p:ph type="sldNum" sz="quarter" idx="11"/>
          </p:nvPr>
        </p:nvSpPr>
        <p:spPr>
          <a:ln/>
        </p:spPr>
        <p:txBody>
          <a:bodyPr/>
          <a:lstStyle>
            <a:lvl1pPr>
              <a:defRPr/>
            </a:lvl1pPr>
          </a:lstStyle>
          <a:p>
            <a:pPr>
              <a:defRPr/>
            </a:pPr>
            <a:fld id="{B6BFAE98-6855-41FA-BDB2-27636363E83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5CFD389B-CD9A-424D-99B4-9CCEC2C0F7E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50813418-0B5D-4E47-8955-F3959769B63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2" name="Rectangle 38"/>
          <p:cNvSpPr>
            <a:spLocks noChangeArrowheads="1"/>
          </p:cNvSpPr>
          <p:nvPr/>
        </p:nvSpPr>
        <p:spPr bwMode="gray">
          <a:xfrm>
            <a:off x="0" y="6562725"/>
            <a:ext cx="9144000" cy="30480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1039" name="Rectangle 15"/>
          <p:cNvSpPr>
            <a:spLocks noChangeArrowheads="1"/>
          </p:cNvSpPr>
          <p:nvPr/>
        </p:nvSpPr>
        <p:spPr bwMode="white">
          <a:xfrm>
            <a:off x="0" y="0"/>
            <a:ext cx="9144000" cy="914400"/>
          </a:xfrm>
          <a:prstGeom prst="rect">
            <a:avLst/>
          </a:prstGeom>
          <a:solidFill>
            <a:schemeClr val="tx1"/>
          </a:solidFill>
          <a:ln w="9525">
            <a:solidFill>
              <a:schemeClr val="tx1"/>
            </a:solidFill>
            <a:miter lim="800000"/>
            <a:headEnd/>
            <a:tailEnd/>
          </a:ln>
          <a:effectLst/>
        </p:spPr>
        <p:txBody>
          <a:bodyPr wrap="none" anchor="ctr"/>
          <a:lstStyle/>
          <a:p>
            <a:pPr>
              <a:defRPr/>
            </a:pPr>
            <a:endParaRPr lang="en-US"/>
          </a:p>
        </p:txBody>
      </p:sp>
      <p:grpSp>
        <p:nvGrpSpPr>
          <p:cNvPr id="2052" name="Group 16"/>
          <p:cNvGrpSpPr>
            <a:grpSpLocks/>
          </p:cNvGrpSpPr>
          <p:nvPr/>
        </p:nvGrpSpPr>
        <p:grpSpPr bwMode="auto">
          <a:xfrm>
            <a:off x="44450" y="44450"/>
            <a:ext cx="863600" cy="847725"/>
            <a:chOff x="0" y="2704"/>
            <a:chExt cx="1063" cy="1086"/>
          </a:xfrm>
        </p:grpSpPr>
        <p:sp>
          <p:nvSpPr>
            <p:cNvPr id="1041" name="Rectangle 17"/>
            <p:cNvSpPr>
              <a:spLocks noChangeArrowheads="1"/>
            </p:cNvSpPr>
            <p:nvPr/>
          </p:nvSpPr>
          <p:spPr bwMode="gray">
            <a:xfrm>
              <a:off x="0" y="2704"/>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2" name="Rectangle 18"/>
            <p:cNvSpPr>
              <a:spLocks noChangeArrowheads="1"/>
            </p:cNvSpPr>
            <p:nvPr/>
          </p:nvSpPr>
          <p:spPr bwMode="gray">
            <a:xfrm>
              <a:off x="295" y="2704"/>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3" name="Rectangle 19"/>
            <p:cNvSpPr>
              <a:spLocks noChangeArrowheads="1"/>
            </p:cNvSpPr>
            <p:nvPr/>
          </p:nvSpPr>
          <p:spPr bwMode="gray">
            <a:xfrm>
              <a:off x="567" y="2704"/>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4" name="Rectangle 20"/>
            <p:cNvSpPr>
              <a:spLocks noChangeArrowheads="1"/>
            </p:cNvSpPr>
            <p:nvPr/>
          </p:nvSpPr>
          <p:spPr bwMode="gray">
            <a:xfrm>
              <a:off x="0" y="2991"/>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5" name="Rectangle 21"/>
            <p:cNvSpPr>
              <a:spLocks noChangeArrowheads="1"/>
            </p:cNvSpPr>
            <p:nvPr/>
          </p:nvSpPr>
          <p:spPr bwMode="gray">
            <a:xfrm>
              <a:off x="295" y="2991"/>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6" name="Rectangle 22"/>
            <p:cNvSpPr>
              <a:spLocks noChangeArrowheads="1"/>
            </p:cNvSpPr>
            <p:nvPr/>
          </p:nvSpPr>
          <p:spPr bwMode="gray">
            <a:xfrm>
              <a:off x="567" y="2991"/>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7" name="Rectangle 23"/>
            <p:cNvSpPr>
              <a:spLocks noChangeArrowheads="1"/>
            </p:cNvSpPr>
            <p:nvPr/>
          </p:nvSpPr>
          <p:spPr bwMode="gray">
            <a:xfrm>
              <a:off x="838" y="2704"/>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8" name="Rectangle 24"/>
            <p:cNvSpPr>
              <a:spLocks noChangeArrowheads="1"/>
            </p:cNvSpPr>
            <p:nvPr/>
          </p:nvSpPr>
          <p:spPr bwMode="gray">
            <a:xfrm>
              <a:off x="295" y="3273"/>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9" name="Rectangle 25"/>
            <p:cNvSpPr>
              <a:spLocks noChangeArrowheads="1"/>
            </p:cNvSpPr>
            <p:nvPr/>
          </p:nvSpPr>
          <p:spPr bwMode="gray">
            <a:xfrm>
              <a:off x="0" y="3273"/>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50" name="Rectangle 26"/>
            <p:cNvSpPr>
              <a:spLocks noChangeArrowheads="1"/>
            </p:cNvSpPr>
            <p:nvPr/>
          </p:nvSpPr>
          <p:spPr bwMode="gray">
            <a:xfrm>
              <a:off x="0" y="3562"/>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grpSp>
      <p:grpSp>
        <p:nvGrpSpPr>
          <p:cNvPr id="2053" name="Group 27"/>
          <p:cNvGrpSpPr>
            <a:grpSpLocks/>
          </p:cNvGrpSpPr>
          <p:nvPr/>
        </p:nvGrpSpPr>
        <p:grpSpPr bwMode="auto">
          <a:xfrm rot="10800000">
            <a:off x="8228013" y="22225"/>
            <a:ext cx="863600" cy="847725"/>
            <a:chOff x="0" y="2704"/>
            <a:chExt cx="1063" cy="1086"/>
          </a:xfrm>
        </p:grpSpPr>
        <p:sp>
          <p:nvSpPr>
            <p:cNvPr id="1052" name="Rectangle 28"/>
            <p:cNvSpPr>
              <a:spLocks noChangeArrowheads="1"/>
            </p:cNvSpPr>
            <p:nvPr/>
          </p:nvSpPr>
          <p:spPr bwMode="gray">
            <a:xfrm>
              <a:off x="2" y="2706"/>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53" name="Rectangle 29"/>
            <p:cNvSpPr>
              <a:spLocks noChangeArrowheads="1"/>
            </p:cNvSpPr>
            <p:nvPr/>
          </p:nvSpPr>
          <p:spPr bwMode="gray">
            <a:xfrm>
              <a:off x="297" y="2704"/>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54" name="Rectangle 30"/>
            <p:cNvSpPr>
              <a:spLocks noChangeArrowheads="1"/>
            </p:cNvSpPr>
            <p:nvPr/>
          </p:nvSpPr>
          <p:spPr bwMode="gray">
            <a:xfrm>
              <a:off x="569" y="2704"/>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55" name="Rectangle 31"/>
            <p:cNvSpPr>
              <a:spLocks noChangeArrowheads="1"/>
            </p:cNvSpPr>
            <p:nvPr/>
          </p:nvSpPr>
          <p:spPr bwMode="gray">
            <a:xfrm>
              <a:off x="2" y="2995"/>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56" name="Rectangle 32"/>
            <p:cNvSpPr>
              <a:spLocks noChangeArrowheads="1"/>
            </p:cNvSpPr>
            <p:nvPr/>
          </p:nvSpPr>
          <p:spPr bwMode="gray">
            <a:xfrm>
              <a:off x="297" y="2993"/>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57" name="Rectangle 33"/>
            <p:cNvSpPr>
              <a:spLocks noChangeArrowheads="1"/>
            </p:cNvSpPr>
            <p:nvPr/>
          </p:nvSpPr>
          <p:spPr bwMode="gray">
            <a:xfrm>
              <a:off x="569" y="2993"/>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58" name="Rectangle 34"/>
            <p:cNvSpPr>
              <a:spLocks noChangeArrowheads="1"/>
            </p:cNvSpPr>
            <p:nvPr/>
          </p:nvSpPr>
          <p:spPr bwMode="gray">
            <a:xfrm>
              <a:off x="840" y="2704"/>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59" name="Rectangle 35"/>
            <p:cNvSpPr>
              <a:spLocks noChangeArrowheads="1"/>
            </p:cNvSpPr>
            <p:nvPr/>
          </p:nvSpPr>
          <p:spPr bwMode="gray">
            <a:xfrm>
              <a:off x="297" y="3278"/>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60" name="Rectangle 36"/>
            <p:cNvSpPr>
              <a:spLocks noChangeArrowheads="1"/>
            </p:cNvSpPr>
            <p:nvPr/>
          </p:nvSpPr>
          <p:spPr bwMode="gray">
            <a:xfrm>
              <a:off x="2" y="3278"/>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61" name="Rectangle 37"/>
            <p:cNvSpPr>
              <a:spLocks noChangeArrowheads="1"/>
            </p:cNvSpPr>
            <p:nvPr/>
          </p:nvSpPr>
          <p:spPr bwMode="gray">
            <a:xfrm>
              <a:off x="2" y="3564"/>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grpSp>
      <p:sp>
        <p:nvSpPr>
          <p:cNvPr id="2054"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7162800" y="6567488"/>
            <a:ext cx="1524000" cy="290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smtClean="0"/>
            </a:lvl1pPr>
          </a:lstStyle>
          <a:p>
            <a:pPr>
              <a:defRPr/>
            </a:pPr>
            <a:r>
              <a:rPr lang="en-US"/>
              <a:t>Company  Logo</a:t>
            </a:r>
          </a:p>
        </p:txBody>
      </p:sp>
      <p:sp>
        <p:nvSpPr>
          <p:cNvPr id="1030" name="Rectangle 6"/>
          <p:cNvSpPr>
            <a:spLocks noGrp="1" noChangeArrowheads="1"/>
          </p:cNvSpPr>
          <p:nvPr>
            <p:ph type="sldNum" sz="quarter" idx="4"/>
          </p:nvPr>
        </p:nvSpPr>
        <p:spPr bwMode="auto">
          <a:xfrm>
            <a:off x="476250" y="6565900"/>
            <a:ext cx="609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solidFill>
                  <a:schemeClr val="tx2"/>
                </a:solidFill>
                <a:latin typeface="Verdana" pitchFamily="34" charset="0"/>
              </a:defRPr>
            </a:lvl1pPr>
          </a:lstStyle>
          <a:p>
            <a:pPr>
              <a:defRPr/>
            </a:pPr>
            <a:fld id="{B299F27A-C47D-4A06-B790-99EC2697ACF5}" type="slidenum">
              <a:rPr lang="en-US"/>
              <a:pPr>
                <a:defRPr/>
              </a:pPr>
              <a:t>‹#›</a:t>
            </a:fld>
            <a:endParaRPr lang="en-US"/>
          </a:p>
        </p:txBody>
      </p:sp>
      <p:sp>
        <p:nvSpPr>
          <p:cNvPr id="2057" name="Rectangle 2"/>
          <p:cNvSpPr>
            <a:spLocks noGrp="1" noChangeArrowheads="1"/>
          </p:cNvSpPr>
          <p:nvPr>
            <p:ph type="title"/>
          </p:nvPr>
        </p:nvSpPr>
        <p:spPr bwMode="black">
          <a:xfrm>
            <a:off x="838200" y="319088"/>
            <a:ext cx="73914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ctr" rtl="0" eaLnBrk="1" fontAlgn="base" hangingPunct="1">
        <a:spcBef>
          <a:spcPct val="0"/>
        </a:spcBef>
        <a:spcAft>
          <a:spcPct val="0"/>
        </a:spcAft>
        <a:defRPr sz="3600" b="1">
          <a:solidFill>
            <a:schemeClr val="bg1"/>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43000" y="4343400"/>
            <a:ext cx="7620000" cy="631825"/>
          </a:xfrm>
        </p:spPr>
        <p:txBody>
          <a:bodyPr/>
          <a:lstStyle/>
          <a:p>
            <a:pPr eaLnBrk="1" hangingPunct="1"/>
            <a:r>
              <a:rPr lang="en-US" dirty="0" smtClean="0"/>
              <a:t>KIẾN TRÚC MÁY TÍNH</a:t>
            </a:r>
          </a:p>
        </p:txBody>
      </p:sp>
      <p:sp>
        <p:nvSpPr>
          <p:cNvPr id="4099" name="Rectangle 3"/>
          <p:cNvSpPr>
            <a:spLocks noGrp="1" noChangeArrowheads="1"/>
          </p:cNvSpPr>
          <p:nvPr>
            <p:ph type="subTitle" idx="1"/>
          </p:nvPr>
        </p:nvSpPr>
        <p:spPr>
          <a:xfrm>
            <a:off x="3200400" y="5715000"/>
            <a:ext cx="5167312" cy="381000"/>
          </a:xfrm>
        </p:spPr>
        <p:txBody>
          <a:bodyPr/>
          <a:lstStyle/>
          <a:p>
            <a:pPr eaLnBrk="1" hangingPunct="1">
              <a:lnSpc>
                <a:spcPct val="90000"/>
              </a:lnSpc>
            </a:pPr>
            <a:r>
              <a:rPr lang="en-US" dirty="0" err="1" smtClean="0"/>
              <a:t>Th.s</a:t>
            </a:r>
            <a:r>
              <a:rPr lang="en-US" dirty="0" smtClean="0"/>
              <a:t> </a:t>
            </a:r>
            <a:r>
              <a:rPr lang="en-US" dirty="0" err="1" smtClean="0"/>
              <a:t>Nguyễn</a:t>
            </a:r>
            <a:r>
              <a:rPr lang="en-US" dirty="0" smtClean="0"/>
              <a:t> </a:t>
            </a:r>
            <a:r>
              <a:rPr lang="en-US" dirty="0" err="1" smtClean="0"/>
              <a:t>Hồng</a:t>
            </a:r>
            <a:r>
              <a:rPr lang="en-US" dirty="0" smtClean="0"/>
              <a:t> Nam</a:t>
            </a:r>
          </a:p>
        </p:txBody>
      </p:sp>
      <p:sp>
        <p:nvSpPr>
          <p:cNvPr id="4" name="TextBox 3"/>
          <p:cNvSpPr txBox="1"/>
          <p:nvPr/>
        </p:nvSpPr>
        <p:spPr>
          <a:xfrm>
            <a:off x="4800600" y="6096000"/>
            <a:ext cx="3060453" cy="369332"/>
          </a:xfrm>
          <a:prstGeom prst="rect">
            <a:avLst/>
          </a:prstGeom>
          <a:noFill/>
        </p:spPr>
        <p:txBody>
          <a:bodyPr wrap="none" rtlCol="0">
            <a:spAutoFit/>
          </a:bodyPr>
          <a:lstStyle/>
          <a:p>
            <a:r>
              <a:rPr lang="en-US" dirty="0" smtClean="0"/>
              <a:t>n</a:t>
            </a:r>
            <a:r>
              <a:rPr lang="en-US" dirty="0" smtClean="0">
                <a:solidFill>
                  <a:schemeClr val="bg1">
                    <a:lumMod val="95000"/>
                  </a:schemeClr>
                </a:solidFill>
              </a:rPr>
              <a:t>nhnam@cse.hcmut.edu.vn</a:t>
            </a:r>
            <a:endParaRPr lang="en-US" dirty="0"/>
          </a:p>
        </p:txBody>
      </p:sp>
      <p:sp>
        <p:nvSpPr>
          <p:cNvPr id="5" name="TextBox 4"/>
          <p:cNvSpPr txBox="1"/>
          <p:nvPr/>
        </p:nvSpPr>
        <p:spPr>
          <a:xfrm>
            <a:off x="2514600" y="4876800"/>
            <a:ext cx="4901278" cy="984885"/>
          </a:xfrm>
          <a:prstGeom prst="rect">
            <a:avLst/>
          </a:prstGeom>
          <a:noFill/>
        </p:spPr>
        <p:txBody>
          <a:bodyPr wrap="none" rtlCol="0">
            <a:spAutoFit/>
          </a:bodyPr>
          <a:lstStyle/>
          <a:p>
            <a:r>
              <a:rPr lang="en-US" sz="4000" dirty="0" smtClean="0">
                <a:solidFill>
                  <a:schemeClr val="bg1"/>
                </a:solidFill>
                <a:latin typeface="Times New Roman" pitchFamily="18" charset="0"/>
                <a:cs typeface="Times New Roman" pitchFamily="18" charset="0"/>
              </a:rPr>
              <a:t>Computer Architecture</a:t>
            </a: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1. </a:t>
            </a:r>
            <a:r>
              <a:rPr lang="en-US" sz="3200" dirty="0" err="1" smtClean="0"/>
              <a:t>Khái</a:t>
            </a:r>
            <a:r>
              <a:rPr lang="en-US" sz="3200" dirty="0" smtClean="0"/>
              <a:t> </a:t>
            </a:r>
            <a:r>
              <a:rPr lang="en-US" sz="3200" dirty="0" err="1" smtClean="0"/>
              <a:t>niệm</a:t>
            </a:r>
            <a:r>
              <a:rPr lang="en-US" sz="3200" dirty="0" smtClean="0"/>
              <a:t> </a:t>
            </a:r>
            <a:r>
              <a:rPr lang="en-US" sz="3200" dirty="0" err="1" smtClean="0"/>
              <a:t>về</a:t>
            </a:r>
            <a:r>
              <a:rPr lang="en-US" sz="3200" dirty="0" smtClean="0"/>
              <a:t> </a:t>
            </a:r>
            <a:r>
              <a:rPr lang="en-US" sz="3200" dirty="0" err="1" smtClean="0"/>
              <a:t>tổ</a:t>
            </a:r>
            <a:r>
              <a:rPr lang="en-US" sz="3200" dirty="0" smtClean="0"/>
              <a:t> </a:t>
            </a:r>
            <a:r>
              <a:rPr lang="en-US" sz="3200" dirty="0" err="1" smtClean="0"/>
              <a:t>chức</a:t>
            </a:r>
            <a:r>
              <a:rPr lang="en-US" sz="3200" dirty="0" smtClean="0"/>
              <a:t> </a:t>
            </a:r>
            <a:r>
              <a:rPr lang="en-US" sz="3200" dirty="0" err="1" smtClean="0"/>
              <a:t>thứ</a:t>
            </a:r>
            <a:r>
              <a:rPr lang="en-US" sz="3200" dirty="0" smtClean="0"/>
              <a:t> </a:t>
            </a:r>
            <a:r>
              <a:rPr lang="en-US" sz="3200" dirty="0" err="1" smtClean="0"/>
              <a:t>bậc</a:t>
            </a:r>
            <a:r>
              <a:rPr lang="en-US" sz="3200" dirty="0" smtClean="0"/>
              <a:t> </a:t>
            </a:r>
            <a:r>
              <a:rPr lang="en-US" sz="3200" dirty="0" err="1" smtClean="0"/>
              <a:t>của</a:t>
            </a:r>
            <a:r>
              <a:rPr lang="en-US" sz="3200" dirty="0" smtClean="0"/>
              <a:t> </a:t>
            </a:r>
            <a:r>
              <a:rPr lang="en-US" sz="3200" dirty="0" err="1" smtClean="0"/>
              <a:t>bộ</a:t>
            </a:r>
            <a:r>
              <a:rPr lang="en-US" sz="3200" dirty="0" smtClean="0"/>
              <a:t> </a:t>
            </a:r>
            <a:r>
              <a:rPr lang="en-US" sz="3200" dirty="0" err="1" smtClean="0"/>
              <a:t>nhớ</a:t>
            </a:r>
            <a:endParaRPr lang="en-US" sz="3200" dirty="0" smtClean="0"/>
          </a:p>
        </p:txBody>
      </p:sp>
      <p:sp>
        <p:nvSpPr>
          <p:cNvPr id="6148" name="Rectangle 3"/>
          <p:cNvSpPr>
            <a:spLocks noGrp="1" noChangeArrowheads="1"/>
          </p:cNvSpPr>
          <p:nvPr>
            <p:ph type="body" idx="1"/>
          </p:nvPr>
        </p:nvSpPr>
        <p:spPr>
          <a:xfrm>
            <a:off x="609600" y="990600"/>
            <a:ext cx="7824788" cy="5102225"/>
          </a:xfrm>
        </p:spPr>
        <p:txBody>
          <a:bodyPr/>
          <a:lstStyle/>
          <a:p>
            <a:pPr algn="just"/>
            <a:r>
              <a:rPr lang="en-US" dirty="0" err="1" smtClean="0"/>
              <a:t>Các</a:t>
            </a:r>
            <a:r>
              <a:rPr lang="en-US" dirty="0" smtClean="0"/>
              <a:t> </a:t>
            </a:r>
            <a:r>
              <a:rPr lang="en-US" dirty="0" err="1" smtClean="0"/>
              <a:t>tham</a:t>
            </a:r>
            <a:r>
              <a:rPr lang="en-US" dirty="0" smtClean="0"/>
              <a:t> </a:t>
            </a:r>
            <a:r>
              <a:rPr lang="en-US" dirty="0" err="1" smtClean="0"/>
              <a:t>số</a:t>
            </a:r>
            <a:r>
              <a:rPr lang="en-US" dirty="0" smtClean="0"/>
              <a:t> </a:t>
            </a:r>
            <a:r>
              <a:rPr lang="en-US" dirty="0" err="1" smtClean="0"/>
              <a:t>trong</a:t>
            </a:r>
            <a:r>
              <a:rPr lang="en-US" dirty="0" smtClean="0"/>
              <a:t> </a:t>
            </a:r>
            <a:r>
              <a:rPr lang="en-US" dirty="0" err="1" smtClean="0"/>
              <a:t>phân</a:t>
            </a:r>
            <a:r>
              <a:rPr lang="en-US" dirty="0" smtClean="0"/>
              <a:t> </a:t>
            </a:r>
            <a:r>
              <a:rPr lang="en-US" dirty="0" err="1" smtClean="0"/>
              <a:t>cấp</a:t>
            </a:r>
            <a:r>
              <a:rPr lang="en-US" dirty="0" smtClean="0"/>
              <a:t> </a:t>
            </a:r>
            <a:r>
              <a:rPr lang="en-US" dirty="0" err="1" smtClean="0"/>
              <a:t>bộ</a:t>
            </a:r>
            <a:r>
              <a:rPr lang="en-US" dirty="0" smtClean="0"/>
              <a:t> </a:t>
            </a:r>
            <a:r>
              <a:rPr lang="en-US" dirty="0" err="1" smtClean="0"/>
              <a:t>nhớ</a:t>
            </a:r>
            <a:r>
              <a:rPr lang="en-US" dirty="0" smtClean="0"/>
              <a:t>(</a:t>
            </a:r>
            <a:r>
              <a:rPr lang="en-US" dirty="0" err="1" smtClean="0"/>
              <a:t>tt</a:t>
            </a:r>
            <a:r>
              <a:rPr lang="en-US" dirty="0" smtClean="0"/>
              <a:t>)</a:t>
            </a:r>
          </a:p>
          <a:p>
            <a:pPr algn="just"/>
            <a:endParaRPr lang="en-US" dirty="0" smtClean="0">
              <a:solidFill>
                <a:schemeClr val="tx1"/>
              </a:solidFill>
            </a:endParaRPr>
          </a:p>
        </p:txBody>
      </p:sp>
      <p:pic>
        <p:nvPicPr>
          <p:cNvPr id="54274" name="Picture 2"/>
          <p:cNvPicPr>
            <a:picLocks noChangeAspect="1" noChangeArrowheads="1"/>
          </p:cNvPicPr>
          <p:nvPr/>
        </p:nvPicPr>
        <p:blipFill>
          <a:blip r:embed="rId2"/>
          <a:srcRect/>
          <a:stretch>
            <a:fillRect/>
          </a:stretch>
        </p:blipFill>
        <p:spPr bwMode="auto">
          <a:xfrm>
            <a:off x="0" y="2286000"/>
            <a:ext cx="9144000" cy="3533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Các kiểu đĩa từ</a:t>
            </a:r>
            <a:endParaRPr lang="en-US" dirty="0" smtClean="0"/>
          </a:p>
          <a:p>
            <a:pPr lvl="1" algn="just"/>
            <a:r>
              <a:rPr lang="vi-VN" dirty="0" smtClean="0"/>
              <a:t>Đĩa mềm (FD: Floppy Disk): làm bằng plastic, dung lượng nhỏ, tốc độ chậm, dễ hỏng</a:t>
            </a:r>
            <a:endParaRPr lang="en-US" dirty="0" smtClean="0"/>
          </a:p>
          <a:p>
            <a:pPr lvl="2" algn="just"/>
            <a:r>
              <a:rPr lang="en-US" dirty="0" smtClean="0"/>
              <a:t>S</a:t>
            </a:r>
            <a:r>
              <a:rPr lang="vi-VN" dirty="0" smtClean="0"/>
              <a:t>ử dụng ổ đĩa mềm (FDD: Floppy Disk Drive) để đọc ghi đĩa mềm</a:t>
            </a:r>
            <a:endParaRPr lang="en-US" dirty="0" smtClean="0"/>
          </a:p>
          <a:p>
            <a:pPr lvl="1" algn="just"/>
            <a:r>
              <a:rPr lang="vi-VN" dirty="0" smtClean="0"/>
              <a:t>Đĩa cứng (HD: Hard Disk): thường làm bằng kim loại, dung lượng lớn, tốc độ cao</a:t>
            </a:r>
            <a:endParaRPr lang="en-US" dirty="0" smtClean="0"/>
          </a:p>
          <a:p>
            <a:pPr lvl="2" algn="just"/>
            <a:r>
              <a:rPr lang="vi-VN" dirty="0" smtClean="0"/>
              <a:t>Thường được gắn với ổ đĩa trong một hộp kín bảo vệ</a:t>
            </a:r>
            <a:endParaRPr lang="en-US"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228600" y="1143000"/>
            <a:ext cx="8686800" cy="5410200"/>
          </a:xfrm>
        </p:spPr>
        <p:txBody>
          <a:bodyPr/>
          <a:lstStyle/>
          <a:p>
            <a:pPr algn="just"/>
            <a:endParaRPr lang="en-US" dirty="0" smtClean="0"/>
          </a:p>
        </p:txBody>
      </p:sp>
      <p:pic>
        <p:nvPicPr>
          <p:cNvPr id="15362" name="Picture 2"/>
          <p:cNvPicPr>
            <a:picLocks noChangeAspect="1" noChangeArrowheads="1"/>
          </p:cNvPicPr>
          <p:nvPr/>
        </p:nvPicPr>
        <p:blipFill>
          <a:blip r:embed="rId2"/>
          <a:srcRect/>
          <a:stretch>
            <a:fillRect/>
          </a:stretch>
        </p:blipFill>
        <p:spPr bwMode="auto">
          <a:xfrm>
            <a:off x="66675" y="1581150"/>
            <a:ext cx="9010650" cy="3695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228600" y="1143000"/>
            <a:ext cx="8686800" cy="5410200"/>
          </a:xfrm>
        </p:spPr>
        <p:txBody>
          <a:bodyPr/>
          <a:lstStyle/>
          <a:p>
            <a:pPr algn="just"/>
            <a:endParaRPr lang="en-US" dirty="0" smtClean="0"/>
          </a:p>
        </p:txBody>
      </p:sp>
      <p:pic>
        <p:nvPicPr>
          <p:cNvPr id="16386" name="Picture 2"/>
          <p:cNvPicPr>
            <a:picLocks noChangeAspect="1" noChangeArrowheads="1"/>
          </p:cNvPicPr>
          <p:nvPr/>
        </p:nvPicPr>
        <p:blipFill>
          <a:blip r:embed="rId2"/>
          <a:srcRect/>
          <a:stretch>
            <a:fillRect/>
          </a:stretch>
        </p:blipFill>
        <p:spPr bwMode="auto">
          <a:xfrm>
            <a:off x="28575" y="1628775"/>
            <a:ext cx="9086850" cy="3600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228600" y="1143000"/>
            <a:ext cx="8686800" cy="5410200"/>
          </a:xfrm>
        </p:spPr>
        <p:txBody>
          <a:bodyPr/>
          <a:lstStyle/>
          <a:p>
            <a:pPr algn="just"/>
            <a:endParaRPr lang="en-US" dirty="0" smtClean="0"/>
          </a:p>
        </p:txBody>
      </p:sp>
      <p:pic>
        <p:nvPicPr>
          <p:cNvPr id="17410" name="Picture 2"/>
          <p:cNvPicPr>
            <a:picLocks noChangeAspect="1" noChangeArrowheads="1"/>
          </p:cNvPicPr>
          <p:nvPr/>
        </p:nvPicPr>
        <p:blipFill>
          <a:blip r:embed="rId2"/>
          <a:srcRect/>
          <a:stretch>
            <a:fillRect/>
          </a:stretch>
        </p:blipFill>
        <p:spPr bwMode="auto">
          <a:xfrm>
            <a:off x="1295400" y="990600"/>
            <a:ext cx="6638925" cy="5543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228600" y="1143000"/>
            <a:ext cx="8686800" cy="5410200"/>
          </a:xfrm>
        </p:spPr>
        <p:txBody>
          <a:bodyPr/>
          <a:lstStyle/>
          <a:p>
            <a:pPr algn="just"/>
            <a:endParaRPr lang="en-US" dirty="0" smtClean="0"/>
          </a:p>
        </p:txBody>
      </p:sp>
      <p:pic>
        <p:nvPicPr>
          <p:cNvPr id="18434" name="Picture 2"/>
          <p:cNvPicPr>
            <a:picLocks noChangeAspect="1" noChangeArrowheads="1"/>
          </p:cNvPicPr>
          <p:nvPr/>
        </p:nvPicPr>
        <p:blipFill>
          <a:blip r:embed="rId2"/>
          <a:srcRect/>
          <a:stretch>
            <a:fillRect/>
          </a:stretch>
        </p:blipFill>
        <p:spPr bwMode="auto">
          <a:xfrm>
            <a:off x="171450" y="1143000"/>
            <a:ext cx="8972550" cy="5076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Cấu tạo đĩa cứng</a:t>
            </a:r>
            <a:endParaRPr lang="en-US" dirty="0" smtClean="0"/>
          </a:p>
          <a:p>
            <a:pPr lvl="1" algn="just"/>
            <a:r>
              <a:rPr lang="en-US" dirty="0" err="1" smtClean="0"/>
              <a:t>Đĩa</a:t>
            </a:r>
            <a:r>
              <a:rPr lang="en-US" dirty="0" smtClean="0"/>
              <a:t> </a:t>
            </a:r>
            <a:r>
              <a:rPr lang="en-US" dirty="0" err="1" smtClean="0"/>
              <a:t>từ</a:t>
            </a:r>
            <a:r>
              <a:rPr lang="en-US" dirty="0" smtClean="0"/>
              <a:t> (Disks)</a:t>
            </a:r>
          </a:p>
          <a:p>
            <a:pPr lvl="2" algn="just"/>
            <a:r>
              <a:rPr lang="vi-VN" dirty="0" smtClean="0"/>
              <a:t>HDD có thể có thể gồm một hoặc nhiều đĩa kim loại được lắp đồng trục (đặt trên cùng một trục quay)</a:t>
            </a:r>
            <a:endParaRPr lang="en-US" dirty="0" smtClean="0"/>
          </a:p>
          <a:p>
            <a:pPr lvl="2" algn="just"/>
            <a:r>
              <a:rPr lang="vi-VN" dirty="0" smtClean="0"/>
              <a:t>Đĩa thường phẳng và được chế tạo bằng nhôm hoặc thủy tinh</a:t>
            </a:r>
            <a:endParaRPr lang="en-US" dirty="0" smtClean="0"/>
          </a:p>
          <a:p>
            <a:pPr lvl="2" algn="just"/>
            <a:r>
              <a:rPr lang="vi-VN" dirty="0" smtClean="0"/>
              <a:t>Lớp bột từ tính phủ trên mặt đĩa để lưu trữ thông tin rất mỏng, chỉ khoảng 10 – 20nm</a:t>
            </a:r>
            <a:endParaRPr lang="en-US" dirty="0" smtClean="0"/>
          </a:p>
          <a:p>
            <a:pPr lvl="3" algn="just"/>
            <a:r>
              <a:rPr lang="vi-VN" dirty="0" smtClean="0"/>
              <a:t>Oxide sắt 3 (Fe2O3) được sử dụng trong các HDD cũ</a:t>
            </a:r>
            <a:endParaRPr lang="en-US" dirty="0" smtClean="0"/>
          </a:p>
          <a:p>
            <a:pPr lvl="3" algn="just"/>
            <a:r>
              <a:rPr lang="en-US" dirty="0" smtClean="0"/>
              <a:t>Trong HDD </a:t>
            </a:r>
            <a:r>
              <a:rPr lang="en-US" dirty="0" err="1" smtClean="0"/>
              <a:t>hiện</a:t>
            </a:r>
            <a:r>
              <a:rPr lang="en-US" dirty="0" smtClean="0"/>
              <a:t> </a:t>
            </a:r>
            <a:r>
              <a:rPr lang="en-US" dirty="0" err="1" smtClean="0"/>
              <a:t>tại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hợp</a:t>
            </a:r>
            <a:r>
              <a:rPr lang="en-US" dirty="0" smtClean="0"/>
              <a:t> </a:t>
            </a:r>
            <a:r>
              <a:rPr lang="en-US" dirty="0" err="1" smtClean="0"/>
              <a:t>kim</a:t>
            </a:r>
            <a:r>
              <a:rPr lang="en-US" dirty="0" smtClean="0"/>
              <a:t> </a:t>
            </a:r>
            <a:r>
              <a:rPr lang="en-US" dirty="0" err="1" smtClean="0"/>
              <a:t>coban</a:t>
            </a:r>
            <a:r>
              <a:rPr lang="en-US" dirty="0" smtClean="0"/>
              <a:t> </a:t>
            </a:r>
            <a:r>
              <a:rPr lang="en-US" dirty="0" err="1" smtClean="0"/>
              <a:t>và</a:t>
            </a:r>
            <a:r>
              <a:rPr lang="en-US" dirty="0" smtClean="0"/>
              <a:t> </a:t>
            </a:r>
            <a:r>
              <a:rPr lang="en-US" dirty="0" err="1" smtClean="0"/>
              <a:t>sắt</a:t>
            </a:r>
            <a:r>
              <a:rPr lang="en-US" dirty="0" smtClean="0"/>
              <a:t> </a:t>
            </a:r>
          </a:p>
          <a:p>
            <a:pPr lvl="2" algn="just"/>
            <a:r>
              <a:rPr lang="vi-VN" dirty="0" smtClean="0"/>
              <a:t>Một đĩa có 2 mặt (side): mặt 0 và 1 </a:t>
            </a:r>
            <a:endParaRPr lang="en-US"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228600" y="1143000"/>
            <a:ext cx="8686800" cy="5410200"/>
          </a:xfrm>
        </p:spPr>
        <p:txBody>
          <a:bodyPr/>
          <a:lstStyle/>
          <a:p>
            <a:pPr algn="just"/>
            <a:r>
              <a:rPr lang="en-US" dirty="0" smtClean="0"/>
              <a:t> </a:t>
            </a:r>
            <a:r>
              <a:rPr lang="vi-VN" dirty="0" smtClean="0"/>
              <a:t>Cấu tạo đĩa cứng</a:t>
            </a:r>
            <a:endParaRPr lang="en-US" dirty="0" smtClean="0"/>
          </a:p>
        </p:txBody>
      </p:sp>
      <p:pic>
        <p:nvPicPr>
          <p:cNvPr id="19458" name="Picture 2"/>
          <p:cNvPicPr>
            <a:picLocks noChangeAspect="1" noChangeArrowheads="1"/>
          </p:cNvPicPr>
          <p:nvPr/>
        </p:nvPicPr>
        <p:blipFill>
          <a:blip r:embed="rId2"/>
          <a:srcRect/>
          <a:stretch>
            <a:fillRect/>
          </a:stretch>
        </p:blipFill>
        <p:spPr bwMode="auto">
          <a:xfrm>
            <a:off x="0" y="1752600"/>
            <a:ext cx="91440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1066800"/>
            <a:ext cx="8686800" cy="5410200"/>
          </a:xfrm>
        </p:spPr>
        <p:txBody>
          <a:bodyPr/>
          <a:lstStyle/>
          <a:p>
            <a:pPr algn="just"/>
            <a:r>
              <a:rPr lang="en-US" dirty="0" smtClean="0"/>
              <a:t> </a:t>
            </a:r>
            <a:r>
              <a:rPr lang="vi-VN" dirty="0" smtClean="0"/>
              <a:t>HDD: Các phần tử</a:t>
            </a:r>
            <a:endParaRPr lang="en-US" dirty="0" smtClean="0"/>
          </a:p>
          <a:p>
            <a:pPr lvl="1" algn="just"/>
            <a:r>
              <a:rPr lang="vi-VN" dirty="0" smtClean="0"/>
              <a:t>Đầu từ (head):  </a:t>
            </a:r>
          </a:p>
          <a:p>
            <a:pPr lvl="2" algn="just"/>
            <a:r>
              <a:rPr lang="vi-VN" dirty="0" smtClean="0"/>
              <a:t>Được sử dụng để đọc và ghi thông tin trên bề mặt đĩa </a:t>
            </a:r>
          </a:p>
          <a:p>
            <a:pPr lvl="2" algn="just"/>
            <a:r>
              <a:rPr lang="vi-VN" dirty="0" smtClean="0"/>
              <a:t>Đầu từ không tiếp xúc mà chỉ “bay” trên bề mặt đĩa </a:t>
            </a:r>
          </a:p>
          <a:p>
            <a:pPr lvl="2" algn="just"/>
            <a:r>
              <a:rPr lang="vi-VN" dirty="0" smtClean="0"/>
              <a:t>Số lượng đầu từ của mỗi ổ đĩa thường rất khác nhau: 4, 8,</a:t>
            </a:r>
            <a:r>
              <a:rPr lang="en-US" dirty="0" smtClean="0"/>
              <a:t> </a:t>
            </a:r>
            <a:r>
              <a:rPr lang="vi-VN" dirty="0" smtClean="0"/>
              <a:t>12, 16, 24, 32, 64, …  </a:t>
            </a:r>
          </a:p>
          <a:p>
            <a:pPr lvl="1" algn="just"/>
            <a:r>
              <a:rPr lang="vi-VN" dirty="0" smtClean="0"/>
              <a:t>Rãnh (tracks): </a:t>
            </a:r>
          </a:p>
          <a:p>
            <a:pPr lvl="2" algn="just"/>
            <a:r>
              <a:rPr lang="vi-VN" dirty="0" smtClean="0"/>
              <a:t>Là các đường tròn đồng tâm trên bề măt đĩa </a:t>
            </a:r>
          </a:p>
          <a:p>
            <a:pPr lvl="2" algn="just"/>
            <a:r>
              <a:rPr lang="vi-VN" dirty="0" smtClean="0"/>
              <a:t>Được đánh số từ ngoài (0) vào trong </a:t>
            </a:r>
          </a:p>
          <a:p>
            <a:pPr lvl="2" algn="just"/>
            <a:r>
              <a:rPr lang="vi-VN" dirty="0" smtClean="0"/>
              <a:t>Có hàng nghìn rãnh trên bề mặt 31/2 HDD</a:t>
            </a:r>
            <a:endParaRPr lang="en-US" dirty="0"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1066800"/>
            <a:ext cx="8686800" cy="5410200"/>
          </a:xfrm>
        </p:spPr>
        <p:txBody>
          <a:bodyPr/>
          <a:lstStyle/>
          <a:p>
            <a:pPr algn="just"/>
            <a:r>
              <a:rPr lang="en-US" dirty="0" smtClean="0"/>
              <a:t> </a:t>
            </a:r>
            <a:r>
              <a:rPr lang="vi-VN" dirty="0" smtClean="0"/>
              <a:t>HDD: Các phần tử</a:t>
            </a:r>
            <a:r>
              <a:rPr lang="en-US" dirty="0" smtClean="0"/>
              <a:t> (</a:t>
            </a:r>
            <a:r>
              <a:rPr lang="en-US" dirty="0" err="1" smtClean="0"/>
              <a:t>tt</a:t>
            </a:r>
            <a:r>
              <a:rPr lang="en-US" dirty="0" smtClean="0"/>
              <a:t>)</a:t>
            </a:r>
          </a:p>
          <a:p>
            <a:pPr lvl="1" algn="just"/>
            <a:r>
              <a:rPr lang="vi-VN" dirty="0" smtClean="0"/>
              <a:t>Cylinder (mặt trụ): </a:t>
            </a:r>
          </a:p>
          <a:p>
            <a:pPr lvl="2" algn="just"/>
            <a:r>
              <a:rPr lang="vi-VN" dirty="0" smtClean="0"/>
              <a:t>Gồm tập các rãnh ở cùng vị trí đầu từ </a:t>
            </a:r>
          </a:p>
          <a:p>
            <a:pPr lvl="1" algn="just"/>
            <a:r>
              <a:rPr lang="vi-VN" dirty="0" smtClean="0"/>
              <a:t>Sector (cung): </a:t>
            </a:r>
          </a:p>
          <a:p>
            <a:pPr lvl="2" algn="just"/>
            <a:r>
              <a:rPr lang="vi-VN" dirty="0" smtClean="0"/>
              <a:t>Là một phần của rãnh </a:t>
            </a:r>
          </a:p>
          <a:p>
            <a:pPr lvl="2" algn="just"/>
            <a:r>
              <a:rPr lang="vi-VN" dirty="0" smtClean="0"/>
              <a:t>Thông thường là 512 byte </a:t>
            </a:r>
          </a:p>
          <a:p>
            <a:pPr lvl="2" algn="just"/>
            <a:r>
              <a:rPr lang="vi-VN" dirty="0" smtClean="0"/>
              <a:t>Là đơn vị quản lý nhỏ nhất của đĩa</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1066800"/>
            <a:ext cx="8686800" cy="5410200"/>
          </a:xfrm>
        </p:spPr>
        <p:txBody>
          <a:bodyPr/>
          <a:lstStyle/>
          <a:p>
            <a:pPr algn="just"/>
            <a:r>
              <a:rPr lang="en-US" dirty="0" smtClean="0"/>
              <a:t> </a:t>
            </a:r>
            <a:r>
              <a:rPr lang="vi-VN" dirty="0" smtClean="0"/>
              <a:t>HDD: Các phần tử</a:t>
            </a:r>
            <a:r>
              <a:rPr lang="en-US" dirty="0" smtClean="0"/>
              <a:t> (</a:t>
            </a:r>
            <a:r>
              <a:rPr lang="en-US" dirty="0" err="1" smtClean="0"/>
              <a:t>tt</a:t>
            </a:r>
            <a:r>
              <a:rPr lang="en-US" dirty="0" smtClean="0"/>
              <a:t>)</a:t>
            </a:r>
          </a:p>
          <a:p>
            <a:pPr lvl="1" algn="just"/>
            <a:r>
              <a:rPr lang="vi-VN" dirty="0" smtClean="0"/>
              <a:t>Các tham số HDD quan trọng để tính dung lượng: </a:t>
            </a:r>
          </a:p>
          <a:p>
            <a:pPr lvl="2" algn="just"/>
            <a:r>
              <a:rPr lang="vi-VN" dirty="0" smtClean="0"/>
              <a:t>Số lượng cylinder (C) </a:t>
            </a:r>
          </a:p>
          <a:p>
            <a:pPr lvl="2" algn="just"/>
            <a:r>
              <a:rPr lang="vi-VN" dirty="0" smtClean="0"/>
              <a:t>Số lượng đầu từ (H) </a:t>
            </a:r>
          </a:p>
          <a:p>
            <a:pPr lvl="2" algn="just"/>
            <a:r>
              <a:rPr lang="vi-VN" dirty="0" smtClean="0"/>
              <a:t>Số lượng sector/ rãnh (S) </a:t>
            </a:r>
          </a:p>
          <a:p>
            <a:pPr lvl="2" algn="just"/>
            <a:r>
              <a:rPr lang="vi-VN" dirty="0" smtClean="0"/>
              <a:t>Dung lượng = C x H x S x 512 (byte)</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1. </a:t>
            </a:r>
            <a:r>
              <a:rPr lang="en-US" sz="3200" dirty="0" err="1" smtClean="0"/>
              <a:t>Khái</a:t>
            </a:r>
            <a:r>
              <a:rPr lang="en-US" sz="3200" dirty="0" smtClean="0"/>
              <a:t> </a:t>
            </a:r>
            <a:r>
              <a:rPr lang="en-US" sz="3200" dirty="0" err="1" smtClean="0"/>
              <a:t>niệm</a:t>
            </a:r>
            <a:r>
              <a:rPr lang="en-US" sz="3200" dirty="0" smtClean="0"/>
              <a:t> </a:t>
            </a:r>
            <a:r>
              <a:rPr lang="en-US" sz="3200" dirty="0" err="1" smtClean="0"/>
              <a:t>về</a:t>
            </a:r>
            <a:r>
              <a:rPr lang="en-US" sz="3200" dirty="0" smtClean="0"/>
              <a:t> </a:t>
            </a:r>
            <a:r>
              <a:rPr lang="en-US" sz="3200" dirty="0" err="1" smtClean="0"/>
              <a:t>tổ</a:t>
            </a:r>
            <a:r>
              <a:rPr lang="en-US" sz="3200" dirty="0" smtClean="0"/>
              <a:t> </a:t>
            </a:r>
            <a:r>
              <a:rPr lang="en-US" sz="3200" dirty="0" err="1" smtClean="0"/>
              <a:t>chức</a:t>
            </a:r>
            <a:r>
              <a:rPr lang="en-US" sz="3200" dirty="0" smtClean="0"/>
              <a:t> </a:t>
            </a:r>
            <a:r>
              <a:rPr lang="en-US" sz="3200" dirty="0" err="1" smtClean="0"/>
              <a:t>thứ</a:t>
            </a:r>
            <a:r>
              <a:rPr lang="en-US" sz="3200" dirty="0" smtClean="0"/>
              <a:t> </a:t>
            </a:r>
            <a:r>
              <a:rPr lang="en-US" sz="3200" dirty="0" err="1" smtClean="0"/>
              <a:t>bậc</a:t>
            </a:r>
            <a:r>
              <a:rPr lang="en-US" sz="3200" dirty="0" smtClean="0"/>
              <a:t> </a:t>
            </a:r>
            <a:r>
              <a:rPr lang="en-US" sz="3200" dirty="0" err="1" smtClean="0"/>
              <a:t>của</a:t>
            </a:r>
            <a:r>
              <a:rPr lang="en-US" sz="3200" dirty="0" smtClean="0"/>
              <a:t> </a:t>
            </a:r>
            <a:r>
              <a:rPr lang="en-US" sz="3200" dirty="0" err="1" smtClean="0"/>
              <a:t>bộ</a:t>
            </a:r>
            <a:r>
              <a:rPr lang="en-US" sz="3200" dirty="0" smtClean="0"/>
              <a:t> </a:t>
            </a:r>
            <a:r>
              <a:rPr lang="en-US" sz="3200" dirty="0" err="1" smtClean="0"/>
              <a:t>nhớ</a:t>
            </a:r>
            <a:endParaRPr lang="en-US" sz="3200" dirty="0" smtClean="0"/>
          </a:p>
        </p:txBody>
      </p:sp>
      <p:sp>
        <p:nvSpPr>
          <p:cNvPr id="6148" name="Rectangle 3"/>
          <p:cNvSpPr>
            <a:spLocks noGrp="1" noChangeArrowheads="1"/>
          </p:cNvSpPr>
          <p:nvPr>
            <p:ph type="body" idx="1"/>
          </p:nvPr>
        </p:nvSpPr>
        <p:spPr>
          <a:xfrm>
            <a:off x="228600" y="990600"/>
            <a:ext cx="8610600" cy="5102225"/>
          </a:xfrm>
        </p:spPr>
        <p:txBody>
          <a:bodyPr/>
          <a:lstStyle/>
          <a:p>
            <a:pPr algn="just"/>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phân</a:t>
            </a:r>
            <a:r>
              <a:rPr lang="en-US" dirty="0" smtClean="0"/>
              <a:t> </a:t>
            </a:r>
            <a:r>
              <a:rPr lang="en-US" dirty="0" err="1" smtClean="0"/>
              <a:t>cấp</a:t>
            </a:r>
            <a:r>
              <a:rPr lang="en-US" dirty="0" smtClean="0"/>
              <a:t> </a:t>
            </a:r>
            <a:r>
              <a:rPr lang="en-US" dirty="0" err="1" smtClean="0"/>
              <a:t>bộ</a:t>
            </a:r>
            <a:r>
              <a:rPr lang="en-US" dirty="0" smtClean="0"/>
              <a:t> </a:t>
            </a:r>
            <a:r>
              <a:rPr lang="en-US" dirty="0" err="1" smtClean="0"/>
              <a:t>nhớ</a:t>
            </a:r>
            <a:endParaRPr lang="en-US" dirty="0" smtClean="0"/>
          </a:p>
          <a:p>
            <a:pPr lvl="1" algn="just"/>
            <a:r>
              <a:rPr lang="en-US" dirty="0" smtClean="0">
                <a:solidFill>
                  <a:srgbClr val="FF0000"/>
                </a:solidFill>
              </a:rPr>
              <a:t>Thanh </a:t>
            </a:r>
            <a:r>
              <a:rPr lang="en-US" dirty="0" err="1" smtClean="0">
                <a:solidFill>
                  <a:srgbClr val="FF0000"/>
                </a:solidFill>
              </a:rPr>
              <a:t>ghi</a:t>
            </a:r>
            <a:r>
              <a:rPr lang="en-US" dirty="0" smtClean="0">
                <a:solidFill>
                  <a:srgbClr val="FF0000"/>
                </a:solidFill>
              </a:rPr>
              <a:t> </a:t>
            </a:r>
            <a:r>
              <a:rPr lang="en-US" dirty="0" err="1" smtClean="0">
                <a:solidFill>
                  <a:srgbClr val="FF0000"/>
                </a:solidFill>
              </a:rPr>
              <a:t>của</a:t>
            </a:r>
            <a:r>
              <a:rPr lang="en-US" dirty="0" smtClean="0">
                <a:solidFill>
                  <a:srgbClr val="FF0000"/>
                </a:solidFill>
              </a:rPr>
              <a:t> CPU</a:t>
            </a:r>
          </a:p>
          <a:p>
            <a:pPr lvl="2" algn="just"/>
            <a:r>
              <a:rPr lang="en-US" dirty="0" err="1" smtClean="0"/>
              <a:t>Kích</a:t>
            </a:r>
            <a:r>
              <a:rPr lang="en-US" dirty="0" smtClean="0"/>
              <a:t> </a:t>
            </a:r>
            <a:r>
              <a:rPr lang="en-US" dirty="0" err="1" smtClean="0"/>
              <a:t>thước</a:t>
            </a:r>
            <a:r>
              <a:rPr lang="en-US" dirty="0" smtClean="0"/>
              <a:t> </a:t>
            </a:r>
            <a:r>
              <a:rPr lang="en-US" dirty="0" err="1" smtClean="0"/>
              <a:t>rất</a:t>
            </a:r>
            <a:r>
              <a:rPr lang="en-US" dirty="0" smtClean="0"/>
              <a:t> </a:t>
            </a:r>
            <a:r>
              <a:rPr lang="en-US" dirty="0" err="1" smtClean="0"/>
              <a:t>nhở</a:t>
            </a:r>
            <a:r>
              <a:rPr lang="en-US" dirty="0" smtClean="0"/>
              <a:t> (</a:t>
            </a:r>
            <a:r>
              <a:rPr lang="en-US" dirty="0" err="1" smtClean="0"/>
              <a:t>vài</a:t>
            </a:r>
            <a:r>
              <a:rPr lang="en-US" dirty="0" smtClean="0"/>
              <a:t> </a:t>
            </a:r>
            <a:r>
              <a:rPr lang="en-US" dirty="0" err="1" smtClean="0"/>
              <a:t>chục</a:t>
            </a:r>
            <a:r>
              <a:rPr lang="en-US" dirty="0" smtClean="0"/>
              <a:t> byte </a:t>
            </a:r>
            <a:r>
              <a:rPr lang="en-US" dirty="0" err="1" smtClean="0"/>
              <a:t>tới</a:t>
            </a:r>
            <a:r>
              <a:rPr lang="en-US" dirty="0" smtClean="0"/>
              <a:t> </a:t>
            </a:r>
            <a:r>
              <a:rPr lang="en-US" dirty="0" err="1" smtClean="0"/>
              <a:t>vài</a:t>
            </a:r>
            <a:r>
              <a:rPr lang="en-US" dirty="0" smtClean="0"/>
              <a:t> KB)</a:t>
            </a:r>
          </a:p>
          <a:p>
            <a:pPr lvl="2" algn="just"/>
            <a:r>
              <a:rPr lang="vi-VN" dirty="0" smtClean="0"/>
              <a:t>Tốc độ rất nhanh, thời gian truy cập khoảng 0.25 ns</a:t>
            </a:r>
            <a:endParaRPr lang="en-US" dirty="0" smtClean="0"/>
          </a:p>
          <a:p>
            <a:pPr lvl="2" algn="just"/>
            <a:r>
              <a:rPr lang="vi-VN" dirty="0" smtClean="0"/>
              <a:t>Giá thành đắt</a:t>
            </a:r>
            <a:endParaRPr lang="en-US" dirty="0" smtClean="0"/>
          </a:p>
          <a:p>
            <a:pPr lvl="2" algn="just"/>
            <a:r>
              <a:rPr lang="vi-VN" dirty="0" smtClean="0"/>
              <a:t>Lưu trữ tạm thời dữ liệu đầu vào và ra cho các lệnh</a:t>
            </a: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dirty="0" smtClean="0"/>
              <a:t> </a:t>
            </a:r>
            <a:r>
              <a:rPr lang="vi-VN" dirty="0" smtClean="0"/>
              <a:t>Định dạng đĩa cứng (format)</a:t>
            </a:r>
            <a:endParaRPr lang="en-US" dirty="0" smtClean="0"/>
          </a:p>
          <a:p>
            <a:pPr lvl="1" algn="just"/>
            <a:r>
              <a:rPr lang="vi-VN" dirty="0" smtClean="0"/>
              <a:t>Đĩa cứng có thể được định dạng theo 2 mức: </a:t>
            </a:r>
            <a:endParaRPr lang="en-US" dirty="0" smtClean="0"/>
          </a:p>
          <a:p>
            <a:pPr lvl="1" algn="just"/>
            <a:r>
              <a:rPr lang="vi-VN" dirty="0" smtClean="0"/>
              <a:t>Định dạng mức thấp (low level format): </a:t>
            </a:r>
          </a:p>
          <a:p>
            <a:pPr lvl="2" algn="just"/>
            <a:r>
              <a:rPr lang="vi-VN" sz="2800" dirty="0" smtClean="0"/>
              <a:t>Do BIOS thực hiện </a:t>
            </a:r>
          </a:p>
          <a:p>
            <a:pPr lvl="2" algn="just"/>
            <a:r>
              <a:rPr lang="vi-VN" sz="2800" dirty="0" smtClean="0"/>
              <a:t>Là quá trình gán địa chỉ (ID) cho các sector vật lý </a:t>
            </a:r>
          </a:p>
          <a:p>
            <a:pPr lvl="2" algn="just"/>
            <a:r>
              <a:rPr lang="vi-VN" sz="2800" dirty="0" smtClean="0"/>
              <a:t>Đĩa cứng phải được định dạng ở mức thấp trước khi sử dụng  (tiếp tục với format mức cao) </a:t>
            </a:r>
          </a:p>
          <a:p>
            <a:pPr lvl="2" algn="just"/>
            <a:r>
              <a:rPr lang="vi-VN" sz="2800" dirty="0" smtClean="0"/>
              <a:t>Các HDD hiện đại thường được định dạng mức thấp bởi nhà sản xuất</a:t>
            </a:r>
            <a:endParaRPr lang="en-US" sz="2800" dirty="0"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dirty="0" smtClean="0"/>
              <a:t> </a:t>
            </a:r>
            <a:r>
              <a:rPr lang="vi-VN" dirty="0" smtClean="0"/>
              <a:t>Định dạng đĩa cứng (format)</a:t>
            </a:r>
            <a:endParaRPr lang="en-US" dirty="0" smtClean="0"/>
          </a:p>
          <a:p>
            <a:pPr lvl="1" algn="just"/>
            <a:r>
              <a:rPr lang="vi-VN" dirty="0" smtClean="0"/>
              <a:t>Định dạng mức cao (high level format): </a:t>
            </a:r>
          </a:p>
          <a:p>
            <a:pPr lvl="2" algn="just"/>
            <a:r>
              <a:rPr lang="vi-VN" sz="2800" dirty="0" smtClean="0"/>
              <a:t>Do hệ điều hành thực hiện </a:t>
            </a:r>
          </a:p>
          <a:p>
            <a:pPr lvl="2" algn="just"/>
            <a:r>
              <a:rPr lang="vi-VN" sz="2800" dirty="0" smtClean="0"/>
              <a:t>Là quá trình gán địa chỉ cho các sector logic vào tạo hệ thống file </a:t>
            </a:r>
          </a:p>
          <a:p>
            <a:pPr lvl="2" algn="just"/>
            <a:r>
              <a:rPr lang="vi-VN" sz="2800" dirty="0" smtClean="0"/>
              <a:t>HDD cũng phải được định dạng ở mức cao trước khi được sử dụng để lưu thông tin</a:t>
            </a:r>
            <a:endParaRPr lang="en-US" sz="2800"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dirty="0" smtClean="0"/>
              <a:t> </a:t>
            </a:r>
            <a:r>
              <a:rPr lang="vi-VN" dirty="0" smtClean="0"/>
              <a:t>Giao diện ghép nối HDD</a:t>
            </a:r>
            <a:endParaRPr lang="en-US" dirty="0" smtClean="0"/>
          </a:p>
          <a:p>
            <a:pPr lvl="1" algn="just"/>
            <a:r>
              <a:rPr lang="vi-VN" dirty="0" smtClean="0"/>
              <a:t>Các dạng giao diện ghép nối ổ đĩa cứng với máy tính</a:t>
            </a:r>
            <a:r>
              <a:rPr lang="en-US" dirty="0" smtClean="0"/>
              <a:t> </a:t>
            </a:r>
            <a:r>
              <a:rPr lang="vi-VN" dirty="0" smtClean="0"/>
              <a:t>gồm: </a:t>
            </a:r>
          </a:p>
          <a:p>
            <a:pPr lvl="2" algn="just"/>
            <a:r>
              <a:rPr lang="vi-VN" dirty="0" smtClean="0"/>
              <a:t>Parallel ATA (PATA hoặc IDE/EIDE - Integrated Drive</a:t>
            </a:r>
            <a:r>
              <a:rPr lang="en-US" dirty="0" smtClean="0"/>
              <a:t> </a:t>
            </a:r>
            <a:r>
              <a:rPr lang="vi-VN" dirty="0" smtClean="0"/>
              <a:t>Electronics) – Advanced Technology Attachments  </a:t>
            </a:r>
          </a:p>
          <a:p>
            <a:pPr lvl="2" algn="just"/>
            <a:r>
              <a:rPr lang="vi-VN" dirty="0" smtClean="0"/>
              <a:t>Serial ATA (SATA)  </a:t>
            </a:r>
          </a:p>
          <a:p>
            <a:pPr lvl="2" algn="just"/>
            <a:r>
              <a:rPr lang="vi-VN" dirty="0" smtClean="0"/>
              <a:t>SCSI – Small Computer System Interface  </a:t>
            </a:r>
          </a:p>
          <a:p>
            <a:pPr lvl="2" algn="just"/>
            <a:r>
              <a:rPr lang="vi-VN" dirty="0" smtClean="0"/>
              <a:t>Serial Attached SCSI (SAS)  </a:t>
            </a:r>
          </a:p>
          <a:p>
            <a:pPr lvl="2" algn="just"/>
            <a:r>
              <a:rPr lang="vi-VN" dirty="0" smtClean="0"/>
              <a:t>iSCSI – Internet SCSI</a:t>
            </a:r>
            <a:endParaRPr lang="en-US" sz="2400"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dirty="0" smtClean="0"/>
              <a:t> </a:t>
            </a:r>
            <a:r>
              <a:rPr lang="vi-VN" dirty="0" smtClean="0"/>
              <a:t>Giao diện ghép nối ATA</a:t>
            </a:r>
            <a:endParaRPr lang="en-US" dirty="0" smtClean="0"/>
          </a:p>
          <a:p>
            <a:pPr lvl="1" algn="just"/>
            <a:r>
              <a:rPr lang="vi-VN" dirty="0" smtClean="0"/>
              <a:t>ATA/ IDE sử dụng cáp dẹt (pin cables) 40 hoặc 80 chân để nối HDD với bảng mạch chủ </a:t>
            </a:r>
          </a:p>
          <a:p>
            <a:pPr lvl="1" algn="just"/>
            <a:r>
              <a:rPr lang="vi-VN" dirty="0" smtClean="0"/>
              <a:t>Mỗi cáp thường hỗ trợ ghép nối với 2 ổ: </a:t>
            </a:r>
          </a:p>
          <a:p>
            <a:pPr lvl="2" algn="just"/>
            <a:r>
              <a:rPr lang="vi-VN" dirty="0" smtClean="0"/>
              <a:t>Một là ổ đĩa chủ (master)  </a:t>
            </a:r>
          </a:p>
          <a:p>
            <a:pPr lvl="2" algn="just"/>
            <a:r>
              <a:rPr lang="vi-VN" dirty="0" smtClean="0"/>
              <a:t>Một là ổ đĩa tớ (slave) </a:t>
            </a:r>
          </a:p>
          <a:p>
            <a:pPr lvl="1" algn="just"/>
            <a:r>
              <a:rPr lang="vi-VN" dirty="0" smtClean="0"/>
              <a:t>Tốc độ truyền dữ liệu: </a:t>
            </a:r>
          </a:p>
          <a:p>
            <a:pPr lvl="2" algn="just"/>
            <a:r>
              <a:rPr lang="vi-VN" dirty="0" smtClean="0"/>
              <a:t>Bandwidth: 16 bit </a:t>
            </a:r>
          </a:p>
          <a:p>
            <a:pPr lvl="2" algn="just"/>
            <a:r>
              <a:rPr lang="vi-VN" dirty="0" smtClean="0"/>
              <a:t>Thông lượng: 16, 33, 66, 100 và 133MB/s</a:t>
            </a:r>
            <a:endParaRPr lang="en-US" sz="2000" dirty="0"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dirty="0" smtClean="0"/>
              <a:t> </a:t>
            </a:r>
            <a:r>
              <a:rPr lang="vi-VN" dirty="0" smtClean="0"/>
              <a:t>Giao diện ghép nối ATA/PATA/IDE/EIDE</a:t>
            </a:r>
            <a:endParaRPr lang="en-US" dirty="0" smtClean="0"/>
          </a:p>
        </p:txBody>
      </p:sp>
      <p:pic>
        <p:nvPicPr>
          <p:cNvPr id="43010" name="Picture 2"/>
          <p:cNvPicPr>
            <a:picLocks noChangeAspect="1" noChangeArrowheads="1"/>
          </p:cNvPicPr>
          <p:nvPr/>
        </p:nvPicPr>
        <p:blipFill>
          <a:blip r:embed="rId2"/>
          <a:srcRect/>
          <a:stretch>
            <a:fillRect/>
          </a:stretch>
        </p:blipFill>
        <p:spPr bwMode="auto">
          <a:xfrm>
            <a:off x="1219200" y="1676400"/>
            <a:ext cx="6957872" cy="48690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dirty="0" smtClean="0"/>
              <a:t> </a:t>
            </a:r>
            <a:r>
              <a:rPr lang="vi-VN" dirty="0" smtClean="0"/>
              <a:t>Giao diện ghép nối ATA/PATA/IDE/EIDE</a:t>
            </a:r>
            <a:endParaRPr lang="en-US" dirty="0" smtClean="0"/>
          </a:p>
        </p:txBody>
      </p:sp>
      <p:pic>
        <p:nvPicPr>
          <p:cNvPr id="44034" name="Picture 2"/>
          <p:cNvPicPr>
            <a:picLocks noChangeAspect="1" noChangeArrowheads="1"/>
          </p:cNvPicPr>
          <p:nvPr/>
        </p:nvPicPr>
        <p:blipFill>
          <a:blip r:embed="rId2"/>
          <a:srcRect/>
          <a:stretch>
            <a:fillRect/>
          </a:stretch>
        </p:blipFill>
        <p:spPr bwMode="auto">
          <a:xfrm>
            <a:off x="381000" y="1752600"/>
            <a:ext cx="8572901"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dirty="0" smtClean="0"/>
              <a:t> </a:t>
            </a:r>
            <a:r>
              <a:rPr lang="vi-VN" dirty="0" smtClean="0"/>
              <a:t>Giao d</a:t>
            </a:r>
            <a:r>
              <a:rPr lang="en-US" dirty="0" err="1" smtClean="0"/>
              <a:t>i</a:t>
            </a:r>
            <a:r>
              <a:rPr lang="vi-VN" dirty="0" smtClean="0"/>
              <a:t>ện ghép nối SATA</a:t>
            </a:r>
            <a:endParaRPr lang="en-US" dirty="0" smtClean="0"/>
          </a:p>
          <a:p>
            <a:pPr lvl="1" algn="just"/>
            <a:r>
              <a:rPr lang="vi-VN" dirty="0" smtClean="0"/>
              <a:t>SATA sử dụng cùng tập lệnh mức thấp giống như ATA nhưng SATA sử dụng đường truyền tin nối tiếp tốc độ cao trên 2 cặp dây dẫn </a:t>
            </a:r>
          </a:p>
          <a:p>
            <a:pPr lvl="1" algn="just"/>
            <a:r>
              <a:rPr lang="vi-VN" dirty="0" smtClean="0"/>
              <a:t>Bộ điều khiển SATA sử dụng chuẩn AHCI (Advanced Host Controller Interface)</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dirty="0" smtClean="0"/>
              <a:t> </a:t>
            </a:r>
            <a:r>
              <a:rPr lang="vi-VN" dirty="0" smtClean="0"/>
              <a:t>Giao d</a:t>
            </a:r>
            <a:r>
              <a:rPr lang="en-US" dirty="0" err="1" smtClean="0"/>
              <a:t>i</a:t>
            </a:r>
            <a:r>
              <a:rPr lang="vi-VN" dirty="0" smtClean="0"/>
              <a:t>ện ghép nối SATA</a:t>
            </a:r>
            <a:r>
              <a:rPr lang="en-US" dirty="0" smtClean="0"/>
              <a:t> (</a:t>
            </a:r>
            <a:r>
              <a:rPr lang="en-US" dirty="0" err="1" smtClean="0"/>
              <a:t>tt</a:t>
            </a:r>
            <a:r>
              <a:rPr lang="en-US" dirty="0" smtClean="0"/>
              <a:t>)</a:t>
            </a:r>
            <a:r>
              <a:rPr lang="vi-VN" dirty="0" smtClean="0"/>
              <a:t>  </a:t>
            </a:r>
          </a:p>
          <a:p>
            <a:pPr lvl="1" algn="just"/>
            <a:r>
              <a:rPr lang="en-US" dirty="0" smtClean="0"/>
              <a:t> </a:t>
            </a:r>
            <a:r>
              <a:rPr lang="vi-VN" dirty="0" smtClean="0"/>
              <a:t>SATA có nhiều đặc tính ưu việt hơn ATA: </a:t>
            </a:r>
          </a:p>
          <a:p>
            <a:pPr lvl="2" algn="just"/>
            <a:r>
              <a:rPr lang="vi-VN" dirty="0" smtClean="0"/>
              <a:t>Truyền dữ liệu nhanh và hiệu quả hơn </a:t>
            </a:r>
          </a:p>
          <a:p>
            <a:pPr lvl="2" algn="just"/>
            <a:r>
              <a:rPr lang="vi-VN" dirty="0" smtClean="0"/>
              <a:t>Hot plug </a:t>
            </a:r>
          </a:p>
          <a:p>
            <a:pPr lvl="2" algn="just"/>
            <a:r>
              <a:rPr lang="vi-VN" dirty="0" smtClean="0"/>
              <a:t>Số lượng dây cáp ít hơn </a:t>
            </a:r>
          </a:p>
          <a:p>
            <a:pPr lvl="1" algn="just"/>
            <a:r>
              <a:rPr lang="vi-VN" dirty="0" smtClean="0"/>
              <a:t>Tốc độ truyền dữ liệu SATA: </a:t>
            </a:r>
          </a:p>
          <a:p>
            <a:pPr lvl="2" algn="just"/>
            <a:r>
              <a:rPr lang="vi-VN" dirty="0" smtClean="0"/>
              <a:t>Thế hệ 1: 1.5 Gb/s </a:t>
            </a:r>
          </a:p>
          <a:p>
            <a:pPr lvl="2" algn="just"/>
            <a:r>
              <a:rPr lang="vi-VN" dirty="0" smtClean="0"/>
              <a:t>Thế hệ 2: 3.0 Gb/s </a:t>
            </a:r>
          </a:p>
          <a:p>
            <a:pPr lvl="2" algn="just"/>
            <a:r>
              <a:rPr lang="vi-VN" dirty="0" smtClean="0"/>
              <a:t>Thế hệ 3: 6 Gb/s</a:t>
            </a:r>
            <a:endParaRPr lang="en-US"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dirty="0" smtClean="0"/>
              <a:t> </a:t>
            </a:r>
            <a:r>
              <a:rPr lang="vi-VN" dirty="0" smtClean="0"/>
              <a:t>Giao d</a:t>
            </a:r>
            <a:r>
              <a:rPr lang="en-US" dirty="0" err="1" smtClean="0"/>
              <a:t>i</a:t>
            </a:r>
            <a:r>
              <a:rPr lang="vi-VN" dirty="0" smtClean="0"/>
              <a:t>ện ghép nối SATA</a:t>
            </a:r>
            <a:r>
              <a:rPr lang="en-US" dirty="0" smtClean="0"/>
              <a:t> (</a:t>
            </a:r>
            <a:r>
              <a:rPr lang="en-US" dirty="0" err="1" smtClean="0"/>
              <a:t>tt</a:t>
            </a:r>
            <a:r>
              <a:rPr lang="en-US" dirty="0" smtClean="0"/>
              <a:t>)</a:t>
            </a:r>
            <a:endParaRPr lang="vi-VN" dirty="0" smtClean="0"/>
          </a:p>
        </p:txBody>
      </p:sp>
      <p:pic>
        <p:nvPicPr>
          <p:cNvPr id="45058" name="Picture 2"/>
          <p:cNvPicPr>
            <a:picLocks noChangeAspect="1" noChangeArrowheads="1"/>
          </p:cNvPicPr>
          <p:nvPr/>
        </p:nvPicPr>
        <p:blipFill>
          <a:blip r:embed="rId2"/>
          <a:srcRect/>
          <a:stretch>
            <a:fillRect/>
          </a:stretch>
        </p:blipFill>
        <p:spPr bwMode="auto">
          <a:xfrm>
            <a:off x="304800" y="1828800"/>
            <a:ext cx="852587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838200"/>
            <a:ext cx="8534400" cy="5715000"/>
          </a:xfrm>
        </p:spPr>
        <p:txBody>
          <a:bodyPr/>
          <a:lstStyle/>
          <a:p>
            <a:pPr algn="just"/>
            <a:r>
              <a:rPr lang="en-US" dirty="0" smtClean="0"/>
              <a:t> </a:t>
            </a:r>
            <a:r>
              <a:rPr lang="fr-FR" dirty="0" err="1" smtClean="0"/>
              <a:t>Phân</a:t>
            </a:r>
            <a:r>
              <a:rPr lang="fr-FR" dirty="0" smtClean="0"/>
              <a:t> </a:t>
            </a:r>
            <a:r>
              <a:rPr lang="fr-FR" dirty="0" err="1" smtClean="0"/>
              <a:t>khu</a:t>
            </a:r>
            <a:r>
              <a:rPr lang="fr-FR" dirty="0" smtClean="0"/>
              <a:t> (Partitions) </a:t>
            </a:r>
            <a:r>
              <a:rPr lang="fr-FR" dirty="0" err="1" smtClean="0"/>
              <a:t>đĩa</a:t>
            </a:r>
            <a:r>
              <a:rPr lang="fr-FR" dirty="0" smtClean="0"/>
              <a:t> </a:t>
            </a:r>
            <a:r>
              <a:rPr lang="fr-FR" dirty="0" err="1" smtClean="0"/>
              <a:t>cứng</a:t>
            </a:r>
            <a:endParaRPr lang="fr-FR" dirty="0" smtClean="0"/>
          </a:p>
          <a:p>
            <a:pPr lvl="1" algn="just"/>
            <a:r>
              <a:rPr lang="vi-VN" dirty="0" smtClean="0"/>
              <a:t>Đĩa cứng vật lý  có thể được chia thành nhiều phần để dễ sử dụng và quản lý. Mỗi phần được gọi là một phân đoạn hay phân khu (partition): </a:t>
            </a:r>
          </a:p>
          <a:p>
            <a:pPr lvl="2" algn="just"/>
            <a:r>
              <a:rPr lang="vi-VN" dirty="0" smtClean="0"/>
              <a:t>Một phân khu chính (primary) </a:t>
            </a:r>
          </a:p>
          <a:p>
            <a:pPr lvl="2" algn="just"/>
            <a:r>
              <a:rPr lang="vi-VN" dirty="0" smtClean="0"/>
              <a:t>Một hoặc một số phân khu mở rộng (extended partitions) </a:t>
            </a:r>
          </a:p>
          <a:p>
            <a:pPr lvl="1" algn="just"/>
            <a:r>
              <a:rPr lang="vi-VN" dirty="0" smtClean="0"/>
              <a:t>Một phân khu có thể được chia thành một hoặc một số ổ đĩa logic: </a:t>
            </a:r>
          </a:p>
          <a:p>
            <a:pPr lvl="2" algn="just"/>
            <a:r>
              <a:rPr lang="vi-VN" dirty="0" smtClean="0"/>
              <a:t>Phân khu chính chỉ có thể chứa duy nhất 1 ổ đĩa logic </a:t>
            </a:r>
          </a:p>
          <a:p>
            <a:pPr lvl="2" algn="just"/>
            <a:r>
              <a:rPr lang="vi-VN" dirty="0" smtClean="0"/>
              <a:t>Phân khu mở rộng có thể được chia thành một hoặc một số ổ đĩa logic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1. </a:t>
            </a:r>
            <a:r>
              <a:rPr lang="en-US" sz="3200" dirty="0" err="1" smtClean="0"/>
              <a:t>Khái</a:t>
            </a:r>
            <a:r>
              <a:rPr lang="en-US" sz="3200" dirty="0" smtClean="0"/>
              <a:t> </a:t>
            </a:r>
            <a:r>
              <a:rPr lang="en-US" sz="3200" dirty="0" err="1" smtClean="0"/>
              <a:t>niệm</a:t>
            </a:r>
            <a:r>
              <a:rPr lang="en-US" sz="3200" dirty="0" smtClean="0"/>
              <a:t> </a:t>
            </a:r>
            <a:r>
              <a:rPr lang="en-US" sz="3200" dirty="0" err="1" smtClean="0"/>
              <a:t>về</a:t>
            </a:r>
            <a:r>
              <a:rPr lang="en-US" sz="3200" dirty="0" smtClean="0"/>
              <a:t> </a:t>
            </a:r>
            <a:r>
              <a:rPr lang="en-US" sz="3200" dirty="0" err="1" smtClean="0"/>
              <a:t>tổ</a:t>
            </a:r>
            <a:r>
              <a:rPr lang="en-US" sz="3200" dirty="0" smtClean="0"/>
              <a:t> </a:t>
            </a:r>
            <a:r>
              <a:rPr lang="en-US" sz="3200" dirty="0" err="1" smtClean="0"/>
              <a:t>chức</a:t>
            </a:r>
            <a:r>
              <a:rPr lang="en-US" sz="3200" dirty="0" smtClean="0"/>
              <a:t> </a:t>
            </a:r>
            <a:r>
              <a:rPr lang="en-US" sz="3200" dirty="0" err="1" smtClean="0"/>
              <a:t>thứ</a:t>
            </a:r>
            <a:r>
              <a:rPr lang="en-US" sz="3200" dirty="0" smtClean="0"/>
              <a:t> </a:t>
            </a:r>
            <a:r>
              <a:rPr lang="en-US" sz="3200" dirty="0" err="1" smtClean="0"/>
              <a:t>bậc</a:t>
            </a:r>
            <a:r>
              <a:rPr lang="en-US" sz="3200" dirty="0" smtClean="0"/>
              <a:t> </a:t>
            </a:r>
            <a:r>
              <a:rPr lang="en-US" sz="3200" dirty="0" err="1" smtClean="0"/>
              <a:t>của</a:t>
            </a:r>
            <a:r>
              <a:rPr lang="en-US" sz="3200" dirty="0" smtClean="0"/>
              <a:t> </a:t>
            </a:r>
            <a:r>
              <a:rPr lang="en-US" sz="3200" dirty="0" err="1" smtClean="0"/>
              <a:t>bộ</a:t>
            </a:r>
            <a:r>
              <a:rPr lang="en-US" sz="3200" dirty="0" smtClean="0"/>
              <a:t> </a:t>
            </a:r>
            <a:r>
              <a:rPr lang="en-US" sz="3200" dirty="0" err="1" smtClean="0"/>
              <a:t>nhớ</a:t>
            </a:r>
            <a:endParaRPr lang="en-US" sz="3200" dirty="0" smtClean="0"/>
          </a:p>
        </p:txBody>
      </p:sp>
      <p:sp>
        <p:nvSpPr>
          <p:cNvPr id="6148" name="Rectangle 3"/>
          <p:cNvSpPr>
            <a:spLocks noGrp="1" noChangeArrowheads="1"/>
          </p:cNvSpPr>
          <p:nvPr>
            <p:ph type="body" idx="1"/>
          </p:nvPr>
        </p:nvSpPr>
        <p:spPr>
          <a:xfrm>
            <a:off x="304800" y="990600"/>
            <a:ext cx="8458200" cy="5102225"/>
          </a:xfrm>
        </p:spPr>
        <p:txBody>
          <a:bodyPr/>
          <a:lstStyle/>
          <a:p>
            <a:pPr algn="just"/>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phân</a:t>
            </a:r>
            <a:r>
              <a:rPr lang="en-US" dirty="0" smtClean="0"/>
              <a:t> </a:t>
            </a:r>
            <a:r>
              <a:rPr lang="en-US" dirty="0" err="1" smtClean="0"/>
              <a:t>cấp</a:t>
            </a:r>
            <a:r>
              <a:rPr lang="en-US" dirty="0" smtClean="0"/>
              <a:t> </a:t>
            </a:r>
            <a:r>
              <a:rPr lang="en-US" dirty="0" err="1" smtClean="0"/>
              <a:t>bộ</a:t>
            </a:r>
            <a:r>
              <a:rPr lang="en-US" dirty="0" smtClean="0"/>
              <a:t> </a:t>
            </a:r>
            <a:r>
              <a:rPr lang="en-US" dirty="0" err="1" smtClean="0"/>
              <a:t>nhớ</a:t>
            </a:r>
            <a:r>
              <a:rPr lang="en-US" dirty="0" smtClean="0"/>
              <a:t>(</a:t>
            </a:r>
            <a:r>
              <a:rPr lang="en-US" dirty="0" err="1" smtClean="0"/>
              <a:t>tt</a:t>
            </a:r>
            <a:r>
              <a:rPr lang="en-US" dirty="0" smtClean="0"/>
              <a:t>)</a:t>
            </a:r>
          </a:p>
          <a:p>
            <a:pPr lvl="1" algn="just"/>
            <a:r>
              <a:rPr lang="en-US" dirty="0" smtClean="0">
                <a:solidFill>
                  <a:srgbClr val="FF0000"/>
                </a:solidFill>
              </a:rPr>
              <a:t>Cache</a:t>
            </a:r>
          </a:p>
          <a:p>
            <a:pPr lvl="2" algn="just"/>
            <a:r>
              <a:rPr lang="vi-VN" dirty="0" smtClean="0">
                <a:solidFill>
                  <a:schemeClr val="tx1"/>
                </a:solidFill>
              </a:rPr>
              <a:t>Kích thước nhỏ (64KB tới 16MB)</a:t>
            </a:r>
            <a:endParaRPr lang="en-US" dirty="0" smtClean="0">
              <a:solidFill>
                <a:schemeClr val="tx1"/>
              </a:solidFill>
            </a:endParaRPr>
          </a:p>
          <a:p>
            <a:pPr lvl="2" algn="just"/>
            <a:r>
              <a:rPr lang="vi-VN" dirty="0" smtClean="0">
                <a:solidFill>
                  <a:schemeClr val="tx1"/>
                </a:solidFill>
              </a:rPr>
              <a:t>Tốc độ nhanh, thời gian truy cập khoảng 1 – 5ns</a:t>
            </a:r>
            <a:endParaRPr lang="en-US" dirty="0" smtClean="0">
              <a:solidFill>
                <a:schemeClr val="tx1"/>
              </a:solidFill>
            </a:endParaRPr>
          </a:p>
          <a:p>
            <a:pPr lvl="2" algn="just"/>
            <a:r>
              <a:rPr lang="vi-VN" dirty="0" smtClean="0"/>
              <a:t>Giá thành đắt</a:t>
            </a:r>
            <a:endParaRPr lang="en-US" dirty="0" smtClean="0"/>
          </a:p>
          <a:p>
            <a:pPr lvl="2" algn="just"/>
            <a:r>
              <a:rPr lang="vi-VN" dirty="0" smtClean="0"/>
              <a:t>Lưu trữ lệnh và dữ liệu cho CPU</a:t>
            </a:r>
            <a:endParaRPr lang="en-US" dirty="0" smtClean="0"/>
          </a:p>
          <a:p>
            <a:pPr lvl="2" algn="just"/>
            <a:r>
              <a:rPr lang="vi-VN" dirty="0" smtClean="0"/>
              <a:t>Còn được gọi là “bộ nhớ thông minh” (smart memory)</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838200"/>
            <a:ext cx="8534400" cy="5715000"/>
          </a:xfrm>
        </p:spPr>
        <p:txBody>
          <a:bodyPr/>
          <a:lstStyle/>
          <a:p>
            <a:pPr algn="just"/>
            <a:r>
              <a:rPr lang="en-US" dirty="0" smtClean="0"/>
              <a:t> </a:t>
            </a:r>
            <a:r>
              <a:rPr lang="fr-FR" dirty="0" err="1" smtClean="0"/>
              <a:t>Bảng</a:t>
            </a:r>
            <a:r>
              <a:rPr lang="fr-FR" dirty="0" smtClean="0"/>
              <a:t> </a:t>
            </a:r>
            <a:r>
              <a:rPr lang="fr-FR" dirty="0" err="1" smtClean="0"/>
              <a:t>phân</a:t>
            </a:r>
            <a:r>
              <a:rPr lang="fr-FR" dirty="0" smtClean="0"/>
              <a:t> </a:t>
            </a:r>
            <a:r>
              <a:rPr lang="fr-FR" dirty="0" err="1" smtClean="0"/>
              <a:t>khu</a:t>
            </a:r>
            <a:r>
              <a:rPr lang="fr-FR" dirty="0" smtClean="0"/>
              <a:t> (HDD Partition Table)</a:t>
            </a:r>
          </a:p>
          <a:p>
            <a:pPr lvl="1" algn="just"/>
            <a:r>
              <a:rPr lang="vi-VN" dirty="0" smtClean="0"/>
              <a:t>Lưu thông tin về các phân khu đĩa cứng </a:t>
            </a:r>
          </a:p>
          <a:p>
            <a:pPr lvl="1" algn="just"/>
            <a:r>
              <a:rPr lang="vi-VN" dirty="0" smtClean="0"/>
              <a:t>Bảng có một số bản ghi (record), mỗi bản ghi chứa thông tin về một phân khu: </a:t>
            </a:r>
          </a:p>
          <a:p>
            <a:pPr lvl="2" algn="just"/>
            <a:r>
              <a:rPr lang="vi-VN" dirty="0" smtClean="0"/>
              <a:t>Phân khu này hoạt động hay không </a:t>
            </a:r>
          </a:p>
          <a:p>
            <a:pPr lvl="2" algn="just"/>
            <a:r>
              <a:rPr lang="vi-VN" dirty="0" smtClean="0"/>
              <a:t>Cylinder, đầu từ, sector bắt đầu của partition </a:t>
            </a:r>
          </a:p>
          <a:p>
            <a:pPr lvl="2" algn="just"/>
            <a:r>
              <a:rPr lang="vi-VN" dirty="0" smtClean="0"/>
              <a:t>Cylinder, đầu từ, sector cuối của partition </a:t>
            </a:r>
          </a:p>
          <a:p>
            <a:pPr lvl="2" algn="just"/>
            <a:r>
              <a:rPr lang="vi-VN" dirty="0" smtClean="0"/>
              <a:t>Kiểu định dạng của phân khu (FAT, NTFS) </a:t>
            </a:r>
          </a:p>
          <a:p>
            <a:pPr lvl="2" algn="just"/>
            <a:r>
              <a:rPr lang="vi-VN" dirty="0" smtClean="0"/>
              <a:t>Kích thước của phân khu tính theo số lượng sector </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838200"/>
            <a:ext cx="8534400" cy="5715000"/>
          </a:xfrm>
        </p:spPr>
        <p:txBody>
          <a:bodyPr/>
          <a:lstStyle/>
          <a:p>
            <a:pPr algn="just"/>
            <a:r>
              <a:rPr lang="en-US" dirty="0" smtClean="0"/>
              <a:t> Boot sector (</a:t>
            </a:r>
            <a:r>
              <a:rPr lang="en-US" dirty="0" err="1" smtClean="0"/>
              <a:t>cung</a:t>
            </a:r>
            <a:r>
              <a:rPr lang="en-US" dirty="0" smtClean="0"/>
              <a:t> </a:t>
            </a:r>
            <a:r>
              <a:rPr lang="en-US" dirty="0" err="1" smtClean="0"/>
              <a:t>khởi</a:t>
            </a:r>
            <a:r>
              <a:rPr lang="en-US" dirty="0" smtClean="0"/>
              <a:t> </a:t>
            </a:r>
            <a:r>
              <a:rPr lang="en-US" dirty="0" err="1" smtClean="0"/>
              <a:t>động</a:t>
            </a:r>
            <a:r>
              <a:rPr lang="en-US" dirty="0" smtClean="0"/>
              <a:t>)</a:t>
            </a:r>
          </a:p>
          <a:p>
            <a:pPr lvl="1" algn="just"/>
            <a:r>
              <a:rPr lang="vi-VN" dirty="0" smtClean="0"/>
              <a:t>Là sector đặc biệt trên đĩa: </a:t>
            </a:r>
          </a:p>
          <a:p>
            <a:pPr lvl="2" algn="just"/>
            <a:r>
              <a:rPr lang="vi-VN" sz="2800" dirty="0" smtClean="0"/>
              <a:t>Sector đầu tiên của ổ đĩa logic </a:t>
            </a:r>
          </a:p>
          <a:p>
            <a:pPr lvl="2" algn="just"/>
            <a:r>
              <a:rPr lang="vi-VN" sz="2800" dirty="0" smtClean="0"/>
              <a:t>Chứa chương trình mồi khởi động (Bootstrap loader) là đoạn chương trình nhỏ có nhiệm vụ kích hoạt việc nạp hệ điều hành từ HDD vào bộ nhớ trong </a:t>
            </a:r>
            <a:endParaRPr lang="fr-FR" sz="2800" dirty="0"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838200"/>
            <a:ext cx="8534400" cy="5715000"/>
          </a:xfrm>
        </p:spPr>
        <p:txBody>
          <a:bodyPr/>
          <a:lstStyle/>
          <a:p>
            <a:pPr algn="just"/>
            <a:r>
              <a:rPr lang="en-US" dirty="0" smtClean="0"/>
              <a:t> Boot sector (</a:t>
            </a:r>
            <a:r>
              <a:rPr lang="en-US" dirty="0" err="1" smtClean="0"/>
              <a:t>cung</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tt</a:t>
            </a:r>
            <a:r>
              <a:rPr lang="en-US" dirty="0" smtClean="0"/>
              <a:t>)</a:t>
            </a:r>
          </a:p>
          <a:p>
            <a:pPr lvl="1" algn="just"/>
            <a:r>
              <a:rPr lang="vi-VN" sz="2600" dirty="0" smtClean="0"/>
              <a:t>Quá trình khởi động máy: </a:t>
            </a:r>
          </a:p>
          <a:p>
            <a:pPr lvl="2" algn="just"/>
            <a:r>
              <a:rPr lang="vi-VN" sz="2600" dirty="0" smtClean="0"/>
              <a:t>Bật nguồn </a:t>
            </a:r>
          </a:p>
          <a:p>
            <a:pPr lvl="2" algn="just"/>
            <a:r>
              <a:rPr lang="vi-VN" sz="2600" dirty="0" smtClean="0"/>
              <a:t>Đọc thông tin trong ROM-BIOS, tự kiểm tra cấu hình; kiểm tra các thiết bị &amp; tình trạng sẵn sàng làm việc </a:t>
            </a:r>
          </a:p>
          <a:p>
            <a:pPr lvl="2" algn="just"/>
            <a:r>
              <a:rPr lang="vi-VN" sz="2600" dirty="0" smtClean="0"/>
              <a:t>Nạp và thực hiện chương trình mồi khởi động </a:t>
            </a:r>
          </a:p>
          <a:p>
            <a:pPr lvl="2" algn="just"/>
            <a:r>
              <a:rPr lang="vi-VN" sz="2600" dirty="0" smtClean="0"/>
              <a:t>Nạp các thành phần khởi động của hệ điều hành </a:t>
            </a:r>
          </a:p>
          <a:p>
            <a:pPr lvl="2" algn="just"/>
            <a:r>
              <a:rPr lang="vi-VN" sz="2600" dirty="0" smtClean="0"/>
              <a:t>Nạp nhân hệ điều hành </a:t>
            </a:r>
          </a:p>
          <a:p>
            <a:pPr lvl="2" algn="just"/>
            <a:r>
              <a:rPr lang="vi-VN" sz="2600" dirty="0" smtClean="0"/>
              <a:t>Nạp giao diện người dùng hệ điều hành -&gt; sẵn sàng</a:t>
            </a:r>
            <a:r>
              <a:rPr lang="vi-VN" dirty="0" smtClean="0"/>
              <a:t> </a:t>
            </a:r>
            <a:endParaRPr lang="fr-FR" sz="2400"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838200"/>
            <a:ext cx="8534400" cy="5715000"/>
          </a:xfrm>
        </p:spPr>
        <p:txBody>
          <a:bodyPr/>
          <a:lstStyle/>
          <a:p>
            <a:pPr algn="just"/>
            <a:r>
              <a:rPr lang="en-US" dirty="0" smtClean="0"/>
              <a:t> </a:t>
            </a:r>
            <a:r>
              <a:rPr lang="vi-VN" dirty="0" smtClean="0"/>
              <a:t>Giới thiệu về đĩa quang</a:t>
            </a:r>
            <a:endParaRPr lang="en-US" dirty="0" smtClean="0"/>
          </a:p>
          <a:p>
            <a:pPr lvl="1" algn="just"/>
            <a:r>
              <a:rPr lang="vi-VN" dirty="0" smtClean="0"/>
              <a:t>Đĩa quang hoạt động dựa trên các nguyên lý quang học </a:t>
            </a:r>
          </a:p>
          <a:p>
            <a:pPr lvl="2" algn="just"/>
            <a:r>
              <a:rPr lang="vi-VN" sz="2800" dirty="0" smtClean="0"/>
              <a:t>Đĩa được tạo bằng plastic </a:t>
            </a:r>
          </a:p>
          <a:p>
            <a:pPr lvl="2" algn="just"/>
            <a:r>
              <a:rPr lang="vi-VN" sz="2800" dirty="0" smtClean="0"/>
              <a:t>Một lớp nhôm rất mỏng được đặt trên một mặt của đĩa để phản xạ tia laser </a:t>
            </a:r>
          </a:p>
          <a:p>
            <a:pPr lvl="2" algn="just"/>
            <a:r>
              <a:rPr lang="vi-VN" sz="2800" dirty="0" smtClean="0"/>
              <a:t>Mặt đĩa được “khắc” rãnh và mức lõm của rãnh (các mẫu pit và land) được sử dụng để biểu diễn các bit thông tin </a:t>
            </a:r>
            <a:endParaRPr lang="fr-FR" sz="2800" dirty="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838200"/>
            <a:ext cx="8534400" cy="5715000"/>
          </a:xfrm>
        </p:spPr>
        <p:txBody>
          <a:bodyPr/>
          <a:lstStyle/>
          <a:p>
            <a:pPr algn="just"/>
            <a:r>
              <a:rPr lang="en-US" dirty="0" smtClean="0"/>
              <a:t> </a:t>
            </a:r>
            <a:r>
              <a:rPr lang="vi-VN" dirty="0" smtClean="0"/>
              <a:t>Giới thiệu về đĩa quang</a:t>
            </a:r>
            <a:r>
              <a:rPr lang="en-US" dirty="0" smtClean="0"/>
              <a:t> (</a:t>
            </a:r>
            <a:r>
              <a:rPr lang="en-US" dirty="0" err="1" smtClean="0"/>
              <a:t>tt</a:t>
            </a:r>
            <a:r>
              <a:rPr lang="en-US" dirty="0" smtClean="0"/>
              <a:t>)</a:t>
            </a:r>
          </a:p>
          <a:p>
            <a:pPr lvl="1" algn="just"/>
            <a:r>
              <a:rPr lang="vi-VN" dirty="0" smtClean="0"/>
              <a:t>Cách thức tạo CD-ROMs </a:t>
            </a:r>
          </a:p>
          <a:p>
            <a:pPr lvl="2" algn="just"/>
            <a:r>
              <a:rPr lang="vi-VN" sz="2800" dirty="0" smtClean="0"/>
              <a:t>Tạo bản CD/ DVD chủ chứa thông tin ở dạng “âm bản” </a:t>
            </a:r>
          </a:p>
          <a:p>
            <a:pPr lvl="2" algn="just"/>
            <a:r>
              <a:rPr lang="vi-VN" sz="2800" dirty="0" smtClean="0"/>
              <a:t>Sử dụng bản CD/DVD chủ này để “in” thông tin lên các CD/DVD trắng </a:t>
            </a:r>
            <a:endParaRPr lang="fr-FR" sz="2800" dirty="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838200"/>
            <a:ext cx="8534400" cy="5715000"/>
          </a:xfrm>
        </p:spPr>
        <p:txBody>
          <a:bodyPr/>
          <a:lstStyle/>
          <a:p>
            <a:pPr algn="just"/>
            <a:r>
              <a:rPr lang="en-US" dirty="0" smtClean="0"/>
              <a:t> </a:t>
            </a:r>
            <a:r>
              <a:rPr lang="vi-VN" dirty="0" smtClean="0"/>
              <a:t>Đĩa quang – lưu trữ thông tin</a:t>
            </a:r>
            <a:endParaRPr lang="en-US" dirty="0" smtClean="0"/>
          </a:p>
        </p:txBody>
      </p:sp>
      <p:pic>
        <p:nvPicPr>
          <p:cNvPr id="46082" name="Picture 2"/>
          <p:cNvPicPr>
            <a:picLocks noChangeAspect="1" noChangeArrowheads="1"/>
          </p:cNvPicPr>
          <p:nvPr/>
        </p:nvPicPr>
        <p:blipFill>
          <a:blip r:embed="rId2"/>
          <a:srcRect/>
          <a:stretch>
            <a:fillRect/>
          </a:stretch>
        </p:blipFill>
        <p:spPr bwMode="auto">
          <a:xfrm>
            <a:off x="1752600" y="1447800"/>
            <a:ext cx="5262563" cy="49502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838200"/>
            <a:ext cx="8534400" cy="5715000"/>
          </a:xfrm>
        </p:spPr>
        <p:txBody>
          <a:bodyPr/>
          <a:lstStyle/>
          <a:p>
            <a:pPr algn="just"/>
            <a:r>
              <a:rPr lang="en-US" dirty="0" smtClean="0"/>
              <a:t> </a:t>
            </a:r>
            <a:r>
              <a:rPr lang="vi-VN" dirty="0" smtClean="0"/>
              <a:t>Nguyên lý đọc thông tin CD-ROM</a:t>
            </a:r>
            <a:endParaRPr lang="en-US" dirty="0" smtClean="0"/>
          </a:p>
        </p:txBody>
      </p:sp>
      <p:pic>
        <p:nvPicPr>
          <p:cNvPr id="47106" name="Picture 2"/>
          <p:cNvPicPr>
            <a:picLocks noChangeAspect="1" noChangeArrowheads="1"/>
          </p:cNvPicPr>
          <p:nvPr/>
        </p:nvPicPr>
        <p:blipFill>
          <a:blip r:embed="rId2"/>
          <a:srcRect/>
          <a:stretch>
            <a:fillRect/>
          </a:stretch>
        </p:blipFill>
        <p:spPr bwMode="auto">
          <a:xfrm>
            <a:off x="762000" y="1447800"/>
            <a:ext cx="7684882"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838200"/>
            <a:ext cx="8534400" cy="5715000"/>
          </a:xfrm>
        </p:spPr>
        <p:txBody>
          <a:bodyPr/>
          <a:lstStyle/>
          <a:p>
            <a:pPr algn="just"/>
            <a:r>
              <a:rPr lang="en-US" dirty="0" smtClean="0"/>
              <a:t> </a:t>
            </a:r>
            <a:r>
              <a:rPr lang="vi-VN" dirty="0" smtClean="0"/>
              <a:t>Nguyên lý đọc thông tin CD-ROM</a:t>
            </a:r>
            <a:endParaRPr lang="en-US" dirty="0" smtClean="0"/>
          </a:p>
          <a:p>
            <a:pPr lvl="1" algn="just"/>
            <a:r>
              <a:rPr lang="vi-VN" dirty="0" smtClean="0"/>
              <a:t>Tia laser từ điốt phát laser đi qua bộ tách tia (beam</a:t>
            </a:r>
            <a:r>
              <a:rPr lang="en-US" dirty="0" smtClean="0"/>
              <a:t> </a:t>
            </a:r>
            <a:r>
              <a:rPr lang="vi-VN" dirty="0" smtClean="0"/>
              <a:t>splitter) đến gương quay (rotation mirror) </a:t>
            </a:r>
          </a:p>
          <a:p>
            <a:pPr lvl="1" algn="just"/>
            <a:r>
              <a:rPr lang="vi-VN" dirty="0" smtClean="0"/>
              <a:t>Gương quay được điều khiển bởi tín hiệu đọc, lái tia laser đến vị trí cần đọc trên mặt đĩa </a:t>
            </a:r>
          </a:p>
          <a:p>
            <a:pPr lvl="1" algn="just"/>
            <a:r>
              <a:rPr lang="vi-VN" dirty="0" smtClean="0"/>
              <a:t>Tia phản xạ từ mặt đĩa phản ánh mức lồi lõm trên mặt đĩa quay trở lại gương quay </a:t>
            </a:r>
          </a:p>
          <a:p>
            <a:pPr lvl="1" algn="just"/>
            <a:r>
              <a:rPr lang="vi-VN" dirty="0" smtClean="0"/>
              <a:t>Gương quay chuyển tia phản xạ về bộ tách tia và sau đó tới bộ cảm biến quang điện (sensor) </a:t>
            </a:r>
          </a:p>
          <a:p>
            <a:pPr lvl="1" algn="just"/>
            <a:r>
              <a:rPr lang="vi-VN" dirty="0" smtClean="0"/>
              <a:t>Bộ cảm biến quang điện chuyển đổi tia laser phản xạ thành tín hiệu đầu ra. Cường độ tia laser được biểu diễn thành mức tín hiệu ra </a:t>
            </a:r>
            <a:endParaRPr lang="en-US" dirty="0"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838200"/>
            <a:ext cx="8534400" cy="5715000"/>
          </a:xfrm>
        </p:spPr>
        <p:txBody>
          <a:bodyPr/>
          <a:lstStyle/>
          <a:p>
            <a:pPr algn="just"/>
            <a:r>
              <a:rPr lang="en-US" dirty="0" smtClean="0"/>
              <a:t> </a:t>
            </a:r>
            <a:r>
              <a:rPr lang="vi-VN" dirty="0" smtClean="0"/>
              <a:t>Các loại đĩa quang</a:t>
            </a:r>
            <a:endParaRPr lang="en-US" dirty="0" smtClean="0"/>
          </a:p>
          <a:p>
            <a:pPr lvl="1" algn="just"/>
            <a:r>
              <a:rPr lang="vi-VN" dirty="0" smtClean="0"/>
              <a:t>CD (Compact Disk) </a:t>
            </a:r>
          </a:p>
          <a:p>
            <a:pPr lvl="2" algn="just"/>
            <a:r>
              <a:rPr lang="vi-VN" dirty="0" smtClean="0"/>
              <a:t>CD-ROM: Read Only CD </a:t>
            </a:r>
          </a:p>
          <a:p>
            <a:pPr lvl="2" algn="just"/>
            <a:r>
              <a:rPr lang="vi-VN" dirty="0" smtClean="0"/>
              <a:t>CD-R: Recordable CD: ghi 1 lần </a:t>
            </a:r>
          </a:p>
          <a:p>
            <a:pPr lvl="2" algn="just"/>
            <a:r>
              <a:rPr lang="vi-VN" dirty="0" smtClean="0"/>
              <a:t>CD-RW: Rewritable CD: ghi lại </a:t>
            </a:r>
          </a:p>
          <a:p>
            <a:pPr lvl="1" algn="just"/>
            <a:r>
              <a:rPr lang="vi-VN" dirty="0" smtClean="0"/>
              <a:t>DVD (Digital Video Disk) </a:t>
            </a:r>
          </a:p>
          <a:p>
            <a:pPr lvl="2" algn="just"/>
            <a:r>
              <a:rPr lang="vi-VN" dirty="0" smtClean="0"/>
              <a:t>DVD-ROM: Read Only DVD </a:t>
            </a:r>
          </a:p>
          <a:p>
            <a:pPr lvl="2" algn="just"/>
            <a:r>
              <a:rPr lang="vi-VN" dirty="0" smtClean="0"/>
              <a:t>DVD-R: Recordable DVD </a:t>
            </a:r>
          </a:p>
          <a:p>
            <a:pPr lvl="2" algn="just"/>
            <a:r>
              <a:rPr lang="vi-VN" dirty="0" smtClean="0"/>
              <a:t>DVD-RW: Rewritable DVD </a:t>
            </a:r>
          </a:p>
          <a:p>
            <a:pPr lvl="2" algn="just"/>
            <a:r>
              <a:rPr lang="vi-VN" dirty="0" smtClean="0"/>
              <a:t>HD-DVD: High-density DVD </a:t>
            </a:r>
          </a:p>
          <a:p>
            <a:pPr lvl="2" algn="just"/>
            <a:r>
              <a:rPr lang="vi-VN" dirty="0" smtClean="0"/>
              <a:t>Blu-ray DVD: Ultra-high density DVD </a:t>
            </a:r>
            <a:endParaRPr lang="en-US" dirty="0"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304800" y="838200"/>
            <a:ext cx="8534400" cy="5715000"/>
          </a:xfrm>
        </p:spPr>
        <p:txBody>
          <a:bodyPr/>
          <a:lstStyle/>
          <a:p>
            <a:pPr algn="just"/>
            <a:r>
              <a:rPr lang="en-US" dirty="0" smtClean="0"/>
              <a:t> </a:t>
            </a:r>
            <a:r>
              <a:rPr lang="vi-VN" dirty="0" smtClean="0"/>
              <a:t>Đĩa CD (Compact disk) </a:t>
            </a:r>
            <a:endParaRPr lang="en-US" dirty="0" smtClean="0"/>
          </a:p>
          <a:p>
            <a:pPr lvl="1" algn="just"/>
            <a:r>
              <a:rPr lang="vi-VN" dirty="0" smtClean="0"/>
              <a:t>Dung lượng tối đa là 700 MB </a:t>
            </a:r>
          </a:p>
          <a:p>
            <a:pPr lvl="1" algn="just"/>
            <a:r>
              <a:rPr lang="vi-VN" dirty="0" smtClean="0"/>
              <a:t>Sử dụng tia laser hồng ngoại có bước sóng 780nm </a:t>
            </a:r>
          </a:p>
          <a:p>
            <a:pPr lvl="1" algn="just"/>
            <a:r>
              <a:rPr lang="vi-VN" dirty="0" smtClean="0"/>
              <a:t>Tốc độ truyền dữ liệu: </a:t>
            </a:r>
          </a:p>
          <a:p>
            <a:pPr lvl="2" algn="just"/>
            <a:r>
              <a:rPr lang="vi-VN" sz="2800" dirty="0" smtClean="0"/>
              <a:t>Tốc độ cơ sở: 150KB/s </a:t>
            </a:r>
          </a:p>
          <a:p>
            <a:pPr lvl="2" algn="just"/>
            <a:r>
              <a:rPr lang="vi-VN" sz="2800" dirty="0" smtClean="0"/>
              <a:t>Tốc độ thực tế: hệ số nhân x tốc độ cơ sở: </a:t>
            </a:r>
          </a:p>
          <a:p>
            <a:pPr lvl="3" algn="just"/>
            <a:r>
              <a:rPr lang="vi-VN" sz="2800" dirty="0" smtClean="0"/>
              <a:t>4x = 4 x 150KB/s = 600KB/s </a:t>
            </a:r>
          </a:p>
          <a:p>
            <a:pPr lvl="3" algn="just"/>
            <a:r>
              <a:rPr lang="vi-VN" sz="2800" dirty="0" smtClean="0"/>
              <a:t>50x = 50 x 150KB/s = 7500KB/s</a:t>
            </a:r>
            <a:endParaRPr lang="en-US"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1. </a:t>
            </a:r>
            <a:r>
              <a:rPr lang="en-US" sz="3200" dirty="0" err="1" smtClean="0"/>
              <a:t>Khái</a:t>
            </a:r>
            <a:r>
              <a:rPr lang="en-US" sz="3200" dirty="0" smtClean="0"/>
              <a:t> </a:t>
            </a:r>
            <a:r>
              <a:rPr lang="en-US" sz="3200" dirty="0" err="1" smtClean="0"/>
              <a:t>niệm</a:t>
            </a:r>
            <a:r>
              <a:rPr lang="en-US" sz="3200" dirty="0" smtClean="0"/>
              <a:t> </a:t>
            </a:r>
            <a:r>
              <a:rPr lang="en-US" sz="3200" dirty="0" err="1" smtClean="0"/>
              <a:t>về</a:t>
            </a:r>
            <a:r>
              <a:rPr lang="en-US" sz="3200" dirty="0" smtClean="0"/>
              <a:t> </a:t>
            </a:r>
            <a:r>
              <a:rPr lang="en-US" sz="3200" dirty="0" err="1" smtClean="0"/>
              <a:t>tổ</a:t>
            </a:r>
            <a:r>
              <a:rPr lang="en-US" sz="3200" dirty="0" smtClean="0"/>
              <a:t> </a:t>
            </a:r>
            <a:r>
              <a:rPr lang="en-US" sz="3200" dirty="0" err="1" smtClean="0"/>
              <a:t>chức</a:t>
            </a:r>
            <a:r>
              <a:rPr lang="en-US" sz="3200" dirty="0" smtClean="0"/>
              <a:t> </a:t>
            </a:r>
            <a:r>
              <a:rPr lang="en-US" sz="3200" dirty="0" err="1" smtClean="0"/>
              <a:t>thứ</a:t>
            </a:r>
            <a:r>
              <a:rPr lang="en-US" sz="3200" dirty="0" smtClean="0"/>
              <a:t> </a:t>
            </a:r>
            <a:r>
              <a:rPr lang="en-US" sz="3200" dirty="0" err="1" smtClean="0"/>
              <a:t>bậc</a:t>
            </a:r>
            <a:r>
              <a:rPr lang="en-US" sz="3200" dirty="0" smtClean="0"/>
              <a:t> </a:t>
            </a:r>
            <a:r>
              <a:rPr lang="en-US" sz="3200" dirty="0" err="1" smtClean="0"/>
              <a:t>của</a:t>
            </a:r>
            <a:r>
              <a:rPr lang="en-US" sz="3200" dirty="0" smtClean="0"/>
              <a:t> </a:t>
            </a:r>
            <a:r>
              <a:rPr lang="en-US" sz="3200" dirty="0" err="1" smtClean="0"/>
              <a:t>bộ</a:t>
            </a:r>
            <a:r>
              <a:rPr lang="en-US" sz="3200" dirty="0" smtClean="0"/>
              <a:t> </a:t>
            </a:r>
            <a:r>
              <a:rPr lang="en-US" sz="3200" dirty="0" err="1" smtClean="0"/>
              <a:t>nhớ</a:t>
            </a:r>
            <a:endParaRPr lang="en-US" sz="3200" dirty="0" smtClean="0"/>
          </a:p>
        </p:txBody>
      </p:sp>
      <p:sp>
        <p:nvSpPr>
          <p:cNvPr id="6148" name="Rectangle 3"/>
          <p:cNvSpPr>
            <a:spLocks noGrp="1" noChangeArrowheads="1"/>
          </p:cNvSpPr>
          <p:nvPr>
            <p:ph type="body" idx="1"/>
          </p:nvPr>
        </p:nvSpPr>
        <p:spPr>
          <a:xfrm>
            <a:off x="304800" y="990600"/>
            <a:ext cx="8458200" cy="5102225"/>
          </a:xfrm>
        </p:spPr>
        <p:txBody>
          <a:bodyPr/>
          <a:lstStyle/>
          <a:p>
            <a:pPr algn="just"/>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phân</a:t>
            </a:r>
            <a:r>
              <a:rPr lang="en-US" dirty="0" smtClean="0"/>
              <a:t> </a:t>
            </a:r>
            <a:r>
              <a:rPr lang="en-US" dirty="0" err="1" smtClean="0"/>
              <a:t>cấp</a:t>
            </a:r>
            <a:r>
              <a:rPr lang="en-US" dirty="0" smtClean="0"/>
              <a:t> </a:t>
            </a:r>
            <a:r>
              <a:rPr lang="en-US" dirty="0" err="1" smtClean="0"/>
              <a:t>bộ</a:t>
            </a:r>
            <a:r>
              <a:rPr lang="en-US" dirty="0" smtClean="0"/>
              <a:t> </a:t>
            </a:r>
            <a:r>
              <a:rPr lang="en-US" dirty="0" err="1" smtClean="0"/>
              <a:t>nhớ</a:t>
            </a:r>
            <a:r>
              <a:rPr lang="en-US" dirty="0" smtClean="0"/>
              <a:t>(</a:t>
            </a:r>
            <a:r>
              <a:rPr lang="en-US" dirty="0" err="1" smtClean="0"/>
              <a:t>tt</a:t>
            </a:r>
            <a:r>
              <a:rPr lang="en-US" dirty="0" smtClean="0"/>
              <a:t>)</a:t>
            </a:r>
          </a:p>
          <a:p>
            <a:pPr lvl="1" algn="just"/>
            <a:r>
              <a:rPr lang="en-US" dirty="0" err="1" smtClean="0">
                <a:solidFill>
                  <a:srgbClr val="FF0000"/>
                </a:solidFill>
              </a:rPr>
              <a:t>Bộ</a:t>
            </a:r>
            <a:r>
              <a:rPr lang="en-US" dirty="0" smtClean="0">
                <a:solidFill>
                  <a:srgbClr val="FF0000"/>
                </a:solidFill>
              </a:rPr>
              <a:t> </a:t>
            </a:r>
            <a:r>
              <a:rPr lang="en-US" dirty="0" err="1" smtClean="0">
                <a:solidFill>
                  <a:srgbClr val="FF0000"/>
                </a:solidFill>
              </a:rPr>
              <a:t>nhớ</a:t>
            </a:r>
            <a:r>
              <a:rPr lang="en-US" dirty="0" smtClean="0">
                <a:solidFill>
                  <a:srgbClr val="FF0000"/>
                </a:solidFill>
              </a:rPr>
              <a:t> </a:t>
            </a:r>
            <a:r>
              <a:rPr lang="en-US" dirty="0" err="1" smtClean="0">
                <a:solidFill>
                  <a:srgbClr val="FF0000"/>
                </a:solidFill>
              </a:rPr>
              <a:t>chính</a:t>
            </a:r>
            <a:endParaRPr lang="en-US" dirty="0" smtClean="0">
              <a:solidFill>
                <a:srgbClr val="FF0000"/>
              </a:solidFill>
            </a:endParaRPr>
          </a:p>
          <a:p>
            <a:pPr lvl="2" algn="just"/>
            <a:r>
              <a:rPr lang="vi-VN" dirty="0" smtClean="0"/>
              <a:t>Kích thước lớn, dung lượng từ 256MB tới 4GB cho các hệ 32bits </a:t>
            </a:r>
            <a:endParaRPr lang="en-US" dirty="0" smtClean="0"/>
          </a:p>
          <a:p>
            <a:pPr lvl="2" algn="just"/>
            <a:r>
              <a:rPr lang="vi-VN" dirty="0" smtClean="0"/>
              <a:t>Tốc độ chậm, thời gian truy cập từ 50 – 70ns</a:t>
            </a:r>
            <a:endParaRPr lang="en-US" dirty="0" smtClean="0"/>
          </a:p>
          <a:p>
            <a:pPr lvl="2" algn="just"/>
            <a:r>
              <a:rPr lang="vi-VN" dirty="0" smtClean="0"/>
              <a:t>Lưu trữ lệnh và dữ liệu cho hệ thống và người</a:t>
            </a:r>
            <a:r>
              <a:rPr lang="en-US" dirty="0" smtClean="0"/>
              <a:t> </a:t>
            </a:r>
            <a:r>
              <a:rPr lang="vi-VN" dirty="0" smtClean="0"/>
              <a:t>dùng</a:t>
            </a:r>
            <a:endParaRPr lang="en-US" dirty="0" smtClean="0"/>
          </a:p>
          <a:p>
            <a:pPr lvl="2" algn="just"/>
            <a:r>
              <a:rPr lang="vi-VN" dirty="0" smtClean="0"/>
              <a:t>Giá thành rẻ</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vi-VN" sz="4000" dirty="0" smtClean="0"/>
              <a:t>Giới thiệu về RAID</a:t>
            </a:r>
            <a:endParaRPr lang="en-US" sz="4000" dirty="0" smtClean="0"/>
          </a:p>
        </p:txBody>
      </p:sp>
      <p:sp>
        <p:nvSpPr>
          <p:cNvPr id="6148" name="Rectangle 3"/>
          <p:cNvSpPr>
            <a:spLocks noGrp="1" noChangeArrowheads="1"/>
          </p:cNvSpPr>
          <p:nvPr>
            <p:ph type="body" idx="1"/>
          </p:nvPr>
        </p:nvSpPr>
        <p:spPr>
          <a:xfrm>
            <a:off x="304800" y="914400"/>
            <a:ext cx="8534400" cy="5715000"/>
          </a:xfrm>
        </p:spPr>
        <p:txBody>
          <a:bodyPr/>
          <a:lstStyle/>
          <a:p>
            <a:pPr algn="just"/>
            <a:r>
              <a:rPr lang="vi-VN" sz="2600" b="0" dirty="0" smtClean="0"/>
              <a:t>RAID (Redundant Array of Independent Disks) là công nghệ tạo các thiết bị lưu trữ tiên tiến trên cơ sở đĩa cứng những mục đích sau: </a:t>
            </a:r>
          </a:p>
          <a:p>
            <a:pPr lvl="2" algn="just"/>
            <a:r>
              <a:rPr lang="vi-VN" dirty="0" smtClean="0"/>
              <a:t>Hiệu năng, tốc độ cao (high performance/ speed) </a:t>
            </a:r>
          </a:p>
          <a:p>
            <a:pPr lvl="2" algn="just"/>
            <a:r>
              <a:rPr lang="vi-VN" dirty="0" smtClean="0"/>
              <a:t>Độ tin cậy cao (high reliability) </a:t>
            </a:r>
          </a:p>
          <a:p>
            <a:pPr lvl="2" algn="just"/>
            <a:r>
              <a:rPr lang="vi-VN" dirty="0" smtClean="0"/>
              <a:t>Dung lượng lớn (large volume) </a:t>
            </a:r>
          </a:p>
          <a:p>
            <a:pPr algn="just"/>
            <a:r>
              <a:rPr lang="vi-VN" sz="2600" b="0" dirty="0" smtClean="0"/>
              <a:t>RAID là một tập/ mảng các HDD nhưng được HDH coi như 1 ổ đĩa logic </a:t>
            </a:r>
          </a:p>
          <a:p>
            <a:pPr algn="just"/>
            <a:r>
              <a:rPr lang="vi-VN" sz="2400" b="0" dirty="0" smtClean="0"/>
              <a:t>Các đĩa cứng theo chuẩn SATA và SCSI mới hỗ trợ tạo RAID </a:t>
            </a:r>
          </a:p>
          <a:p>
            <a:pPr algn="just"/>
            <a:r>
              <a:rPr lang="vi-VN" sz="2400" b="0" dirty="0" smtClean="0"/>
              <a:t>Dữ liệu được phân tán trên các đĩa vật lý </a:t>
            </a:r>
          </a:p>
          <a:p>
            <a:pPr algn="just"/>
            <a:r>
              <a:rPr lang="vi-VN" sz="2400" b="0" dirty="0" smtClean="0"/>
              <a:t>Đĩa dư thừa được sử dụng để lưu trữ thông tin parity =&gt; đảm bảo khôi phục dữ liệu </a:t>
            </a:r>
            <a:endParaRPr lang="en-US" sz="2400" b="0" dirty="0"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vi-VN" sz="4000" dirty="0" smtClean="0"/>
              <a:t>Các kỹ thuật RAID</a:t>
            </a:r>
            <a:endParaRPr lang="en-US" sz="4000" dirty="0" smtClean="0"/>
          </a:p>
        </p:txBody>
      </p:sp>
      <p:sp>
        <p:nvSpPr>
          <p:cNvPr id="6148" name="Rectangle 3"/>
          <p:cNvSpPr>
            <a:spLocks noGrp="1" noChangeArrowheads="1"/>
          </p:cNvSpPr>
          <p:nvPr>
            <p:ph type="body" idx="1"/>
          </p:nvPr>
        </p:nvSpPr>
        <p:spPr>
          <a:xfrm>
            <a:off x="304800" y="914400"/>
            <a:ext cx="8534400" cy="5715000"/>
          </a:xfrm>
        </p:spPr>
        <p:txBody>
          <a:bodyPr/>
          <a:lstStyle/>
          <a:p>
            <a:pPr algn="just"/>
            <a:r>
              <a:rPr lang="vi-VN" sz="2800" b="0" dirty="0" smtClean="0"/>
              <a:t>2 kỹ thuật cơ bản được sử dụng trong RAID: </a:t>
            </a:r>
          </a:p>
          <a:p>
            <a:pPr algn="just">
              <a:buFont typeface="Wingdings" pitchFamily="2" charset="2"/>
              <a:buChar char="Ø"/>
            </a:pPr>
            <a:r>
              <a:rPr lang="vi-VN" sz="2800" b="0" dirty="0" smtClean="0"/>
              <a:t>Disk stripping (tạo lát đĩa): </a:t>
            </a:r>
          </a:p>
          <a:p>
            <a:pPr lvl="1" algn="just"/>
            <a:r>
              <a:rPr lang="vi-VN" sz="2400" b="0" dirty="0" smtClean="0"/>
              <a:t>Dữ liệu được chia thành các khối và mỗi khối được ghi đồng thời vào một đĩa độc lập </a:t>
            </a:r>
          </a:p>
          <a:p>
            <a:pPr lvl="1" algn="just"/>
            <a:r>
              <a:rPr lang="vi-VN" sz="2400" b="0" dirty="0" smtClean="0"/>
              <a:t>Sau đó, các khối dữ liệu có thể được đọc từ HDD một cách đồng thời </a:t>
            </a:r>
          </a:p>
          <a:p>
            <a:pPr lvl="1" algn="just">
              <a:buNone/>
            </a:pPr>
            <a:r>
              <a:rPr lang="en-US" sz="2400" b="0" dirty="0" smtClean="0"/>
              <a:t>=&gt; </a:t>
            </a:r>
            <a:r>
              <a:rPr lang="vi-VN" sz="2400" b="0" dirty="0" smtClean="0"/>
              <a:t>Cải thiện tốc độ truy cập </a:t>
            </a:r>
          </a:p>
          <a:p>
            <a:pPr algn="just">
              <a:buFont typeface="Wingdings" pitchFamily="2" charset="2"/>
              <a:buChar char="Ø"/>
            </a:pPr>
            <a:r>
              <a:rPr lang="vi-VN" sz="2800" b="0" dirty="0" smtClean="0"/>
              <a:t>Disk mirroring : </a:t>
            </a:r>
          </a:p>
          <a:p>
            <a:pPr lvl="1" algn="just"/>
            <a:r>
              <a:rPr lang="vi-VN" sz="2400" b="0" dirty="0" smtClean="0"/>
              <a:t>Dữ liệu được chia thành các khối và mỗi khối được ghi vào một số đĩa </a:t>
            </a:r>
          </a:p>
          <a:p>
            <a:pPr lvl="1" algn="just"/>
            <a:r>
              <a:rPr lang="vi-VN" sz="2400" b="0" dirty="0" smtClean="0"/>
              <a:t>Tại thời điểm bất kì, luôn có nhiều hơn 1 bản sao dữ liệu =&gt; độ tin cậy tăng</a:t>
            </a:r>
            <a:endParaRPr lang="en-US" sz="2400" b="0" dirty="0" smtClean="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vi-VN" sz="4000" dirty="0" smtClean="0"/>
              <a:t>Các kỹ thuật RAID</a:t>
            </a:r>
            <a:endParaRPr lang="en-US" sz="4000" dirty="0" smtClean="0"/>
          </a:p>
        </p:txBody>
      </p:sp>
      <p:sp>
        <p:nvSpPr>
          <p:cNvPr id="6148" name="Rectangle 3"/>
          <p:cNvSpPr>
            <a:spLocks noGrp="1" noChangeArrowheads="1"/>
          </p:cNvSpPr>
          <p:nvPr>
            <p:ph type="body" idx="1"/>
          </p:nvPr>
        </p:nvSpPr>
        <p:spPr>
          <a:xfrm>
            <a:off x="304800" y="914400"/>
            <a:ext cx="8534400" cy="5715000"/>
          </a:xfrm>
        </p:spPr>
        <p:txBody>
          <a:bodyPr/>
          <a:lstStyle/>
          <a:p>
            <a:pPr algn="just"/>
            <a:r>
              <a:rPr lang="vi-VN" sz="2800" b="0" dirty="0" smtClean="0"/>
              <a:t>RAID – disk stripping </a:t>
            </a:r>
            <a:endParaRPr lang="en-US" sz="2800" b="0" dirty="0" smtClean="0"/>
          </a:p>
        </p:txBody>
      </p:sp>
      <p:pic>
        <p:nvPicPr>
          <p:cNvPr id="48130" name="Picture 2"/>
          <p:cNvPicPr>
            <a:picLocks noChangeAspect="1" noChangeArrowheads="1"/>
          </p:cNvPicPr>
          <p:nvPr/>
        </p:nvPicPr>
        <p:blipFill>
          <a:blip r:embed="rId2"/>
          <a:srcRect/>
          <a:stretch>
            <a:fillRect/>
          </a:stretch>
        </p:blipFill>
        <p:spPr bwMode="auto">
          <a:xfrm>
            <a:off x="614562" y="1447800"/>
            <a:ext cx="7854972"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vi-VN" sz="4000" dirty="0" smtClean="0"/>
              <a:t>Các kỹ thuật RAID</a:t>
            </a:r>
            <a:endParaRPr lang="en-US" sz="4000" dirty="0" smtClean="0"/>
          </a:p>
        </p:txBody>
      </p:sp>
      <p:sp>
        <p:nvSpPr>
          <p:cNvPr id="6148" name="Rectangle 3"/>
          <p:cNvSpPr>
            <a:spLocks noGrp="1" noChangeArrowheads="1"/>
          </p:cNvSpPr>
          <p:nvPr>
            <p:ph type="body" idx="1"/>
          </p:nvPr>
        </p:nvSpPr>
        <p:spPr>
          <a:xfrm>
            <a:off x="304800" y="914400"/>
            <a:ext cx="8534400" cy="5715000"/>
          </a:xfrm>
        </p:spPr>
        <p:txBody>
          <a:bodyPr/>
          <a:lstStyle/>
          <a:p>
            <a:pPr algn="just"/>
            <a:r>
              <a:rPr lang="vi-VN" sz="2800" b="0" dirty="0" smtClean="0"/>
              <a:t>RAID – disk stripping</a:t>
            </a:r>
            <a:r>
              <a:rPr lang="en-US" sz="2800" b="0" dirty="0" smtClean="0"/>
              <a:t> (</a:t>
            </a:r>
            <a:r>
              <a:rPr lang="en-US" sz="2800" b="0" dirty="0" err="1" smtClean="0"/>
              <a:t>tt</a:t>
            </a:r>
            <a:r>
              <a:rPr lang="en-US" sz="2800" b="0" dirty="0" smtClean="0"/>
              <a:t>)</a:t>
            </a:r>
          </a:p>
          <a:p>
            <a:pPr algn="just"/>
            <a:r>
              <a:rPr lang="vi-VN" sz="2800" b="0" dirty="0" smtClean="0"/>
              <a:t>Các đặc điểm: </a:t>
            </a:r>
          </a:p>
          <a:p>
            <a:pPr lvl="1" algn="just"/>
            <a:r>
              <a:rPr lang="vi-VN" b="0" dirty="0" smtClean="0"/>
              <a:t>Dựa trên kĩ thuật disk stripping (đọc/ ghi song song) </a:t>
            </a:r>
          </a:p>
          <a:p>
            <a:pPr lvl="1" algn="just"/>
            <a:r>
              <a:rPr lang="vi-VN" b="0" dirty="0" smtClean="0"/>
              <a:t>Dữ liệu được phân bố trên các đĩa trong mảng </a:t>
            </a:r>
          </a:p>
          <a:p>
            <a:pPr lvl="1" algn="just"/>
            <a:r>
              <a:rPr lang="vi-VN" b="0" dirty="0" smtClean="0"/>
              <a:t>Tối thiểu cần 2 HDD </a:t>
            </a:r>
            <a:endParaRPr lang="en-US" b="0" dirty="0" smtClean="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vi-VN" sz="4000" dirty="0" smtClean="0"/>
              <a:t>Các kỹ thuật RAID</a:t>
            </a:r>
            <a:endParaRPr lang="en-US" sz="4000" dirty="0" smtClean="0"/>
          </a:p>
        </p:txBody>
      </p:sp>
      <p:sp>
        <p:nvSpPr>
          <p:cNvPr id="6148" name="Rectangle 3"/>
          <p:cNvSpPr>
            <a:spLocks noGrp="1" noChangeArrowheads="1"/>
          </p:cNvSpPr>
          <p:nvPr>
            <p:ph type="body" idx="1"/>
          </p:nvPr>
        </p:nvSpPr>
        <p:spPr>
          <a:xfrm>
            <a:off x="304800" y="914400"/>
            <a:ext cx="8534400" cy="5715000"/>
          </a:xfrm>
        </p:spPr>
        <p:txBody>
          <a:bodyPr/>
          <a:lstStyle/>
          <a:p>
            <a:pPr algn="just"/>
            <a:r>
              <a:rPr lang="vi-VN" sz="2800" b="0" dirty="0" smtClean="0"/>
              <a:t>RAID – disk stripping</a:t>
            </a:r>
            <a:r>
              <a:rPr lang="en-US" sz="2800" b="0" dirty="0" smtClean="0"/>
              <a:t> (</a:t>
            </a:r>
            <a:r>
              <a:rPr lang="en-US" sz="2800" b="0" dirty="0" err="1" smtClean="0"/>
              <a:t>tt</a:t>
            </a:r>
            <a:r>
              <a:rPr lang="en-US" sz="2800" b="0" dirty="0" smtClean="0"/>
              <a:t>)</a:t>
            </a:r>
          </a:p>
          <a:p>
            <a:pPr lvl="1" algn="just"/>
            <a:r>
              <a:rPr lang="vi-VN" b="0" dirty="0" smtClean="0"/>
              <a:t>Các đặc điểm: </a:t>
            </a:r>
          </a:p>
          <a:p>
            <a:pPr lvl="2" algn="just"/>
            <a:r>
              <a:rPr lang="vi-VN" sz="2800" b="0" dirty="0" smtClean="0"/>
              <a:t>Dựa trên kĩ thuật disk stripping (đọc/ ghi song song) </a:t>
            </a:r>
          </a:p>
          <a:p>
            <a:pPr lvl="2" algn="just"/>
            <a:r>
              <a:rPr lang="vi-VN" sz="2800" b="0" dirty="0" smtClean="0"/>
              <a:t>Dữ liệu được phân bố trên các đĩa trong mảng </a:t>
            </a:r>
          </a:p>
          <a:p>
            <a:pPr lvl="2" algn="just"/>
            <a:r>
              <a:rPr lang="vi-VN" sz="2800" b="0" dirty="0" smtClean="0"/>
              <a:t>Tối thiểu cần 2 HDD </a:t>
            </a:r>
            <a:endParaRPr lang="en-US" sz="2800" b="0" dirty="0" smtClean="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vi-VN" sz="4000" dirty="0" smtClean="0"/>
              <a:t>Các kỹ thuật RAID</a:t>
            </a:r>
            <a:endParaRPr lang="en-US" sz="4000" dirty="0" smtClean="0"/>
          </a:p>
        </p:txBody>
      </p:sp>
      <p:sp>
        <p:nvSpPr>
          <p:cNvPr id="6148" name="Rectangle 3"/>
          <p:cNvSpPr>
            <a:spLocks noGrp="1" noChangeArrowheads="1"/>
          </p:cNvSpPr>
          <p:nvPr>
            <p:ph type="body" idx="1"/>
          </p:nvPr>
        </p:nvSpPr>
        <p:spPr>
          <a:xfrm>
            <a:off x="304800" y="914400"/>
            <a:ext cx="8534400" cy="5715000"/>
          </a:xfrm>
        </p:spPr>
        <p:txBody>
          <a:bodyPr/>
          <a:lstStyle/>
          <a:p>
            <a:pPr algn="just"/>
            <a:r>
              <a:rPr lang="vi-VN" sz="2800" b="0" dirty="0" smtClean="0"/>
              <a:t>RAID – disk stripping</a:t>
            </a:r>
            <a:r>
              <a:rPr lang="en-US" sz="2800" b="0" dirty="0" smtClean="0"/>
              <a:t> (</a:t>
            </a:r>
            <a:r>
              <a:rPr lang="en-US" sz="2800" b="0" dirty="0" err="1" smtClean="0"/>
              <a:t>tt</a:t>
            </a:r>
            <a:r>
              <a:rPr lang="en-US" sz="2800" b="0" dirty="0" smtClean="0"/>
              <a:t>)</a:t>
            </a:r>
            <a:r>
              <a:rPr lang="vi-VN" sz="2800" b="0" dirty="0" smtClean="0"/>
              <a:t> </a:t>
            </a:r>
            <a:endParaRPr lang="en-US" sz="2800" b="0" dirty="0" smtClean="0"/>
          </a:p>
          <a:p>
            <a:pPr lvl="1" algn="just"/>
            <a:r>
              <a:rPr lang="vi-VN" b="0" dirty="0" smtClean="0"/>
              <a:t>Ưu: </a:t>
            </a:r>
          </a:p>
          <a:p>
            <a:pPr lvl="2" algn="just"/>
            <a:r>
              <a:rPr lang="vi-VN" sz="2800" b="0" dirty="0" smtClean="0"/>
              <a:t>Tốc độ nhanh </a:t>
            </a:r>
          </a:p>
          <a:p>
            <a:pPr lvl="2" algn="just"/>
            <a:r>
              <a:rPr lang="vi-VN" sz="2800" b="0" dirty="0" smtClean="0"/>
              <a:t>Đáp ứng tốt các hệ thống nhu cầu I/O cao </a:t>
            </a:r>
          </a:p>
          <a:p>
            <a:pPr lvl="2" algn="just"/>
            <a:r>
              <a:rPr lang="vi-VN" sz="2800" b="0" dirty="0" smtClean="0"/>
              <a:t>Dung lượng là tổng của tất cả các đĩa </a:t>
            </a:r>
          </a:p>
          <a:p>
            <a:pPr lvl="1" algn="just"/>
            <a:r>
              <a:rPr lang="vi-VN" b="0" dirty="0" smtClean="0"/>
              <a:t>Nhược: </a:t>
            </a:r>
          </a:p>
          <a:p>
            <a:pPr lvl="2" algn="just"/>
            <a:r>
              <a:rPr lang="vi-VN" sz="2800" b="0" dirty="0" smtClean="0"/>
              <a:t>Độ tin cậy như một đĩa</a:t>
            </a:r>
            <a:endParaRPr lang="en-US" sz="2800" b="0" dirty="0" smtClean="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vi-VN" sz="4000" dirty="0" smtClean="0"/>
              <a:t>Các kỹ thuật RAID</a:t>
            </a:r>
            <a:endParaRPr lang="en-US" sz="4000" dirty="0" smtClean="0"/>
          </a:p>
        </p:txBody>
      </p:sp>
      <p:sp>
        <p:nvSpPr>
          <p:cNvPr id="6148" name="Rectangle 3"/>
          <p:cNvSpPr>
            <a:spLocks noGrp="1" noChangeArrowheads="1"/>
          </p:cNvSpPr>
          <p:nvPr>
            <p:ph type="body" idx="1"/>
          </p:nvPr>
        </p:nvSpPr>
        <p:spPr>
          <a:xfrm>
            <a:off x="304800" y="914400"/>
            <a:ext cx="8534400" cy="5715000"/>
          </a:xfrm>
        </p:spPr>
        <p:txBody>
          <a:bodyPr/>
          <a:lstStyle/>
          <a:p>
            <a:pPr algn="just"/>
            <a:r>
              <a:rPr lang="vi-VN" sz="2800" b="0" dirty="0" smtClean="0"/>
              <a:t>RAID – disk mirroring</a:t>
            </a:r>
            <a:endParaRPr lang="en-US" sz="2800" b="0" dirty="0" smtClean="0"/>
          </a:p>
        </p:txBody>
      </p:sp>
      <p:pic>
        <p:nvPicPr>
          <p:cNvPr id="49154" name="Picture 2"/>
          <p:cNvPicPr>
            <a:picLocks noChangeAspect="1" noChangeArrowheads="1"/>
          </p:cNvPicPr>
          <p:nvPr/>
        </p:nvPicPr>
        <p:blipFill>
          <a:blip r:embed="rId2"/>
          <a:srcRect/>
          <a:stretch>
            <a:fillRect/>
          </a:stretch>
        </p:blipFill>
        <p:spPr bwMode="auto">
          <a:xfrm>
            <a:off x="762000" y="1524000"/>
            <a:ext cx="7799165"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vi-VN" sz="4000" dirty="0" smtClean="0"/>
              <a:t>Các kỹ thuật RAID</a:t>
            </a:r>
            <a:endParaRPr lang="en-US" sz="4000" dirty="0" smtClean="0"/>
          </a:p>
        </p:txBody>
      </p:sp>
      <p:sp>
        <p:nvSpPr>
          <p:cNvPr id="6148" name="Rectangle 3"/>
          <p:cNvSpPr>
            <a:spLocks noGrp="1" noChangeArrowheads="1"/>
          </p:cNvSpPr>
          <p:nvPr>
            <p:ph type="body" idx="1"/>
          </p:nvPr>
        </p:nvSpPr>
        <p:spPr>
          <a:xfrm>
            <a:off x="304800" y="914400"/>
            <a:ext cx="8534400" cy="5715000"/>
          </a:xfrm>
        </p:spPr>
        <p:txBody>
          <a:bodyPr/>
          <a:lstStyle/>
          <a:p>
            <a:pPr algn="just"/>
            <a:r>
              <a:rPr lang="vi-VN" sz="2800" b="0" dirty="0" smtClean="0"/>
              <a:t>RAID – disk mirroring</a:t>
            </a:r>
            <a:endParaRPr lang="en-US" sz="2800" b="0" dirty="0" smtClean="0"/>
          </a:p>
          <a:p>
            <a:pPr lvl="1" algn="just"/>
            <a:r>
              <a:rPr lang="vi-VN" b="0" dirty="0" smtClean="0"/>
              <a:t>Các đặc điểm: </a:t>
            </a:r>
          </a:p>
          <a:p>
            <a:pPr lvl="2" algn="just"/>
            <a:r>
              <a:rPr lang="vi-VN" sz="2800" b="0" dirty="0" smtClean="0"/>
              <a:t>Dựa trên kĩ thuật disk mirroring (nhiều bản sao) </a:t>
            </a:r>
          </a:p>
          <a:p>
            <a:pPr lvl="2" algn="just"/>
            <a:r>
              <a:rPr lang="vi-VN" sz="2800" b="0" dirty="0" smtClean="0"/>
              <a:t>Tính dư thừa có được đơn giản bằng cách sao tất cả dữ liệu </a:t>
            </a:r>
          </a:p>
          <a:p>
            <a:pPr lvl="2" algn="just"/>
            <a:r>
              <a:rPr lang="vi-VN" sz="2800" b="0" dirty="0" smtClean="0"/>
              <a:t>Tối thiểu cần 2 HDD </a:t>
            </a:r>
          </a:p>
          <a:p>
            <a:pPr lvl="2" algn="just"/>
            <a:r>
              <a:rPr lang="vi-VN" sz="2800" b="0" dirty="0" smtClean="0"/>
              <a:t>Dữ liệu cũng phân mảnh (data stripping) như RAID 0 nhưng mỗi mảnh logic được ánh xạ tới 2 đĩa vật lý khác nhau  </a:t>
            </a:r>
          </a:p>
          <a:p>
            <a:pPr lvl="1" algn="just">
              <a:buNone/>
            </a:pPr>
            <a:r>
              <a:rPr lang="vi-VN" b="0" dirty="0" smtClean="0"/>
              <a:t>=&gt; Mỗi đĩa trong mảng có một bản sao cùng dữ liệu (mirror) </a:t>
            </a:r>
            <a:endParaRPr lang="en-US" b="0" dirty="0" smtClean="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vi-VN" sz="4000" dirty="0" smtClean="0"/>
              <a:t>Các kỹ thuật RAID</a:t>
            </a:r>
            <a:endParaRPr lang="en-US" sz="4000" dirty="0" smtClean="0"/>
          </a:p>
        </p:txBody>
      </p:sp>
      <p:sp>
        <p:nvSpPr>
          <p:cNvPr id="6148" name="Rectangle 3"/>
          <p:cNvSpPr>
            <a:spLocks noGrp="1" noChangeArrowheads="1"/>
          </p:cNvSpPr>
          <p:nvPr>
            <p:ph type="body" idx="1"/>
          </p:nvPr>
        </p:nvSpPr>
        <p:spPr>
          <a:xfrm>
            <a:off x="304800" y="914400"/>
            <a:ext cx="8534400" cy="5715000"/>
          </a:xfrm>
        </p:spPr>
        <p:txBody>
          <a:bodyPr/>
          <a:lstStyle/>
          <a:p>
            <a:pPr algn="just"/>
            <a:r>
              <a:rPr lang="vi-VN" sz="2800" b="0" dirty="0" smtClean="0"/>
              <a:t>RAID – disk mirroring</a:t>
            </a:r>
            <a:r>
              <a:rPr lang="en-US" sz="2800" b="0" dirty="0" smtClean="0"/>
              <a:t> (</a:t>
            </a:r>
            <a:r>
              <a:rPr lang="en-US" sz="2800" b="0" dirty="0" err="1" smtClean="0"/>
              <a:t>tt</a:t>
            </a:r>
            <a:r>
              <a:rPr lang="en-US" sz="2800" b="0" dirty="0" smtClean="0"/>
              <a:t>)</a:t>
            </a:r>
          </a:p>
          <a:p>
            <a:pPr lvl="1" algn="just"/>
            <a:r>
              <a:rPr lang="vi-VN" dirty="0" smtClean="0"/>
              <a:t>Ưu: </a:t>
            </a:r>
          </a:p>
          <a:p>
            <a:pPr lvl="2" algn="just"/>
            <a:r>
              <a:rPr lang="vi-VN" sz="2800" dirty="0" smtClean="0"/>
              <a:t>Độ tin cậy cao </a:t>
            </a:r>
          </a:p>
          <a:p>
            <a:pPr lvl="1" algn="just"/>
            <a:r>
              <a:rPr lang="vi-VN" dirty="0" smtClean="0"/>
              <a:t>Nhược: </a:t>
            </a:r>
          </a:p>
          <a:p>
            <a:pPr lvl="2" algn="just"/>
            <a:r>
              <a:rPr lang="vi-VN" sz="2800" dirty="0" smtClean="0"/>
              <a:t>Dung lượng  thực sự bằng ½  tổng số đĩa </a:t>
            </a:r>
          </a:p>
          <a:p>
            <a:pPr lvl="2" algn="just"/>
            <a:r>
              <a:rPr lang="vi-VN" sz="2800" dirty="0" smtClean="0"/>
              <a:t>Chi phí cao</a:t>
            </a:r>
            <a:endParaRPr lang="en-US" sz="2800" b="0" dirty="0" smtClean="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vi-VN" sz="4000" dirty="0" smtClean="0"/>
              <a:t>Các kỹ thuật RAID</a:t>
            </a:r>
            <a:endParaRPr lang="en-US" sz="4000" dirty="0" smtClean="0"/>
          </a:p>
        </p:txBody>
      </p:sp>
      <p:sp>
        <p:nvSpPr>
          <p:cNvPr id="6148" name="Rectangle 3"/>
          <p:cNvSpPr>
            <a:spLocks noGrp="1" noChangeArrowheads="1"/>
          </p:cNvSpPr>
          <p:nvPr>
            <p:ph type="body" idx="1"/>
          </p:nvPr>
        </p:nvSpPr>
        <p:spPr>
          <a:xfrm>
            <a:off x="304800" y="914400"/>
            <a:ext cx="8534400" cy="5715000"/>
          </a:xfrm>
        </p:spPr>
        <p:txBody>
          <a:bodyPr/>
          <a:lstStyle/>
          <a:p>
            <a:pPr algn="just"/>
            <a:r>
              <a:rPr lang="en-US" sz="2800" b="0" dirty="0" smtClean="0"/>
              <a:t>RAID 10 – disk stripping &amp; mirroring</a:t>
            </a:r>
          </a:p>
        </p:txBody>
      </p:sp>
      <p:pic>
        <p:nvPicPr>
          <p:cNvPr id="50178" name="Picture 2"/>
          <p:cNvPicPr>
            <a:picLocks noChangeAspect="1" noChangeArrowheads="1"/>
          </p:cNvPicPr>
          <p:nvPr/>
        </p:nvPicPr>
        <p:blipFill>
          <a:blip r:embed="rId2"/>
          <a:srcRect/>
          <a:stretch>
            <a:fillRect/>
          </a:stretch>
        </p:blipFill>
        <p:spPr bwMode="auto">
          <a:xfrm>
            <a:off x="152400" y="1614488"/>
            <a:ext cx="8681234" cy="38719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1. </a:t>
            </a:r>
            <a:r>
              <a:rPr lang="en-US" sz="3200" dirty="0" err="1" smtClean="0"/>
              <a:t>Khái</a:t>
            </a:r>
            <a:r>
              <a:rPr lang="en-US" sz="3200" dirty="0" smtClean="0"/>
              <a:t> </a:t>
            </a:r>
            <a:r>
              <a:rPr lang="en-US" sz="3200" dirty="0" err="1" smtClean="0"/>
              <a:t>niệm</a:t>
            </a:r>
            <a:r>
              <a:rPr lang="en-US" sz="3200" dirty="0" smtClean="0"/>
              <a:t> </a:t>
            </a:r>
            <a:r>
              <a:rPr lang="en-US" sz="3200" dirty="0" err="1" smtClean="0"/>
              <a:t>về</a:t>
            </a:r>
            <a:r>
              <a:rPr lang="en-US" sz="3200" dirty="0" smtClean="0"/>
              <a:t> </a:t>
            </a:r>
            <a:r>
              <a:rPr lang="en-US" sz="3200" dirty="0" err="1" smtClean="0"/>
              <a:t>tổ</a:t>
            </a:r>
            <a:r>
              <a:rPr lang="en-US" sz="3200" dirty="0" smtClean="0"/>
              <a:t> </a:t>
            </a:r>
            <a:r>
              <a:rPr lang="en-US" sz="3200" dirty="0" err="1" smtClean="0"/>
              <a:t>chức</a:t>
            </a:r>
            <a:r>
              <a:rPr lang="en-US" sz="3200" dirty="0" smtClean="0"/>
              <a:t> </a:t>
            </a:r>
            <a:r>
              <a:rPr lang="en-US" sz="3200" dirty="0" err="1" smtClean="0"/>
              <a:t>thứ</a:t>
            </a:r>
            <a:r>
              <a:rPr lang="en-US" sz="3200" dirty="0" smtClean="0"/>
              <a:t> </a:t>
            </a:r>
            <a:r>
              <a:rPr lang="en-US" sz="3200" dirty="0" err="1" smtClean="0"/>
              <a:t>bậc</a:t>
            </a:r>
            <a:r>
              <a:rPr lang="en-US" sz="3200" dirty="0" smtClean="0"/>
              <a:t> </a:t>
            </a:r>
            <a:r>
              <a:rPr lang="en-US" sz="3200" dirty="0" err="1" smtClean="0"/>
              <a:t>của</a:t>
            </a:r>
            <a:r>
              <a:rPr lang="en-US" sz="3200" dirty="0" smtClean="0"/>
              <a:t> </a:t>
            </a:r>
            <a:r>
              <a:rPr lang="en-US" sz="3200" dirty="0" err="1" smtClean="0"/>
              <a:t>bộ</a:t>
            </a:r>
            <a:r>
              <a:rPr lang="en-US" sz="3200" dirty="0" smtClean="0"/>
              <a:t> </a:t>
            </a:r>
            <a:r>
              <a:rPr lang="en-US" sz="3200" dirty="0" err="1" smtClean="0"/>
              <a:t>nhớ</a:t>
            </a:r>
            <a:endParaRPr lang="en-US" sz="3200" dirty="0" smtClean="0"/>
          </a:p>
        </p:txBody>
      </p:sp>
      <p:sp>
        <p:nvSpPr>
          <p:cNvPr id="6148" name="Rectangle 3"/>
          <p:cNvSpPr>
            <a:spLocks noGrp="1" noChangeArrowheads="1"/>
          </p:cNvSpPr>
          <p:nvPr>
            <p:ph type="body" idx="1"/>
          </p:nvPr>
        </p:nvSpPr>
        <p:spPr>
          <a:xfrm>
            <a:off x="381000" y="990600"/>
            <a:ext cx="8305800" cy="5102225"/>
          </a:xfrm>
        </p:spPr>
        <p:txBody>
          <a:bodyPr/>
          <a:lstStyle/>
          <a:p>
            <a:pPr algn="just"/>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phân</a:t>
            </a:r>
            <a:r>
              <a:rPr lang="en-US" dirty="0" smtClean="0"/>
              <a:t> </a:t>
            </a:r>
            <a:r>
              <a:rPr lang="en-US" dirty="0" err="1" smtClean="0"/>
              <a:t>cấp</a:t>
            </a:r>
            <a:r>
              <a:rPr lang="en-US" dirty="0" smtClean="0"/>
              <a:t> </a:t>
            </a:r>
            <a:r>
              <a:rPr lang="en-US" dirty="0" err="1" smtClean="0"/>
              <a:t>bộ</a:t>
            </a:r>
            <a:r>
              <a:rPr lang="en-US" dirty="0" smtClean="0"/>
              <a:t> </a:t>
            </a:r>
            <a:r>
              <a:rPr lang="en-US" dirty="0" err="1" smtClean="0"/>
              <a:t>nhớ</a:t>
            </a:r>
            <a:r>
              <a:rPr lang="en-US" dirty="0" smtClean="0"/>
              <a:t>(</a:t>
            </a:r>
            <a:r>
              <a:rPr lang="en-US" dirty="0" err="1" smtClean="0"/>
              <a:t>tt</a:t>
            </a:r>
            <a:r>
              <a:rPr lang="en-US" dirty="0" smtClean="0"/>
              <a:t>)</a:t>
            </a:r>
          </a:p>
          <a:p>
            <a:pPr lvl="1" algn="just"/>
            <a:r>
              <a:rPr lang="en-US" dirty="0" err="1" smtClean="0">
                <a:solidFill>
                  <a:srgbClr val="FF0000"/>
                </a:solidFill>
              </a:rPr>
              <a:t>Bộ</a:t>
            </a:r>
            <a:r>
              <a:rPr lang="en-US" dirty="0" smtClean="0">
                <a:solidFill>
                  <a:srgbClr val="FF0000"/>
                </a:solidFill>
              </a:rPr>
              <a:t> </a:t>
            </a:r>
            <a:r>
              <a:rPr lang="en-US" dirty="0" err="1" smtClean="0">
                <a:solidFill>
                  <a:srgbClr val="FF0000"/>
                </a:solidFill>
              </a:rPr>
              <a:t>nhớ</a:t>
            </a:r>
            <a:r>
              <a:rPr lang="en-US" dirty="0" smtClean="0">
                <a:solidFill>
                  <a:srgbClr val="FF0000"/>
                </a:solidFill>
              </a:rPr>
              <a:t> </a:t>
            </a:r>
            <a:r>
              <a:rPr lang="en-US" dirty="0" err="1" smtClean="0">
                <a:solidFill>
                  <a:srgbClr val="FF0000"/>
                </a:solidFill>
              </a:rPr>
              <a:t>phụ</a:t>
            </a:r>
            <a:endParaRPr lang="en-US" dirty="0" smtClean="0">
              <a:solidFill>
                <a:srgbClr val="FF0000"/>
              </a:solidFill>
            </a:endParaRPr>
          </a:p>
          <a:p>
            <a:pPr lvl="2" algn="just"/>
            <a:r>
              <a:rPr lang="vi-VN" dirty="0" smtClean="0"/>
              <a:t>Kích thước rất lớn, dung lượng từ 20GB tới</a:t>
            </a:r>
            <a:r>
              <a:rPr lang="en-US" dirty="0" smtClean="0"/>
              <a:t> </a:t>
            </a:r>
            <a:r>
              <a:rPr lang="vi-VN" dirty="0" smtClean="0"/>
              <a:t>1000GB </a:t>
            </a:r>
            <a:endParaRPr lang="en-US" dirty="0" smtClean="0"/>
          </a:p>
          <a:p>
            <a:pPr lvl="2" algn="just"/>
            <a:r>
              <a:rPr lang="vi-VN" dirty="0" smtClean="0"/>
              <a:t>Tốc độ rất chậm, thời gian truy cập khoảng 5ms </a:t>
            </a:r>
            <a:endParaRPr lang="en-US" dirty="0" smtClean="0"/>
          </a:p>
          <a:p>
            <a:pPr lvl="2" algn="just"/>
            <a:r>
              <a:rPr lang="vi-VN" dirty="0" smtClean="0"/>
              <a:t>Lưu trữ lượng dữ liệu lớn dưới dạng file trong thời gian</a:t>
            </a:r>
            <a:r>
              <a:rPr lang="en-US" dirty="0" smtClean="0"/>
              <a:t> </a:t>
            </a:r>
            <a:r>
              <a:rPr lang="vi-VN" dirty="0" smtClean="0"/>
              <a:t>lâu dài</a:t>
            </a:r>
            <a:endParaRPr lang="en-US" dirty="0" smtClean="0"/>
          </a:p>
          <a:p>
            <a:pPr lvl="2" algn="just"/>
            <a:r>
              <a:rPr lang="vi-VN" dirty="0" smtClean="0"/>
              <a:t>Giá thành rất rẻ</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vi-VN" sz="4000" dirty="0" smtClean="0"/>
              <a:t>Các kỹ thuật RAID</a:t>
            </a:r>
            <a:endParaRPr lang="en-US" sz="4000" dirty="0" smtClean="0"/>
          </a:p>
        </p:txBody>
      </p:sp>
      <p:sp>
        <p:nvSpPr>
          <p:cNvPr id="6148" name="Rectangle 3"/>
          <p:cNvSpPr>
            <a:spLocks noGrp="1" noChangeArrowheads="1"/>
          </p:cNvSpPr>
          <p:nvPr>
            <p:ph type="body" idx="1"/>
          </p:nvPr>
        </p:nvSpPr>
        <p:spPr>
          <a:xfrm>
            <a:off x="304800" y="914400"/>
            <a:ext cx="8534400" cy="5715000"/>
          </a:xfrm>
        </p:spPr>
        <p:txBody>
          <a:bodyPr/>
          <a:lstStyle/>
          <a:p>
            <a:pPr algn="just"/>
            <a:r>
              <a:rPr lang="en-US" sz="2800" b="0" dirty="0" smtClean="0"/>
              <a:t>RAID 10 – disk stripping &amp; mirroring (</a:t>
            </a:r>
            <a:r>
              <a:rPr lang="en-US" sz="2800" b="0" dirty="0" err="1" smtClean="0"/>
              <a:t>tt</a:t>
            </a:r>
            <a:r>
              <a:rPr lang="en-US" sz="2800" b="0" dirty="0" smtClean="0"/>
              <a:t>)</a:t>
            </a:r>
          </a:p>
          <a:p>
            <a:pPr lvl="1" algn="just"/>
            <a:r>
              <a:rPr lang="vi-VN" b="0" dirty="0" smtClean="0"/>
              <a:t>Các đặc điểm: </a:t>
            </a:r>
            <a:endParaRPr lang="en-US" b="0" dirty="0" smtClean="0"/>
          </a:p>
          <a:p>
            <a:pPr lvl="2" algn="just"/>
            <a:r>
              <a:rPr lang="vi-VN" sz="2800" b="0" dirty="0" smtClean="0"/>
              <a:t>Tối thiểu cần 4 HDD </a:t>
            </a:r>
          </a:p>
          <a:p>
            <a:pPr lvl="2" algn="just"/>
            <a:r>
              <a:rPr lang="vi-VN" sz="2800" b="0" dirty="0" smtClean="0"/>
              <a:t>Dựa trên kĩ thuật disk mirroring và stripping </a:t>
            </a:r>
          </a:p>
          <a:p>
            <a:pPr lvl="1" algn="just"/>
            <a:r>
              <a:rPr lang="vi-VN" b="0" dirty="0" smtClean="0"/>
              <a:t>Ưu: </a:t>
            </a:r>
          </a:p>
          <a:p>
            <a:pPr lvl="2" algn="just"/>
            <a:r>
              <a:rPr lang="vi-VN" sz="2800" b="0" dirty="0" smtClean="0"/>
              <a:t>Nhanh hơn so với một đĩa </a:t>
            </a:r>
          </a:p>
          <a:p>
            <a:pPr lvl="2" algn="just"/>
            <a:r>
              <a:rPr lang="vi-VN" sz="2800" b="0" dirty="0" smtClean="0"/>
              <a:t>Tin cậy hơn so với một đĩa </a:t>
            </a:r>
          </a:p>
          <a:p>
            <a:pPr lvl="1" algn="just"/>
            <a:r>
              <a:rPr lang="vi-VN" b="0" dirty="0" smtClean="0"/>
              <a:t>Nhược: </a:t>
            </a:r>
          </a:p>
          <a:p>
            <a:pPr lvl="2" algn="just"/>
            <a:r>
              <a:rPr lang="vi-VN" sz="2800" b="0" dirty="0" smtClean="0"/>
              <a:t>Dung lượng  bằng một nửa dung lượng tổng số đĩa</a:t>
            </a:r>
            <a:endParaRPr lang="en-US" sz="2800" b="0" dirty="0" smtClean="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914400"/>
            <a:ext cx="8534400" cy="5715000"/>
          </a:xfrm>
        </p:spPr>
        <p:txBody>
          <a:bodyPr/>
          <a:lstStyle/>
          <a:p>
            <a:pPr algn="just"/>
            <a:r>
              <a:rPr lang="en-US" sz="2800" b="0" dirty="0" smtClean="0"/>
              <a:t>K</a:t>
            </a:r>
            <a:r>
              <a:rPr lang="vi-VN" sz="2800" b="0" dirty="0" smtClean="0"/>
              <a:t>hi độ dài của chương trình vượt quá giới hạn dung lượng bộ nhớ</a:t>
            </a:r>
            <a:r>
              <a:rPr lang="en-US" sz="2800" b="0" dirty="0" smtClean="0"/>
              <a:t> </a:t>
            </a:r>
            <a:r>
              <a:rPr lang="en-US" sz="2800" b="0" dirty="0" smtClean="0">
                <a:sym typeface="Wingdings" pitchFamily="2" charset="2"/>
              </a:rPr>
              <a:t></a:t>
            </a:r>
            <a:r>
              <a:rPr lang="vi-VN" sz="2800" b="0" dirty="0" smtClean="0"/>
              <a:t> phải </a:t>
            </a:r>
            <a:r>
              <a:rPr lang="en-US" sz="2800" b="0" dirty="0" err="1" smtClean="0"/>
              <a:t>có</a:t>
            </a:r>
            <a:r>
              <a:rPr lang="en-US" sz="2800" b="0" dirty="0" smtClean="0"/>
              <a:t> </a:t>
            </a:r>
            <a:r>
              <a:rPr lang="en-US" sz="2800" b="0" dirty="0" err="1" smtClean="0"/>
              <a:t>sự</a:t>
            </a:r>
            <a:r>
              <a:rPr lang="vi-VN" sz="2800" b="0" dirty="0" smtClean="0"/>
              <a:t> quản lý việc trao đổi thông tin giữa bộ nhớ và đĩa từ. </a:t>
            </a:r>
            <a:endParaRPr lang="en-US" sz="2800" b="0" dirty="0" smtClean="0"/>
          </a:p>
          <a:p>
            <a:pPr algn="just"/>
            <a:r>
              <a:rPr lang="vi-VN" sz="2800" b="0" dirty="0" smtClean="0"/>
              <a:t>Bộ nhớ ảo làm cho việc trao đổi thông tin này được thực hiện một cách tự động</a:t>
            </a:r>
            <a:r>
              <a:rPr lang="vi-VN" sz="2800" b="0" dirty="0" smtClean="0"/>
              <a:t>.</a:t>
            </a:r>
            <a:endParaRPr lang="en-US" sz="2800" b="0" dirty="0" smtClean="0"/>
          </a:p>
          <a:p>
            <a:pPr algn="just"/>
            <a:r>
              <a:rPr lang="vi-VN" sz="2800" b="0" dirty="0" smtClean="0"/>
              <a:t>Bộ nhớ ảo xác định một cơ chế vận chuyển tự động số liệu giữa bộ nhớ trong và bộ nhớ ngoài (đĩa từ</a:t>
            </a:r>
            <a:r>
              <a:rPr lang="vi-VN" sz="2800" b="0" dirty="0" smtClean="0"/>
              <a:t>).</a:t>
            </a:r>
            <a:endParaRPr lang="en-US" sz="2800" b="0" dirty="0" smtClean="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914400"/>
            <a:ext cx="8534400" cy="5715000"/>
          </a:xfrm>
        </p:spPr>
        <p:txBody>
          <a:bodyPr/>
          <a:lstStyle/>
          <a:p>
            <a:pPr algn="just"/>
            <a:r>
              <a:rPr lang="en-US" sz="2800" b="0" dirty="0" err="1" smtClean="0"/>
              <a:t>Bộ</a:t>
            </a:r>
            <a:r>
              <a:rPr lang="en-US" sz="2800" b="0" dirty="0" smtClean="0"/>
              <a:t> </a:t>
            </a:r>
            <a:r>
              <a:rPr lang="en-US" sz="2800" b="0" dirty="0" err="1" smtClean="0"/>
              <a:t>nhớ</a:t>
            </a:r>
            <a:r>
              <a:rPr lang="en-US" sz="2800" b="0" dirty="0" smtClean="0"/>
              <a:t> </a:t>
            </a:r>
            <a:r>
              <a:rPr lang="en-US" sz="2800" b="0" dirty="0" err="1" smtClean="0"/>
              <a:t>ảo</a:t>
            </a:r>
            <a:r>
              <a:rPr lang="en-US" sz="2800" b="0" dirty="0" smtClean="0"/>
              <a:t> </a:t>
            </a:r>
            <a:r>
              <a:rPr lang="en-US" sz="2800" b="0" dirty="0" err="1" smtClean="0"/>
              <a:t>là</a:t>
            </a:r>
            <a:r>
              <a:rPr lang="en-US" sz="2800" b="0" dirty="0" smtClean="0"/>
              <a:t> </a:t>
            </a:r>
            <a:r>
              <a:rPr lang="en-US" sz="2800" b="0" dirty="0" err="1" smtClean="0"/>
              <a:t>k</a:t>
            </a:r>
            <a:r>
              <a:rPr lang="en-US" sz="2800" b="0" dirty="0" err="1" smtClean="0"/>
              <a:t>ỹ</a:t>
            </a:r>
            <a:r>
              <a:rPr lang="en-US" sz="2800" b="0" dirty="0" smtClean="0"/>
              <a:t> </a:t>
            </a:r>
            <a:r>
              <a:rPr lang="en-US" sz="2800" b="0" dirty="0" err="1" smtClean="0"/>
              <a:t>thuật</a:t>
            </a:r>
            <a:r>
              <a:rPr lang="en-US" sz="2800" b="0" dirty="0" smtClean="0"/>
              <a:t> do </a:t>
            </a:r>
            <a:r>
              <a:rPr lang="en-US" sz="2800" b="0" dirty="0" err="1" smtClean="0"/>
              <a:t>hệ</a:t>
            </a:r>
            <a:r>
              <a:rPr lang="en-US" sz="2800" b="0" dirty="0" smtClean="0"/>
              <a:t> </a:t>
            </a:r>
            <a:r>
              <a:rPr lang="en-US" sz="2800" b="0" dirty="0" err="1" smtClean="0"/>
              <a:t>đ</a:t>
            </a:r>
            <a:r>
              <a:rPr lang="en-US" sz="2800" b="0" dirty="0" err="1" smtClean="0"/>
              <a:t>iều</a:t>
            </a:r>
            <a:r>
              <a:rPr lang="en-US" sz="2800" b="0" dirty="0" smtClean="0"/>
              <a:t> </a:t>
            </a:r>
            <a:r>
              <a:rPr lang="en-US" sz="2800" b="0" dirty="0" err="1" smtClean="0"/>
              <a:t>hành</a:t>
            </a:r>
            <a:r>
              <a:rPr lang="en-US" sz="2800" b="0" dirty="0" smtClean="0"/>
              <a:t>,  </a:t>
            </a:r>
            <a:r>
              <a:rPr lang="en-US" sz="2800" b="0" dirty="0" err="1" smtClean="0"/>
              <a:t>có</a:t>
            </a:r>
            <a:r>
              <a:rPr lang="en-US" sz="2800" b="0" dirty="0" smtClean="0"/>
              <a:t> </a:t>
            </a:r>
            <a:r>
              <a:rPr lang="en-US" sz="2800" b="0" dirty="0" err="1" smtClean="0"/>
              <a:t>hỗ</a:t>
            </a:r>
            <a:r>
              <a:rPr lang="en-US" sz="2800" b="0" dirty="0" smtClean="0"/>
              <a:t> </a:t>
            </a:r>
            <a:r>
              <a:rPr lang="en-US" sz="2800" b="0" dirty="0" err="1" smtClean="0"/>
              <a:t>trợ</a:t>
            </a:r>
            <a:r>
              <a:rPr lang="en-US" sz="2800" b="0" dirty="0" smtClean="0"/>
              <a:t> </a:t>
            </a:r>
            <a:r>
              <a:rPr lang="en-US" sz="2800" b="0" dirty="0" err="1" smtClean="0"/>
              <a:t>của</a:t>
            </a:r>
            <a:r>
              <a:rPr lang="en-US" sz="2800" b="0" dirty="0" smtClean="0"/>
              <a:t> </a:t>
            </a:r>
            <a:r>
              <a:rPr lang="en-US" sz="2800" b="0" dirty="0" err="1" smtClean="0"/>
              <a:t>phần</a:t>
            </a:r>
            <a:r>
              <a:rPr lang="en-US" sz="2800" b="0" dirty="0" smtClean="0"/>
              <a:t> </a:t>
            </a:r>
            <a:r>
              <a:rPr lang="en-US" sz="2800" b="0" dirty="0" err="1" smtClean="0"/>
              <a:t>cứng</a:t>
            </a:r>
            <a:endParaRPr lang="en-US" sz="2800" b="0" dirty="0" smtClean="0"/>
          </a:p>
          <a:p>
            <a:pPr algn="just"/>
            <a:r>
              <a:rPr lang="en-US" sz="2800" b="0" dirty="0" smtClean="0"/>
              <a:t>Cho </a:t>
            </a:r>
            <a:r>
              <a:rPr lang="en-US" sz="2800" b="0" dirty="0" err="1" smtClean="0"/>
              <a:t>phép</a:t>
            </a:r>
            <a:r>
              <a:rPr lang="en-US" sz="2800" b="0" dirty="0" smtClean="0"/>
              <a:t> </a:t>
            </a:r>
            <a:r>
              <a:rPr lang="en-US" sz="2800" b="0" dirty="0" err="1" smtClean="0"/>
              <a:t>thực</a:t>
            </a:r>
            <a:r>
              <a:rPr lang="en-US" sz="2800" b="0" dirty="0" smtClean="0"/>
              <a:t> </a:t>
            </a:r>
            <a:r>
              <a:rPr lang="en-US" sz="2800" b="0" dirty="0" err="1" smtClean="0"/>
              <a:t>hiện</a:t>
            </a:r>
            <a:r>
              <a:rPr lang="en-US" sz="2800" b="0" dirty="0" smtClean="0"/>
              <a:t> </a:t>
            </a:r>
            <a:r>
              <a:rPr lang="en-US" sz="2800" b="0" dirty="0" err="1" smtClean="0"/>
              <a:t>chương</a:t>
            </a:r>
            <a:r>
              <a:rPr lang="en-US" sz="2800" b="0" dirty="0" smtClean="0"/>
              <a:t> </a:t>
            </a:r>
            <a:r>
              <a:rPr lang="en-US" sz="2800" b="0" dirty="0" err="1" smtClean="0"/>
              <a:t>trình</a:t>
            </a:r>
            <a:r>
              <a:rPr lang="en-US" sz="2800" b="0" dirty="0" smtClean="0"/>
              <a:t> </a:t>
            </a:r>
            <a:r>
              <a:rPr lang="en-US" sz="2800" b="0" dirty="0" err="1" smtClean="0"/>
              <a:t>lớn</a:t>
            </a:r>
            <a:r>
              <a:rPr lang="en-US" sz="2800" b="0" dirty="0" smtClean="0"/>
              <a:t> </a:t>
            </a:r>
            <a:r>
              <a:rPr lang="en-US" sz="2800" b="0" dirty="0" err="1" smtClean="0"/>
              <a:t>hơnbộ</a:t>
            </a:r>
            <a:r>
              <a:rPr lang="en-US" sz="2800" b="0" dirty="0" smtClean="0"/>
              <a:t> </a:t>
            </a:r>
            <a:r>
              <a:rPr lang="en-US" sz="2800" b="0" dirty="0" err="1" smtClean="0"/>
              <a:t>nhớ</a:t>
            </a:r>
            <a:r>
              <a:rPr lang="en-US" sz="2800" b="0" dirty="0" smtClean="0"/>
              <a:t> </a:t>
            </a:r>
            <a:r>
              <a:rPr lang="en-US" sz="2800" b="0" dirty="0" err="1" smtClean="0"/>
              <a:t>trong</a:t>
            </a:r>
            <a:r>
              <a:rPr lang="en-US" sz="2800" b="0" dirty="0" smtClean="0"/>
              <a:t> </a:t>
            </a:r>
            <a:r>
              <a:rPr lang="en-US" sz="2800" b="0" dirty="0" err="1" smtClean="0"/>
              <a:t>bằng</a:t>
            </a:r>
            <a:r>
              <a:rPr lang="en-US" sz="2800" b="0" dirty="0" smtClean="0"/>
              <a:t> </a:t>
            </a:r>
            <a:r>
              <a:rPr lang="en-US" sz="2800" b="0" dirty="0" err="1" smtClean="0"/>
              <a:t>cách</a:t>
            </a:r>
            <a:r>
              <a:rPr lang="en-US" sz="2800" b="0" dirty="0" smtClean="0"/>
              <a:t> </a:t>
            </a:r>
            <a:r>
              <a:rPr lang="en-US" sz="2800" b="0" dirty="0" err="1" smtClean="0"/>
              <a:t>sử</a:t>
            </a:r>
            <a:r>
              <a:rPr lang="en-US" sz="2800" b="0" dirty="0" smtClean="0"/>
              <a:t> </a:t>
            </a:r>
            <a:r>
              <a:rPr lang="en-US" sz="2800" b="0" dirty="0" err="1" smtClean="0"/>
              <a:t>dụng</a:t>
            </a:r>
            <a:r>
              <a:rPr lang="en-US" sz="2800" b="0" dirty="0" smtClean="0"/>
              <a:t> </a:t>
            </a:r>
            <a:r>
              <a:rPr lang="en-US" sz="2800" b="0" dirty="0" err="1" smtClean="0"/>
              <a:t>bộ</a:t>
            </a:r>
            <a:r>
              <a:rPr lang="en-US" sz="2800" b="0" dirty="0" smtClean="0"/>
              <a:t> </a:t>
            </a:r>
            <a:r>
              <a:rPr lang="en-US" sz="2800" b="0" dirty="0" err="1" smtClean="0"/>
              <a:t>nhớ</a:t>
            </a:r>
            <a:r>
              <a:rPr lang="en-US" sz="2800" b="0" dirty="0" smtClean="0"/>
              <a:t> </a:t>
            </a:r>
            <a:r>
              <a:rPr lang="en-US" sz="2800" b="0" dirty="0" err="1" smtClean="0"/>
              <a:t>ngoài</a:t>
            </a:r>
            <a:endParaRPr lang="en-US" sz="2800" b="0" dirty="0" smtClean="0"/>
          </a:p>
          <a:p>
            <a:pPr algn="just"/>
            <a:r>
              <a:rPr lang="en-US" sz="2800" b="0" dirty="0" err="1" smtClean="0"/>
              <a:t>Hoạt</a:t>
            </a:r>
            <a:r>
              <a:rPr lang="en-US" sz="2800" b="0" dirty="0" smtClean="0"/>
              <a:t> </a:t>
            </a:r>
            <a:r>
              <a:rPr lang="en-US" sz="2800" b="0" dirty="0" err="1" smtClean="0"/>
              <a:t>đ</a:t>
            </a:r>
            <a:r>
              <a:rPr lang="en-US" sz="2800" b="0" dirty="0" err="1" smtClean="0"/>
              <a:t>ộng</a:t>
            </a:r>
            <a:r>
              <a:rPr lang="en-US" sz="2800" b="0" dirty="0" smtClean="0"/>
              <a:t> </a:t>
            </a:r>
            <a:r>
              <a:rPr lang="en-US" sz="2800" b="0" dirty="0" err="1" smtClean="0"/>
              <a:t>dạng</a:t>
            </a:r>
            <a:r>
              <a:rPr lang="en-US" sz="2800" b="0" dirty="0" smtClean="0"/>
              <a:t> overlay </a:t>
            </a:r>
            <a:r>
              <a:rPr lang="en-US" sz="2800" b="0" dirty="0" err="1" smtClean="0"/>
              <a:t>tự</a:t>
            </a:r>
            <a:r>
              <a:rPr lang="en-US" sz="2800" b="0" dirty="0" smtClean="0"/>
              <a:t> </a:t>
            </a:r>
            <a:r>
              <a:rPr lang="en-US" sz="2800" b="0" dirty="0" err="1" smtClean="0"/>
              <a:t>đ</a:t>
            </a:r>
            <a:r>
              <a:rPr lang="en-US" sz="2800" b="0" dirty="0" err="1" smtClean="0"/>
              <a:t>ộng</a:t>
            </a:r>
            <a:endParaRPr lang="en-US" sz="2800" b="0" dirty="0" smtClean="0"/>
          </a:p>
          <a:p>
            <a:pPr algn="just"/>
            <a:r>
              <a:rPr lang="en-US" sz="2800" b="0" dirty="0" err="1" smtClean="0"/>
              <a:t>Bộ</a:t>
            </a:r>
            <a:r>
              <a:rPr lang="en-US" sz="2800" b="0" dirty="0" smtClean="0"/>
              <a:t> </a:t>
            </a:r>
            <a:r>
              <a:rPr lang="en-US" sz="2800" b="0" dirty="0" err="1" smtClean="0"/>
              <a:t>nhớ</a:t>
            </a:r>
            <a:r>
              <a:rPr lang="en-US" sz="2800" b="0" dirty="0" smtClean="0"/>
              <a:t> </a:t>
            </a:r>
            <a:r>
              <a:rPr lang="en-US" sz="2800" b="0" dirty="0" err="1" smtClean="0"/>
              <a:t>ảo</a:t>
            </a:r>
            <a:r>
              <a:rPr lang="en-US" sz="2800" b="0" dirty="0" smtClean="0"/>
              <a:t> = </a:t>
            </a:r>
            <a:r>
              <a:rPr lang="en-US" sz="2800" b="0" dirty="0" err="1" smtClean="0"/>
              <a:t>bộ</a:t>
            </a:r>
            <a:r>
              <a:rPr lang="en-US" sz="2800" b="0" dirty="0" smtClean="0"/>
              <a:t> </a:t>
            </a:r>
            <a:r>
              <a:rPr lang="en-US" sz="2800" b="0" dirty="0" err="1" smtClean="0"/>
              <a:t>nhớ</a:t>
            </a:r>
            <a:r>
              <a:rPr lang="en-US" sz="2800" b="0" dirty="0" smtClean="0"/>
              <a:t> </a:t>
            </a:r>
            <a:r>
              <a:rPr lang="en-US" sz="2800" b="0" dirty="0" err="1" smtClean="0"/>
              <a:t>trên</a:t>
            </a:r>
            <a:r>
              <a:rPr lang="en-US" sz="2800" b="0" dirty="0" smtClean="0"/>
              <a:t> </a:t>
            </a:r>
            <a:r>
              <a:rPr lang="en-US" sz="2800" b="0" dirty="0" err="1" smtClean="0"/>
              <a:t>đĩa</a:t>
            </a:r>
            <a:endParaRPr lang="en-US" sz="2800" b="0" dirty="0" smtClean="0"/>
          </a:p>
          <a:p>
            <a:pPr algn="just"/>
            <a:r>
              <a:rPr lang="vi-VN" sz="2800" b="0" dirty="0" smtClean="0"/>
              <a:t>Bộ nhớ ảo</a:t>
            </a:r>
            <a:r>
              <a:rPr lang="vi-VN" sz="2800" b="0" dirty="0" smtClean="0">
                <a:solidFill>
                  <a:schemeClr val="tx1"/>
                </a:solidFill>
              </a:rPr>
              <a:t> </a:t>
            </a:r>
            <a:r>
              <a:rPr lang="vi-VN" sz="2800" b="0" dirty="0" smtClean="0"/>
              <a:t>bao gồm </a:t>
            </a:r>
            <a:r>
              <a:rPr lang="vi-VN" sz="2800" b="0" u="sng" dirty="0" smtClean="0"/>
              <a:t>bộ nhớ trong và bộ nhớ ngoài</a:t>
            </a:r>
            <a:r>
              <a:rPr lang="vi-VN" sz="2800" b="0" dirty="0" smtClean="0"/>
              <a:t> được phân tích thành khối để có thể cung cấp cho mỗi chương trình một số khối cần thiết cho việc thực hiện chương trình đó</a:t>
            </a:r>
            <a:r>
              <a:rPr lang="en-US" sz="2800" b="0" dirty="0" smtClean="0"/>
              <a:t>.</a:t>
            </a:r>
            <a:endParaRPr lang="en-US" sz="2800" b="0" dirty="0" smtClean="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914400"/>
            <a:ext cx="8534400" cy="5715000"/>
          </a:xfrm>
        </p:spPr>
        <p:txBody>
          <a:bodyPr/>
          <a:lstStyle/>
          <a:p>
            <a:pPr algn="just"/>
            <a:r>
              <a:rPr lang="en-US" sz="2800" b="0" dirty="0" err="1" smtClean="0"/>
              <a:t>Chương</a:t>
            </a:r>
            <a:r>
              <a:rPr lang="en-US" sz="2800" b="0" dirty="0" smtClean="0"/>
              <a:t> </a:t>
            </a:r>
            <a:r>
              <a:rPr lang="en-US" sz="2800" b="0" dirty="0" err="1" smtClean="0"/>
              <a:t>trình</a:t>
            </a:r>
            <a:r>
              <a:rPr lang="en-US" sz="2800" b="0" dirty="0" smtClean="0"/>
              <a:t> </a:t>
            </a:r>
            <a:r>
              <a:rPr lang="en-US" sz="2800" b="0" dirty="0" err="1" smtClean="0"/>
              <a:t>được</a:t>
            </a:r>
            <a:r>
              <a:rPr lang="en-US" sz="2800" b="0" dirty="0" smtClean="0"/>
              <a:t> </a:t>
            </a:r>
            <a:r>
              <a:rPr lang="en-US" sz="2800" b="0" dirty="0" err="1" smtClean="0"/>
              <a:t>viết</a:t>
            </a:r>
            <a:r>
              <a:rPr lang="en-US" sz="2800" b="0" dirty="0" smtClean="0"/>
              <a:t> </a:t>
            </a:r>
            <a:r>
              <a:rPr lang="en-US" sz="2800" b="0" dirty="0" err="1" smtClean="0"/>
              <a:t>trên</a:t>
            </a:r>
            <a:r>
              <a:rPr lang="en-US" sz="2800" b="0" dirty="0" smtClean="0"/>
              <a:t> </a:t>
            </a:r>
            <a:r>
              <a:rPr lang="en-US" sz="2800" b="0" dirty="0" err="1" smtClean="0"/>
              <a:t>không</a:t>
            </a:r>
            <a:r>
              <a:rPr lang="en-US" sz="2800" b="0" dirty="0" smtClean="0"/>
              <a:t> </a:t>
            </a:r>
            <a:r>
              <a:rPr lang="en-US" sz="2800" b="0" dirty="0" err="1" smtClean="0"/>
              <a:t>gian</a:t>
            </a:r>
            <a:r>
              <a:rPr lang="en-US" sz="2800" b="0" dirty="0" smtClean="0"/>
              <a:t> </a:t>
            </a:r>
            <a:r>
              <a:rPr lang="en-US" sz="2800" b="0" dirty="0" err="1" smtClean="0"/>
              <a:t>địa</a:t>
            </a:r>
            <a:r>
              <a:rPr lang="en-US" sz="2800" b="0" dirty="0" smtClean="0"/>
              <a:t> </a:t>
            </a:r>
            <a:r>
              <a:rPr lang="en-US" sz="2800" b="0" dirty="0" err="1" smtClean="0"/>
              <a:t>chỉ</a:t>
            </a:r>
            <a:r>
              <a:rPr lang="en-US" sz="2800" b="0" dirty="0" smtClean="0"/>
              <a:t> </a:t>
            </a:r>
            <a:r>
              <a:rPr lang="en-US" sz="2800" b="0" dirty="0" err="1" smtClean="0"/>
              <a:t>ảo</a:t>
            </a:r>
            <a:r>
              <a:rPr lang="en-US" sz="2800" b="0" dirty="0" smtClean="0"/>
              <a:t>,  </a:t>
            </a:r>
            <a:r>
              <a:rPr lang="en-US" sz="2800" b="0" dirty="0" err="1" smtClean="0"/>
              <a:t>là</a:t>
            </a:r>
            <a:r>
              <a:rPr lang="en-US" sz="2800" b="0" dirty="0" smtClean="0"/>
              <a:t> </a:t>
            </a:r>
            <a:r>
              <a:rPr lang="en-US" sz="2800" b="0" dirty="0" err="1" smtClean="0"/>
              <a:t>thông</a:t>
            </a:r>
            <a:r>
              <a:rPr lang="en-US" sz="2800" b="0" dirty="0" smtClean="0"/>
              <a:t> </a:t>
            </a:r>
            <a:r>
              <a:rPr lang="en-US" sz="2800" b="0" dirty="0" err="1" smtClean="0"/>
              <a:t>số</a:t>
            </a:r>
            <a:r>
              <a:rPr lang="en-US" sz="2800" b="0" dirty="0" smtClean="0"/>
              <a:t> </a:t>
            </a:r>
            <a:r>
              <a:rPr lang="en-US" sz="2800" b="0" dirty="0" err="1" smtClean="0"/>
              <a:t>của</a:t>
            </a:r>
            <a:r>
              <a:rPr lang="en-US" sz="2800" b="0" dirty="0" smtClean="0"/>
              <a:t> CPU  </a:t>
            </a:r>
            <a:r>
              <a:rPr lang="en-US" sz="2800" b="0" dirty="0" err="1" smtClean="0"/>
              <a:t>và</a:t>
            </a:r>
            <a:r>
              <a:rPr lang="en-US" sz="2800" b="0" dirty="0" smtClean="0"/>
              <a:t> </a:t>
            </a:r>
            <a:r>
              <a:rPr lang="en-US" sz="2800" b="0" dirty="0" err="1" smtClean="0"/>
              <a:t>hệ</a:t>
            </a:r>
            <a:r>
              <a:rPr lang="en-US" sz="2800" b="0" dirty="0" smtClean="0"/>
              <a:t> </a:t>
            </a:r>
            <a:r>
              <a:rPr lang="en-US" sz="2800" b="0" dirty="0" err="1" smtClean="0"/>
              <a:t>điều</a:t>
            </a:r>
            <a:r>
              <a:rPr lang="en-US" sz="2800" b="0" dirty="0" smtClean="0"/>
              <a:t> </a:t>
            </a:r>
            <a:r>
              <a:rPr lang="en-US" sz="2800" b="0" dirty="0" err="1" smtClean="0"/>
              <a:t>hành</a:t>
            </a:r>
            <a:endParaRPr lang="en-US" sz="2800" b="0" dirty="0" smtClean="0"/>
          </a:p>
          <a:p>
            <a:pPr algn="just"/>
            <a:r>
              <a:rPr lang="en-US" sz="2800" b="0" dirty="0" err="1" smtClean="0"/>
              <a:t>Khi</a:t>
            </a:r>
            <a:r>
              <a:rPr lang="en-US" sz="2800" b="0" dirty="0" smtClean="0"/>
              <a:t> </a:t>
            </a:r>
            <a:r>
              <a:rPr lang="en-US" sz="2800" b="0" dirty="0" err="1" smtClean="0"/>
              <a:t>thực</a:t>
            </a:r>
            <a:r>
              <a:rPr lang="en-US" sz="2800" b="0" dirty="0" smtClean="0"/>
              <a:t> thi, </a:t>
            </a:r>
            <a:r>
              <a:rPr lang="en-US" sz="2800" b="0" dirty="0" err="1" smtClean="0"/>
              <a:t>hệ</a:t>
            </a:r>
            <a:r>
              <a:rPr lang="en-US" sz="2800" b="0" dirty="0" smtClean="0"/>
              <a:t> </a:t>
            </a:r>
            <a:r>
              <a:rPr lang="en-US" sz="2800" b="0" dirty="0" err="1" smtClean="0"/>
              <a:t>đ</a:t>
            </a:r>
            <a:r>
              <a:rPr lang="en-US" sz="2800" b="0" dirty="0" err="1" smtClean="0"/>
              <a:t>iều</a:t>
            </a:r>
            <a:r>
              <a:rPr lang="en-US" sz="2800" b="0" dirty="0" smtClean="0"/>
              <a:t> </a:t>
            </a:r>
            <a:r>
              <a:rPr lang="en-US" sz="2800" b="0" dirty="0" err="1" smtClean="0"/>
              <a:t>hành</a:t>
            </a:r>
            <a:r>
              <a:rPr lang="en-US" sz="2800" b="0" dirty="0" smtClean="0"/>
              <a:t>:</a:t>
            </a:r>
          </a:p>
          <a:p>
            <a:pPr lvl="1" algn="just"/>
            <a:r>
              <a:rPr lang="en-US" sz="2400" b="0" dirty="0" err="1" smtClean="0"/>
              <a:t>nạp</a:t>
            </a:r>
            <a:r>
              <a:rPr lang="en-US" sz="2400" b="0" dirty="0" smtClean="0"/>
              <a:t> </a:t>
            </a:r>
            <a:r>
              <a:rPr lang="en-US" sz="2400" b="0" dirty="0" err="1" smtClean="0"/>
              <a:t>chương</a:t>
            </a:r>
            <a:r>
              <a:rPr lang="en-US" sz="2400" b="0" dirty="0" smtClean="0"/>
              <a:t> </a:t>
            </a:r>
            <a:r>
              <a:rPr lang="en-US" sz="2400" b="0" dirty="0" err="1" smtClean="0"/>
              <a:t>trình</a:t>
            </a:r>
            <a:r>
              <a:rPr lang="en-US" sz="2400" b="0" dirty="0" smtClean="0"/>
              <a:t> </a:t>
            </a:r>
            <a:r>
              <a:rPr lang="en-US" sz="2400" b="0" dirty="0" err="1" smtClean="0"/>
              <a:t>vào</a:t>
            </a:r>
            <a:r>
              <a:rPr lang="en-US" sz="2400" b="0" dirty="0" smtClean="0"/>
              <a:t> </a:t>
            </a:r>
            <a:r>
              <a:rPr lang="en-US" sz="2400" b="0" dirty="0" err="1" smtClean="0"/>
              <a:t>bộ</a:t>
            </a:r>
            <a:r>
              <a:rPr lang="en-US" sz="2400" b="0" dirty="0" smtClean="0"/>
              <a:t> </a:t>
            </a:r>
            <a:r>
              <a:rPr lang="en-US" sz="2400" b="0" dirty="0" err="1" smtClean="0"/>
              <a:t>nhớ</a:t>
            </a:r>
            <a:endParaRPr lang="en-US" sz="2400" b="0" dirty="0" smtClean="0"/>
          </a:p>
          <a:p>
            <a:pPr lvl="1" algn="just"/>
            <a:r>
              <a:rPr lang="en-US" sz="2400" b="0" dirty="0" err="1" smtClean="0"/>
              <a:t>chuyển</a:t>
            </a:r>
            <a:r>
              <a:rPr lang="en-US" sz="2400" b="0" dirty="0" smtClean="0"/>
              <a:t> </a:t>
            </a:r>
            <a:r>
              <a:rPr lang="en-US" sz="2400" b="0" dirty="0" err="1" smtClean="0"/>
              <a:t>đ</a:t>
            </a:r>
            <a:r>
              <a:rPr lang="en-US" sz="2400" b="0" dirty="0" err="1" smtClean="0"/>
              <a:t>ổi</a:t>
            </a:r>
            <a:r>
              <a:rPr lang="en-US" sz="2400" b="0" dirty="0" smtClean="0"/>
              <a:t> </a:t>
            </a:r>
            <a:r>
              <a:rPr lang="en-US" sz="2400" b="0" dirty="0" err="1" smtClean="0"/>
              <a:t>đ</a:t>
            </a:r>
            <a:r>
              <a:rPr lang="en-US" sz="2400" b="0" dirty="0" err="1" smtClean="0"/>
              <a:t>ịa</a:t>
            </a:r>
            <a:r>
              <a:rPr lang="en-US" sz="2400" b="0" dirty="0" smtClean="0"/>
              <a:t> </a:t>
            </a:r>
            <a:r>
              <a:rPr lang="en-US" sz="2400" b="0" dirty="0" err="1" smtClean="0"/>
              <a:t>chỉ</a:t>
            </a:r>
            <a:r>
              <a:rPr lang="en-US" sz="2400" b="0" dirty="0" smtClean="0"/>
              <a:t> </a:t>
            </a:r>
            <a:r>
              <a:rPr lang="en-US" sz="2400" b="0" dirty="0" err="1" smtClean="0"/>
              <a:t>ảo</a:t>
            </a:r>
            <a:r>
              <a:rPr lang="en-US" sz="2400" b="0" dirty="0" smtClean="0"/>
              <a:t> </a:t>
            </a:r>
            <a:r>
              <a:rPr lang="en-US" sz="2400" b="0" dirty="0" err="1" smtClean="0"/>
              <a:t>thành</a:t>
            </a:r>
            <a:r>
              <a:rPr lang="en-US" sz="2400" b="0" dirty="0" smtClean="0"/>
              <a:t> </a:t>
            </a:r>
            <a:r>
              <a:rPr lang="en-US" sz="2400" b="0" dirty="0" err="1" smtClean="0"/>
              <a:t>đ</a:t>
            </a:r>
            <a:r>
              <a:rPr lang="en-US" sz="2400" b="0" dirty="0" err="1" smtClean="0"/>
              <a:t>ịa</a:t>
            </a:r>
            <a:r>
              <a:rPr lang="en-US" sz="2400" b="0" dirty="0" smtClean="0"/>
              <a:t> </a:t>
            </a:r>
            <a:r>
              <a:rPr lang="en-US" sz="2400" b="0" dirty="0" err="1" smtClean="0"/>
              <a:t>chỉ</a:t>
            </a:r>
            <a:r>
              <a:rPr lang="en-US" sz="2400" b="0" dirty="0" smtClean="0"/>
              <a:t> </a:t>
            </a:r>
            <a:r>
              <a:rPr lang="en-US" sz="2400" b="0" dirty="0" err="1" smtClean="0"/>
              <a:t>vật</a:t>
            </a:r>
            <a:r>
              <a:rPr lang="en-US" sz="2400" b="0" dirty="0" smtClean="0"/>
              <a:t> </a:t>
            </a:r>
            <a:r>
              <a:rPr lang="en-US" sz="2400" b="0" dirty="0" err="1" smtClean="0"/>
              <a:t>lý</a:t>
            </a:r>
            <a:endParaRPr lang="en-US" sz="2400" b="0" dirty="0" smtClean="0"/>
          </a:p>
          <a:p>
            <a:pPr lvl="1" algn="just"/>
            <a:r>
              <a:rPr lang="en-US" sz="2400" b="0" dirty="0" err="1" smtClean="0"/>
              <a:t>truy</a:t>
            </a:r>
            <a:r>
              <a:rPr lang="en-US" sz="2400" b="0" dirty="0" smtClean="0"/>
              <a:t> </a:t>
            </a:r>
            <a:r>
              <a:rPr lang="en-US" sz="2400" b="0" dirty="0" err="1" smtClean="0"/>
              <a:t>xuất</a:t>
            </a:r>
            <a:r>
              <a:rPr lang="en-US" sz="2400" b="0" dirty="0" smtClean="0"/>
              <a:t> </a:t>
            </a:r>
            <a:r>
              <a:rPr lang="en-US" sz="2400" b="0" dirty="0" err="1" smtClean="0"/>
              <a:t>trên</a:t>
            </a:r>
            <a:r>
              <a:rPr lang="en-US" sz="2400" b="0" dirty="0" smtClean="0"/>
              <a:t> </a:t>
            </a:r>
            <a:r>
              <a:rPr lang="en-US" sz="2400" b="0" dirty="0" err="1" smtClean="0"/>
              <a:t>bộ</a:t>
            </a:r>
            <a:r>
              <a:rPr lang="en-US" sz="2400" b="0" dirty="0" smtClean="0"/>
              <a:t> </a:t>
            </a:r>
            <a:r>
              <a:rPr lang="en-US" sz="2400" b="0" dirty="0" err="1" smtClean="0"/>
              <a:t>nhớ</a:t>
            </a:r>
            <a:r>
              <a:rPr lang="en-US" sz="2400" b="0" dirty="0" smtClean="0"/>
              <a:t> </a:t>
            </a:r>
            <a:r>
              <a:rPr lang="en-US" sz="2400" b="0" dirty="0" err="1" smtClean="0"/>
              <a:t>vật</a:t>
            </a:r>
            <a:r>
              <a:rPr lang="en-US" sz="2400" b="0" dirty="0" smtClean="0"/>
              <a:t> </a:t>
            </a:r>
            <a:r>
              <a:rPr lang="en-US" sz="2400" b="0" dirty="0" err="1" smtClean="0"/>
              <a:t>lý</a:t>
            </a:r>
            <a:endParaRPr lang="en-US" sz="2400" b="0" dirty="0" smtClean="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914400"/>
            <a:ext cx="8534400" cy="5715000"/>
          </a:xfrm>
        </p:spPr>
        <p:txBody>
          <a:bodyPr/>
          <a:lstStyle/>
          <a:p>
            <a:pPr algn="just"/>
            <a:endParaRPr lang="en-US" sz="2800" b="0" dirty="0" smtClean="0"/>
          </a:p>
        </p:txBody>
      </p:sp>
      <p:pic>
        <p:nvPicPr>
          <p:cNvPr id="51202" name="Picture 2"/>
          <p:cNvPicPr>
            <a:picLocks noChangeAspect="1" noChangeArrowheads="1"/>
          </p:cNvPicPr>
          <p:nvPr/>
        </p:nvPicPr>
        <p:blipFill>
          <a:blip r:embed="rId2"/>
          <a:srcRect/>
          <a:stretch>
            <a:fillRect/>
          </a:stretch>
        </p:blipFill>
        <p:spPr bwMode="auto">
          <a:xfrm>
            <a:off x="304800" y="914400"/>
            <a:ext cx="86868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914400"/>
            <a:ext cx="8534400" cy="5715000"/>
          </a:xfrm>
        </p:spPr>
        <p:txBody>
          <a:bodyPr/>
          <a:lstStyle/>
          <a:p>
            <a:pPr algn="just"/>
            <a:r>
              <a:rPr lang="en-US" sz="2800" b="0" dirty="0" smtClean="0"/>
              <a:t>B</a:t>
            </a:r>
            <a:r>
              <a:rPr lang="vi-VN" sz="2800" b="0" dirty="0" smtClean="0"/>
              <a:t>ộ nhớ ảo đơn giản hoá việc nạp chương trình vào bộ nhớ để thi hành nhờ một cơ chế được gọi là sự tái định địa chỉ (address relocation). Cơ chế này cho phép một chương trình có thể được thi hành khi nó nằm ở bất cứ vị trí nào trong bộ nhớ.</a:t>
            </a:r>
            <a:endParaRPr lang="en-US" sz="2800" b="0" dirty="0" smtClean="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914400"/>
            <a:ext cx="8534400" cy="5715000"/>
          </a:xfrm>
        </p:spPr>
        <p:txBody>
          <a:bodyPr/>
          <a:lstStyle/>
          <a:p>
            <a:pPr algn="just"/>
            <a:endParaRPr lang="en-US" sz="2800" b="0" dirty="0" smtClean="0"/>
          </a:p>
        </p:txBody>
      </p:sp>
      <p:pic>
        <p:nvPicPr>
          <p:cNvPr id="52227" name="Picture 3"/>
          <p:cNvPicPr>
            <a:picLocks noChangeAspect="1" noChangeArrowheads="1"/>
          </p:cNvPicPr>
          <p:nvPr/>
        </p:nvPicPr>
        <p:blipFill>
          <a:blip r:embed="rId2"/>
          <a:srcRect/>
          <a:stretch>
            <a:fillRect/>
          </a:stretch>
        </p:blipFill>
        <p:spPr bwMode="auto">
          <a:xfrm>
            <a:off x="152400" y="1285875"/>
            <a:ext cx="880110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914400"/>
            <a:ext cx="8534400" cy="5715000"/>
          </a:xfrm>
        </p:spPr>
        <p:txBody>
          <a:bodyPr/>
          <a:lstStyle/>
          <a:p>
            <a:pPr algn="just"/>
            <a:r>
              <a:rPr lang="en-US" sz="2800" b="0" dirty="0" err="1" smtClean="0"/>
              <a:t>Những</a:t>
            </a:r>
            <a:r>
              <a:rPr lang="en-US" sz="2800" b="0" dirty="0" smtClean="0"/>
              <a:t> </a:t>
            </a:r>
            <a:r>
              <a:rPr lang="en-US" sz="2800" b="0" dirty="0" err="1" smtClean="0"/>
              <a:t>khác</a:t>
            </a:r>
            <a:r>
              <a:rPr lang="en-US" sz="2800" b="0" dirty="0" smtClean="0"/>
              <a:t> </a:t>
            </a:r>
            <a:r>
              <a:rPr lang="en-US" sz="2800" b="0" dirty="0" err="1" smtClean="0"/>
              <a:t>biệt</a:t>
            </a:r>
            <a:r>
              <a:rPr lang="en-US" sz="2800" b="0" dirty="0" smtClean="0"/>
              <a:t> </a:t>
            </a:r>
            <a:r>
              <a:rPr lang="en-US" sz="2800" b="0" dirty="0" err="1" smtClean="0"/>
              <a:t>khác</a:t>
            </a:r>
            <a:r>
              <a:rPr lang="en-US" sz="2800" b="0" dirty="0" smtClean="0"/>
              <a:t> </a:t>
            </a:r>
            <a:r>
              <a:rPr lang="en-US" sz="2800" b="0" dirty="0" err="1" smtClean="0"/>
              <a:t>giữa</a:t>
            </a:r>
            <a:r>
              <a:rPr lang="en-US" sz="2800" b="0" dirty="0" smtClean="0"/>
              <a:t> </a:t>
            </a:r>
            <a:r>
              <a:rPr lang="en-US" sz="2800" b="0" dirty="0" err="1" smtClean="0"/>
              <a:t>bộ</a:t>
            </a:r>
            <a:r>
              <a:rPr lang="en-US" sz="2800" b="0" dirty="0" smtClean="0"/>
              <a:t> </a:t>
            </a:r>
            <a:r>
              <a:rPr lang="en-US" sz="2800" b="0" dirty="0" err="1" smtClean="0"/>
              <a:t>nhớ</a:t>
            </a:r>
            <a:r>
              <a:rPr lang="en-US" sz="2800" b="0" dirty="0" smtClean="0"/>
              <a:t> cache </a:t>
            </a:r>
            <a:r>
              <a:rPr lang="en-US" sz="2800" b="0" dirty="0" err="1" smtClean="0"/>
              <a:t>và</a:t>
            </a:r>
            <a:r>
              <a:rPr lang="en-US" sz="2800" b="0" dirty="0" smtClean="0"/>
              <a:t> </a:t>
            </a:r>
            <a:r>
              <a:rPr lang="en-US" sz="2800" b="0" dirty="0" err="1" smtClean="0"/>
              <a:t>bộ</a:t>
            </a:r>
            <a:r>
              <a:rPr lang="en-US" sz="2800" b="0" dirty="0" smtClean="0"/>
              <a:t> </a:t>
            </a:r>
            <a:r>
              <a:rPr lang="en-US" sz="2800" b="0" dirty="0" err="1" smtClean="0"/>
              <a:t>nhớ</a:t>
            </a:r>
            <a:r>
              <a:rPr lang="en-US" sz="2800" b="0" dirty="0" smtClean="0"/>
              <a:t> </a:t>
            </a:r>
            <a:r>
              <a:rPr lang="en-US" sz="2800" b="0" dirty="0" err="1" smtClean="0"/>
              <a:t>ảo</a:t>
            </a:r>
            <a:r>
              <a:rPr lang="en-US" sz="2800" b="0" dirty="0" smtClean="0"/>
              <a:t> </a:t>
            </a:r>
            <a:r>
              <a:rPr lang="en-US" sz="2800" b="0" dirty="0" err="1" smtClean="0"/>
              <a:t>là</a:t>
            </a:r>
            <a:r>
              <a:rPr lang="en-US" sz="2800" b="0" dirty="0" smtClean="0"/>
              <a:t>:</a:t>
            </a:r>
          </a:p>
          <a:p>
            <a:pPr lvl="1" algn="just"/>
            <a:r>
              <a:rPr lang="vi-VN" sz="2400" b="0" dirty="0" smtClean="0"/>
              <a:t>Khi thất bại cache, sự thay thế một khối trong cache được điều khiển bằng phần cứng, trong khi sự thay thế trong bộ nhớ ảo là chủ yếu do hệ điều hành.</a:t>
            </a:r>
            <a:endParaRPr lang="en-US" sz="2400" b="0" dirty="0" smtClean="0"/>
          </a:p>
          <a:p>
            <a:pPr lvl="1" algn="just"/>
            <a:r>
              <a:rPr lang="vi-VN" sz="2400" dirty="0" smtClean="0"/>
              <a:t>Không gian định vị mà bộ xử lý quản lý là không gian định vị của bộ nhớ ảo, trong lúc đó thì dung lượng bộ nhớ cache không tuỳ thuộc vào không gian định vị bộ xử lý.</a:t>
            </a:r>
            <a:endParaRPr lang="en-US" sz="2400" dirty="0" smtClean="0"/>
          </a:p>
          <a:p>
            <a:pPr lvl="1" algn="just"/>
            <a:r>
              <a:rPr lang="vi-VN" sz="2400" dirty="0" smtClean="0"/>
              <a:t>Bộ nhớ ngoài còn  được dùng  để lưu trữ tập tin ngoài nhiệm vụ là hậu phương của bộ nhớ trong (trong các cấp bộ nhớ).</a:t>
            </a:r>
            <a:endParaRPr lang="en-US" sz="2400" dirty="0" smtClean="0"/>
          </a:p>
          <a:p>
            <a:pPr lvl="1" algn="just"/>
            <a:r>
              <a:rPr lang="vi-VN" sz="2400" dirty="0" smtClean="0"/>
              <a:t>Bộ nhớ ảo cũng được thiết kế bằng nhiều kỹ thuật đặc thù cho chính nó.</a:t>
            </a:r>
            <a:endParaRPr lang="en-US" sz="2400" b="0" dirty="0" smtClean="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sz="3600" b="0" dirty="0" err="1" smtClean="0"/>
              <a:t>Các</a:t>
            </a:r>
            <a:r>
              <a:rPr lang="en-US" sz="3600" b="0" dirty="0" smtClean="0"/>
              <a:t> </a:t>
            </a:r>
            <a:r>
              <a:rPr lang="en-US" sz="3600" b="0" dirty="0" err="1" smtClean="0"/>
              <a:t>dạng</a:t>
            </a:r>
            <a:r>
              <a:rPr lang="en-US" sz="3600" b="0" dirty="0" smtClean="0"/>
              <a:t> </a:t>
            </a:r>
            <a:r>
              <a:rPr lang="en-US" sz="3600" b="0" dirty="0" err="1" smtClean="0"/>
              <a:t>bộ</a:t>
            </a:r>
            <a:r>
              <a:rPr lang="en-US" sz="3600" b="0" dirty="0" smtClean="0"/>
              <a:t> </a:t>
            </a:r>
            <a:r>
              <a:rPr lang="en-US" sz="3600" b="0" dirty="0" err="1" smtClean="0"/>
              <a:t>nhớ</a:t>
            </a:r>
            <a:r>
              <a:rPr lang="en-US" sz="3600" b="0" dirty="0" smtClean="0"/>
              <a:t> </a:t>
            </a:r>
            <a:r>
              <a:rPr lang="en-US" sz="3600" b="0" dirty="0" err="1" smtClean="0"/>
              <a:t>ảo</a:t>
            </a:r>
            <a:endParaRPr lang="en-US" sz="3600" b="0" dirty="0" smtClean="0"/>
          </a:p>
          <a:p>
            <a:pPr lvl="1" algn="just"/>
            <a:r>
              <a:rPr lang="vi-VN" b="0" dirty="0" smtClean="0"/>
              <a:t>Dạng </a:t>
            </a:r>
            <a:r>
              <a:rPr lang="vi-VN" b="0" dirty="0" smtClean="0"/>
              <a:t>phân trang (paging)</a:t>
            </a:r>
          </a:p>
          <a:p>
            <a:pPr lvl="1" algn="just"/>
            <a:r>
              <a:rPr lang="vi-VN" b="0" dirty="0" smtClean="0"/>
              <a:t>Dạng </a:t>
            </a:r>
            <a:r>
              <a:rPr lang="vi-VN" b="0" dirty="0" smtClean="0"/>
              <a:t>phân </a:t>
            </a:r>
            <a:r>
              <a:rPr lang="en-US" b="0" dirty="0" smtClean="0"/>
              <a:t>đ</a:t>
            </a:r>
            <a:r>
              <a:rPr lang="vi-VN" b="0" dirty="0" smtClean="0"/>
              <a:t>oạn </a:t>
            </a:r>
            <a:r>
              <a:rPr lang="vi-VN" b="0" dirty="0" smtClean="0"/>
              <a:t>(segmentation)</a:t>
            </a:r>
          </a:p>
          <a:p>
            <a:pPr lvl="1" algn="just"/>
            <a:r>
              <a:rPr lang="vi-VN" b="0" dirty="0" smtClean="0"/>
              <a:t>Dạng phân</a:t>
            </a:r>
            <a:r>
              <a:rPr lang="en-US" b="0" dirty="0" smtClean="0"/>
              <a:t> đ</a:t>
            </a:r>
            <a:r>
              <a:rPr lang="vi-VN" b="0" dirty="0" smtClean="0"/>
              <a:t>oạn </a:t>
            </a:r>
            <a:r>
              <a:rPr lang="vi-VN" b="0" dirty="0" smtClean="0"/>
              <a:t>có phân </a:t>
            </a:r>
            <a:r>
              <a:rPr lang="vi-VN" b="0" dirty="0" smtClean="0"/>
              <a:t>trang</a:t>
            </a:r>
            <a:r>
              <a:rPr lang="en-US" b="0" dirty="0" smtClean="0"/>
              <a:t> </a:t>
            </a:r>
            <a:r>
              <a:rPr lang="vi-VN" b="0" dirty="0" smtClean="0"/>
              <a:t>(Paged </a:t>
            </a:r>
            <a:r>
              <a:rPr lang="vi-VN" b="0" dirty="0" smtClean="0"/>
              <a:t>segmentation </a:t>
            </a:r>
            <a:r>
              <a:rPr lang="vi-VN" b="0" dirty="0" smtClean="0"/>
              <a:t>/Segmentation </a:t>
            </a:r>
            <a:r>
              <a:rPr lang="vi-VN" b="0" dirty="0" smtClean="0"/>
              <a:t>with paging)</a:t>
            </a:r>
            <a:endParaRPr lang="en-US" b="0" dirty="0" smtClean="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sz="3600" b="0" dirty="0" err="1" smtClean="0"/>
              <a:t>Bộ</a:t>
            </a:r>
            <a:r>
              <a:rPr lang="en-US" sz="3600" b="0" dirty="0" smtClean="0"/>
              <a:t> </a:t>
            </a:r>
            <a:r>
              <a:rPr lang="en-US" sz="3600" b="0" dirty="0" err="1" smtClean="0"/>
              <a:t>nhớ</a:t>
            </a:r>
            <a:r>
              <a:rPr lang="en-US" sz="3600" b="0" dirty="0" smtClean="0"/>
              <a:t> </a:t>
            </a:r>
            <a:r>
              <a:rPr lang="en-US" sz="3600" b="0" dirty="0" err="1" smtClean="0"/>
              <a:t>ảo</a:t>
            </a:r>
            <a:r>
              <a:rPr lang="en-US" sz="3600" b="0" dirty="0" smtClean="0"/>
              <a:t> </a:t>
            </a:r>
            <a:r>
              <a:rPr lang="en-US" sz="3600" b="0" dirty="0" err="1" smtClean="0"/>
              <a:t>dạng</a:t>
            </a:r>
            <a:r>
              <a:rPr lang="en-US" sz="3600" b="0" dirty="0" smtClean="0"/>
              <a:t> </a:t>
            </a:r>
            <a:r>
              <a:rPr lang="en-US" sz="3600" b="0" dirty="0" err="1" smtClean="0"/>
              <a:t>phân</a:t>
            </a:r>
            <a:r>
              <a:rPr lang="en-US" sz="3600" b="0" dirty="0" smtClean="0"/>
              <a:t> </a:t>
            </a:r>
            <a:r>
              <a:rPr lang="en-US" sz="3600" b="0" dirty="0" err="1" smtClean="0"/>
              <a:t>trang</a:t>
            </a:r>
            <a:endParaRPr lang="en-US" sz="3600" b="0" dirty="0" smtClean="0"/>
          </a:p>
          <a:p>
            <a:pPr lvl="1" algn="just"/>
            <a:r>
              <a:rPr lang="en-US" sz="3200" b="0" dirty="0" err="1" smtClean="0"/>
              <a:t>Tổ</a:t>
            </a:r>
            <a:r>
              <a:rPr lang="en-US" sz="3200" b="0" dirty="0" smtClean="0"/>
              <a:t> </a:t>
            </a:r>
            <a:r>
              <a:rPr lang="en-US" sz="3200" b="0" dirty="0" err="1" smtClean="0"/>
              <a:t>chức</a:t>
            </a:r>
            <a:r>
              <a:rPr lang="en-US" sz="3200" b="0" dirty="0" smtClean="0"/>
              <a:t> </a:t>
            </a:r>
            <a:r>
              <a:rPr lang="en-US" sz="3200" b="0" dirty="0" err="1" smtClean="0"/>
              <a:t>phân</a:t>
            </a:r>
            <a:r>
              <a:rPr lang="en-US" sz="3200" b="0" dirty="0" smtClean="0"/>
              <a:t> </a:t>
            </a:r>
            <a:r>
              <a:rPr lang="en-US" sz="3200" b="0" dirty="0" err="1" smtClean="0"/>
              <a:t>trang</a:t>
            </a:r>
            <a:endParaRPr lang="en-US" sz="3200" b="0" dirty="0" smtClean="0"/>
          </a:p>
          <a:p>
            <a:pPr lvl="1" algn="just"/>
            <a:r>
              <a:rPr lang="en-US" sz="3200" b="0" dirty="0" err="1" smtClean="0"/>
              <a:t>Chuyển</a:t>
            </a:r>
            <a:r>
              <a:rPr lang="en-US" sz="3200" b="0" dirty="0" smtClean="0"/>
              <a:t> </a:t>
            </a:r>
            <a:r>
              <a:rPr lang="en-US" sz="3200" b="0" dirty="0" err="1" smtClean="0"/>
              <a:t>đ</a:t>
            </a:r>
            <a:r>
              <a:rPr lang="en-US" sz="3200" b="0" dirty="0" err="1" smtClean="0"/>
              <a:t>ổi</a:t>
            </a:r>
            <a:r>
              <a:rPr lang="en-US" sz="3200" b="0" dirty="0" smtClean="0"/>
              <a:t> </a:t>
            </a:r>
            <a:r>
              <a:rPr lang="en-US" sz="3200" b="0" dirty="0" err="1" smtClean="0"/>
              <a:t>đ</a:t>
            </a:r>
            <a:r>
              <a:rPr lang="en-US" sz="3200" b="0" dirty="0" err="1" smtClean="0"/>
              <a:t>ịa</a:t>
            </a:r>
            <a:r>
              <a:rPr lang="en-US" sz="3200" b="0" dirty="0" smtClean="0"/>
              <a:t> </a:t>
            </a:r>
            <a:r>
              <a:rPr lang="en-US" sz="3200" b="0" dirty="0" err="1" smtClean="0"/>
              <a:t>chỉ</a:t>
            </a:r>
            <a:endParaRPr lang="en-US" sz="3200" b="0" dirty="0" smtClean="0"/>
          </a:p>
          <a:p>
            <a:pPr lvl="1" algn="just"/>
            <a:r>
              <a:rPr lang="en-US" sz="3200" b="0" dirty="0" err="1" smtClean="0"/>
              <a:t>Nạp</a:t>
            </a:r>
            <a:r>
              <a:rPr lang="en-US" sz="3200" b="0" dirty="0" smtClean="0"/>
              <a:t> </a:t>
            </a:r>
            <a:r>
              <a:rPr lang="en-US" sz="3200" b="0" dirty="0" err="1" smtClean="0"/>
              <a:t>trang</a:t>
            </a:r>
            <a:endParaRPr lang="en-US" sz="3200" b="0" dirty="0" smtClean="0"/>
          </a:p>
          <a:p>
            <a:pPr lvl="1" algn="just"/>
            <a:r>
              <a:rPr lang="en-US" sz="3200" b="0" dirty="0" err="1" smtClean="0"/>
              <a:t>Thay</a:t>
            </a:r>
            <a:r>
              <a:rPr lang="en-US" sz="3200" b="0" dirty="0" smtClean="0"/>
              <a:t> </a:t>
            </a:r>
            <a:r>
              <a:rPr lang="en-US" sz="3200" b="0" dirty="0" err="1" smtClean="0"/>
              <a:t>thế</a:t>
            </a:r>
            <a:r>
              <a:rPr lang="en-US" sz="3200" b="0" dirty="0" smtClean="0"/>
              <a:t> </a:t>
            </a:r>
            <a:r>
              <a:rPr lang="en-US" sz="3200" b="0" dirty="0" err="1" smtClean="0"/>
              <a:t>trang</a:t>
            </a:r>
            <a:endParaRPr lang="en-US" sz="3200" b="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1. </a:t>
            </a:r>
            <a:r>
              <a:rPr lang="en-US" sz="3200" dirty="0" err="1" smtClean="0"/>
              <a:t>Khái</a:t>
            </a:r>
            <a:r>
              <a:rPr lang="en-US" sz="3200" dirty="0" smtClean="0"/>
              <a:t> </a:t>
            </a:r>
            <a:r>
              <a:rPr lang="en-US" sz="3200" dirty="0" err="1" smtClean="0"/>
              <a:t>niệm</a:t>
            </a:r>
            <a:r>
              <a:rPr lang="en-US" sz="3200" dirty="0" smtClean="0"/>
              <a:t> </a:t>
            </a:r>
            <a:r>
              <a:rPr lang="en-US" sz="3200" dirty="0" err="1" smtClean="0"/>
              <a:t>về</a:t>
            </a:r>
            <a:r>
              <a:rPr lang="en-US" sz="3200" dirty="0" smtClean="0"/>
              <a:t> </a:t>
            </a:r>
            <a:r>
              <a:rPr lang="en-US" sz="3200" dirty="0" err="1" smtClean="0"/>
              <a:t>tổ</a:t>
            </a:r>
            <a:r>
              <a:rPr lang="en-US" sz="3200" dirty="0" smtClean="0"/>
              <a:t> </a:t>
            </a:r>
            <a:r>
              <a:rPr lang="en-US" sz="3200" dirty="0" err="1" smtClean="0"/>
              <a:t>chức</a:t>
            </a:r>
            <a:r>
              <a:rPr lang="en-US" sz="3200" dirty="0" smtClean="0"/>
              <a:t> </a:t>
            </a:r>
            <a:r>
              <a:rPr lang="en-US" sz="3200" dirty="0" err="1" smtClean="0"/>
              <a:t>thứ</a:t>
            </a:r>
            <a:r>
              <a:rPr lang="en-US" sz="3200" dirty="0" smtClean="0"/>
              <a:t> </a:t>
            </a:r>
            <a:r>
              <a:rPr lang="en-US" sz="3200" dirty="0" err="1" smtClean="0"/>
              <a:t>bậc</a:t>
            </a:r>
            <a:r>
              <a:rPr lang="en-US" sz="3200" dirty="0" smtClean="0"/>
              <a:t> </a:t>
            </a:r>
            <a:r>
              <a:rPr lang="en-US" sz="3200" dirty="0" err="1" smtClean="0"/>
              <a:t>của</a:t>
            </a:r>
            <a:r>
              <a:rPr lang="en-US" sz="3200" dirty="0" smtClean="0"/>
              <a:t> </a:t>
            </a:r>
            <a:r>
              <a:rPr lang="en-US" sz="3200" dirty="0" err="1" smtClean="0"/>
              <a:t>bộ</a:t>
            </a:r>
            <a:r>
              <a:rPr lang="en-US" sz="3200" dirty="0" smtClean="0"/>
              <a:t> </a:t>
            </a:r>
            <a:r>
              <a:rPr lang="en-US" sz="3200" dirty="0" err="1" smtClean="0"/>
              <a:t>nhớ</a:t>
            </a:r>
            <a:endParaRPr lang="en-US" sz="3200" dirty="0" smtClean="0"/>
          </a:p>
        </p:txBody>
      </p:sp>
      <p:sp>
        <p:nvSpPr>
          <p:cNvPr id="6148" name="Rectangle 3"/>
          <p:cNvSpPr>
            <a:spLocks noGrp="1" noChangeArrowheads="1"/>
          </p:cNvSpPr>
          <p:nvPr>
            <p:ph type="body" idx="1"/>
          </p:nvPr>
        </p:nvSpPr>
        <p:spPr>
          <a:xfrm>
            <a:off x="381000" y="990600"/>
            <a:ext cx="8382000" cy="5102225"/>
          </a:xfrm>
        </p:spPr>
        <p:txBody>
          <a:bodyPr/>
          <a:lstStyle/>
          <a:p>
            <a:pPr algn="just"/>
            <a:r>
              <a:rPr lang="en-US" dirty="0" err="1" smtClean="0"/>
              <a:t>Vai</a:t>
            </a:r>
            <a:r>
              <a:rPr lang="en-US" dirty="0" smtClean="0"/>
              <a:t> </a:t>
            </a:r>
            <a:r>
              <a:rPr lang="en-US" dirty="0" err="1" smtClean="0"/>
              <a:t>trò</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phân</a:t>
            </a:r>
            <a:r>
              <a:rPr lang="en-US" dirty="0" smtClean="0"/>
              <a:t> </a:t>
            </a:r>
            <a:r>
              <a:rPr lang="en-US" dirty="0" err="1" smtClean="0"/>
              <a:t>cấp</a:t>
            </a:r>
            <a:r>
              <a:rPr lang="en-US" dirty="0" smtClean="0"/>
              <a:t> </a:t>
            </a:r>
          </a:p>
          <a:p>
            <a:pPr lvl="1" algn="just"/>
            <a:r>
              <a:rPr lang="vi-VN" dirty="0" smtClean="0">
                <a:solidFill>
                  <a:srgbClr val="FF0000"/>
                </a:solidFill>
              </a:rPr>
              <a:t>Nâng cao hiệu năng hệ thống</a:t>
            </a:r>
            <a:endParaRPr lang="en-US" dirty="0" smtClean="0">
              <a:solidFill>
                <a:srgbClr val="FF0000"/>
              </a:solidFill>
            </a:endParaRPr>
          </a:p>
          <a:p>
            <a:pPr lvl="2" algn="just"/>
            <a:r>
              <a:rPr lang="vi-VN" dirty="0" smtClean="0"/>
              <a:t>Dung hòa được CPU có tốc độ cao với bộ nhớ chính và bộ </a:t>
            </a:r>
            <a:endParaRPr lang="en-US" dirty="0" smtClean="0"/>
          </a:p>
          <a:p>
            <a:pPr lvl="2" algn="just"/>
            <a:r>
              <a:rPr lang="vi-VN" dirty="0" smtClean="0"/>
              <a:t>Thời gian truy cập dữ liệu trung bình của CPU từ hệ thống bộ nhớ gần bằng thời gian truy cập cache</a:t>
            </a:r>
            <a:endParaRPr lang="en-US" dirty="0" smtClean="0"/>
          </a:p>
          <a:p>
            <a:pPr lvl="1" algn="just"/>
            <a:r>
              <a:rPr lang="en-US" dirty="0" err="1" smtClean="0">
                <a:solidFill>
                  <a:srgbClr val="FF0000"/>
                </a:solidFill>
              </a:rPr>
              <a:t>Giảm</a:t>
            </a:r>
            <a:r>
              <a:rPr lang="en-US" dirty="0" smtClean="0">
                <a:solidFill>
                  <a:srgbClr val="FF0000"/>
                </a:solidFill>
              </a:rPr>
              <a:t> </a:t>
            </a:r>
            <a:r>
              <a:rPr lang="en-US" dirty="0" err="1" smtClean="0">
                <a:solidFill>
                  <a:srgbClr val="FF0000"/>
                </a:solidFill>
              </a:rPr>
              <a:t>giá</a:t>
            </a:r>
            <a:r>
              <a:rPr lang="en-US" dirty="0" smtClean="0">
                <a:solidFill>
                  <a:srgbClr val="FF0000"/>
                </a:solidFill>
              </a:rPr>
              <a:t> </a:t>
            </a:r>
            <a:r>
              <a:rPr lang="en-US" dirty="0" err="1" smtClean="0">
                <a:solidFill>
                  <a:srgbClr val="FF0000"/>
                </a:solidFill>
              </a:rPr>
              <a:t>thành</a:t>
            </a:r>
            <a:r>
              <a:rPr lang="en-US" dirty="0" smtClean="0">
                <a:solidFill>
                  <a:srgbClr val="FF0000"/>
                </a:solidFill>
              </a:rPr>
              <a:t> </a:t>
            </a:r>
            <a:r>
              <a:rPr lang="en-US" dirty="0" err="1" smtClean="0">
                <a:solidFill>
                  <a:srgbClr val="FF0000"/>
                </a:solidFill>
              </a:rPr>
              <a:t>sản</a:t>
            </a:r>
            <a:r>
              <a:rPr lang="en-US" dirty="0" smtClean="0">
                <a:solidFill>
                  <a:srgbClr val="FF0000"/>
                </a:solidFill>
              </a:rPr>
              <a:t> </a:t>
            </a:r>
            <a:r>
              <a:rPr lang="en-US" dirty="0" err="1" smtClean="0">
                <a:solidFill>
                  <a:srgbClr val="FF0000"/>
                </a:solidFill>
              </a:rPr>
              <a:t>xuất</a:t>
            </a:r>
            <a:endParaRPr lang="en-US" dirty="0" smtClean="0">
              <a:solidFill>
                <a:srgbClr val="FF0000"/>
              </a:solidFill>
            </a:endParaRPr>
          </a:p>
          <a:p>
            <a:pPr lvl="2" algn="just"/>
            <a:r>
              <a:rPr lang="vi-VN" dirty="0" smtClean="0">
                <a:solidFill>
                  <a:schemeClr val="accent4"/>
                </a:solidFill>
              </a:rPr>
              <a:t>Các thành phần đắt tiền sẽ được sử dụng với dung lượng nhỏ hơn</a:t>
            </a:r>
            <a:endParaRPr lang="en-US" dirty="0" smtClean="0">
              <a:solidFill>
                <a:schemeClr val="accent4"/>
              </a:solidFill>
            </a:endParaRPr>
          </a:p>
          <a:p>
            <a:pPr lvl="2" algn="just"/>
            <a:r>
              <a:rPr lang="vi-VN" dirty="0" smtClean="0">
                <a:solidFill>
                  <a:schemeClr val="accent4"/>
                </a:solidFill>
              </a:rPr>
              <a:t>Các thành phần rẻ hơn được sử dụng với dung lượng lớn hơn</a:t>
            </a:r>
            <a:endParaRPr lang="en-US" dirty="0" smtClean="0">
              <a:solidFill>
                <a:schemeClr val="accent4"/>
              </a:solidFill>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sz="3200" b="0" dirty="0" err="1" smtClean="0"/>
              <a:t>Tổ</a:t>
            </a:r>
            <a:r>
              <a:rPr lang="en-US" sz="3200" b="0" dirty="0" smtClean="0"/>
              <a:t> </a:t>
            </a:r>
            <a:r>
              <a:rPr lang="en-US" sz="3200" b="0" dirty="0" err="1" smtClean="0"/>
              <a:t>chức</a:t>
            </a:r>
            <a:r>
              <a:rPr lang="en-US" sz="3200" b="0" dirty="0" smtClean="0"/>
              <a:t> </a:t>
            </a:r>
            <a:r>
              <a:rPr lang="en-US" sz="3200" b="0" dirty="0" err="1" smtClean="0"/>
              <a:t>phân</a:t>
            </a:r>
            <a:r>
              <a:rPr lang="en-US" sz="3200" b="0" dirty="0" smtClean="0"/>
              <a:t> </a:t>
            </a:r>
            <a:r>
              <a:rPr lang="en-US" sz="3200" b="0" dirty="0" err="1" smtClean="0"/>
              <a:t>trang</a:t>
            </a:r>
            <a:endParaRPr lang="en-US" sz="3200" b="0" dirty="0" smtClean="0"/>
          </a:p>
          <a:p>
            <a:pPr lvl="1" algn="just"/>
            <a:r>
              <a:rPr lang="en-US" sz="3200" dirty="0" err="1" smtClean="0"/>
              <a:t>Không</a:t>
            </a:r>
            <a:r>
              <a:rPr lang="en-US" sz="3200" dirty="0" smtClean="0"/>
              <a:t> </a:t>
            </a:r>
            <a:r>
              <a:rPr lang="en-US" sz="3200" dirty="0" err="1" smtClean="0"/>
              <a:t>gian</a:t>
            </a:r>
            <a:r>
              <a:rPr lang="en-US" sz="3200" dirty="0" smtClean="0"/>
              <a:t> </a:t>
            </a:r>
            <a:r>
              <a:rPr lang="en-US" sz="3200" dirty="0" err="1" smtClean="0"/>
              <a:t>đ</a:t>
            </a:r>
            <a:r>
              <a:rPr lang="en-US" sz="3200" dirty="0" err="1" smtClean="0"/>
              <a:t>ịa</a:t>
            </a:r>
            <a:r>
              <a:rPr lang="en-US" sz="3200" dirty="0" smtClean="0"/>
              <a:t> </a:t>
            </a:r>
            <a:r>
              <a:rPr lang="en-US" sz="3200" dirty="0" err="1" smtClean="0"/>
              <a:t>chỉ</a:t>
            </a:r>
            <a:r>
              <a:rPr lang="en-US" sz="3200" dirty="0" smtClean="0"/>
              <a:t> </a:t>
            </a:r>
            <a:r>
              <a:rPr lang="en-US" sz="3200" dirty="0" err="1" smtClean="0"/>
              <a:t>ảo</a:t>
            </a:r>
            <a:r>
              <a:rPr lang="en-US" sz="3200" dirty="0" smtClean="0"/>
              <a:t> </a:t>
            </a:r>
            <a:r>
              <a:rPr lang="en-US" sz="3200" dirty="0" err="1" smtClean="0"/>
              <a:t>chia</a:t>
            </a:r>
            <a:r>
              <a:rPr lang="en-US" sz="3200" dirty="0" smtClean="0"/>
              <a:t> </a:t>
            </a:r>
            <a:r>
              <a:rPr lang="en-US" sz="3200" dirty="0" err="1" smtClean="0"/>
              <a:t>thành</a:t>
            </a:r>
            <a:r>
              <a:rPr lang="en-US" sz="3200" dirty="0" smtClean="0"/>
              <a:t> </a:t>
            </a:r>
            <a:r>
              <a:rPr lang="en-US" sz="3200" dirty="0" err="1" smtClean="0"/>
              <a:t>các</a:t>
            </a:r>
            <a:r>
              <a:rPr lang="en-US" sz="3200" dirty="0" smtClean="0"/>
              <a:t> </a:t>
            </a:r>
            <a:r>
              <a:rPr lang="en-US" sz="3200" dirty="0" err="1" smtClean="0"/>
              <a:t>trang</a:t>
            </a:r>
            <a:r>
              <a:rPr lang="en-US" sz="3200" dirty="0" smtClean="0"/>
              <a:t> </a:t>
            </a:r>
            <a:r>
              <a:rPr lang="en-US" sz="3200" dirty="0" smtClean="0"/>
              <a:t>(page)</a:t>
            </a:r>
          </a:p>
          <a:p>
            <a:pPr lvl="1" algn="just"/>
            <a:r>
              <a:rPr lang="en-US" sz="3200" dirty="0" err="1" smtClean="0"/>
              <a:t>Bộ</a:t>
            </a:r>
            <a:r>
              <a:rPr lang="en-US" sz="3200" dirty="0" smtClean="0"/>
              <a:t> </a:t>
            </a:r>
            <a:r>
              <a:rPr lang="en-US" sz="3200" dirty="0" err="1" smtClean="0"/>
              <a:t>nhớ</a:t>
            </a:r>
            <a:r>
              <a:rPr lang="en-US" sz="3200" dirty="0" smtClean="0"/>
              <a:t> </a:t>
            </a:r>
            <a:r>
              <a:rPr lang="en-US" sz="3200" dirty="0" err="1" smtClean="0"/>
              <a:t>được</a:t>
            </a:r>
            <a:r>
              <a:rPr lang="en-US" sz="3200" dirty="0" smtClean="0"/>
              <a:t> </a:t>
            </a:r>
            <a:r>
              <a:rPr lang="en-US" sz="3200" dirty="0" err="1" smtClean="0"/>
              <a:t>chia</a:t>
            </a:r>
            <a:r>
              <a:rPr lang="en-US" sz="3200" dirty="0" smtClean="0"/>
              <a:t> </a:t>
            </a:r>
            <a:r>
              <a:rPr lang="en-US" sz="3200" dirty="0" err="1" smtClean="0"/>
              <a:t>thành</a:t>
            </a:r>
            <a:r>
              <a:rPr lang="en-US" sz="3200" dirty="0" smtClean="0"/>
              <a:t> </a:t>
            </a:r>
            <a:r>
              <a:rPr lang="en-US" sz="3200" dirty="0" err="1" smtClean="0"/>
              <a:t>các</a:t>
            </a:r>
            <a:r>
              <a:rPr lang="en-US" sz="3200" dirty="0" smtClean="0"/>
              <a:t> </a:t>
            </a:r>
            <a:r>
              <a:rPr lang="en-US" sz="3200" dirty="0" err="1" smtClean="0"/>
              <a:t>khung</a:t>
            </a:r>
            <a:r>
              <a:rPr lang="en-US" sz="3200" dirty="0" smtClean="0"/>
              <a:t> </a:t>
            </a:r>
            <a:r>
              <a:rPr lang="en-US" sz="3200" dirty="0" err="1" smtClean="0"/>
              <a:t>trang</a:t>
            </a:r>
            <a:r>
              <a:rPr lang="en-US" sz="3200" dirty="0" smtClean="0"/>
              <a:t> (page </a:t>
            </a:r>
            <a:r>
              <a:rPr lang="en-US" sz="3200" dirty="0" smtClean="0"/>
              <a:t>frame), </a:t>
            </a:r>
            <a:r>
              <a:rPr lang="en-US" sz="3200" dirty="0" err="1" smtClean="0"/>
              <a:t>chứa</a:t>
            </a:r>
            <a:r>
              <a:rPr lang="en-US" sz="3200" dirty="0" smtClean="0"/>
              <a:t> </a:t>
            </a:r>
            <a:r>
              <a:rPr lang="en-US" sz="3200" dirty="0" err="1" smtClean="0"/>
              <a:t>được</a:t>
            </a:r>
            <a:r>
              <a:rPr lang="en-US" sz="3200" dirty="0" smtClean="0"/>
              <a:t> </a:t>
            </a:r>
            <a:r>
              <a:rPr lang="en-US" sz="3200" dirty="0" err="1" smtClean="0"/>
              <a:t>một</a:t>
            </a:r>
            <a:r>
              <a:rPr lang="en-US" sz="3200" dirty="0" smtClean="0"/>
              <a:t> </a:t>
            </a:r>
            <a:r>
              <a:rPr lang="en-US" sz="3200" dirty="0" err="1" smtClean="0"/>
              <a:t>trang</a:t>
            </a:r>
            <a:endParaRPr lang="en-US" sz="3200" dirty="0" smtClean="0"/>
          </a:p>
          <a:p>
            <a:pPr lvl="2" algn="just"/>
            <a:r>
              <a:rPr lang="en-US" sz="2800" dirty="0" err="1" smtClean="0"/>
              <a:t>Các</a:t>
            </a:r>
            <a:r>
              <a:rPr lang="en-US" sz="2800" dirty="0" smtClean="0"/>
              <a:t> </a:t>
            </a:r>
            <a:r>
              <a:rPr lang="en-US" sz="2800" dirty="0" err="1" smtClean="0"/>
              <a:t>trang</a:t>
            </a:r>
            <a:r>
              <a:rPr lang="en-US" sz="2800" dirty="0" smtClean="0"/>
              <a:t> </a:t>
            </a:r>
            <a:r>
              <a:rPr lang="en-US" sz="2800" dirty="0" err="1" smtClean="0"/>
              <a:t>của</a:t>
            </a:r>
            <a:r>
              <a:rPr lang="en-US" sz="2800" dirty="0" smtClean="0"/>
              <a:t> </a:t>
            </a:r>
            <a:r>
              <a:rPr lang="en-US" sz="2800" dirty="0" err="1" smtClean="0"/>
              <a:t>một</a:t>
            </a:r>
            <a:r>
              <a:rPr lang="en-US" sz="2800" dirty="0" smtClean="0"/>
              <a:t> </a:t>
            </a:r>
            <a:r>
              <a:rPr lang="en-US" sz="2800" dirty="0" err="1" smtClean="0"/>
              <a:t>chương</a:t>
            </a:r>
            <a:r>
              <a:rPr lang="en-US" sz="2800" dirty="0" smtClean="0"/>
              <a:t> </a:t>
            </a:r>
            <a:r>
              <a:rPr lang="en-US" sz="2800" dirty="0" err="1" smtClean="0"/>
              <a:t>trình</a:t>
            </a:r>
            <a:r>
              <a:rPr lang="en-US" sz="2800" dirty="0" smtClean="0"/>
              <a:t> </a:t>
            </a:r>
            <a:r>
              <a:rPr lang="en-US" sz="2800" dirty="0" err="1" smtClean="0"/>
              <a:t>khi</a:t>
            </a:r>
            <a:r>
              <a:rPr lang="en-US" sz="2800" dirty="0" smtClean="0"/>
              <a:t> ở  </a:t>
            </a:r>
            <a:r>
              <a:rPr lang="en-US" sz="2800" dirty="0" err="1" smtClean="0"/>
              <a:t>trên</a:t>
            </a:r>
            <a:r>
              <a:rPr lang="en-US" sz="2800" dirty="0" smtClean="0"/>
              <a:t> </a:t>
            </a:r>
            <a:r>
              <a:rPr lang="en-US" sz="2800" dirty="0" err="1" smtClean="0"/>
              <a:t>bộ</a:t>
            </a:r>
            <a:r>
              <a:rPr lang="en-US" sz="2800" dirty="0" smtClean="0"/>
              <a:t> </a:t>
            </a:r>
            <a:r>
              <a:rPr lang="en-US" sz="2800" dirty="0" err="1" smtClean="0"/>
              <a:t>nhớ</a:t>
            </a:r>
            <a:r>
              <a:rPr lang="en-US" sz="2800" dirty="0" smtClean="0"/>
              <a:t> </a:t>
            </a:r>
            <a:r>
              <a:rPr lang="en-US" sz="2800" dirty="0" err="1" smtClean="0"/>
              <a:t>không</a:t>
            </a:r>
            <a:r>
              <a:rPr lang="en-US" sz="2800" dirty="0" smtClean="0"/>
              <a:t> </a:t>
            </a:r>
            <a:r>
              <a:rPr lang="en-US" sz="2800" dirty="0" err="1" smtClean="0"/>
              <a:t>cần</a:t>
            </a:r>
            <a:r>
              <a:rPr lang="en-US" sz="2800" dirty="0" smtClean="0"/>
              <a:t> ở </a:t>
            </a:r>
            <a:r>
              <a:rPr lang="en-US" sz="2800" dirty="0" err="1" smtClean="0"/>
              <a:t>các</a:t>
            </a:r>
            <a:r>
              <a:rPr lang="en-US" sz="2800" dirty="0" smtClean="0"/>
              <a:t> </a:t>
            </a:r>
            <a:r>
              <a:rPr lang="en-US" sz="2800" dirty="0" err="1" smtClean="0"/>
              <a:t>vị</a:t>
            </a:r>
            <a:r>
              <a:rPr lang="en-US" sz="2800" dirty="0" smtClean="0"/>
              <a:t> </a:t>
            </a:r>
            <a:r>
              <a:rPr lang="en-US" sz="2800" dirty="0" err="1" smtClean="0"/>
              <a:t>trí</a:t>
            </a:r>
            <a:r>
              <a:rPr lang="en-US" sz="2800" dirty="0" smtClean="0"/>
              <a:t> </a:t>
            </a:r>
            <a:r>
              <a:rPr lang="en-US" sz="2800" dirty="0" err="1" smtClean="0"/>
              <a:t>liên</a:t>
            </a:r>
            <a:r>
              <a:rPr lang="en-US" sz="2800" dirty="0" smtClean="0"/>
              <a:t> </a:t>
            </a:r>
            <a:r>
              <a:rPr lang="en-US" sz="2800" dirty="0" err="1" smtClean="0"/>
              <a:t>tục</a:t>
            </a:r>
            <a:endParaRPr lang="en-US" sz="2800" dirty="0" smtClean="0"/>
          </a:p>
          <a:p>
            <a:pPr lvl="2" algn="just"/>
            <a:r>
              <a:rPr lang="en-US" sz="2800" dirty="0" err="1" smtClean="0"/>
              <a:t>Số</a:t>
            </a:r>
            <a:r>
              <a:rPr lang="en-US" sz="2800" dirty="0" smtClean="0"/>
              <a:t> </a:t>
            </a:r>
            <a:r>
              <a:rPr lang="en-US" sz="2800" dirty="0" err="1" smtClean="0"/>
              <a:t>trang</a:t>
            </a:r>
            <a:r>
              <a:rPr lang="en-US" sz="2800" dirty="0" smtClean="0"/>
              <a:t> &gt;&gt; </a:t>
            </a:r>
            <a:r>
              <a:rPr lang="en-US" sz="2800" dirty="0" err="1" smtClean="0"/>
              <a:t>số</a:t>
            </a:r>
            <a:r>
              <a:rPr lang="en-US" sz="2800" dirty="0" smtClean="0"/>
              <a:t> </a:t>
            </a:r>
            <a:r>
              <a:rPr lang="en-US" sz="2800" dirty="0" err="1" smtClean="0"/>
              <a:t>khung</a:t>
            </a:r>
            <a:endParaRPr lang="en-US" sz="2800" dirty="0" smtClean="0"/>
          </a:p>
          <a:p>
            <a:pPr lvl="1" algn="just"/>
            <a:r>
              <a:rPr lang="en-US" sz="3200" dirty="0" err="1" smtClean="0"/>
              <a:t>Có</a:t>
            </a:r>
            <a:r>
              <a:rPr lang="en-US" sz="3200" dirty="0" smtClean="0"/>
              <a:t> </a:t>
            </a:r>
            <a:r>
              <a:rPr lang="en-US" sz="3200" dirty="0" err="1" smtClean="0"/>
              <a:t>bảng</a:t>
            </a:r>
            <a:r>
              <a:rPr lang="en-US" sz="3200" dirty="0" smtClean="0"/>
              <a:t> </a:t>
            </a:r>
            <a:r>
              <a:rPr lang="en-US" sz="3200" dirty="0" err="1" smtClean="0"/>
              <a:t>trang</a:t>
            </a:r>
            <a:r>
              <a:rPr lang="en-US" sz="3200" dirty="0" smtClean="0"/>
              <a:t> (page  table)  </a:t>
            </a:r>
            <a:r>
              <a:rPr lang="en-US" sz="3200" dirty="0" err="1" smtClean="0"/>
              <a:t>quản</a:t>
            </a:r>
            <a:r>
              <a:rPr lang="en-US" sz="3200" dirty="0" smtClean="0"/>
              <a:t> </a:t>
            </a:r>
            <a:r>
              <a:rPr lang="en-US" sz="3200" dirty="0" err="1" smtClean="0"/>
              <a:t>lý</a:t>
            </a:r>
            <a:r>
              <a:rPr lang="en-US" sz="3200" dirty="0" smtClean="0"/>
              <a:t> </a:t>
            </a:r>
            <a:r>
              <a:rPr lang="en-US" sz="3200" dirty="0" err="1" smtClean="0"/>
              <a:t>các</a:t>
            </a:r>
            <a:r>
              <a:rPr lang="en-US" sz="3200" dirty="0" smtClean="0"/>
              <a:t> </a:t>
            </a:r>
            <a:r>
              <a:rPr lang="en-US" sz="3200" dirty="0" err="1" smtClean="0"/>
              <a:t>trang</a:t>
            </a:r>
            <a:endParaRPr lang="en-US" sz="3200" b="0" dirty="0" smtClean="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b="0" dirty="0" err="1" smtClean="0"/>
              <a:t>Bảng</a:t>
            </a:r>
            <a:r>
              <a:rPr lang="en-US" b="0" dirty="0" smtClean="0"/>
              <a:t> </a:t>
            </a:r>
            <a:r>
              <a:rPr lang="en-US" b="0" dirty="0" err="1" smtClean="0"/>
              <a:t>trang</a:t>
            </a:r>
            <a:endParaRPr lang="en-US" b="0" dirty="0" smtClean="0"/>
          </a:p>
          <a:p>
            <a:pPr lvl="1" algn="just"/>
            <a:r>
              <a:rPr lang="en-US" b="0" dirty="0" err="1" smtClean="0"/>
              <a:t>Có</a:t>
            </a:r>
            <a:r>
              <a:rPr lang="en-US" b="0" dirty="0" smtClean="0"/>
              <a:t> </a:t>
            </a:r>
            <a:r>
              <a:rPr lang="en-US" b="0" dirty="0" smtClean="0"/>
              <a:t>N </a:t>
            </a:r>
            <a:r>
              <a:rPr lang="en-US" b="0" dirty="0" err="1" smtClean="0"/>
              <a:t>dòng</a:t>
            </a:r>
            <a:r>
              <a:rPr lang="en-US" b="0" dirty="0" smtClean="0"/>
              <a:t>, </a:t>
            </a:r>
            <a:r>
              <a:rPr lang="en-US" b="0" dirty="0" err="1" smtClean="0"/>
              <a:t>với</a:t>
            </a:r>
            <a:r>
              <a:rPr lang="en-US" b="0" dirty="0" smtClean="0"/>
              <a:t> N </a:t>
            </a:r>
            <a:r>
              <a:rPr lang="en-US" b="0" dirty="0" err="1" smtClean="0"/>
              <a:t>là</a:t>
            </a:r>
            <a:r>
              <a:rPr lang="en-US" b="0" dirty="0" smtClean="0"/>
              <a:t> </a:t>
            </a:r>
            <a:r>
              <a:rPr lang="en-US" b="0" dirty="0" err="1" smtClean="0"/>
              <a:t>số</a:t>
            </a:r>
            <a:r>
              <a:rPr lang="en-US" b="0" dirty="0" smtClean="0"/>
              <a:t> </a:t>
            </a:r>
            <a:r>
              <a:rPr lang="en-US" b="0" dirty="0" err="1" smtClean="0"/>
              <a:t>trang</a:t>
            </a:r>
            <a:endParaRPr lang="en-US" b="0" dirty="0" smtClean="0"/>
          </a:p>
          <a:p>
            <a:pPr lvl="2" algn="just"/>
            <a:r>
              <a:rPr lang="en-US" sz="2800" b="0" dirty="0" smtClean="0">
                <a:sym typeface="Wingdings" pitchFamily="2" charset="2"/>
              </a:rPr>
              <a:t></a:t>
            </a:r>
            <a:r>
              <a:rPr lang="en-US" sz="2800" b="0" dirty="0" err="1" smtClean="0"/>
              <a:t>mỗi</a:t>
            </a:r>
            <a:r>
              <a:rPr lang="en-US" sz="2800" b="0" dirty="0" smtClean="0"/>
              <a:t> </a:t>
            </a:r>
            <a:r>
              <a:rPr lang="en-US" sz="2800" b="0" dirty="0" err="1" smtClean="0"/>
              <a:t>dòng</a:t>
            </a:r>
            <a:r>
              <a:rPr lang="en-US" sz="2800" b="0" dirty="0" smtClean="0"/>
              <a:t> </a:t>
            </a:r>
            <a:r>
              <a:rPr lang="en-US" sz="2800" b="0" dirty="0" err="1" smtClean="0"/>
              <a:t>tương</a:t>
            </a:r>
            <a:r>
              <a:rPr lang="en-US" sz="2800" b="0" dirty="0" smtClean="0"/>
              <a:t> </a:t>
            </a:r>
            <a:r>
              <a:rPr lang="en-US" sz="2800" b="0" dirty="0" err="1" smtClean="0"/>
              <a:t>ứng</a:t>
            </a:r>
            <a:r>
              <a:rPr lang="en-US" sz="2800" b="0" dirty="0" smtClean="0"/>
              <a:t> </a:t>
            </a:r>
            <a:r>
              <a:rPr lang="en-US" sz="2800" b="0" dirty="0" err="1" smtClean="0"/>
              <a:t>với</a:t>
            </a:r>
            <a:r>
              <a:rPr lang="en-US" sz="2800" b="0" dirty="0" smtClean="0"/>
              <a:t> 1 </a:t>
            </a:r>
            <a:r>
              <a:rPr lang="en-US" sz="2800" b="0" dirty="0" err="1" smtClean="0"/>
              <a:t>trang</a:t>
            </a:r>
            <a:endParaRPr lang="en-US" sz="2800" b="0" dirty="0" smtClean="0"/>
          </a:p>
          <a:p>
            <a:pPr lvl="1" algn="just"/>
            <a:r>
              <a:rPr lang="en-US" b="0" dirty="0" err="1" smtClean="0"/>
              <a:t>Cấu</a:t>
            </a:r>
            <a:r>
              <a:rPr lang="en-US" b="0" dirty="0" smtClean="0"/>
              <a:t> </a:t>
            </a:r>
            <a:r>
              <a:rPr lang="en-US" b="0" dirty="0" err="1" smtClean="0"/>
              <a:t>trúc</a:t>
            </a:r>
            <a:r>
              <a:rPr lang="en-US" b="0" dirty="0" smtClean="0"/>
              <a:t> 1 </a:t>
            </a:r>
            <a:r>
              <a:rPr lang="en-US" b="0" dirty="0" err="1" smtClean="0"/>
              <a:t>dòng</a:t>
            </a:r>
            <a:r>
              <a:rPr lang="en-US" b="0" dirty="0" smtClean="0"/>
              <a:t>:</a:t>
            </a:r>
          </a:p>
          <a:p>
            <a:pPr lvl="2" algn="just"/>
            <a:r>
              <a:rPr lang="en-US" sz="2800" b="0" dirty="0" smtClean="0"/>
              <a:t>Valid bit</a:t>
            </a:r>
          </a:p>
          <a:p>
            <a:pPr lvl="3" algn="just"/>
            <a:r>
              <a:rPr lang="en-US" sz="2800" b="0" dirty="0" smtClean="0"/>
              <a:t>Valid </a:t>
            </a:r>
            <a:r>
              <a:rPr lang="en-US" sz="2800" b="0" dirty="0" smtClean="0"/>
              <a:t>= 0 </a:t>
            </a:r>
            <a:r>
              <a:rPr lang="en-US" sz="2800" b="0" dirty="0" err="1" smtClean="0"/>
              <a:t>nếu</a:t>
            </a:r>
            <a:r>
              <a:rPr lang="en-US" sz="2800" b="0" dirty="0" smtClean="0"/>
              <a:t> </a:t>
            </a:r>
            <a:r>
              <a:rPr lang="en-US" sz="2800" b="0" dirty="0" err="1" smtClean="0"/>
              <a:t>trang</a:t>
            </a:r>
            <a:r>
              <a:rPr lang="en-US" sz="2800" b="0" dirty="0" smtClean="0"/>
              <a:t> </a:t>
            </a:r>
            <a:r>
              <a:rPr lang="en-US" sz="2800" b="0" dirty="0" err="1" smtClean="0"/>
              <a:t>chưa</a:t>
            </a:r>
            <a:r>
              <a:rPr lang="en-US" sz="2800" b="0" dirty="0" smtClean="0"/>
              <a:t> </a:t>
            </a:r>
            <a:r>
              <a:rPr lang="en-US" sz="2800" b="0" dirty="0" err="1" smtClean="0"/>
              <a:t>có</a:t>
            </a:r>
            <a:r>
              <a:rPr lang="en-US" sz="2800" b="0" dirty="0" smtClean="0"/>
              <a:t> </a:t>
            </a:r>
            <a:r>
              <a:rPr lang="en-US" sz="2800" b="0" dirty="0" err="1" smtClean="0"/>
              <a:t>trên</a:t>
            </a:r>
            <a:r>
              <a:rPr lang="en-US" sz="2800" b="0" dirty="0" smtClean="0"/>
              <a:t> </a:t>
            </a:r>
            <a:r>
              <a:rPr lang="en-US" sz="2800" b="0" dirty="0" err="1" smtClean="0"/>
              <a:t>bộ</a:t>
            </a:r>
            <a:r>
              <a:rPr lang="en-US" sz="2800" b="0" dirty="0" smtClean="0"/>
              <a:t> </a:t>
            </a:r>
            <a:r>
              <a:rPr lang="en-US" sz="2800" b="0" dirty="0" err="1" smtClean="0"/>
              <a:t>nhớ</a:t>
            </a:r>
            <a:endParaRPr lang="en-US" sz="2800" b="0" dirty="0" smtClean="0"/>
          </a:p>
          <a:p>
            <a:pPr lvl="3" algn="just"/>
            <a:r>
              <a:rPr lang="en-US" sz="2800" b="0" dirty="0" smtClean="0"/>
              <a:t>Valid </a:t>
            </a:r>
            <a:r>
              <a:rPr lang="en-US" sz="2800" b="0" dirty="0" smtClean="0"/>
              <a:t>= 1 </a:t>
            </a:r>
            <a:r>
              <a:rPr lang="en-US" sz="2800" b="0" dirty="0" err="1" smtClean="0"/>
              <a:t>nếu</a:t>
            </a:r>
            <a:r>
              <a:rPr lang="en-US" sz="2800" b="0" dirty="0" smtClean="0"/>
              <a:t> </a:t>
            </a:r>
            <a:r>
              <a:rPr lang="en-US" sz="2800" b="0" dirty="0" err="1" smtClean="0"/>
              <a:t>trang</a:t>
            </a:r>
            <a:r>
              <a:rPr lang="en-US" sz="2800" b="0" dirty="0" smtClean="0"/>
              <a:t> </a:t>
            </a:r>
            <a:r>
              <a:rPr lang="en-US" sz="2800" b="0" dirty="0" err="1" smtClean="0"/>
              <a:t>đ</a:t>
            </a:r>
            <a:r>
              <a:rPr lang="en-US" sz="2800" b="0" dirty="0" err="1" smtClean="0"/>
              <a:t>ang</a:t>
            </a:r>
            <a:r>
              <a:rPr lang="en-US" sz="2800" b="0" dirty="0" smtClean="0"/>
              <a:t> </a:t>
            </a:r>
            <a:r>
              <a:rPr lang="en-US" sz="2800" b="0" dirty="0" err="1" smtClean="0"/>
              <a:t>có</a:t>
            </a:r>
            <a:r>
              <a:rPr lang="en-US" sz="2800" b="0" dirty="0" smtClean="0"/>
              <a:t> </a:t>
            </a:r>
            <a:r>
              <a:rPr lang="en-US" sz="2800" b="0" dirty="0" err="1" smtClean="0"/>
              <a:t>trên</a:t>
            </a:r>
            <a:r>
              <a:rPr lang="en-US" sz="2800" b="0" dirty="0" smtClean="0"/>
              <a:t> </a:t>
            </a:r>
            <a:r>
              <a:rPr lang="en-US" sz="2800" b="0" dirty="0" err="1" smtClean="0"/>
              <a:t>bộ</a:t>
            </a:r>
            <a:r>
              <a:rPr lang="en-US" sz="2800" b="0" dirty="0" smtClean="0"/>
              <a:t> </a:t>
            </a:r>
            <a:r>
              <a:rPr lang="en-US" sz="2800" b="0" dirty="0" err="1" smtClean="0"/>
              <a:t>nhớ</a:t>
            </a:r>
            <a:endParaRPr lang="en-US" sz="2800" b="0" dirty="0" smtClean="0"/>
          </a:p>
          <a:p>
            <a:pPr lvl="2" algn="just"/>
            <a:r>
              <a:rPr lang="en-US" sz="2800" b="0" dirty="0" smtClean="0"/>
              <a:t>Frame </a:t>
            </a:r>
            <a:r>
              <a:rPr lang="en-US" sz="2800" b="0" dirty="0" smtClean="0"/>
              <a:t>Number (Frame #)</a:t>
            </a:r>
          </a:p>
          <a:p>
            <a:pPr lvl="3" algn="just"/>
            <a:r>
              <a:rPr lang="en-US" sz="2800" b="0" dirty="0" err="1" smtClean="0"/>
              <a:t>Số</a:t>
            </a:r>
            <a:r>
              <a:rPr lang="en-US" sz="2800" b="0" dirty="0" smtClean="0"/>
              <a:t> </a:t>
            </a:r>
            <a:r>
              <a:rPr lang="en-US" sz="2800" b="0" dirty="0" err="1" smtClean="0"/>
              <a:t>thứ</a:t>
            </a:r>
            <a:r>
              <a:rPr lang="en-US" sz="2800" b="0" dirty="0" smtClean="0"/>
              <a:t> </a:t>
            </a:r>
            <a:r>
              <a:rPr lang="en-US" sz="2800" b="0" dirty="0" err="1" smtClean="0"/>
              <a:t>tự</a:t>
            </a:r>
            <a:r>
              <a:rPr lang="en-US" sz="2800" b="0" dirty="0" smtClean="0"/>
              <a:t> </a:t>
            </a:r>
            <a:r>
              <a:rPr lang="en-US" sz="2800" b="0" dirty="0" err="1" smtClean="0"/>
              <a:t>khung</a:t>
            </a:r>
            <a:r>
              <a:rPr lang="en-US" sz="2800" b="0" dirty="0" smtClean="0"/>
              <a:t> </a:t>
            </a:r>
            <a:r>
              <a:rPr lang="en-US" sz="2800" b="0" dirty="0" err="1" smtClean="0"/>
              <a:t>trang</a:t>
            </a:r>
            <a:r>
              <a:rPr lang="en-US" sz="2800" b="0" dirty="0" smtClean="0"/>
              <a:t> </a:t>
            </a:r>
            <a:r>
              <a:rPr lang="en-US" sz="2800" b="0" dirty="0" err="1" smtClean="0"/>
              <a:t>đ</a:t>
            </a:r>
            <a:r>
              <a:rPr lang="en-US" sz="2800" b="0" dirty="0" err="1" smtClean="0"/>
              <a:t>ang</a:t>
            </a:r>
            <a:r>
              <a:rPr lang="en-US" sz="2800" b="0" dirty="0" smtClean="0"/>
              <a:t> </a:t>
            </a:r>
            <a:r>
              <a:rPr lang="en-US" sz="2800" b="0" dirty="0" err="1" smtClean="0"/>
              <a:t>chứa</a:t>
            </a:r>
            <a:r>
              <a:rPr lang="en-US" sz="2800" b="0" dirty="0" smtClean="0"/>
              <a:t> </a:t>
            </a:r>
            <a:r>
              <a:rPr lang="en-US" sz="2800" b="0" dirty="0" err="1" smtClean="0"/>
              <a:t>trang</a:t>
            </a:r>
            <a:endParaRPr lang="en-US" sz="2800" b="0" dirty="0" smtClean="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1066800"/>
            <a:ext cx="8534400" cy="5410200"/>
          </a:xfrm>
        </p:spPr>
        <p:txBody>
          <a:bodyPr/>
          <a:lstStyle/>
          <a:p>
            <a:pPr algn="just"/>
            <a:endParaRPr lang="en-US" sz="2800" b="0" dirty="0" smtClean="0"/>
          </a:p>
        </p:txBody>
      </p:sp>
      <p:pic>
        <p:nvPicPr>
          <p:cNvPr id="38914" name="Picture 2"/>
          <p:cNvPicPr>
            <a:picLocks noChangeAspect="1" noChangeArrowheads="1"/>
          </p:cNvPicPr>
          <p:nvPr/>
        </p:nvPicPr>
        <p:blipFill>
          <a:blip r:embed="rId2"/>
          <a:srcRect/>
          <a:stretch>
            <a:fillRect/>
          </a:stretch>
        </p:blipFill>
        <p:spPr bwMode="auto">
          <a:xfrm>
            <a:off x="1371600" y="990600"/>
            <a:ext cx="6543524" cy="3810000"/>
          </a:xfrm>
          <a:prstGeom prst="rect">
            <a:avLst/>
          </a:prstGeom>
          <a:noFill/>
          <a:ln w="9525">
            <a:noFill/>
            <a:miter lim="800000"/>
            <a:headEnd/>
            <a:tailEnd/>
          </a:ln>
          <a:effectLst/>
        </p:spPr>
      </p:pic>
      <p:sp>
        <p:nvSpPr>
          <p:cNvPr id="6" name="TextBox 5"/>
          <p:cNvSpPr txBox="1"/>
          <p:nvPr/>
        </p:nvSpPr>
        <p:spPr>
          <a:xfrm>
            <a:off x="228600" y="5029200"/>
            <a:ext cx="8738290" cy="1077218"/>
          </a:xfrm>
          <a:prstGeom prst="rect">
            <a:avLst/>
          </a:prstGeom>
          <a:noFill/>
        </p:spPr>
        <p:txBody>
          <a:bodyPr wrap="none" rtlCol="0">
            <a:spAutoFit/>
          </a:bodyPr>
          <a:lstStyle/>
          <a:p>
            <a:r>
              <a:rPr lang="en-US" sz="3200" dirty="0" err="1" smtClean="0"/>
              <a:t>Bộ</a:t>
            </a:r>
            <a:r>
              <a:rPr lang="en-US" sz="3200" dirty="0" smtClean="0"/>
              <a:t> </a:t>
            </a:r>
            <a:r>
              <a:rPr lang="en-US" sz="3200" dirty="0" err="1" smtClean="0"/>
              <a:t>nhớ</a:t>
            </a:r>
            <a:r>
              <a:rPr lang="en-US" sz="3200" dirty="0" smtClean="0"/>
              <a:t> </a:t>
            </a:r>
            <a:r>
              <a:rPr lang="en-US" sz="3200" dirty="0" err="1" smtClean="0"/>
              <a:t>ảo</a:t>
            </a:r>
            <a:r>
              <a:rPr lang="en-US" sz="3200" dirty="0" smtClean="0"/>
              <a:t> </a:t>
            </a:r>
            <a:r>
              <a:rPr lang="en-US" sz="3200" dirty="0" err="1" smtClean="0"/>
              <a:t>có</a:t>
            </a:r>
            <a:r>
              <a:rPr lang="en-US" sz="3200" dirty="0" smtClean="0"/>
              <a:t> 8 </a:t>
            </a:r>
            <a:r>
              <a:rPr lang="en-US" sz="3200" dirty="0" err="1" smtClean="0"/>
              <a:t>trang</a:t>
            </a:r>
            <a:r>
              <a:rPr lang="en-US" sz="3200" dirty="0" smtClean="0"/>
              <a:t>, </a:t>
            </a:r>
            <a:r>
              <a:rPr lang="en-US" sz="3200" dirty="0" err="1" smtClean="0"/>
              <a:t>bộ</a:t>
            </a:r>
            <a:r>
              <a:rPr lang="en-US" sz="3200" dirty="0" smtClean="0"/>
              <a:t> </a:t>
            </a:r>
            <a:r>
              <a:rPr lang="en-US" sz="3200" dirty="0" err="1" smtClean="0"/>
              <a:t>nhớ</a:t>
            </a:r>
            <a:r>
              <a:rPr lang="en-US" sz="3200" dirty="0" smtClean="0"/>
              <a:t> </a:t>
            </a:r>
            <a:r>
              <a:rPr lang="en-US" sz="3200" dirty="0" err="1" smtClean="0"/>
              <a:t>vật</a:t>
            </a:r>
            <a:r>
              <a:rPr lang="en-US" sz="3200" dirty="0" smtClean="0"/>
              <a:t> </a:t>
            </a:r>
            <a:r>
              <a:rPr lang="en-US" sz="3200" dirty="0" err="1" smtClean="0"/>
              <a:t>lý</a:t>
            </a:r>
            <a:r>
              <a:rPr lang="en-US" sz="3200" dirty="0" smtClean="0"/>
              <a:t> </a:t>
            </a:r>
            <a:r>
              <a:rPr lang="en-US" sz="3200" dirty="0" err="1" smtClean="0"/>
              <a:t>có</a:t>
            </a:r>
            <a:r>
              <a:rPr lang="en-US" sz="3200" dirty="0" smtClean="0"/>
              <a:t> 4 </a:t>
            </a:r>
            <a:r>
              <a:rPr lang="en-US" sz="3200" dirty="0" err="1" smtClean="0"/>
              <a:t>khung</a:t>
            </a:r>
            <a:endParaRPr lang="en-US" sz="3200" dirty="0" smtClean="0"/>
          </a:p>
          <a:p>
            <a:r>
              <a:rPr lang="en-US" sz="3200" dirty="0" err="1" smtClean="0"/>
              <a:t>Bảng</a:t>
            </a:r>
            <a:r>
              <a:rPr lang="en-US" sz="3200" dirty="0" smtClean="0"/>
              <a:t> </a:t>
            </a:r>
            <a:r>
              <a:rPr lang="en-US" sz="3200" dirty="0" err="1" smtClean="0"/>
              <a:t>trang</a:t>
            </a:r>
            <a:r>
              <a:rPr lang="en-US" sz="3200" dirty="0" smtClean="0"/>
              <a:t> </a:t>
            </a:r>
            <a:r>
              <a:rPr lang="en-US" sz="3200" dirty="0" err="1" smtClean="0"/>
              <a:t>có</a:t>
            </a:r>
            <a:r>
              <a:rPr lang="en-US" sz="3200" dirty="0" smtClean="0"/>
              <a:t> 8 </a:t>
            </a:r>
            <a:r>
              <a:rPr lang="en-US" sz="3200" dirty="0" err="1" smtClean="0"/>
              <a:t>phần</a:t>
            </a:r>
            <a:r>
              <a:rPr lang="en-US" sz="3200" dirty="0" smtClean="0"/>
              <a:t> </a:t>
            </a:r>
            <a:r>
              <a:rPr lang="en-US" sz="3200" dirty="0" err="1" smtClean="0"/>
              <a:t>tử</a:t>
            </a:r>
            <a:endParaRPr lang="en-US" sz="3200"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sz="2800" b="0" dirty="0" err="1" smtClean="0"/>
              <a:t>Chuyển</a:t>
            </a:r>
            <a:r>
              <a:rPr lang="en-US" sz="2800" b="0" dirty="0" smtClean="0"/>
              <a:t> </a:t>
            </a:r>
            <a:r>
              <a:rPr lang="en-US" sz="2800" b="0" dirty="0" err="1" smtClean="0"/>
              <a:t>đ</a:t>
            </a:r>
            <a:r>
              <a:rPr lang="en-US" sz="2800" b="0" dirty="0" err="1" smtClean="0"/>
              <a:t>ổi</a:t>
            </a:r>
            <a:r>
              <a:rPr lang="en-US" sz="2800" b="0" dirty="0" smtClean="0"/>
              <a:t> </a:t>
            </a:r>
            <a:r>
              <a:rPr lang="en-US" sz="2800" b="0" dirty="0" err="1" smtClean="0"/>
              <a:t>đ</a:t>
            </a:r>
            <a:r>
              <a:rPr lang="en-US" sz="2800" b="0" dirty="0" err="1" smtClean="0"/>
              <a:t>ịa</a:t>
            </a:r>
            <a:r>
              <a:rPr lang="en-US" sz="2800" b="0" dirty="0" smtClean="0"/>
              <a:t> </a:t>
            </a:r>
            <a:r>
              <a:rPr lang="en-US" sz="2800" b="0" dirty="0" err="1" smtClean="0"/>
              <a:t>chỉ</a:t>
            </a:r>
            <a:endParaRPr lang="en-US" sz="2800" b="0" dirty="0" smtClean="0"/>
          </a:p>
          <a:p>
            <a:pPr lvl="1" algn="just"/>
            <a:r>
              <a:rPr lang="en-US" sz="2400" b="0" dirty="0" err="1" smtClean="0"/>
              <a:t>Đ</a:t>
            </a:r>
            <a:r>
              <a:rPr lang="en-US" sz="2400" b="0" dirty="0" err="1" smtClean="0"/>
              <a:t>ịa</a:t>
            </a:r>
            <a:r>
              <a:rPr lang="en-US" sz="2400" b="0" dirty="0" smtClean="0"/>
              <a:t> </a:t>
            </a:r>
            <a:r>
              <a:rPr lang="en-US" sz="2400" b="0" dirty="0" err="1" smtClean="0"/>
              <a:t>chỉ</a:t>
            </a:r>
            <a:r>
              <a:rPr lang="en-US" sz="2400" b="0" dirty="0" smtClean="0"/>
              <a:t> </a:t>
            </a:r>
            <a:r>
              <a:rPr lang="en-US" sz="2400" b="0" dirty="0" err="1" smtClean="0"/>
              <a:t>ảo</a:t>
            </a:r>
            <a:r>
              <a:rPr lang="en-US" sz="2400" b="0" dirty="0" smtClean="0"/>
              <a:t> </a:t>
            </a:r>
            <a:r>
              <a:rPr lang="en-US" sz="2400" b="0" dirty="0" err="1" smtClean="0"/>
              <a:t>theo</a:t>
            </a:r>
            <a:r>
              <a:rPr lang="en-US" sz="2400" b="0" dirty="0" smtClean="0"/>
              <a:t> </a:t>
            </a:r>
            <a:r>
              <a:rPr lang="en-US" sz="2400" b="0" dirty="0" err="1" smtClean="0"/>
              <a:t>phân</a:t>
            </a:r>
            <a:r>
              <a:rPr lang="en-US" sz="2400" b="0" dirty="0" smtClean="0"/>
              <a:t> </a:t>
            </a:r>
            <a:r>
              <a:rPr lang="en-US" sz="2400" b="0" dirty="0" err="1" smtClean="0"/>
              <a:t>trang</a:t>
            </a:r>
            <a:endParaRPr lang="en-US" sz="2400" b="0" dirty="0" smtClean="0"/>
          </a:p>
          <a:p>
            <a:pPr lvl="2" algn="just"/>
            <a:r>
              <a:rPr lang="en-US" sz="2000" b="0" dirty="0" smtClean="0"/>
              <a:t>Page </a:t>
            </a:r>
            <a:r>
              <a:rPr lang="en-US" sz="2000" b="0" dirty="0" smtClean="0"/>
              <a:t>Number: </a:t>
            </a:r>
            <a:r>
              <a:rPr lang="en-US" sz="2000" b="0" dirty="0" err="1" smtClean="0"/>
              <a:t>số</a:t>
            </a:r>
            <a:r>
              <a:rPr lang="en-US" sz="2000" b="0" dirty="0" smtClean="0"/>
              <a:t> </a:t>
            </a:r>
            <a:r>
              <a:rPr lang="en-US" sz="2000" b="0" dirty="0" err="1" smtClean="0"/>
              <a:t>thứ</a:t>
            </a:r>
            <a:r>
              <a:rPr lang="en-US" sz="2000" b="0" dirty="0" smtClean="0"/>
              <a:t> </a:t>
            </a:r>
            <a:r>
              <a:rPr lang="en-US" sz="2000" b="0" dirty="0" err="1" smtClean="0"/>
              <a:t>tự</a:t>
            </a:r>
            <a:r>
              <a:rPr lang="en-US" sz="2000" b="0" dirty="0" smtClean="0"/>
              <a:t> </a:t>
            </a:r>
            <a:r>
              <a:rPr lang="en-US" sz="2000" b="0" dirty="0" err="1" smtClean="0"/>
              <a:t>trang</a:t>
            </a:r>
            <a:endParaRPr lang="en-US" sz="2000" b="0" dirty="0" smtClean="0"/>
          </a:p>
          <a:p>
            <a:pPr lvl="2" algn="just"/>
            <a:r>
              <a:rPr lang="en-US" sz="2000" b="0" dirty="0" smtClean="0"/>
              <a:t>Offset</a:t>
            </a:r>
            <a:r>
              <a:rPr lang="en-US" sz="2000" b="0" dirty="0" smtClean="0"/>
              <a:t>: </a:t>
            </a:r>
            <a:r>
              <a:rPr lang="en-US" sz="2000" b="0" dirty="0" err="1" smtClean="0"/>
              <a:t>đ</a:t>
            </a:r>
            <a:r>
              <a:rPr lang="en-US" sz="2000" b="0" dirty="0" err="1" smtClean="0"/>
              <a:t>ịa</a:t>
            </a:r>
            <a:r>
              <a:rPr lang="en-US" sz="2000" b="0" dirty="0" smtClean="0"/>
              <a:t> </a:t>
            </a:r>
            <a:r>
              <a:rPr lang="en-US" sz="2000" b="0" dirty="0" err="1" smtClean="0"/>
              <a:t>chỉ</a:t>
            </a:r>
            <a:r>
              <a:rPr lang="en-US" sz="2000" b="0" dirty="0" smtClean="0"/>
              <a:t> </a:t>
            </a:r>
            <a:r>
              <a:rPr lang="en-US" sz="2000" b="0" dirty="0" err="1" smtClean="0"/>
              <a:t>trong</a:t>
            </a:r>
            <a:r>
              <a:rPr lang="en-US" sz="2000" b="0" dirty="0" smtClean="0"/>
              <a:t> </a:t>
            </a:r>
            <a:r>
              <a:rPr lang="en-US" sz="2000" b="0" dirty="0" err="1" smtClean="0"/>
              <a:t>trang</a:t>
            </a:r>
            <a:endParaRPr lang="en-US" sz="2000" b="0" dirty="0" smtClean="0"/>
          </a:p>
          <a:p>
            <a:pPr lvl="1" algn="just"/>
            <a:r>
              <a:rPr lang="en-US" dirty="0" err="1" smtClean="0"/>
              <a:t>ịa</a:t>
            </a:r>
            <a:r>
              <a:rPr lang="en-US" dirty="0" smtClean="0"/>
              <a:t> </a:t>
            </a:r>
            <a:r>
              <a:rPr lang="en-US" dirty="0" err="1" smtClean="0"/>
              <a:t>chỉ</a:t>
            </a:r>
            <a:r>
              <a:rPr lang="en-US" dirty="0" smtClean="0"/>
              <a:t> </a:t>
            </a:r>
            <a:r>
              <a:rPr lang="en-US" dirty="0" err="1" smtClean="0"/>
              <a:t>vật</a:t>
            </a:r>
            <a:r>
              <a:rPr lang="en-US" dirty="0" smtClean="0"/>
              <a:t> </a:t>
            </a:r>
            <a:r>
              <a:rPr lang="en-US" dirty="0" err="1" smtClean="0"/>
              <a:t>lý</a:t>
            </a:r>
            <a:endParaRPr lang="en-US" b="0" dirty="0" smtClean="0"/>
          </a:p>
        </p:txBody>
      </p:sp>
      <p:pic>
        <p:nvPicPr>
          <p:cNvPr id="39938" name="Picture 2"/>
          <p:cNvPicPr>
            <a:picLocks noChangeAspect="1" noChangeArrowheads="1"/>
          </p:cNvPicPr>
          <p:nvPr/>
        </p:nvPicPr>
        <p:blipFill>
          <a:blip r:embed="rId2"/>
          <a:srcRect/>
          <a:stretch>
            <a:fillRect/>
          </a:stretch>
        </p:blipFill>
        <p:spPr bwMode="auto">
          <a:xfrm>
            <a:off x="3048000" y="2743200"/>
            <a:ext cx="3171825" cy="438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sz="2800" b="0" dirty="0" err="1" smtClean="0"/>
              <a:t>Chuyển</a:t>
            </a:r>
            <a:r>
              <a:rPr lang="en-US" sz="2800" b="0" dirty="0" smtClean="0"/>
              <a:t> </a:t>
            </a:r>
            <a:r>
              <a:rPr lang="en-US" sz="2800" b="0" dirty="0" err="1" smtClean="0"/>
              <a:t>đ</a:t>
            </a:r>
            <a:r>
              <a:rPr lang="en-US" sz="2800" b="0" dirty="0" err="1" smtClean="0"/>
              <a:t>ổi</a:t>
            </a:r>
            <a:r>
              <a:rPr lang="en-US" sz="2800" b="0" dirty="0" smtClean="0"/>
              <a:t> </a:t>
            </a:r>
            <a:r>
              <a:rPr lang="en-US" sz="2800" b="0" dirty="0" err="1" smtClean="0"/>
              <a:t>đ</a:t>
            </a:r>
            <a:r>
              <a:rPr lang="en-US" sz="2800" b="0" dirty="0" err="1" smtClean="0"/>
              <a:t>ịa</a:t>
            </a:r>
            <a:r>
              <a:rPr lang="en-US" sz="2800" b="0" dirty="0" smtClean="0"/>
              <a:t> </a:t>
            </a:r>
            <a:r>
              <a:rPr lang="en-US" sz="2800" b="0" dirty="0" err="1" smtClean="0"/>
              <a:t>chỉ</a:t>
            </a:r>
            <a:endParaRPr lang="en-US" sz="2800" b="0" dirty="0" smtClean="0"/>
          </a:p>
          <a:p>
            <a:pPr lvl="1" algn="just"/>
            <a:r>
              <a:rPr lang="en-US" b="0" dirty="0" err="1" smtClean="0"/>
              <a:t>Đ</a:t>
            </a:r>
            <a:r>
              <a:rPr lang="en-US" b="0" dirty="0" err="1" smtClean="0"/>
              <a:t>ịa</a:t>
            </a:r>
            <a:r>
              <a:rPr lang="en-US" b="0" dirty="0" smtClean="0"/>
              <a:t> </a:t>
            </a:r>
            <a:r>
              <a:rPr lang="en-US" b="0" dirty="0" err="1" smtClean="0"/>
              <a:t>chỉ</a:t>
            </a:r>
            <a:r>
              <a:rPr lang="en-US" b="0" dirty="0" smtClean="0"/>
              <a:t> </a:t>
            </a:r>
            <a:r>
              <a:rPr lang="en-US" b="0" dirty="0" err="1" smtClean="0"/>
              <a:t>ảo</a:t>
            </a:r>
            <a:r>
              <a:rPr lang="en-US" b="0" dirty="0" smtClean="0"/>
              <a:t> </a:t>
            </a:r>
            <a:r>
              <a:rPr lang="en-US" b="0" dirty="0" err="1" smtClean="0"/>
              <a:t>theo</a:t>
            </a:r>
            <a:r>
              <a:rPr lang="en-US" b="0" dirty="0" smtClean="0"/>
              <a:t> </a:t>
            </a:r>
            <a:r>
              <a:rPr lang="en-US" b="0" dirty="0" err="1" smtClean="0"/>
              <a:t>phân</a:t>
            </a:r>
            <a:r>
              <a:rPr lang="en-US" b="0" dirty="0" smtClean="0"/>
              <a:t> </a:t>
            </a:r>
            <a:r>
              <a:rPr lang="en-US" b="0" dirty="0" err="1" smtClean="0"/>
              <a:t>trang</a:t>
            </a:r>
            <a:endParaRPr lang="en-US" b="0" dirty="0" smtClean="0"/>
          </a:p>
          <a:p>
            <a:pPr lvl="2" algn="just"/>
            <a:r>
              <a:rPr lang="en-US" sz="2800" b="0" dirty="0" smtClean="0"/>
              <a:t>Page </a:t>
            </a:r>
            <a:r>
              <a:rPr lang="en-US" sz="2800" b="0" dirty="0" smtClean="0"/>
              <a:t>Number: </a:t>
            </a:r>
            <a:r>
              <a:rPr lang="en-US" sz="2800" b="0" dirty="0" err="1" smtClean="0"/>
              <a:t>số</a:t>
            </a:r>
            <a:r>
              <a:rPr lang="en-US" sz="2800" b="0" dirty="0" smtClean="0"/>
              <a:t> </a:t>
            </a:r>
            <a:r>
              <a:rPr lang="en-US" sz="2800" b="0" dirty="0" err="1" smtClean="0"/>
              <a:t>thứ</a:t>
            </a:r>
            <a:r>
              <a:rPr lang="en-US" sz="2800" b="0" dirty="0" smtClean="0"/>
              <a:t> </a:t>
            </a:r>
            <a:r>
              <a:rPr lang="en-US" sz="2800" b="0" dirty="0" err="1" smtClean="0"/>
              <a:t>tự</a:t>
            </a:r>
            <a:r>
              <a:rPr lang="en-US" sz="2800" b="0" dirty="0" smtClean="0"/>
              <a:t> </a:t>
            </a:r>
            <a:r>
              <a:rPr lang="en-US" sz="2800" b="0" dirty="0" err="1" smtClean="0"/>
              <a:t>trang</a:t>
            </a:r>
            <a:endParaRPr lang="en-US" sz="2800" b="0" dirty="0" smtClean="0"/>
          </a:p>
          <a:p>
            <a:pPr lvl="2" algn="just"/>
            <a:r>
              <a:rPr lang="en-US" sz="2800" b="0" dirty="0" smtClean="0"/>
              <a:t>Offset</a:t>
            </a:r>
            <a:r>
              <a:rPr lang="en-US" sz="2800" b="0" dirty="0" smtClean="0"/>
              <a:t>: </a:t>
            </a:r>
            <a:r>
              <a:rPr lang="en-US" sz="2800" b="0" dirty="0" err="1" smtClean="0"/>
              <a:t>đ</a:t>
            </a:r>
            <a:r>
              <a:rPr lang="en-US" sz="2800" b="0" dirty="0" err="1" smtClean="0"/>
              <a:t>ịa</a:t>
            </a:r>
            <a:r>
              <a:rPr lang="en-US" sz="2800" b="0" dirty="0" smtClean="0"/>
              <a:t> </a:t>
            </a:r>
            <a:r>
              <a:rPr lang="en-US" sz="2800" b="0" dirty="0" err="1" smtClean="0"/>
              <a:t>chỉ</a:t>
            </a:r>
            <a:r>
              <a:rPr lang="en-US" sz="2800" b="0" dirty="0" smtClean="0"/>
              <a:t> </a:t>
            </a:r>
            <a:r>
              <a:rPr lang="en-US" sz="2800" b="0" dirty="0" err="1" smtClean="0"/>
              <a:t>trong</a:t>
            </a:r>
            <a:r>
              <a:rPr lang="en-US" sz="2800" b="0" dirty="0" smtClean="0"/>
              <a:t> </a:t>
            </a:r>
            <a:r>
              <a:rPr lang="en-US" sz="2800" b="0" dirty="0" err="1" smtClean="0"/>
              <a:t>trang</a:t>
            </a:r>
            <a:endParaRPr lang="en-US" sz="2800" b="0" dirty="0" smtClean="0"/>
          </a:p>
          <a:p>
            <a:pPr lvl="1" algn="just"/>
            <a:r>
              <a:rPr lang="en-US" dirty="0" err="1" smtClean="0"/>
              <a:t>Đ</a:t>
            </a:r>
            <a:r>
              <a:rPr lang="en-US" dirty="0" err="1" smtClean="0"/>
              <a:t>ịa</a:t>
            </a:r>
            <a:r>
              <a:rPr lang="en-US" dirty="0" smtClean="0"/>
              <a:t> </a:t>
            </a:r>
            <a:r>
              <a:rPr lang="en-US" dirty="0" err="1" smtClean="0"/>
              <a:t>chỉ</a:t>
            </a:r>
            <a:r>
              <a:rPr lang="en-US" dirty="0" smtClean="0"/>
              <a:t> </a:t>
            </a:r>
            <a:r>
              <a:rPr lang="en-US" dirty="0" err="1" smtClean="0"/>
              <a:t>vật</a:t>
            </a:r>
            <a:r>
              <a:rPr lang="en-US" dirty="0" smtClean="0"/>
              <a:t> </a:t>
            </a:r>
            <a:r>
              <a:rPr lang="en-US" dirty="0" err="1" smtClean="0"/>
              <a:t>lý</a:t>
            </a:r>
            <a:endParaRPr lang="en-US" dirty="0" smtClean="0"/>
          </a:p>
          <a:p>
            <a:pPr lvl="2" algn="just"/>
            <a:r>
              <a:rPr lang="en-US" sz="2800" dirty="0" smtClean="0"/>
              <a:t>Page Number: </a:t>
            </a:r>
            <a:r>
              <a:rPr lang="en-US" sz="2800" dirty="0" err="1" smtClean="0"/>
              <a:t>số</a:t>
            </a:r>
            <a:r>
              <a:rPr lang="en-US" sz="2800" dirty="0" smtClean="0"/>
              <a:t> </a:t>
            </a:r>
            <a:r>
              <a:rPr lang="en-US" sz="2800" dirty="0" err="1" smtClean="0"/>
              <a:t>thứ</a:t>
            </a:r>
            <a:r>
              <a:rPr lang="en-US" sz="2800" dirty="0" smtClean="0"/>
              <a:t> </a:t>
            </a:r>
            <a:r>
              <a:rPr lang="en-US" sz="2800" dirty="0" err="1" smtClean="0"/>
              <a:t>tự</a:t>
            </a:r>
            <a:r>
              <a:rPr lang="en-US" sz="2800" dirty="0" smtClean="0"/>
              <a:t> </a:t>
            </a:r>
            <a:r>
              <a:rPr lang="en-US" sz="2800" dirty="0" err="1" smtClean="0"/>
              <a:t>khung</a:t>
            </a:r>
            <a:r>
              <a:rPr lang="en-US" sz="2800" dirty="0" smtClean="0"/>
              <a:t> </a:t>
            </a:r>
            <a:r>
              <a:rPr lang="en-US" sz="2800" dirty="0" err="1" smtClean="0"/>
              <a:t>trang</a:t>
            </a:r>
            <a:endParaRPr lang="en-US" sz="2800" dirty="0" smtClean="0"/>
          </a:p>
          <a:p>
            <a:pPr lvl="2" algn="just"/>
            <a:r>
              <a:rPr lang="en-US" sz="2800" dirty="0" smtClean="0"/>
              <a:t>Offset</a:t>
            </a:r>
            <a:r>
              <a:rPr lang="en-US" sz="2800" dirty="0" smtClean="0"/>
              <a:t>: </a:t>
            </a:r>
            <a:r>
              <a:rPr lang="en-US" sz="2800" dirty="0" err="1" smtClean="0"/>
              <a:t>đ</a:t>
            </a:r>
            <a:r>
              <a:rPr lang="en-US" sz="2800" dirty="0" err="1" smtClean="0"/>
              <a:t>ịa</a:t>
            </a:r>
            <a:r>
              <a:rPr lang="en-US" sz="2800" dirty="0" smtClean="0"/>
              <a:t> </a:t>
            </a:r>
            <a:r>
              <a:rPr lang="en-US" sz="2800" dirty="0" err="1" smtClean="0"/>
              <a:t>chỉ</a:t>
            </a:r>
            <a:r>
              <a:rPr lang="en-US" sz="2800" dirty="0" smtClean="0"/>
              <a:t> </a:t>
            </a:r>
            <a:r>
              <a:rPr lang="en-US" sz="2800" dirty="0" err="1" smtClean="0"/>
              <a:t>trong</a:t>
            </a:r>
            <a:r>
              <a:rPr lang="en-US" sz="2800" dirty="0" smtClean="0"/>
              <a:t> </a:t>
            </a:r>
            <a:r>
              <a:rPr lang="en-US" sz="2800" dirty="0" err="1" smtClean="0"/>
              <a:t>khung</a:t>
            </a:r>
            <a:r>
              <a:rPr lang="en-US" sz="2800" dirty="0" smtClean="0"/>
              <a:t> </a:t>
            </a:r>
            <a:r>
              <a:rPr lang="en-US" sz="2800" dirty="0" err="1" smtClean="0"/>
              <a:t>trang</a:t>
            </a:r>
            <a:endParaRPr lang="en-US" sz="2800" b="0" dirty="0" smtClean="0"/>
          </a:p>
        </p:txBody>
      </p:sp>
      <p:pic>
        <p:nvPicPr>
          <p:cNvPr id="39938" name="Picture 2"/>
          <p:cNvPicPr>
            <a:picLocks noChangeAspect="1" noChangeArrowheads="1"/>
          </p:cNvPicPr>
          <p:nvPr/>
        </p:nvPicPr>
        <p:blipFill>
          <a:blip r:embed="rId2"/>
          <a:srcRect/>
          <a:stretch>
            <a:fillRect/>
          </a:stretch>
        </p:blipFill>
        <p:spPr bwMode="auto">
          <a:xfrm>
            <a:off x="5562600" y="2590800"/>
            <a:ext cx="3581400" cy="609600"/>
          </a:xfrm>
          <a:prstGeom prst="rect">
            <a:avLst/>
          </a:prstGeom>
          <a:noFill/>
          <a:ln w="9525">
            <a:noFill/>
            <a:miter lim="800000"/>
            <a:headEnd/>
            <a:tailEnd/>
          </a:ln>
          <a:effectLst/>
        </p:spPr>
      </p:pic>
      <p:pic>
        <p:nvPicPr>
          <p:cNvPr id="40962" name="Picture 2"/>
          <p:cNvPicPr>
            <a:picLocks noChangeAspect="1" noChangeArrowheads="1"/>
          </p:cNvPicPr>
          <p:nvPr/>
        </p:nvPicPr>
        <p:blipFill>
          <a:blip r:embed="rId3"/>
          <a:srcRect/>
          <a:stretch>
            <a:fillRect/>
          </a:stretch>
        </p:blipFill>
        <p:spPr bwMode="auto">
          <a:xfrm>
            <a:off x="5257800" y="4724400"/>
            <a:ext cx="3886200" cy="60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sz="2800" b="0" dirty="0" err="1" smtClean="0"/>
              <a:t>Sơ</a:t>
            </a:r>
            <a:r>
              <a:rPr lang="en-US" sz="2800" b="0" dirty="0" smtClean="0"/>
              <a:t> </a:t>
            </a:r>
            <a:r>
              <a:rPr lang="en-US" sz="2800" b="0" dirty="0" err="1" smtClean="0"/>
              <a:t>đ</a:t>
            </a:r>
            <a:r>
              <a:rPr lang="en-US" sz="2800" b="0" dirty="0" err="1" smtClean="0"/>
              <a:t>ồ</a:t>
            </a:r>
            <a:r>
              <a:rPr lang="en-US" sz="2800" b="0" dirty="0" smtClean="0"/>
              <a:t> </a:t>
            </a:r>
            <a:r>
              <a:rPr lang="en-US" sz="2800" b="0" dirty="0" err="1" smtClean="0"/>
              <a:t>chuyển</a:t>
            </a:r>
            <a:r>
              <a:rPr lang="en-US" sz="2800" b="0" dirty="0" smtClean="0"/>
              <a:t> </a:t>
            </a:r>
            <a:r>
              <a:rPr lang="en-US" sz="2800" b="0" dirty="0" err="1" smtClean="0"/>
              <a:t>đ</a:t>
            </a:r>
            <a:r>
              <a:rPr lang="en-US" sz="2800" b="0" dirty="0" err="1" smtClean="0"/>
              <a:t>ổi</a:t>
            </a:r>
            <a:r>
              <a:rPr lang="en-US" sz="2800" b="0" dirty="0" smtClean="0"/>
              <a:t> </a:t>
            </a:r>
            <a:r>
              <a:rPr lang="en-US" sz="2800" b="0" dirty="0" err="1" smtClean="0"/>
              <a:t>đ</a:t>
            </a:r>
            <a:r>
              <a:rPr lang="en-US" sz="2800" b="0" dirty="0" err="1" smtClean="0"/>
              <a:t>ịa</a:t>
            </a:r>
            <a:r>
              <a:rPr lang="en-US" sz="2800" b="0" dirty="0" smtClean="0"/>
              <a:t> </a:t>
            </a:r>
            <a:r>
              <a:rPr lang="en-US" sz="2800" b="0" dirty="0" err="1" smtClean="0"/>
              <a:t>chỉ</a:t>
            </a:r>
            <a:endParaRPr lang="en-US" sz="2800" b="0" dirty="0" smtClean="0"/>
          </a:p>
        </p:txBody>
      </p:sp>
      <p:pic>
        <p:nvPicPr>
          <p:cNvPr id="41986" name="Picture 2"/>
          <p:cNvPicPr>
            <a:picLocks noChangeAspect="1" noChangeArrowheads="1"/>
          </p:cNvPicPr>
          <p:nvPr/>
        </p:nvPicPr>
        <p:blipFill>
          <a:blip r:embed="rId2"/>
          <a:srcRect/>
          <a:stretch>
            <a:fillRect/>
          </a:stretch>
        </p:blipFill>
        <p:spPr bwMode="auto">
          <a:xfrm>
            <a:off x="561337" y="1524000"/>
            <a:ext cx="8049263" cy="4962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sz="2800" b="0" dirty="0" err="1" smtClean="0"/>
              <a:t>Truy</a:t>
            </a:r>
            <a:r>
              <a:rPr lang="en-US" sz="2800" b="0" dirty="0" smtClean="0"/>
              <a:t> </a:t>
            </a:r>
            <a:r>
              <a:rPr lang="en-US" sz="2800" b="0" dirty="0" err="1" smtClean="0"/>
              <a:t>xuất</a:t>
            </a:r>
            <a:r>
              <a:rPr lang="en-US" sz="2800" b="0" dirty="0" smtClean="0"/>
              <a:t> </a:t>
            </a:r>
            <a:r>
              <a:rPr lang="en-US" sz="2800" b="0" dirty="0" err="1" smtClean="0"/>
              <a:t>dữ</a:t>
            </a:r>
            <a:r>
              <a:rPr lang="en-US" sz="2800" b="0" dirty="0" smtClean="0"/>
              <a:t> </a:t>
            </a:r>
            <a:r>
              <a:rPr lang="en-US" sz="2800" b="0" dirty="0" err="1" smtClean="0"/>
              <a:t>liệu</a:t>
            </a:r>
            <a:r>
              <a:rPr lang="en-US" sz="2800" b="0" dirty="0" smtClean="0"/>
              <a:t> </a:t>
            </a:r>
            <a:r>
              <a:rPr lang="en-US" sz="2800" b="0" dirty="0" err="1" smtClean="0"/>
              <a:t>theo</a:t>
            </a:r>
            <a:r>
              <a:rPr lang="en-US" sz="2800" b="0" dirty="0" smtClean="0"/>
              <a:t> </a:t>
            </a:r>
            <a:r>
              <a:rPr lang="en-US" sz="2800" b="0" dirty="0" err="1" smtClean="0"/>
              <a:t>đ</a:t>
            </a:r>
            <a:r>
              <a:rPr lang="en-US" sz="2800" b="0" dirty="0" err="1" smtClean="0"/>
              <a:t>ịa</a:t>
            </a:r>
            <a:r>
              <a:rPr lang="en-US" sz="2800" b="0" dirty="0" smtClean="0"/>
              <a:t> </a:t>
            </a:r>
            <a:r>
              <a:rPr lang="en-US" sz="2800" b="0" dirty="0" err="1" smtClean="0"/>
              <a:t>chỉ</a:t>
            </a:r>
            <a:r>
              <a:rPr lang="en-US" sz="2800" b="0" dirty="0" smtClean="0"/>
              <a:t> </a:t>
            </a:r>
            <a:r>
              <a:rPr lang="en-US" sz="2800" b="0" dirty="0" err="1" smtClean="0"/>
              <a:t>ảo</a:t>
            </a:r>
            <a:endParaRPr lang="en-US" sz="2800" b="0" dirty="0" smtClean="0"/>
          </a:p>
          <a:p>
            <a:pPr lvl="1" algn="just"/>
            <a:r>
              <a:rPr lang="en-US" b="0" dirty="0" err="1" smtClean="0"/>
              <a:t>Tách</a:t>
            </a:r>
            <a:r>
              <a:rPr lang="en-US" b="0" dirty="0" smtClean="0"/>
              <a:t> page # </a:t>
            </a:r>
            <a:r>
              <a:rPr lang="en-US" b="0" dirty="0" err="1" smtClean="0"/>
              <a:t>và</a:t>
            </a:r>
            <a:r>
              <a:rPr lang="en-US" b="0" dirty="0" smtClean="0"/>
              <a:t> offset </a:t>
            </a:r>
            <a:r>
              <a:rPr lang="en-US" b="0" dirty="0" err="1" smtClean="0"/>
              <a:t>từ</a:t>
            </a:r>
            <a:r>
              <a:rPr lang="en-US" b="0" dirty="0" smtClean="0"/>
              <a:t> </a:t>
            </a:r>
            <a:r>
              <a:rPr lang="en-US" b="0" dirty="0" err="1" smtClean="0"/>
              <a:t>đ</a:t>
            </a:r>
            <a:r>
              <a:rPr lang="en-US" b="0" dirty="0" err="1" smtClean="0"/>
              <a:t>ịa</a:t>
            </a:r>
            <a:r>
              <a:rPr lang="en-US" b="0" dirty="0" smtClean="0"/>
              <a:t> </a:t>
            </a:r>
            <a:r>
              <a:rPr lang="en-US" b="0" dirty="0" err="1" smtClean="0"/>
              <a:t>chỉ</a:t>
            </a:r>
            <a:r>
              <a:rPr lang="en-US" b="0" dirty="0" smtClean="0"/>
              <a:t> </a:t>
            </a:r>
            <a:r>
              <a:rPr lang="en-US" b="0" dirty="0" err="1" smtClean="0"/>
              <a:t>ảo</a:t>
            </a:r>
            <a:endParaRPr lang="en-US" b="0" dirty="0" smtClean="0"/>
          </a:p>
          <a:p>
            <a:pPr lvl="1" algn="just"/>
            <a:r>
              <a:rPr lang="en-US" b="0" dirty="0" err="1" smtClean="0"/>
              <a:t>Chuyển</a:t>
            </a:r>
            <a:r>
              <a:rPr lang="en-US" b="0" dirty="0" smtClean="0"/>
              <a:t> </a:t>
            </a:r>
            <a:r>
              <a:rPr lang="en-US" b="0" dirty="0" smtClean="0"/>
              <a:t>page # </a:t>
            </a:r>
            <a:r>
              <a:rPr lang="en-US" b="0" dirty="0" err="1" smtClean="0"/>
              <a:t>thành</a:t>
            </a:r>
            <a:r>
              <a:rPr lang="en-US" b="0" dirty="0" smtClean="0"/>
              <a:t> frame # </a:t>
            </a:r>
            <a:r>
              <a:rPr lang="en-US" b="0" dirty="0" err="1" smtClean="0"/>
              <a:t>bằng</a:t>
            </a:r>
            <a:r>
              <a:rPr lang="en-US" b="0" dirty="0" smtClean="0"/>
              <a:t> </a:t>
            </a:r>
            <a:r>
              <a:rPr lang="en-US" b="0" dirty="0" err="1" smtClean="0"/>
              <a:t>cách</a:t>
            </a:r>
            <a:r>
              <a:rPr lang="en-US" b="0" dirty="0" smtClean="0"/>
              <a:t> </a:t>
            </a:r>
            <a:r>
              <a:rPr lang="en-US" b="0" dirty="0" err="1" smtClean="0"/>
              <a:t>truy</a:t>
            </a:r>
            <a:r>
              <a:rPr lang="en-US" b="0" dirty="0" smtClean="0"/>
              <a:t> </a:t>
            </a:r>
            <a:r>
              <a:rPr lang="en-US" b="0" dirty="0" err="1" smtClean="0"/>
              <a:t>xuất</a:t>
            </a:r>
            <a:r>
              <a:rPr lang="en-US" b="0" dirty="0" smtClean="0"/>
              <a:t> </a:t>
            </a:r>
            <a:r>
              <a:rPr lang="en-US" b="0" dirty="0" err="1" smtClean="0"/>
              <a:t>bảng</a:t>
            </a:r>
            <a:r>
              <a:rPr lang="en-US" b="0" dirty="0" smtClean="0"/>
              <a:t> </a:t>
            </a:r>
            <a:r>
              <a:rPr lang="en-US" b="0" dirty="0" err="1" smtClean="0"/>
              <a:t>trang</a:t>
            </a:r>
            <a:endParaRPr lang="en-US" b="0" dirty="0" smtClean="0"/>
          </a:p>
          <a:p>
            <a:pPr lvl="2" algn="just">
              <a:buNone/>
            </a:pPr>
            <a:r>
              <a:rPr lang="en-US" sz="2800" b="0" dirty="0" smtClean="0"/>
              <a:t>A. </a:t>
            </a:r>
            <a:r>
              <a:rPr lang="en-US" sz="2800" b="0" dirty="0" err="1" smtClean="0"/>
              <a:t>Tìm</a:t>
            </a:r>
            <a:r>
              <a:rPr lang="en-US" sz="2800" b="0" dirty="0" smtClean="0"/>
              <a:t> </a:t>
            </a:r>
            <a:r>
              <a:rPr lang="en-US" sz="2800" b="0" dirty="0" err="1" smtClean="0"/>
              <a:t>phần</a:t>
            </a:r>
            <a:r>
              <a:rPr lang="en-US" sz="2800" b="0" dirty="0" smtClean="0"/>
              <a:t> </a:t>
            </a:r>
            <a:r>
              <a:rPr lang="en-US" sz="2800" b="0" dirty="0" err="1" smtClean="0"/>
              <a:t>tử</a:t>
            </a:r>
            <a:r>
              <a:rPr lang="en-US" sz="2800" b="0" dirty="0" smtClean="0"/>
              <a:t> </a:t>
            </a:r>
            <a:r>
              <a:rPr lang="en-US" sz="2800" b="0" dirty="0" err="1" smtClean="0"/>
              <a:t>quản</a:t>
            </a:r>
            <a:r>
              <a:rPr lang="en-US" sz="2800" b="0" dirty="0" smtClean="0"/>
              <a:t> </a:t>
            </a:r>
            <a:r>
              <a:rPr lang="en-US" sz="2800" b="0" dirty="0" err="1" smtClean="0"/>
              <a:t>lý</a:t>
            </a:r>
            <a:r>
              <a:rPr lang="en-US" sz="2800" b="0" dirty="0" smtClean="0"/>
              <a:t> </a:t>
            </a:r>
            <a:r>
              <a:rPr lang="en-US" sz="2800" b="0" dirty="0" err="1" smtClean="0"/>
              <a:t>trang</a:t>
            </a:r>
            <a:endParaRPr lang="en-US" sz="2800" b="0" dirty="0" smtClean="0"/>
          </a:p>
          <a:p>
            <a:pPr lvl="2" algn="just">
              <a:buNone/>
            </a:pPr>
            <a:r>
              <a:rPr lang="en-US" sz="2800" b="0" dirty="0" smtClean="0"/>
              <a:t>B. </a:t>
            </a:r>
            <a:r>
              <a:rPr lang="en-US" sz="2800" b="0" dirty="0" err="1" smtClean="0"/>
              <a:t>Kiểm</a:t>
            </a:r>
            <a:r>
              <a:rPr lang="en-US" sz="2800" b="0" dirty="0" smtClean="0"/>
              <a:t> </a:t>
            </a:r>
            <a:r>
              <a:rPr lang="en-US" sz="2800" b="0" dirty="0" err="1" smtClean="0"/>
              <a:t>tra</a:t>
            </a:r>
            <a:r>
              <a:rPr lang="en-US" sz="2800" b="0" dirty="0" smtClean="0"/>
              <a:t> valid bit</a:t>
            </a:r>
          </a:p>
          <a:p>
            <a:pPr lvl="1" algn="just">
              <a:buNone/>
            </a:pPr>
            <a:r>
              <a:rPr lang="en-US" b="0" dirty="0" smtClean="0"/>
              <a:t>	</a:t>
            </a:r>
            <a:r>
              <a:rPr lang="en-US" dirty="0" smtClean="0"/>
              <a:t>1</a:t>
            </a:r>
            <a:r>
              <a:rPr lang="en-US" dirty="0" smtClean="0"/>
              <a:t>. Valid  = 1</a:t>
            </a:r>
          </a:p>
          <a:p>
            <a:pPr lvl="2" algn="just"/>
            <a:r>
              <a:rPr lang="en-US" sz="2800" b="0" dirty="0" smtClean="0"/>
              <a:t>a. </a:t>
            </a:r>
            <a:r>
              <a:rPr lang="en-US" sz="2800" b="0" dirty="0" err="1" smtClean="0"/>
              <a:t>Thay</a:t>
            </a:r>
            <a:r>
              <a:rPr lang="en-US" sz="2800" b="0" dirty="0" smtClean="0"/>
              <a:t> page # </a:t>
            </a:r>
            <a:r>
              <a:rPr lang="en-US" sz="2800" b="0" dirty="0" err="1" smtClean="0"/>
              <a:t>bằng</a:t>
            </a:r>
            <a:r>
              <a:rPr lang="en-US" sz="2800" b="0" dirty="0" smtClean="0"/>
              <a:t> frame #</a:t>
            </a:r>
          </a:p>
          <a:p>
            <a:pPr lvl="2" algn="just"/>
            <a:r>
              <a:rPr lang="en-US" sz="2800" b="0" dirty="0" smtClean="0"/>
              <a:t>b. </a:t>
            </a:r>
            <a:r>
              <a:rPr lang="en-US" sz="2800" b="0" dirty="0" err="1" smtClean="0"/>
              <a:t>Truy</a:t>
            </a:r>
            <a:r>
              <a:rPr lang="en-US" sz="2800" b="0" dirty="0" smtClean="0"/>
              <a:t> </a:t>
            </a:r>
            <a:r>
              <a:rPr lang="en-US" sz="2800" b="0" dirty="0" err="1" smtClean="0"/>
              <a:t>xuất</a:t>
            </a:r>
            <a:r>
              <a:rPr lang="en-US" sz="2800" b="0" dirty="0" smtClean="0"/>
              <a:t> </a:t>
            </a:r>
            <a:r>
              <a:rPr lang="en-US" sz="2800" b="0" dirty="0" err="1" smtClean="0"/>
              <a:t>dữ</a:t>
            </a:r>
            <a:r>
              <a:rPr lang="en-US" sz="2800" b="0" dirty="0" smtClean="0"/>
              <a:t> </a:t>
            </a:r>
            <a:r>
              <a:rPr lang="en-US" sz="2800" b="0" dirty="0" err="1" smtClean="0"/>
              <a:t>liệu</a:t>
            </a:r>
            <a:r>
              <a:rPr lang="en-US" sz="2800" b="0" dirty="0" smtClean="0"/>
              <a:t> </a:t>
            </a:r>
            <a:r>
              <a:rPr lang="en-US" sz="2800" b="0" dirty="0" err="1" smtClean="0"/>
              <a:t>trên</a:t>
            </a:r>
            <a:r>
              <a:rPr lang="en-US" sz="2800" b="0" dirty="0" smtClean="0"/>
              <a:t> </a:t>
            </a:r>
            <a:r>
              <a:rPr lang="en-US" sz="2800" b="0" dirty="0" err="1" smtClean="0"/>
              <a:t>khung</a:t>
            </a:r>
            <a:r>
              <a:rPr lang="en-US" sz="2800" b="0" dirty="0" smtClean="0"/>
              <a:t> </a:t>
            </a:r>
            <a:r>
              <a:rPr lang="en-US" sz="2800" b="0" dirty="0" err="1" smtClean="0"/>
              <a:t>với</a:t>
            </a:r>
            <a:r>
              <a:rPr lang="en-US" sz="2800" b="0" dirty="0" smtClean="0"/>
              <a:t> </a:t>
            </a:r>
            <a:r>
              <a:rPr lang="en-US" sz="2800" b="0" dirty="0" err="1" smtClean="0"/>
              <a:t>vị</a:t>
            </a:r>
            <a:r>
              <a:rPr lang="en-US" sz="2800" b="0" dirty="0" smtClean="0"/>
              <a:t> </a:t>
            </a:r>
            <a:r>
              <a:rPr lang="en-US" sz="2800" b="0" dirty="0" err="1" smtClean="0"/>
              <a:t>trí</a:t>
            </a:r>
            <a:r>
              <a:rPr lang="en-US" sz="2800" b="0" dirty="0" smtClean="0"/>
              <a:t> offset</a:t>
            </a:r>
            <a:endParaRPr lang="en-US" sz="2800" b="0" dirty="0" smtClean="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sz="2800" b="0" dirty="0" err="1" smtClean="0"/>
              <a:t>Truy</a:t>
            </a:r>
            <a:r>
              <a:rPr lang="en-US" sz="2800" b="0" dirty="0" smtClean="0"/>
              <a:t> </a:t>
            </a:r>
            <a:r>
              <a:rPr lang="en-US" sz="2800" b="0" dirty="0" err="1" smtClean="0"/>
              <a:t>xuất</a:t>
            </a:r>
            <a:r>
              <a:rPr lang="en-US" sz="2800" b="0" dirty="0" smtClean="0"/>
              <a:t> </a:t>
            </a:r>
            <a:r>
              <a:rPr lang="en-US" sz="2800" b="0" dirty="0" err="1" smtClean="0"/>
              <a:t>dữ</a:t>
            </a:r>
            <a:r>
              <a:rPr lang="en-US" sz="2800" b="0" dirty="0" smtClean="0"/>
              <a:t> </a:t>
            </a:r>
            <a:r>
              <a:rPr lang="en-US" sz="2800" b="0" dirty="0" err="1" smtClean="0"/>
              <a:t>liệu</a:t>
            </a:r>
            <a:r>
              <a:rPr lang="en-US" sz="2800" b="0" dirty="0" smtClean="0"/>
              <a:t> </a:t>
            </a:r>
            <a:r>
              <a:rPr lang="en-US" sz="2800" b="0" dirty="0" err="1" smtClean="0"/>
              <a:t>theo</a:t>
            </a:r>
            <a:r>
              <a:rPr lang="en-US" sz="2800" b="0" dirty="0" smtClean="0"/>
              <a:t> </a:t>
            </a:r>
            <a:r>
              <a:rPr lang="en-US" sz="2800" b="0" dirty="0" err="1" smtClean="0"/>
              <a:t>đ</a:t>
            </a:r>
            <a:r>
              <a:rPr lang="en-US" sz="2800" b="0" dirty="0" err="1" smtClean="0"/>
              <a:t>ịa</a:t>
            </a:r>
            <a:r>
              <a:rPr lang="en-US" sz="2800" b="0" dirty="0" smtClean="0"/>
              <a:t> </a:t>
            </a:r>
            <a:r>
              <a:rPr lang="en-US" sz="2800" b="0" dirty="0" err="1" smtClean="0"/>
              <a:t>chỉ</a:t>
            </a:r>
            <a:r>
              <a:rPr lang="en-US" sz="2800" b="0" dirty="0" smtClean="0"/>
              <a:t> </a:t>
            </a:r>
            <a:r>
              <a:rPr lang="en-US" sz="2800" b="0" dirty="0" err="1" smtClean="0"/>
              <a:t>ảo</a:t>
            </a:r>
            <a:r>
              <a:rPr lang="en-US" sz="2800" b="0" dirty="0" smtClean="0"/>
              <a:t> (</a:t>
            </a:r>
            <a:r>
              <a:rPr lang="en-US" sz="2800" b="0" dirty="0" err="1" smtClean="0"/>
              <a:t>tt</a:t>
            </a:r>
            <a:r>
              <a:rPr lang="en-US" sz="2800" b="0" dirty="0" smtClean="0"/>
              <a:t>)</a:t>
            </a:r>
          </a:p>
          <a:p>
            <a:pPr lvl="1" algn="just"/>
            <a:r>
              <a:rPr lang="en-US" b="0" dirty="0" smtClean="0"/>
              <a:t>2. Valid = 0 </a:t>
            </a:r>
            <a:r>
              <a:rPr lang="en-US" b="0" dirty="0" smtClean="0">
                <a:sym typeface="Wingdings" pitchFamily="2" charset="2"/>
              </a:rPr>
              <a:t> </a:t>
            </a:r>
            <a:r>
              <a:rPr lang="en-US" b="0" dirty="0" err="1" smtClean="0"/>
              <a:t>lỗi</a:t>
            </a:r>
            <a:r>
              <a:rPr lang="en-US" b="0" dirty="0" smtClean="0"/>
              <a:t> </a:t>
            </a:r>
            <a:r>
              <a:rPr lang="en-US" b="0" dirty="0" err="1" smtClean="0"/>
              <a:t>trang</a:t>
            </a:r>
            <a:endParaRPr lang="en-US" b="0" dirty="0" smtClean="0"/>
          </a:p>
          <a:p>
            <a:pPr lvl="2" algn="just"/>
            <a:r>
              <a:rPr lang="en-US" sz="2800" b="0" dirty="0" smtClean="0"/>
              <a:t>a. </a:t>
            </a:r>
            <a:r>
              <a:rPr lang="en-US" sz="2800" b="0" dirty="0" err="1" smtClean="0"/>
              <a:t>Tìm</a:t>
            </a:r>
            <a:r>
              <a:rPr lang="en-US" sz="2800" b="0" dirty="0" smtClean="0"/>
              <a:t> </a:t>
            </a:r>
            <a:r>
              <a:rPr lang="en-US" sz="2800" b="0" dirty="0" err="1" smtClean="0"/>
              <a:t>trang</a:t>
            </a:r>
            <a:r>
              <a:rPr lang="en-US" sz="2800" b="0" dirty="0" smtClean="0"/>
              <a:t> </a:t>
            </a:r>
            <a:r>
              <a:rPr lang="en-US" sz="2800" b="0" dirty="0" err="1" smtClean="0"/>
              <a:t>trên</a:t>
            </a:r>
            <a:r>
              <a:rPr lang="en-US" sz="2800" b="0" dirty="0" smtClean="0"/>
              <a:t> </a:t>
            </a:r>
            <a:r>
              <a:rPr lang="en-US" sz="2800" b="0" dirty="0" err="1" smtClean="0"/>
              <a:t>đ</a:t>
            </a:r>
            <a:r>
              <a:rPr lang="en-US" sz="2800" b="0" dirty="0" err="1" smtClean="0"/>
              <a:t>ĩa</a:t>
            </a:r>
            <a:endParaRPr lang="en-US" sz="2800" b="0" dirty="0" smtClean="0"/>
          </a:p>
          <a:p>
            <a:pPr lvl="2" algn="just"/>
            <a:r>
              <a:rPr lang="en-US" sz="2800" b="0" dirty="0" smtClean="0"/>
              <a:t>b. </a:t>
            </a:r>
            <a:r>
              <a:rPr lang="en-US" sz="2800" b="0" dirty="0" err="1" smtClean="0"/>
              <a:t>Tìm</a:t>
            </a:r>
            <a:r>
              <a:rPr lang="en-US" sz="2800" b="0" dirty="0" smtClean="0"/>
              <a:t> </a:t>
            </a:r>
            <a:r>
              <a:rPr lang="en-US" sz="2800" b="0" dirty="0" err="1" smtClean="0"/>
              <a:t>một</a:t>
            </a:r>
            <a:r>
              <a:rPr lang="en-US" sz="2800" b="0" dirty="0" smtClean="0"/>
              <a:t> </a:t>
            </a:r>
            <a:r>
              <a:rPr lang="en-US" sz="2800" b="0" dirty="0" err="1" smtClean="0"/>
              <a:t>khung</a:t>
            </a:r>
            <a:r>
              <a:rPr lang="en-US" sz="2800" b="0" dirty="0" smtClean="0"/>
              <a:t> </a:t>
            </a:r>
            <a:r>
              <a:rPr lang="en-US" sz="2800" b="0" dirty="0" err="1" smtClean="0"/>
              <a:t>trống</a:t>
            </a:r>
            <a:r>
              <a:rPr lang="en-US" sz="2800" b="0" dirty="0" smtClean="0"/>
              <a:t> (</a:t>
            </a:r>
            <a:r>
              <a:rPr lang="en-US" sz="2800" b="0" dirty="0" err="1" smtClean="0"/>
              <a:t>có</a:t>
            </a:r>
            <a:r>
              <a:rPr lang="en-US" sz="2800" b="0" dirty="0" smtClean="0"/>
              <a:t> </a:t>
            </a:r>
            <a:r>
              <a:rPr lang="en-US" sz="2800" b="0" dirty="0" err="1" smtClean="0"/>
              <a:t>thể</a:t>
            </a:r>
            <a:r>
              <a:rPr lang="en-US" sz="2800" b="0" dirty="0" smtClean="0"/>
              <a:t> </a:t>
            </a:r>
            <a:r>
              <a:rPr lang="en-US" sz="2800" b="0" dirty="0" err="1" smtClean="0"/>
              <a:t>phải</a:t>
            </a:r>
            <a:r>
              <a:rPr lang="en-US" sz="2800" b="0" dirty="0" smtClean="0"/>
              <a:t> </a:t>
            </a:r>
            <a:r>
              <a:rPr lang="en-US" sz="2800" b="0" dirty="0" err="1" smtClean="0"/>
              <a:t>thay</a:t>
            </a:r>
            <a:r>
              <a:rPr lang="en-US" sz="2800" b="0" dirty="0" smtClean="0"/>
              <a:t> </a:t>
            </a:r>
            <a:r>
              <a:rPr lang="en-US" sz="2800" b="0" dirty="0" err="1" smtClean="0"/>
              <a:t>thế</a:t>
            </a:r>
            <a:r>
              <a:rPr lang="en-US" sz="2800" b="0" dirty="0" smtClean="0"/>
              <a:t> </a:t>
            </a:r>
            <a:r>
              <a:rPr lang="en-US" sz="2800" b="0" dirty="0" err="1" smtClean="0"/>
              <a:t>trang</a:t>
            </a:r>
            <a:r>
              <a:rPr lang="en-US" sz="2800" b="0" dirty="0" smtClean="0"/>
              <a:t> </a:t>
            </a:r>
            <a:r>
              <a:rPr lang="en-US" sz="2800" b="0" dirty="0" err="1" smtClean="0"/>
              <a:t>nếu</a:t>
            </a:r>
            <a:r>
              <a:rPr lang="en-US" sz="2800" b="0" dirty="0" smtClean="0"/>
              <a:t> </a:t>
            </a:r>
            <a:r>
              <a:rPr lang="en-US" sz="2800" b="0" dirty="0" err="1" smtClean="0"/>
              <a:t>các</a:t>
            </a:r>
            <a:r>
              <a:rPr lang="en-US" sz="2800" b="0" dirty="0" smtClean="0"/>
              <a:t> </a:t>
            </a:r>
            <a:r>
              <a:rPr lang="en-US" sz="2800" b="0" dirty="0" err="1" smtClean="0"/>
              <a:t>khung</a:t>
            </a:r>
            <a:r>
              <a:rPr lang="en-US" sz="2800" b="0" dirty="0" smtClean="0"/>
              <a:t> </a:t>
            </a:r>
            <a:r>
              <a:rPr lang="en-US" sz="2800" b="0" dirty="0" err="1" smtClean="0"/>
              <a:t>đ</a:t>
            </a:r>
            <a:r>
              <a:rPr lang="en-US" sz="2800" b="0" dirty="0" err="1" smtClean="0"/>
              <a:t>ầy</a:t>
            </a:r>
            <a:r>
              <a:rPr lang="en-US" sz="2800" b="0" dirty="0" smtClean="0"/>
              <a:t>)</a:t>
            </a:r>
          </a:p>
          <a:p>
            <a:pPr lvl="2" algn="just"/>
            <a:r>
              <a:rPr lang="en-US" sz="2800" b="0" dirty="0" smtClean="0"/>
              <a:t>c. Sao </a:t>
            </a:r>
            <a:r>
              <a:rPr lang="en-US" sz="2800" b="0" dirty="0" err="1" smtClean="0"/>
              <a:t>chép</a:t>
            </a:r>
            <a:r>
              <a:rPr lang="en-US" sz="2800" b="0" dirty="0" smtClean="0"/>
              <a:t> </a:t>
            </a:r>
            <a:r>
              <a:rPr lang="en-US" sz="2800" b="0" dirty="0" err="1" smtClean="0"/>
              <a:t>trang</a:t>
            </a:r>
            <a:r>
              <a:rPr lang="en-US" sz="2800" b="0" dirty="0" smtClean="0"/>
              <a:t> </a:t>
            </a:r>
            <a:r>
              <a:rPr lang="en-US" sz="2800" b="0" dirty="0" err="1" smtClean="0"/>
              <a:t>vào</a:t>
            </a:r>
            <a:r>
              <a:rPr lang="en-US" sz="2800" b="0" dirty="0" smtClean="0"/>
              <a:t> </a:t>
            </a:r>
            <a:r>
              <a:rPr lang="en-US" sz="2800" b="0" dirty="0" err="1" smtClean="0"/>
              <a:t>khung</a:t>
            </a:r>
            <a:r>
              <a:rPr lang="en-US" sz="2800" b="0" dirty="0" smtClean="0"/>
              <a:t> </a:t>
            </a:r>
            <a:r>
              <a:rPr lang="en-US" sz="2800" b="0" dirty="0" err="1" smtClean="0"/>
              <a:t>trống</a:t>
            </a:r>
            <a:endParaRPr lang="en-US" sz="2800" b="0" dirty="0" smtClean="0"/>
          </a:p>
          <a:p>
            <a:pPr lvl="2" algn="just"/>
            <a:r>
              <a:rPr lang="en-US" sz="2800" b="0" dirty="0" smtClean="0"/>
              <a:t>d. </a:t>
            </a:r>
            <a:r>
              <a:rPr lang="en-US" sz="2800" b="0" dirty="0" err="1" smtClean="0"/>
              <a:t>Cập</a:t>
            </a:r>
            <a:r>
              <a:rPr lang="en-US" sz="2800" b="0" dirty="0" smtClean="0"/>
              <a:t> </a:t>
            </a:r>
            <a:r>
              <a:rPr lang="en-US" sz="2800" b="0" dirty="0" err="1" smtClean="0"/>
              <a:t>nhật</a:t>
            </a:r>
            <a:r>
              <a:rPr lang="en-US" sz="2800" b="0" dirty="0" smtClean="0"/>
              <a:t> </a:t>
            </a:r>
            <a:r>
              <a:rPr lang="en-US" sz="2800" b="0" dirty="0" err="1" smtClean="0"/>
              <a:t>bảng</a:t>
            </a:r>
            <a:r>
              <a:rPr lang="en-US" sz="2800" b="0" dirty="0" smtClean="0"/>
              <a:t> </a:t>
            </a:r>
            <a:r>
              <a:rPr lang="en-US" sz="2800" b="0" dirty="0" err="1" smtClean="0"/>
              <a:t>trang</a:t>
            </a:r>
            <a:r>
              <a:rPr lang="en-US" sz="2800" b="0" dirty="0" smtClean="0"/>
              <a:t> (valid = 1, frame # </a:t>
            </a:r>
            <a:r>
              <a:rPr lang="en-US" sz="2800" b="0" dirty="0" err="1" smtClean="0"/>
              <a:t>mới</a:t>
            </a:r>
            <a:r>
              <a:rPr lang="en-US" sz="2800" b="0" dirty="0" smtClean="0"/>
              <a:t>)</a:t>
            </a:r>
          </a:p>
          <a:p>
            <a:pPr lvl="2" algn="just"/>
            <a:r>
              <a:rPr lang="en-US" sz="2800" b="0" dirty="0" smtClean="0"/>
              <a:t>e. </a:t>
            </a:r>
            <a:r>
              <a:rPr lang="en-US" sz="2800" b="0" dirty="0" err="1" smtClean="0"/>
              <a:t>Thực</a:t>
            </a:r>
            <a:r>
              <a:rPr lang="en-US" sz="2800" b="0" dirty="0" smtClean="0"/>
              <a:t> </a:t>
            </a:r>
            <a:r>
              <a:rPr lang="en-US" sz="2800" b="0" dirty="0" err="1" smtClean="0"/>
              <a:t>hiện</a:t>
            </a:r>
            <a:r>
              <a:rPr lang="en-US" sz="2800" b="0" dirty="0" smtClean="0"/>
              <a:t> </a:t>
            </a:r>
            <a:r>
              <a:rPr lang="en-US" sz="2800" b="0" dirty="0" err="1" smtClean="0"/>
              <a:t>truy</a:t>
            </a:r>
            <a:r>
              <a:rPr lang="en-US" sz="2800" b="0" dirty="0" smtClean="0"/>
              <a:t> </a:t>
            </a:r>
            <a:r>
              <a:rPr lang="en-US" sz="2800" b="0" dirty="0" err="1" smtClean="0"/>
              <a:t>xuất</a:t>
            </a:r>
            <a:r>
              <a:rPr lang="en-US" sz="2800" b="0" dirty="0" smtClean="0"/>
              <a:t> </a:t>
            </a:r>
            <a:r>
              <a:rPr lang="en-US" sz="2800" b="0" dirty="0" err="1" smtClean="0"/>
              <a:t>như</a:t>
            </a:r>
            <a:r>
              <a:rPr lang="en-US" sz="2800" b="0" dirty="0" smtClean="0"/>
              <a:t> </a:t>
            </a:r>
            <a:r>
              <a:rPr lang="en-US" sz="2800" b="0" dirty="0" err="1" smtClean="0"/>
              <a:t>bước</a:t>
            </a:r>
            <a:r>
              <a:rPr lang="en-US" sz="2800" b="0" dirty="0" smtClean="0"/>
              <a:t> </a:t>
            </a:r>
            <a:r>
              <a:rPr lang="en-US" sz="2800" b="0" dirty="0" smtClean="0"/>
              <a:t>1</a:t>
            </a:r>
            <a:endParaRPr lang="en-US" sz="2800" b="0" dirty="0" smtClean="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b="0" dirty="0" err="1" smtClean="0"/>
              <a:t>Nạp</a:t>
            </a:r>
            <a:r>
              <a:rPr lang="en-US" b="0" dirty="0" smtClean="0"/>
              <a:t> </a:t>
            </a:r>
            <a:r>
              <a:rPr lang="en-US" b="0" dirty="0" err="1" smtClean="0"/>
              <a:t>trang</a:t>
            </a:r>
            <a:endParaRPr lang="en-US" b="0" dirty="0" smtClean="0"/>
          </a:p>
          <a:p>
            <a:pPr lvl="1" algn="just"/>
            <a:r>
              <a:rPr lang="en-US" sz="3200" b="0" dirty="0" err="1" smtClean="0"/>
              <a:t>Có</a:t>
            </a:r>
            <a:r>
              <a:rPr lang="en-US" sz="3200" b="0" dirty="0" smtClean="0"/>
              <a:t> </a:t>
            </a:r>
            <a:r>
              <a:rPr lang="en-US" sz="3200" b="0" dirty="0" smtClean="0"/>
              <a:t>2 </a:t>
            </a:r>
            <a:r>
              <a:rPr lang="en-US" sz="3200" b="0" dirty="0" err="1" smtClean="0"/>
              <a:t>phương</a:t>
            </a:r>
            <a:r>
              <a:rPr lang="en-US" sz="3200" b="0" dirty="0" smtClean="0"/>
              <a:t> </a:t>
            </a:r>
            <a:r>
              <a:rPr lang="en-US" sz="3200" b="0" dirty="0" err="1" smtClean="0"/>
              <a:t>pháp</a:t>
            </a:r>
            <a:r>
              <a:rPr lang="en-US" sz="3200" b="0" dirty="0" smtClean="0"/>
              <a:t>:</a:t>
            </a:r>
          </a:p>
          <a:p>
            <a:pPr lvl="2" algn="just"/>
            <a:r>
              <a:rPr lang="en-US" sz="3200" b="0" dirty="0" err="1" smtClean="0"/>
              <a:t>Nạp</a:t>
            </a:r>
            <a:r>
              <a:rPr lang="en-US" sz="3200" b="0" dirty="0" smtClean="0"/>
              <a:t> </a:t>
            </a:r>
            <a:r>
              <a:rPr lang="en-US" sz="3200" b="0" dirty="0" err="1" smtClean="0"/>
              <a:t>theo</a:t>
            </a:r>
            <a:r>
              <a:rPr lang="en-US" sz="3200" b="0" dirty="0" smtClean="0"/>
              <a:t> </a:t>
            </a:r>
            <a:r>
              <a:rPr lang="en-US" sz="3200" b="0" dirty="0" err="1" smtClean="0"/>
              <a:t>yêu</a:t>
            </a:r>
            <a:r>
              <a:rPr lang="en-US" sz="3200" b="0" dirty="0" smtClean="0"/>
              <a:t> </a:t>
            </a:r>
            <a:r>
              <a:rPr lang="en-US" sz="3200" b="0" dirty="0" err="1" smtClean="0"/>
              <a:t>cầu</a:t>
            </a:r>
            <a:r>
              <a:rPr lang="en-US" sz="3200" dirty="0" smtClean="0"/>
              <a:t>: </a:t>
            </a:r>
            <a:r>
              <a:rPr lang="en-US" sz="3200" b="0" dirty="0" err="1" smtClean="0"/>
              <a:t>Nạp</a:t>
            </a:r>
            <a:r>
              <a:rPr lang="en-US" sz="3200" b="0" dirty="0" smtClean="0"/>
              <a:t> </a:t>
            </a:r>
            <a:r>
              <a:rPr lang="en-US" sz="3200" b="0" dirty="0" err="1" smtClean="0"/>
              <a:t>trang</a:t>
            </a:r>
            <a:r>
              <a:rPr lang="en-US" sz="3200" b="0" dirty="0" smtClean="0"/>
              <a:t> </a:t>
            </a:r>
            <a:r>
              <a:rPr lang="en-US" sz="3200" b="0" dirty="0" err="1" smtClean="0"/>
              <a:t>khi</a:t>
            </a:r>
            <a:r>
              <a:rPr lang="en-US" sz="3200" b="0" dirty="0" smtClean="0"/>
              <a:t> </a:t>
            </a:r>
            <a:r>
              <a:rPr lang="en-US" sz="3200" b="0" dirty="0" err="1" smtClean="0"/>
              <a:t>có</a:t>
            </a:r>
            <a:r>
              <a:rPr lang="en-US" sz="3200" b="0" dirty="0" smtClean="0"/>
              <a:t> </a:t>
            </a:r>
            <a:r>
              <a:rPr lang="en-US" sz="3200" b="0" dirty="0" err="1" smtClean="0"/>
              <a:t>lỗi</a:t>
            </a:r>
            <a:r>
              <a:rPr lang="en-US" sz="3200" b="0" dirty="0" smtClean="0"/>
              <a:t> </a:t>
            </a:r>
            <a:r>
              <a:rPr lang="en-US" sz="3200" b="0" dirty="0" err="1" smtClean="0"/>
              <a:t>trang</a:t>
            </a:r>
            <a:endParaRPr lang="en-US" sz="3200" b="0" dirty="0" smtClean="0"/>
          </a:p>
          <a:p>
            <a:pPr lvl="2" algn="just"/>
            <a:r>
              <a:rPr lang="en-US" sz="3200" b="0" dirty="0" err="1" smtClean="0"/>
              <a:t>Nạp</a:t>
            </a:r>
            <a:r>
              <a:rPr lang="en-US" sz="3200" b="0" dirty="0" smtClean="0"/>
              <a:t> </a:t>
            </a:r>
            <a:r>
              <a:rPr lang="en-US" sz="3200" b="0" dirty="0" err="1" smtClean="0"/>
              <a:t>trước</a:t>
            </a:r>
            <a:r>
              <a:rPr lang="en-US" sz="3200" dirty="0" smtClean="0"/>
              <a:t> : </a:t>
            </a:r>
            <a:r>
              <a:rPr lang="en-US" sz="3200" b="0" dirty="0" err="1" smtClean="0"/>
              <a:t>Nạp</a:t>
            </a:r>
            <a:r>
              <a:rPr lang="en-US" sz="3200" b="0" dirty="0" smtClean="0"/>
              <a:t> </a:t>
            </a:r>
            <a:r>
              <a:rPr lang="en-US" sz="3200" b="0" dirty="0" err="1" smtClean="0"/>
              <a:t>trước</a:t>
            </a:r>
            <a:r>
              <a:rPr lang="en-US" sz="3200" b="0" dirty="0" smtClean="0"/>
              <a:t> </a:t>
            </a:r>
            <a:r>
              <a:rPr lang="en-US" sz="3200" b="0" dirty="0" err="1" smtClean="0"/>
              <a:t>các</a:t>
            </a:r>
            <a:r>
              <a:rPr lang="en-US" sz="3200" b="0" dirty="0" smtClean="0"/>
              <a:t> </a:t>
            </a:r>
            <a:r>
              <a:rPr lang="en-US" sz="3200" b="0" dirty="0" err="1" smtClean="0"/>
              <a:t>trang</a:t>
            </a:r>
            <a:r>
              <a:rPr lang="en-US" sz="3200" b="0" dirty="0" smtClean="0"/>
              <a:t> </a:t>
            </a:r>
            <a:r>
              <a:rPr lang="en-US" sz="3200" b="0" dirty="0" err="1" smtClean="0"/>
              <a:t>theo</a:t>
            </a:r>
            <a:r>
              <a:rPr lang="en-US" sz="3200" b="0" dirty="0" smtClean="0"/>
              <a:t> </a:t>
            </a:r>
            <a:r>
              <a:rPr lang="en-US" sz="3200" b="0" dirty="0" err="1" smtClean="0"/>
              <a:t>các</a:t>
            </a:r>
            <a:r>
              <a:rPr lang="en-US" sz="3200" b="0" dirty="0" smtClean="0"/>
              <a:t> </a:t>
            </a:r>
            <a:r>
              <a:rPr lang="en-US" sz="3200" b="0" dirty="0" err="1" smtClean="0"/>
              <a:t>đ</a:t>
            </a:r>
            <a:r>
              <a:rPr lang="en-US" sz="3200" b="0" dirty="0" err="1" smtClean="0"/>
              <a:t>iều</a:t>
            </a:r>
            <a:r>
              <a:rPr lang="en-US" sz="3200" b="0" dirty="0" smtClean="0"/>
              <a:t> </a:t>
            </a:r>
            <a:r>
              <a:rPr lang="en-US" sz="3200" b="0" dirty="0" err="1" smtClean="0"/>
              <a:t>kiện</a:t>
            </a:r>
            <a:r>
              <a:rPr lang="en-US" sz="3200" b="0" dirty="0" smtClean="0"/>
              <a:t> </a:t>
            </a:r>
            <a:r>
              <a:rPr lang="en-US" sz="3200" b="0" dirty="0" err="1" smtClean="0"/>
              <a:t>xác</a:t>
            </a:r>
            <a:r>
              <a:rPr lang="en-US" sz="3200" b="0" dirty="0" smtClean="0"/>
              <a:t> </a:t>
            </a:r>
            <a:r>
              <a:rPr lang="en-US" sz="3200" b="0" dirty="0" err="1" smtClean="0"/>
              <a:t>đ</a:t>
            </a:r>
            <a:r>
              <a:rPr lang="en-US" sz="3200" b="0" dirty="0" err="1" smtClean="0"/>
              <a:t>ịnh</a:t>
            </a:r>
            <a:endParaRPr lang="en-US" sz="3200" b="0" dirty="0" smtClean="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b="0" dirty="0" err="1" smtClean="0"/>
              <a:t>Thay</a:t>
            </a:r>
            <a:r>
              <a:rPr lang="en-US" b="0" dirty="0" smtClean="0"/>
              <a:t> </a:t>
            </a:r>
            <a:r>
              <a:rPr lang="en-US" b="0" dirty="0" err="1" smtClean="0"/>
              <a:t>thế</a:t>
            </a:r>
            <a:r>
              <a:rPr lang="en-US" b="0" dirty="0" smtClean="0"/>
              <a:t> </a:t>
            </a:r>
            <a:r>
              <a:rPr lang="en-US" b="0" dirty="0" err="1" smtClean="0"/>
              <a:t>trang</a:t>
            </a:r>
            <a:r>
              <a:rPr lang="en-US" b="0" dirty="0" smtClean="0"/>
              <a:t> </a:t>
            </a:r>
            <a:endParaRPr lang="en-US" b="0" dirty="0" smtClean="0"/>
          </a:p>
          <a:p>
            <a:pPr lvl="1" algn="just"/>
            <a:r>
              <a:rPr lang="en-US" b="0" dirty="0" err="1" smtClean="0"/>
              <a:t>Khi</a:t>
            </a:r>
            <a:r>
              <a:rPr lang="en-US" b="0" dirty="0" smtClean="0"/>
              <a:t> </a:t>
            </a:r>
            <a:r>
              <a:rPr lang="en-US" b="0" dirty="0" err="1" smtClean="0"/>
              <a:t>các</a:t>
            </a:r>
            <a:r>
              <a:rPr lang="en-US" b="0" dirty="0" smtClean="0"/>
              <a:t> </a:t>
            </a:r>
            <a:r>
              <a:rPr lang="en-US" b="0" dirty="0" err="1" smtClean="0"/>
              <a:t>khung</a:t>
            </a:r>
            <a:r>
              <a:rPr lang="en-US" b="0" dirty="0" smtClean="0"/>
              <a:t> </a:t>
            </a:r>
            <a:r>
              <a:rPr lang="en-US" b="0" dirty="0" err="1" smtClean="0"/>
              <a:t>đ</a:t>
            </a:r>
            <a:r>
              <a:rPr lang="en-US" b="0" dirty="0" err="1" smtClean="0"/>
              <a:t>ã</a:t>
            </a:r>
            <a:r>
              <a:rPr lang="en-US" b="0" dirty="0" smtClean="0"/>
              <a:t> </a:t>
            </a:r>
            <a:r>
              <a:rPr lang="en-US" b="0" dirty="0" err="1" smtClean="0"/>
              <a:t>đ</a:t>
            </a:r>
            <a:r>
              <a:rPr lang="en-US" b="0" dirty="0" err="1" smtClean="0"/>
              <a:t>ầy</a:t>
            </a:r>
            <a:r>
              <a:rPr lang="en-US" b="0" dirty="0" smtClean="0"/>
              <a:t> </a:t>
            </a:r>
            <a:r>
              <a:rPr lang="en-US" b="0" dirty="0" err="1" smtClean="0"/>
              <a:t>mà</a:t>
            </a:r>
            <a:r>
              <a:rPr lang="en-US" b="0" dirty="0" smtClean="0"/>
              <a:t> </a:t>
            </a:r>
            <a:r>
              <a:rPr lang="en-US" b="0" dirty="0" err="1" smtClean="0"/>
              <a:t>cần</a:t>
            </a:r>
            <a:r>
              <a:rPr lang="en-US" b="0" dirty="0" smtClean="0"/>
              <a:t> </a:t>
            </a:r>
            <a:r>
              <a:rPr lang="en-US" b="0" dirty="0" err="1" smtClean="0"/>
              <a:t>nạp</a:t>
            </a:r>
            <a:r>
              <a:rPr lang="en-US" b="0" dirty="0" smtClean="0"/>
              <a:t> </a:t>
            </a:r>
            <a:r>
              <a:rPr lang="en-US" b="0" dirty="0" err="1" smtClean="0"/>
              <a:t>thêm</a:t>
            </a:r>
            <a:r>
              <a:rPr lang="en-US" b="0" dirty="0" smtClean="0"/>
              <a:t> </a:t>
            </a:r>
            <a:r>
              <a:rPr lang="en-US" b="0" dirty="0" err="1" smtClean="0"/>
              <a:t>trang</a:t>
            </a:r>
            <a:r>
              <a:rPr lang="en-US" b="0" dirty="0" smtClean="0"/>
              <a:t> </a:t>
            </a:r>
            <a:r>
              <a:rPr lang="en-US" b="0" dirty="0" err="1" smtClean="0"/>
              <a:t>thì</a:t>
            </a:r>
            <a:r>
              <a:rPr lang="en-US" b="0" dirty="0" smtClean="0"/>
              <a:t> </a:t>
            </a:r>
            <a:r>
              <a:rPr lang="en-US" b="0" dirty="0" err="1" smtClean="0"/>
              <a:t>phải</a:t>
            </a:r>
            <a:r>
              <a:rPr lang="en-US" b="0" dirty="0" smtClean="0"/>
              <a:t> </a:t>
            </a:r>
            <a:r>
              <a:rPr lang="en-US" b="0" dirty="0" err="1" smtClean="0"/>
              <a:t>thay</a:t>
            </a:r>
            <a:r>
              <a:rPr lang="en-US" b="0" dirty="0" smtClean="0"/>
              <a:t> </a:t>
            </a:r>
            <a:r>
              <a:rPr lang="en-US" b="0" dirty="0" err="1" smtClean="0"/>
              <a:t>thế</a:t>
            </a:r>
            <a:r>
              <a:rPr lang="en-US" b="0" dirty="0" smtClean="0"/>
              <a:t> </a:t>
            </a:r>
            <a:r>
              <a:rPr lang="en-US" b="0" dirty="0" err="1" smtClean="0"/>
              <a:t>một</a:t>
            </a:r>
            <a:r>
              <a:rPr lang="en-US" b="0" dirty="0" smtClean="0"/>
              <a:t> </a:t>
            </a:r>
            <a:r>
              <a:rPr lang="en-US" b="0" dirty="0" err="1" smtClean="0"/>
              <a:t>trang</a:t>
            </a:r>
            <a:r>
              <a:rPr lang="en-US" b="0" dirty="0" smtClean="0"/>
              <a:t> </a:t>
            </a:r>
            <a:r>
              <a:rPr lang="en-US" b="0" dirty="0" err="1" smtClean="0"/>
              <a:t>đ</a:t>
            </a:r>
            <a:r>
              <a:rPr lang="en-US" b="0" dirty="0" err="1" smtClean="0"/>
              <a:t>ang</a:t>
            </a:r>
            <a:r>
              <a:rPr lang="en-US" b="0" dirty="0" smtClean="0"/>
              <a:t> </a:t>
            </a:r>
            <a:r>
              <a:rPr lang="en-US" b="0" dirty="0" err="1" smtClean="0"/>
              <a:t>có</a:t>
            </a:r>
            <a:r>
              <a:rPr lang="en-US" b="0" dirty="0" smtClean="0"/>
              <a:t> </a:t>
            </a:r>
            <a:r>
              <a:rPr lang="en-US" b="0" dirty="0" err="1" smtClean="0"/>
              <a:t>trên</a:t>
            </a:r>
            <a:r>
              <a:rPr lang="en-US" b="0" dirty="0" smtClean="0"/>
              <a:t> </a:t>
            </a:r>
            <a:r>
              <a:rPr lang="en-US" b="0" dirty="0" err="1" smtClean="0"/>
              <a:t>khung</a:t>
            </a:r>
            <a:r>
              <a:rPr lang="en-US" b="0" dirty="0" smtClean="0"/>
              <a:t>.</a:t>
            </a:r>
          </a:p>
          <a:p>
            <a:pPr lvl="2" algn="just"/>
            <a:r>
              <a:rPr lang="en-US" b="0" dirty="0" err="1" smtClean="0"/>
              <a:t>Nếu</a:t>
            </a:r>
            <a:r>
              <a:rPr lang="en-US" b="0" dirty="0" smtClean="0"/>
              <a:t> </a:t>
            </a:r>
            <a:r>
              <a:rPr lang="en-US" b="0" dirty="0" err="1" smtClean="0"/>
              <a:t>trang</a:t>
            </a:r>
            <a:r>
              <a:rPr lang="en-US" b="0" dirty="0" smtClean="0"/>
              <a:t> </a:t>
            </a:r>
            <a:r>
              <a:rPr lang="en-US" b="0" dirty="0" err="1" smtClean="0"/>
              <a:t>bị</a:t>
            </a:r>
            <a:r>
              <a:rPr lang="en-US" b="0" dirty="0" smtClean="0"/>
              <a:t> </a:t>
            </a:r>
            <a:r>
              <a:rPr lang="en-US" b="0" dirty="0" err="1" smtClean="0"/>
              <a:t>thay</a:t>
            </a:r>
            <a:r>
              <a:rPr lang="en-US" b="0" dirty="0" smtClean="0"/>
              <a:t> </a:t>
            </a:r>
            <a:r>
              <a:rPr lang="en-US" b="0" dirty="0" err="1" smtClean="0"/>
              <a:t>thế</a:t>
            </a:r>
            <a:r>
              <a:rPr lang="en-US" b="0" dirty="0" smtClean="0"/>
              <a:t> </a:t>
            </a:r>
            <a:r>
              <a:rPr lang="en-US" b="0" dirty="0" err="1" smtClean="0"/>
              <a:t>có</a:t>
            </a:r>
            <a:r>
              <a:rPr lang="en-US" b="0" dirty="0" smtClean="0"/>
              <a:t> </a:t>
            </a:r>
            <a:r>
              <a:rPr lang="en-US" b="0" dirty="0" err="1" smtClean="0"/>
              <a:t>thay</a:t>
            </a:r>
            <a:r>
              <a:rPr lang="en-US" b="0" dirty="0" smtClean="0"/>
              <a:t> </a:t>
            </a:r>
            <a:r>
              <a:rPr lang="en-US" b="0" dirty="0" err="1" smtClean="0"/>
              <a:t>đ</a:t>
            </a:r>
            <a:r>
              <a:rPr lang="en-US" b="0" dirty="0" err="1" smtClean="0"/>
              <a:t>ổi</a:t>
            </a:r>
            <a:r>
              <a:rPr lang="en-US" b="0" dirty="0" smtClean="0"/>
              <a:t> </a:t>
            </a:r>
            <a:r>
              <a:rPr lang="en-US" b="0" dirty="0" err="1" smtClean="0"/>
              <a:t>nội</a:t>
            </a:r>
            <a:r>
              <a:rPr lang="en-US" b="0" dirty="0" smtClean="0"/>
              <a:t> dung </a:t>
            </a:r>
            <a:r>
              <a:rPr lang="en-US" b="0" dirty="0" smtClean="0"/>
              <a:t> </a:t>
            </a:r>
            <a:r>
              <a:rPr lang="en-US" b="0" dirty="0" err="1" smtClean="0"/>
              <a:t>thì</a:t>
            </a:r>
            <a:r>
              <a:rPr lang="en-US" b="0" dirty="0" smtClean="0"/>
              <a:t> </a:t>
            </a:r>
            <a:r>
              <a:rPr lang="en-US" b="0" dirty="0" err="1" smtClean="0"/>
              <a:t>phải</a:t>
            </a:r>
            <a:r>
              <a:rPr lang="en-US" b="0" dirty="0" smtClean="0"/>
              <a:t> </a:t>
            </a:r>
            <a:r>
              <a:rPr lang="en-US" b="0" dirty="0" err="1" smtClean="0"/>
              <a:t>đưa</a:t>
            </a:r>
            <a:r>
              <a:rPr lang="en-US" b="0" dirty="0" smtClean="0"/>
              <a:t> </a:t>
            </a:r>
            <a:r>
              <a:rPr lang="en-US" b="0" dirty="0" err="1" smtClean="0"/>
              <a:t>ra</a:t>
            </a:r>
            <a:r>
              <a:rPr lang="en-US" b="0" dirty="0" smtClean="0"/>
              <a:t> </a:t>
            </a:r>
            <a:r>
              <a:rPr lang="en-US" b="0" dirty="0" err="1" smtClean="0"/>
              <a:t>đĩa</a:t>
            </a:r>
            <a:endParaRPr lang="en-US" b="0" dirty="0" smtClean="0"/>
          </a:p>
          <a:p>
            <a:pPr lvl="1" algn="just"/>
            <a:r>
              <a:rPr lang="en-US" b="0" dirty="0" err="1" smtClean="0"/>
              <a:t>Có</a:t>
            </a:r>
            <a:r>
              <a:rPr lang="en-US" b="0" dirty="0" smtClean="0"/>
              <a:t> </a:t>
            </a:r>
            <a:r>
              <a:rPr lang="en-US" b="0" dirty="0" err="1" smtClean="0"/>
              <a:t>các</a:t>
            </a:r>
            <a:r>
              <a:rPr lang="en-US" b="0" dirty="0" smtClean="0"/>
              <a:t> </a:t>
            </a:r>
            <a:r>
              <a:rPr lang="en-US" b="0" dirty="0" err="1" smtClean="0"/>
              <a:t>phương</a:t>
            </a:r>
            <a:r>
              <a:rPr lang="en-US" b="0" dirty="0" smtClean="0"/>
              <a:t> </a:t>
            </a:r>
            <a:r>
              <a:rPr lang="en-US" b="0" dirty="0" err="1" smtClean="0"/>
              <a:t>pháp</a:t>
            </a:r>
            <a:r>
              <a:rPr lang="en-US" b="0" dirty="0" smtClean="0"/>
              <a:t> </a:t>
            </a:r>
            <a:r>
              <a:rPr lang="en-US" b="0" dirty="0" err="1" smtClean="0"/>
              <a:t>chọn</a:t>
            </a:r>
            <a:r>
              <a:rPr lang="en-US" b="0" dirty="0" smtClean="0"/>
              <a:t> </a:t>
            </a:r>
            <a:r>
              <a:rPr lang="en-US" b="0" dirty="0" err="1" smtClean="0"/>
              <a:t>phần</a:t>
            </a:r>
            <a:r>
              <a:rPr lang="en-US" b="0" dirty="0" smtClean="0"/>
              <a:t> </a:t>
            </a:r>
            <a:r>
              <a:rPr lang="en-US" b="0" dirty="0" err="1" smtClean="0"/>
              <a:t>tử</a:t>
            </a:r>
            <a:r>
              <a:rPr lang="en-US" b="0" dirty="0" smtClean="0"/>
              <a:t> </a:t>
            </a:r>
            <a:r>
              <a:rPr lang="en-US" b="0" dirty="0" err="1" smtClean="0"/>
              <a:t>thay</a:t>
            </a:r>
            <a:r>
              <a:rPr lang="en-US" b="0" dirty="0" smtClean="0"/>
              <a:t> </a:t>
            </a:r>
            <a:r>
              <a:rPr lang="en-US" b="0" dirty="0" err="1" smtClean="0"/>
              <a:t>thế</a:t>
            </a:r>
            <a:r>
              <a:rPr lang="en-US" b="0" dirty="0" smtClean="0"/>
              <a:t>: Optimal, FIFO, LRU (</a:t>
            </a:r>
            <a:r>
              <a:rPr lang="en-US" b="0" dirty="0" err="1" smtClean="0"/>
              <a:t>thông</a:t>
            </a:r>
            <a:r>
              <a:rPr lang="en-US" b="0" dirty="0" smtClean="0"/>
              <a:t> </a:t>
            </a:r>
            <a:r>
              <a:rPr lang="en-US" b="0" dirty="0" err="1" smtClean="0"/>
              <a:t>dụng</a:t>
            </a:r>
            <a:r>
              <a:rPr lang="en-US" b="0" dirty="0" smtClean="0"/>
              <a:t>)</a:t>
            </a:r>
          </a:p>
          <a:p>
            <a:pPr lvl="1" algn="just"/>
            <a:r>
              <a:rPr lang="en-US" b="0" dirty="0" smtClean="0"/>
              <a:t>Least  </a:t>
            </a:r>
            <a:r>
              <a:rPr lang="en-US" b="0" dirty="0" smtClean="0"/>
              <a:t>Recently Used  (LRU):  </a:t>
            </a:r>
            <a:r>
              <a:rPr lang="en-US" b="0" dirty="0" err="1" smtClean="0"/>
              <a:t>chọn</a:t>
            </a:r>
            <a:r>
              <a:rPr lang="en-US" b="0" dirty="0" smtClean="0"/>
              <a:t> </a:t>
            </a:r>
            <a:r>
              <a:rPr lang="en-US" b="0" dirty="0" err="1" smtClean="0"/>
              <a:t>trangkhông</a:t>
            </a:r>
            <a:r>
              <a:rPr lang="en-US" b="0" dirty="0" smtClean="0"/>
              <a:t> </a:t>
            </a:r>
            <a:r>
              <a:rPr lang="en-US" b="0" dirty="0" err="1" smtClean="0"/>
              <a:t>được</a:t>
            </a:r>
            <a:r>
              <a:rPr lang="en-US" b="0" dirty="0" smtClean="0"/>
              <a:t> </a:t>
            </a:r>
            <a:r>
              <a:rPr lang="en-US" b="0" dirty="0" err="1" smtClean="0"/>
              <a:t>truy</a:t>
            </a:r>
            <a:r>
              <a:rPr lang="en-US" b="0" dirty="0" smtClean="0"/>
              <a:t> </a:t>
            </a:r>
            <a:r>
              <a:rPr lang="en-US" b="0" dirty="0" err="1" smtClean="0"/>
              <a:t>xuất</a:t>
            </a:r>
            <a:r>
              <a:rPr lang="en-US" b="0" dirty="0" smtClean="0"/>
              <a:t> </a:t>
            </a:r>
            <a:r>
              <a:rPr lang="en-US" b="0" dirty="0" err="1" smtClean="0"/>
              <a:t>trong</a:t>
            </a:r>
            <a:r>
              <a:rPr lang="en-US" b="0" dirty="0" smtClean="0"/>
              <a:t> </a:t>
            </a:r>
            <a:r>
              <a:rPr lang="en-US" b="0" dirty="0" err="1" smtClean="0"/>
              <a:t>khoảng</a:t>
            </a:r>
            <a:r>
              <a:rPr lang="en-US" b="0" dirty="0" smtClean="0"/>
              <a:t> </a:t>
            </a:r>
            <a:r>
              <a:rPr lang="en-US" b="0" dirty="0" err="1" smtClean="0"/>
              <a:t>thời</a:t>
            </a:r>
            <a:r>
              <a:rPr lang="en-US" b="0" dirty="0" smtClean="0"/>
              <a:t> </a:t>
            </a:r>
            <a:r>
              <a:rPr lang="en-US" b="0" dirty="0" err="1" smtClean="0"/>
              <a:t>gian</a:t>
            </a:r>
            <a:r>
              <a:rPr lang="en-US" b="0" dirty="0" smtClean="0"/>
              <a:t> </a:t>
            </a:r>
            <a:r>
              <a:rPr lang="en-US" b="0" dirty="0" err="1" smtClean="0"/>
              <a:t>lớn</a:t>
            </a:r>
            <a:r>
              <a:rPr lang="en-US" b="0" dirty="0" smtClean="0"/>
              <a:t> </a:t>
            </a:r>
            <a:r>
              <a:rPr lang="en-US" b="0" dirty="0" err="1" smtClean="0"/>
              <a:t>nhất</a:t>
            </a:r>
            <a:endParaRPr lang="en-US" sz="2800" b="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err="1" smtClean="0"/>
              <a:t>Phân</a:t>
            </a:r>
            <a:r>
              <a:rPr lang="en-US" sz="4000" dirty="0" smtClean="0"/>
              <a:t> </a:t>
            </a:r>
            <a:r>
              <a:rPr lang="en-US" sz="4000" dirty="0" err="1" smtClean="0"/>
              <a:t>loại</a:t>
            </a:r>
            <a:r>
              <a:rPr lang="en-US" sz="4000" dirty="0" smtClean="0"/>
              <a:t> </a:t>
            </a:r>
            <a:r>
              <a:rPr lang="en-US" sz="4000" dirty="0" err="1" smtClean="0"/>
              <a:t>bộ</a:t>
            </a:r>
            <a:r>
              <a:rPr lang="en-US" sz="4000" dirty="0" smtClean="0"/>
              <a:t> </a:t>
            </a:r>
            <a:r>
              <a:rPr lang="en-US" sz="4000" dirty="0" err="1" smtClean="0"/>
              <a:t>nhớ</a:t>
            </a:r>
            <a:endParaRPr lang="en-US" sz="4000" dirty="0" smtClean="0"/>
          </a:p>
        </p:txBody>
      </p:sp>
      <p:sp>
        <p:nvSpPr>
          <p:cNvPr id="6148" name="Rectangle 3"/>
          <p:cNvSpPr>
            <a:spLocks noGrp="1" noChangeArrowheads="1"/>
          </p:cNvSpPr>
          <p:nvPr>
            <p:ph type="body" idx="1"/>
          </p:nvPr>
        </p:nvSpPr>
        <p:spPr>
          <a:xfrm>
            <a:off x="609600" y="990600"/>
            <a:ext cx="7824788" cy="5102225"/>
          </a:xfrm>
        </p:spPr>
        <p:txBody>
          <a:bodyPr/>
          <a:lstStyle/>
          <a:p>
            <a:pPr algn="just"/>
            <a:r>
              <a:rPr lang="en-US" dirty="0" smtClean="0">
                <a:solidFill>
                  <a:srgbClr val="FF0000"/>
                </a:solidFill>
              </a:rPr>
              <a:t> </a:t>
            </a:r>
            <a:r>
              <a:rPr lang="en-US" dirty="0" err="1" smtClean="0">
                <a:solidFill>
                  <a:srgbClr val="FF0000"/>
                </a:solidFill>
              </a:rPr>
              <a:t>Dựa</a:t>
            </a:r>
            <a:r>
              <a:rPr lang="en-US" dirty="0" smtClean="0">
                <a:solidFill>
                  <a:srgbClr val="FF0000"/>
                </a:solidFill>
              </a:rPr>
              <a:t> </a:t>
            </a:r>
            <a:r>
              <a:rPr lang="en-US" dirty="0" err="1" smtClean="0">
                <a:solidFill>
                  <a:srgbClr val="FF0000"/>
                </a:solidFill>
              </a:rPr>
              <a:t>vào</a:t>
            </a:r>
            <a:r>
              <a:rPr lang="en-US" dirty="0" smtClean="0">
                <a:solidFill>
                  <a:srgbClr val="FF0000"/>
                </a:solidFill>
              </a:rPr>
              <a:t> </a:t>
            </a:r>
            <a:r>
              <a:rPr lang="en-US" dirty="0" err="1" smtClean="0">
                <a:solidFill>
                  <a:srgbClr val="FF0000"/>
                </a:solidFill>
              </a:rPr>
              <a:t>kiểu</a:t>
            </a:r>
            <a:r>
              <a:rPr lang="en-US" dirty="0" smtClean="0">
                <a:solidFill>
                  <a:srgbClr val="FF0000"/>
                </a:solidFill>
              </a:rPr>
              <a:t> </a:t>
            </a:r>
            <a:r>
              <a:rPr lang="en-US" dirty="0" err="1" smtClean="0">
                <a:solidFill>
                  <a:srgbClr val="FF0000"/>
                </a:solidFill>
              </a:rPr>
              <a:t>truy</a:t>
            </a:r>
            <a:r>
              <a:rPr lang="en-US" dirty="0" smtClean="0">
                <a:solidFill>
                  <a:srgbClr val="FF0000"/>
                </a:solidFill>
              </a:rPr>
              <a:t> </a:t>
            </a:r>
            <a:r>
              <a:rPr lang="en-US" dirty="0" err="1" smtClean="0">
                <a:solidFill>
                  <a:srgbClr val="FF0000"/>
                </a:solidFill>
              </a:rPr>
              <a:t>cập</a:t>
            </a:r>
            <a:r>
              <a:rPr lang="en-US" dirty="0" smtClean="0">
                <a:solidFill>
                  <a:srgbClr val="FF0000"/>
                </a:solidFill>
              </a:rPr>
              <a:t> </a:t>
            </a:r>
          </a:p>
          <a:p>
            <a:pPr lvl="1" algn="just"/>
            <a:r>
              <a:rPr lang="vi-VN" dirty="0" smtClean="0">
                <a:solidFill>
                  <a:schemeClr val="accent4"/>
                </a:solidFill>
              </a:rPr>
              <a:t>Bộ nhớ truy cập ngẫu nhiên (RAM: Random Access Memory) </a:t>
            </a:r>
            <a:endParaRPr lang="en-US" dirty="0" smtClean="0">
              <a:solidFill>
                <a:schemeClr val="accent4"/>
              </a:solidFill>
            </a:endParaRPr>
          </a:p>
          <a:p>
            <a:pPr lvl="1" algn="just"/>
            <a:r>
              <a:rPr lang="vi-VN" dirty="0" smtClean="0">
                <a:solidFill>
                  <a:schemeClr val="accent4"/>
                </a:solidFill>
              </a:rPr>
              <a:t>Bộ nhớ truy cập tuần tự (SAM: Serial Access Memory)</a:t>
            </a:r>
            <a:endParaRPr lang="en-US" dirty="0" smtClean="0">
              <a:solidFill>
                <a:schemeClr val="accent4"/>
              </a:solidFill>
            </a:endParaRPr>
          </a:p>
          <a:p>
            <a:pPr lvl="1" algn="just"/>
            <a:r>
              <a:rPr lang="en-US" dirty="0" err="1" smtClean="0">
                <a:solidFill>
                  <a:schemeClr val="accent4"/>
                </a:solidFill>
              </a:rPr>
              <a:t>Bộ</a:t>
            </a:r>
            <a:r>
              <a:rPr lang="en-US" dirty="0" smtClean="0">
                <a:solidFill>
                  <a:schemeClr val="accent4"/>
                </a:solidFill>
              </a:rPr>
              <a:t> </a:t>
            </a:r>
            <a:r>
              <a:rPr lang="en-US" dirty="0" err="1" smtClean="0">
                <a:solidFill>
                  <a:schemeClr val="accent4"/>
                </a:solidFill>
              </a:rPr>
              <a:t>nhớ</a:t>
            </a:r>
            <a:r>
              <a:rPr lang="en-US" dirty="0" smtClean="0">
                <a:solidFill>
                  <a:schemeClr val="accent4"/>
                </a:solidFill>
              </a:rPr>
              <a:t> </a:t>
            </a:r>
            <a:r>
              <a:rPr lang="en-US" dirty="0" err="1" smtClean="0">
                <a:solidFill>
                  <a:schemeClr val="accent4"/>
                </a:solidFill>
              </a:rPr>
              <a:t>chỉ</a:t>
            </a:r>
            <a:r>
              <a:rPr lang="en-US" dirty="0" smtClean="0">
                <a:solidFill>
                  <a:schemeClr val="accent4"/>
                </a:solidFill>
              </a:rPr>
              <a:t> </a:t>
            </a:r>
            <a:r>
              <a:rPr lang="en-US" dirty="0" err="1" smtClean="0">
                <a:solidFill>
                  <a:schemeClr val="accent4"/>
                </a:solidFill>
              </a:rPr>
              <a:t>đọc</a:t>
            </a:r>
            <a:r>
              <a:rPr lang="en-US" dirty="0" smtClean="0">
                <a:solidFill>
                  <a:schemeClr val="accent4"/>
                </a:solidFill>
              </a:rPr>
              <a:t> (ROM: Read Only Memory)</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b="0" dirty="0" err="1" smtClean="0"/>
              <a:t>Bộ</a:t>
            </a:r>
            <a:r>
              <a:rPr lang="en-US" b="0" dirty="0" smtClean="0"/>
              <a:t> </a:t>
            </a:r>
            <a:r>
              <a:rPr lang="en-US" b="0" dirty="0" err="1" smtClean="0"/>
              <a:t>nhớ</a:t>
            </a:r>
            <a:r>
              <a:rPr lang="en-US" b="0" dirty="0" smtClean="0"/>
              <a:t> </a:t>
            </a:r>
            <a:r>
              <a:rPr lang="en-US" b="0" dirty="0" err="1" smtClean="0"/>
              <a:t>ảo</a:t>
            </a:r>
            <a:r>
              <a:rPr lang="en-US" b="0" dirty="0" smtClean="0"/>
              <a:t> </a:t>
            </a:r>
            <a:r>
              <a:rPr lang="en-US" b="0" dirty="0" err="1" smtClean="0"/>
              <a:t>dạng</a:t>
            </a:r>
            <a:r>
              <a:rPr lang="en-US" b="0" dirty="0" smtClean="0"/>
              <a:t> </a:t>
            </a:r>
            <a:r>
              <a:rPr lang="en-US" b="0" dirty="0" err="1" smtClean="0"/>
              <a:t>phân</a:t>
            </a:r>
            <a:r>
              <a:rPr lang="en-US" b="0" dirty="0" smtClean="0"/>
              <a:t> </a:t>
            </a:r>
            <a:r>
              <a:rPr lang="en-US" b="0" dirty="0" err="1" smtClean="0"/>
              <a:t>đ</a:t>
            </a:r>
            <a:r>
              <a:rPr lang="en-US" b="0" dirty="0" err="1" smtClean="0"/>
              <a:t>oạn</a:t>
            </a:r>
            <a:r>
              <a:rPr lang="en-US" b="0" dirty="0" smtClean="0"/>
              <a:t> </a:t>
            </a:r>
          </a:p>
          <a:p>
            <a:pPr lvl="1" algn="just"/>
            <a:r>
              <a:rPr lang="en-US" dirty="0" err="1" smtClean="0"/>
              <a:t>Tổ</a:t>
            </a:r>
            <a:r>
              <a:rPr lang="en-US" dirty="0" smtClean="0"/>
              <a:t> </a:t>
            </a:r>
            <a:r>
              <a:rPr lang="en-US" dirty="0" err="1" smtClean="0"/>
              <a:t>chức</a:t>
            </a:r>
            <a:r>
              <a:rPr lang="en-US" dirty="0" smtClean="0"/>
              <a:t> </a:t>
            </a:r>
            <a:r>
              <a:rPr lang="en-US" dirty="0" err="1" smtClean="0"/>
              <a:t>phân</a:t>
            </a:r>
            <a:r>
              <a:rPr lang="en-US" dirty="0" smtClean="0"/>
              <a:t> </a:t>
            </a:r>
            <a:r>
              <a:rPr lang="en-US" dirty="0" err="1" smtClean="0"/>
              <a:t>đ</a:t>
            </a:r>
            <a:r>
              <a:rPr lang="en-US" dirty="0" err="1" smtClean="0"/>
              <a:t>oạn</a:t>
            </a:r>
            <a:endParaRPr lang="en-US" dirty="0" smtClean="0"/>
          </a:p>
          <a:p>
            <a:pPr lvl="2" algn="just"/>
            <a:r>
              <a:rPr lang="en-US" dirty="0" err="1" smtClean="0"/>
              <a:t>Bộ</a:t>
            </a:r>
            <a:r>
              <a:rPr lang="en-US" dirty="0" smtClean="0"/>
              <a:t> </a:t>
            </a:r>
            <a:r>
              <a:rPr lang="en-US" dirty="0" err="1" smtClean="0"/>
              <a:t>nhớ</a:t>
            </a:r>
            <a:r>
              <a:rPr lang="en-US" dirty="0" smtClean="0"/>
              <a:t> </a:t>
            </a:r>
            <a:r>
              <a:rPr lang="en-US" dirty="0" err="1" smtClean="0"/>
              <a:t>ảo</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đ</a:t>
            </a:r>
            <a:r>
              <a:rPr lang="en-US" dirty="0" err="1" smtClean="0"/>
              <a:t>oạn</a:t>
            </a:r>
            <a:r>
              <a:rPr lang="en-US" dirty="0" smtClean="0"/>
              <a:t> </a:t>
            </a:r>
            <a:r>
              <a:rPr lang="en-US" dirty="0" smtClean="0"/>
              <a:t>(segment) </a:t>
            </a:r>
            <a:r>
              <a:rPr lang="en-US" dirty="0" err="1" smtClean="0"/>
              <a:t>có</a:t>
            </a:r>
            <a:r>
              <a:rPr lang="en-US" dirty="0" smtClean="0"/>
              <a:t> </a:t>
            </a:r>
            <a:r>
              <a:rPr lang="en-US" dirty="0" err="1" smtClean="0"/>
              <a:t>kích</a:t>
            </a:r>
            <a:r>
              <a:rPr lang="en-US" dirty="0" smtClean="0"/>
              <a:t> </a:t>
            </a:r>
            <a:r>
              <a:rPr lang="en-US" dirty="0" err="1" smtClean="0"/>
              <a:t>thuớc</a:t>
            </a:r>
            <a:r>
              <a:rPr lang="en-US" dirty="0" smtClean="0"/>
              <a:t> </a:t>
            </a:r>
            <a:r>
              <a:rPr lang="en-US" dirty="0" err="1" smtClean="0"/>
              <a:t>không</a:t>
            </a:r>
            <a:r>
              <a:rPr lang="en-US" dirty="0" smtClean="0"/>
              <a:t> </a:t>
            </a:r>
            <a:r>
              <a:rPr lang="en-US" dirty="0" err="1" smtClean="0"/>
              <a:t>cố</a:t>
            </a:r>
            <a:r>
              <a:rPr lang="en-US" dirty="0" smtClean="0"/>
              <a:t> </a:t>
            </a:r>
            <a:r>
              <a:rPr lang="en-US" dirty="0" err="1" smtClean="0"/>
              <a:t>đ</a:t>
            </a:r>
            <a:r>
              <a:rPr lang="en-US" dirty="0" err="1" smtClean="0"/>
              <a:t>ịnh</a:t>
            </a:r>
            <a:endParaRPr lang="en-US" dirty="0" smtClean="0"/>
          </a:p>
          <a:p>
            <a:pPr lvl="2" algn="just"/>
            <a:r>
              <a:rPr lang="en-US" dirty="0" err="1" smtClean="0"/>
              <a:t>Khi</a:t>
            </a:r>
            <a:r>
              <a:rPr lang="en-US" dirty="0" smtClean="0"/>
              <a:t> </a:t>
            </a:r>
            <a:r>
              <a:rPr lang="en-US" dirty="0" err="1" smtClean="0"/>
              <a:t>nạp</a:t>
            </a:r>
            <a:r>
              <a:rPr lang="en-US" dirty="0" smtClean="0"/>
              <a:t> </a:t>
            </a:r>
            <a:r>
              <a:rPr lang="en-US" dirty="0" err="1" smtClean="0"/>
              <a:t>đ</a:t>
            </a:r>
            <a:r>
              <a:rPr lang="en-US" dirty="0" err="1" smtClean="0"/>
              <a:t>oạn</a:t>
            </a:r>
            <a:r>
              <a:rPr lang="en-US" dirty="0" smtClean="0"/>
              <a:t> </a:t>
            </a:r>
            <a:r>
              <a:rPr lang="en-US" dirty="0" err="1" smtClean="0"/>
              <a:t>vào</a:t>
            </a:r>
            <a:r>
              <a:rPr lang="en-US" dirty="0" smtClean="0"/>
              <a:t> </a:t>
            </a:r>
            <a:r>
              <a:rPr lang="en-US" dirty="0" err="1" smtClean="0"/>
              <a:t>bộ</a:t>
            </a:r>
            <a:r>
              <a:rPr lang="en-US" dirty="0" smtClean="0"/>
              <a:t> </a:t>
            </a:r>
            <a:r>
              <a:rPr lang="en-US" dirty="0" err="1" smtClean="0"/>
              <a:t>nhớ</a:t>
            </a:r>
            <a:r>
              <a:rPr lang="en-US" dirty="0" smtClean="0"/>
              <a:t> </a:t>
            </a:r>
            <a:r>
              <a:rPr lang="en-US" dirty="0" err="1" smtClean="0"/>
              <a:t>thì</a:t>
            </a:r>
            <a:r>
              <a:rPr lang="en-US" dirty="0" smtClean="0"/>
              <a:t> </a:t>
            </a:r>
            <a:r>
              <a:rPr lang="en-US" dirty="0" err="1" smtClean="0"/>
              <a:t>hệ</a:t>
            </a:r>
            <a:r>
              <a:rPr lang="en-US" dirty="0" smtClean="0"/>
              <a:t> </a:t>
            </a:r>
            <a:r>
              <a:rPr lang="en-US" dirty="0" err="1" smtClean="0"/>
              <a:t>đ</a:t>
            </a:r>
            <a:r>
              <a:rPr lang="en-US" dirty="0" err="1" smtClean="0"/>
              <a:t>iều</a:t>
            </a:r>
            <a:r>
              <a:rPr lang="en-US" dirty="0" smtClean="0"/>
              <a:t> </a:t>
            </a:r>
            <a:r>
              <a:rPr lang="en-US" dirty="0" err="1" smtClean="0"/>
              <a:t>hành</a:t>
            </a:r>
            <a:r>
              <a:rPr lang="en-US" dirty="0" smtClean="0"/>
              <a:t> </a:t>
            </a:r>
            <a:r>
              <a:rPr lang="en-US" dirty="0" err="1" smtClean="0"/>
              <a:t>tìm</a:t>
            </a:r>
            <a:r>
              <a:rPr lang="en-US" dirty="0" smtClean="0"/>
              <a:t> </a:t>
            </a:r>
            <a:r>
              <a:rPr lang="en-US" dirty="0" err="1" smtClean="0"/>
              <a:t>khoảng</a:t>
            </a:r>
            <a:r>
              <a:rPr lang="en-US" dirty="0" smtClean="0"/>
              <a:t> </a:t>
            </a:r>
            <a:r>
              <a:rPr lang="en-US" dirty="0" err="1" smtClean="0"/>
              <a:t>trống</a:t>
            </a:r>
            <a:r>
              <a:rPr lang="en-US" dirty="0" smtClean="0"/>
              <a:t> </a:t>
            </a:r>
            <a:r>
              <a:rPr lang="en-US" dirty="0" err="1" smtClean="0"/>
              <a:t>đ</a:t>
            </a:r>
            <a:r>
              <a:rPr lang="en-US" dirty="0" err="1" smtClean="0"/>
              <a:t>ủ</a:t>
            </a:r>
            <a:r>
              <a:rPr lang="en-US" dirty="0" smtClean="0"/>
              <a:t> </a:t>
            </a:r>
            <a:r>
              <a:rPr lang="en-US" dirty="0" err="1" smtClean="0"/>
              <a:t>đ</a:t>
            </a:r>
            <a:r>
              <a:rPr lang="en-US" dirty="0" err="1" smtClean="0"/>
              <a:t>ể</a:t>
            </a:r>
            <a:r>
              <a:rPr lang="en-US" dirty="0" smtClean="0"/>
              <a:t> </a:t>
            </a:r>
            <a:r>
              <a:rPr lang="en-US" dirty="0" err="1" smtClean="0"/>
              <a:t>nạp</a:t>
            </a:r>
            <a:r>
              <a:rPr lang="en-US" dirty="0" smtClean="0"/>
              <a:t> </a:t>
            </a:r>
            <a:r>
              <a:rPr lang="en-US" dirty="0" err="1" smtClean="0"/>
              <a:t>đ</a:t>
            </a:r>
            <a:r>
              <a:rPr lang="en-US" dirty="0" err="1" smtClean="0"/>
              <a:t>oạn</a:t>
            </a:r>
            <a:endParaRPr lang="en-US" dirty="0" smtClean="0"/>
          </a:p>
          <a:p>
            <a:pPr lvl="2" algn="just"/>
            <a:r>
              <a:rPr lang="en-US" dirty="0" err="1" smtClean="0"/>
              <a:t>Có</a:t>
            </a:r>
            <a:r>
              <a:rPr lang="en-US" dirty="0" smtClean="0"/>
              <a:t> </a:t>
            </a:r>
            <a:r>
              <a:rPr lang="en-US" dirty="0" err="1" smtClean="0"/>
              <a:t>bảng</a:t>
            </a:r>
            <a:r>
              <a:rPr lang="en-US" dirty="0" smtClean="0"/>
              <a:t> </a:t>
            </a:r>
            <a:r>
              <a:rPr lang="en-US" dirty="0" err="1" smtClean="0"/>
              <a:t>đoạn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các</a:t>
            </a:r>
            <a:r>
              <a:rPr lang="en-US" dirty="0" smtClean="0"/>
              <a:t> </a:t>
            </a:r>
            <a:r>
              <a:rPr lang="en-US" dirty="0" err="1" smtClean="0"/>
              <a:t>đ</a:t>
            </a:r>
            <a:r>
              <a:rPr lang="en-US" dirty="0" err="1" smtClean="0"/>
              <a:t>oạn</a:t>
            </a:r>
            <a:endParaRPr lang="en-US" b="0" dirty="0" smtClean="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b="0" dirty="0" err="1" smtClean="0"/>
              <a:t>Nhận</a:t>
            </a:r>
            <a:r>
              <a:rPr lang="en-US" b="0" dirty="0" smtClean="0"/>
              <a:t> </a:t>
            </a:r>
            <a:r>
              <a:rPr lang="en-US" b="0" dirty="0" err="1" smtClean="0"/>
              <a:t>xét</a:t>
            </a:r>
            <a:r>
              <a:rPr lang="en-US" b="0" dirty="0" smtClean="0"/>
              <a:t> </a:t>
            </a:r>
            <a:r>
              <a:rPr lang="en-US" b="0" dirty="0" err="1" smtClean="0"/>
              <a:t>về</a:t>
            </a:r>
            <a:r>
              <a:rPr lang="en-US" b="0" dirty="0" smtClean="0"/>
              <a:t> </a:t>
            </a:r>
            <a:r>
              <a:rPr lang="en-US" b="0" dirty="0" err="1" smtClean="0"/>
              <a:t>phân</a:t>
            </a:r>
            <a:r>
              <a:rPr lang="en-US" b="0" dirty="0" smtClean="0"/>
              <a:t> </a:t>
            </a:r>
            <a:r>
              <a:rPr lang="en-US" b="0" dirty="0" err="1" smtClean="0"/>
              <a:t>trang</a:t>
            </a:r>
            <a:r>
              <a:rPr lang="en-US" b="0" dirty="0" smtClean="0"/>
              <a:t>, </a:t>
            </a:r>
            <a:r>
              <a:rPr lang="en-US" b="0" dirty="0" err="1" smtClean="0"/>
              <a:t>phân</a:t>
            </a:r>
            <a:r>
              <a:rPr lang="en-US" b="0" dirty="0" smtClean="0"/>
              <a:t> </a:t>
            </a:r>
            <a:r>
              <a:rPr lang="en-US" b="0" dirty="0" err="1" smtClean="0"/>
              <a:t>đ</a:t>
            </a:r>
            <a:r>
              <a:rPr lang="en-US" b="0" dirty="0" err="1" smtClean="0"/>
              <a:t>oạn</a:t>
            </a:r>
            <a:endParaRPr lang="en-US" b="0" dirty="0" smtClean="0"/>
          </a:p>
          <a:p>
            <a:pPr lvl="1" algn="just"/>
            <a:r>
              <a:rPr lang="en-US" dirty="0" smtClean="0"/>
              <a:t>Trang </a:t>
            </a:r>
            <a:r>
              <a:rPr lang="en-US" dirty="0" err="1" smtClean="0"/>
              <a:t>trong</a:t>
            </a:r>
            <a:r>
              <a:rPr lang="en-US" dirty="0" smtClean="0"/>
              <a:t> </a:t>
            </a:r>
            <a:r>
              <a:rPr lang="en-US" dirty="0" err="1" smtClean="0"/>
              <a:t>suốt</a:t>
            </a:r>
            <a:r>
              <a:rPr lang="en-US" dirty="0" smtClean="0"/>
              <a:t> </a:t>
            </a:r>
            <a:r>
              <a:rPr lang="en-US" dirty="0" err="1" smtClean="0"/>
              <a:t>đ</a:t>
            </a:r>
            <a:r>
              <a:rPr lang="en-US" dirty="0" err="1" smtClean="0"/>
              <a:t>ối</a:t>
            </a:r>
            <a:r>
              <a:rPr lang="en-US" dirty="0" smtClean="0"/>
              <a:t> </a:t>
            </a:r>
            <a:r>
              <a:rPr lang="en-US" dirty="0" err="1" smtClean="0"/>
              <a:t>với</a:t>
            </a:r>
            <a:r>
              <a:rPr lang="en-US" dirty="0" smtClean="0"/>
              <a:t> </a:t>
            </a:r>
            <a:r>
              <a:rPr lang="en-US" dirty="0" err="1" smtClean="0"/>
              <a:t>người</a:t>
            </a:r>
            <a:r>
              <a:rPr lang="en-US" dirty="0" smtClean="0"/>
              <a:t> </a:t>
            </a:r>
            <a:r>
              <a:rPr lang="en-US" dirty="0" err="1" smtClean="0"/>
              <a:t>lập</a:t>
            </a:r>
            <a:r>
              <a:rPr lang="en-US" dirty="0" smtClean="0"/>
              <a:t> </a:t>
            </a:r>
            <a:r>
              <a:rPr lang="en-US" dirty="0" err="1" smtClean="0"/>
              <a:t>trình</a:t>
            </a:r>
            <a:endParaRPr lang="en-US" dirty="0" smtClean="0"/>
          </a:p>
          <a:p>
            <a:pPr lvl="1" algn="just"/>
            <a:r>
              <a:rPr lang="en-US" dirty="0" err="1" smtClean="0"/>
              <a:t>Phân</a:t>
            </a:r>
            <a:r>
              <a:rPr lang="en-US" dirty="0" smtClean="0"/>
              <a:t> </a:t>
            </a:r>
            <a:r>
              <a:rPr lang="en-US" dirty="0" err="1" smtClean="0"/>
              <a:t>trang</a:t>
            </a:r>
            <a:r>
              <a:rPr lang="en-US" dirty="0" smtClean="0"/>
              <a:t> </a:t>
            </a:r>
            <a:r>
              <a:rPr lang="en-US" dirty="0" err="1" smtClean="0"/>
              <a:t>tránh</a:t>
            </a:r>
            <a:r>
              <a:rPr lang="en-US" dirty="0" smtClean="0"/>
              <a:t> </a:t>
            </a:r>
            <a:r>
              <a:rPr lang="en-US" dirty="0" err="1" smtClean="0"/>
              <a:t>được</a:t>
            </a:r>
            <a:r>
              <a:rPr lang="en-US" dirty="0" smtClean="0"/>
              <a:t> </a:t>
            </a:r>
            <a:r>
              <a:rPr lang="en-US" dirty="0" err="1" smtClean="0"/>
              <a:t>phân</a:t>
            </a:r>
            <a:r>
              <a:rPr lang="en-US" dirty="0" smtClean="0"/>
              <a:t> </a:t>
            </a:r>
            <a:r>
              <a:rPr lang="en-US" dirty="0" err="1" smtClean="0"/>
              <a:t>mảnh</a:t>
            </a:r>
            <a:r>
              <a:rPr lang="en-US" dirty="0" smtClean="0"/>
              <a:t> </a:t>
            </a:r>
            <a:r>
              <a:rPr lang="en-US" dirty="0" err="1" smtClean="0"/>
              <a:t>bên</a:t>
            </a:r>
            <a:r>
              <a:rPr lang="en-US" dirty="0" smtClean="0"/>
              <a:t> </a:t>
            </a:r>
            <a:r>
              <a:rPr lang="en-US" dirty="0" err="1" smtClean="0"/>
              <a:t>ngoài</a:t>
            </a:r>
            <a:endParaRPr lang="en-US" dirty="0" smtClean="0"/>
          </a:p>
          <a:p>
            <a:pPr lvl="1" algn="just"/>
            <a:r>
              <a:rPr lang="en-US" dirty="0" err="1" smtClean="0"/>
              <a:t>Người</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được</a:t>
            </a:r>
            <a:r>
              <a:rPr lang="en-US" dirty="0" smtClean="0"/>
              <a:t> </a:t>
            </a:r>
            <a:r>
              <a:rPr lang="en-US" dirty="0" err="1" smtClean="0"/>
              <a:t>đ</a:t>
            </a:r>
            <a:r>
              <a:rPr lang="en-US" dirty="0" err="1" smtClean="0"/>
              <a:t>oạn</a:t>
            </a:r>
            <a:endParaRPr lang="en-US" dirty="0" smtClean="0"/>
          </a:p>
          <a:p>
            <a:pPr lvl="1" algn="just"/>
            <a:r>
              <a:rPr lang="en-US" dirty="0" err="1" smtClean="0"/>
              <a:t>Phân</a:t>
            </a:r>
            <a:r>
              <a:rPr lang="en-US" dirty="0" smtClean="0"/>
              <a:t> </a:t>
            </a:r>
            <a:r>
              <a:rPr lang="en-US" dirty="0" err="1" smtClean="0"/>
              <a:t>đ</a:t>
            </a:r>
            <a:r>
              <a:rPr lang="en-US" dirty="0" err="1" smtClean="0"/>
              <a:t>oạn</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theo</a:t>
            </a:r>
            <a:r>
              <a:rPr lang="en-US" dirty="0" smtClean="0"/>
              <a:t> </a:t>
            </a:r>
            <a:r>
              <a:rPr lang="en-US" dirty="0" err="1" smtClean="0"/>
              <a:t>khối</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thay</a:t>
            </a:r>
            <a:r>
              <a:rPr lang="en-US" dirty="0" smtClean="0"/>
              <a:t> </a:t>
            </a:r>
            <a:r>
              <a:rPr lang="en-US" dirty="0" err="1" smtClean="0"/>
              <a:t>đ</a:t>
            </a:r>
            <a:r>
              <a:rPr lang="en-US" dirty="0" err="1" smtClean="0"/>
              <a:t>ổi</a:t>
            </a:r>
            <a:r>
              <a:rPr lang="en-US" dirty="0" smtClean="0"/>
              <a:t>,  </a:t>
            </a:r>
            <a:r>
              <a:rPr lang="en-US" dirty="0" err="1" smtClean="0"/>
              <a:t>dùng</a:t>
            </a:r>
            <a:r>
              <a:rPr lang="en-US" dirty="0" smtClean="0"/>
              <a:t> </a:t>
            </a:r>
            <a:r>
              <a:rPr lang="en-US" dirty="0" err="1" smtClean="0"/>
              <a:t>chung</a:t>
            </a:r>
            <a:r>
              <a:rPr lang="en-US" dirty="0" smtClean="0"/>
              <a:t> </a:t>
            </a:r>
            <a:r>
              <a:rPr lang="en-US" dirty="0" err="1" smtClean="0"/>
              <a:t>và</a:t>
            </a:r>
            <a:r>
              <a:rPr lang="en-US" dirty="0" smtClean="0"/>
              <a:t> </a:t>
            </a:r>
            <a:r>
              <a:rPr lang="en-US" dirty="0" err="1" smtClean="0"/>
              <a:t>bảo</a:t>
            </a:r>
            <a:r>
              <a:rPr lang="en-US" dirty="0" smtClean="0"/>
              <a:t> </a:t>
            </a:r>
            <a:r>
              <a:rPr lang="en-US" dirty="0" err="1" smtClean="0"/>
              <a:t>vệ</a:t>
            </a:r>
            <a:r>
              <a:rPr lang="en-US" dirty="0" smtClean="0"/>
              <a:t> </a:t>
            </a:r>
            <a:r>
              <a:rPr lang="en-US" dirty="0" err="1" smtClean="0"/>
              <a:t>bộ</a:t>
            </a:r>
            <a:r>
              <a:rPr lang="en-US" dirty="0" smtClean="0"/>
              <a:t> </a:t>
            </a:r>
            <a:r>
              <a:rPr lang="en-US" dirty="0" err="1" smtClean="0"/>
              <a:t>nhớ</a:t>
            </a:r>
            <a:endParaRPr lang="en-US" b="0" dirty="0" smtClean="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ảo</a:t>
            </a:r>
            <a:r>
              <a:rPr lang="en-US" sz="4000" dirty="0" smtClean="0"/>
              <a:t> (Virtual Memory)</a:t>
            </a:r>
          </a:p>
        </p:txBody>
      </p:sp>
      <p:sp>
        <p:nvSpPr>
          <p:cNvPr id="6148" name="Rectangle 3"/>
          <p:cNvSpPr>
            <a:spLocks noGrp="1" noChangeArrowheads="1"/>
          </p:cNvSpPr>
          <p:nvPr>
            <p:ph type="body" idx="1"/>
          </p:nvPr>
        </p:nvSpPr>
        <p:spPr>
          <a:xfrm>
            <a:off x="304800" y="1066800"/>
            <a:ext cx="8534400" cy="5410200"/>
          </a:xfrm>
        </p:spPr>
        <p:txBody>
          <a:bodyPr/>
          <a:lstStyle/>
          <a:p>
            <a:pPr algn="just"/>
            <a:r>
              <a:rPr lang="en-US" b="0" dirty="0" err="1" smtClean="0"/>
              <a:t>Bộ</a:t>
            </a:r>
            <a:r>
              <a:rPr lang="en-US" b="0" dirty="0" smtClean="0"/>
              <a:t> </a:t>
            </a:r>
            <a:r>
              <a:rPr lang="en-US" b="0" dirty="0" err="1" smtClean="0"/>
              <a:t>nhớ</a:t>
            </a:r>
            <a:r>
              <a:rPr lang="en-US" b="0" dirty="0" smtClean="0"/>
              <a:t> </a:t>
            </a:r>
            <a:r>
              <a:rPr lang="en-US" b="0" dirty="0" err="1" smtClean="0"/>
              <a:t>ảo</a:t>
            </a:r>
            <a:r>
              <a:rPr lang="en-US" b="0" dirty="0" smtClean="0"/>
              <a:t> </a:t>
            </a:r>
            <a:r>
              <a:rPr lang="en-US" b="0" dirty="0" err="1" smtClean="0"/>
              <a:t>dạng</a:t>
            </a:r>
            <a:r>
              <a:rPr lang="en-US" b="0" dirty="0" smtClean="0"/>
              <a:t> </a:t>
            </a:r>
            <a:r>
              <a:rPr lang="en-US" b="0" dirty="0" err="1" smtClean="0"/>
              <a:t>phân</a:t>
            </a:r>
            <a:r>
              <a:rPr lang="en-US" b="0" dirty="0" smtClean="0"/>
              <a:t> </a:t>
            </a:r>
            <a:r>
              <a:rPr lang="en-US" b="0" dirty="0" err="1" smtClean="0"/>
              <a:t>đ</a:t>
            </a:r>
            <a:r>
              <a:rPr lang="en-US" b="0" dirty="0" err="1" smtClean="0"/>
              <a:t>oạn</a:t>
            </a:r>
            <a:r>
              <a:rPr lang="en-US" b="0" dirty="0" smtClean="0"/>
              <a:t> </a:t>
            </a:r>
            <a:r>
              <a:rPr lang="en-US" b="0" dirty="0" err="1" smtClean="0"/>
              <a:t>có</a:t>
            </a:r>
            <a:r>
              <a:rPr lang="en-US" b="0" dirty="0" smtClean="0"/>
              <a:t> </a:t>
            </a:r>
            <a:r>
              <a:rPr lang="en-US" b="0" dirty="0" err="1" smtClean="0"/>
              <a:t>phân</a:t>
            </a:r>
            <a:r>
              <a:rPr lang="en-US" b="0" dirty="0" smtClean="0"/>
              <a:t> </a:t>
            </a:r>
            <a:r>
              <a:rPr lang="en-US" b="0" dirty="0" err="1" smtClean="0"/>
              <a:t>trang</a:t>
            </a:r>
            <a:endParaRPr lang="en-US" b="0" dirty="0" smtClean="0"/>
          </a:p>
          <a:p>
            <a:pPr lvl="1" algn="just"/>
            <a:r>
              <a:rPr lang="en-US" dirty="0" err="1" smtClean="0"/>
              <a:t>Kết</a:t>
            </a:r>
            <a:r>
              <a:rPr lang="en-US" dirty="0" smtClean="0"/>
              <a:t> </a:t>
            </a:r>
            <a:r>
              <a:rPr lang="en-US" dirty="0" err="1" smtClean="0"/>
              <a:t>hợp</a:t>
            </a:r>
            <a:r>
              <a:rPr lang="en-US" dirty="0" smtClean="0"/>
              <a:t> </a:t>
            </a:r>
            <a:r>
              <a:rPr lang="en-US" dirty="0" err="1" smtClean="0"/>
              <a:t>các</a:t>
            </a:r>
            <a:r>
              <a:rPr lang="en-US" dirty="0" smtClean="0"/>
              <a:t> </a:t>
            </a:r>
            <a:r>
              <a:rPr lang="en-US" dirty="0" err="1" smtClean="0"/>
              <a:t>ư</a:t>
            </a:r>
            <a:r>
              <a:rPr lang="en-US" dirty="0" err="1" smtClean="0"/>
              <a:t>u</a:t>
            </a:r>
            <a:r>
              <a:rPr lang="en-US" dirty="0" smtClean="0"/>
              <a:t> </a:t>
            </a:r>
            <a:r>
              <a:rPr lang="en-US" dirty="0" err="1" smtClean="0"/>
              <a:t>đ</a:t>
            </a:r>
            <a:r>
              <a:rPr lang="en-US" dirty="0" err="1" smtClean="0"/>
              <a:t>iểm</a:t>
            </a:r>
            <a:r>
              <a:rPr lang="en-US" dirty="0" smtClean="0"/>
              <a:t> </a:t>
            </a:r>
            <a:r>
              <a:rPr lang="en-US" dirty="0" err="1" smtClean="0"/>
              <a:t>của</a:t>
            </a:r>
            <a:r>
              <a:rPr lang="en-US" dirty="0" smtClean="0"/>
              <a:t> </a:t>
            </a:r>
            <a:r>
              <a:rPr lang="en-US" dirty="0" err="1" smtClean="0"/>
              <a:t>phân</a:t>
            </a:r>
            <a:r>
              <a:rPr lang="en-US" dirty="0" smtClean="0"/>
              <a:t> </a:t>
            </a:r>
            <a:r>
              <a:rPr lang="en-US" dirty="0" err="1" smtClean="0"/>
              <a:t>đ</a:t>
            </a:r>
            <a:r>
              <a:rPr lang="en-US" dirty="0" err="1" smtClean="0"/>
              <a:t>oạn</a:t>
            </a:r>
            <a:r>
              <a:rPr lang="en-US" dirty="0" smtClean="0"/>
              <a:t> </a:t>
            </a:r>
            <a:r>
              <a:rPr lang="en-US" dirty="0" err="1" smtClean="0"/>
              <a:t>và</a:t>
            </a:r>
            <a:r>
              <a:rPr lang="en-US" dirty="0" smtClean="0"/>
              <a:t> </a:t>
            </a:r>
            <a:r>
              <a:rPr lang="en-US" dirty="0" err="1" smtClean="0"/>
              <a:t>phân</a:t>
            </a:r>
            <a:r>
              <a:rPr lang="en-US" dirty="0" smtClean="0"/>
              <a:t> </a:t>
            </a:r>
            <a:r>
              <a:rPr lang="en-US" dirty="0" err="1" smtClean="0"/>
              <a:t>trang</a:t>
            </a:r>
            <a:endParaRPr lang="en-US" dirty="0" smtClean="0"/>
          </a:p>
          <a:p>
            <a:pPr lvl="1" algn="just"/>
            <a:r>
              <a:rPr lang="en-US" b="1" dirty="0" err="1" smtClean="0"/>
              <a:t>Tổ</a:t>
            </a:r>
            <a:r>
              <a:rPr lang="en-US" b="1" dirty="0" smtClean="0"/>
              <a:t> </a:t>
            </a:r>
            <a:r>
              <a:rPr lang="en-US" b="1" dirty="0" err="1" smtClean="0"/>
              <a:t>chức</a:t>
            </a:r>
            <a:r>
              <a:rPr lang="en-US" dirty="0" smtClean="0"/>
              <a:t>:</a:t>
            </a:r>
          </a:p>
          <a:p>
            <a:pPr lvl="2" algn="just"/>
            <a:r>
              <a:rPr lang="en-US" dirty="0" err="1" smtClean="0"/>
              <a:t>Bộ</a:t>
            </a:r>
            <a:r>
              <a:rPr lang="en-US" dirty="0" smtClean="0"/>
              <a:t> </a:t>
            </a:r>
            <a:r>
              <a:rPr lang="en-US" dirty="0" err="1" smtClean="0"/>
              <a:t>nhớ</a:t>
            </a:r>
            <a:r>
              <a:rPr lang="en-US" dirty="0" smtClean="0"/>
              <a:t> </a:t>
            </a:r>
            <a:r>
              <a:rPr lang="en-US" dirty="0" err="1" smtClean="0"/>
              <a:t>ảo</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đ</a:t>
            </a:r>
            <a:r>
              <a:rPr lang="en-US" dirty="0" err="1" smtClean="0"/>
              <a:t>oạn</a:t>
            </a:r>
            <a:endParaRPr lang="en-US" dirty="0" smtClean="0"/>
          </a:p>
          <a:p>
            <a:pPr lvl="2" algn="just"/>
            <a:r>
              <a:rPr lang="en-US" dirty="0" smtClean="0"/>
              <a:t>Trong </a:t>
            </a:r>
            <a:r>
              <a:rPr lang="en-US" dirty="0" err="1" smtClean="0"/>
              <a:t>mỗi</a:t>
            </a:r>
            <a:r>
              <a:rPr lang="en-US" dirty="0" smtClean="0"/>
              <a:t> </a:t>
            </a:r>
            <a:r>
              <a:rPr lang="en-US" dirty="0" err="1" smtClean="0"/>
              <a:t>đ</a:t>
            </a:r>
            <a:r>
              <a:rPr lang="en-US" dirty="0" err="1" smtClean="0"/>
              <a:t>oạn</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phân</a:t>
            </a:r>
            <a:r>
              <a:rPr lang="en-US" dirty="0" smtClean="0"/>
              <a:t> </a:t>
            </a:r>
            <a:r>
              <a:rPr lang="en-US" dirty="0" err="1" smtClean="0"/>
              <a:t>trang</a:t>
            </a:r>
            <a:endParaRPr lang="en-US" b="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err="1" smtClean="0"/>
              <a:t>Phân</a:t>
            </a:r>
            <a:r>
              <a:rPr lang="en-US" sz="4000" dirty="0" smtClean="0"/>
              <a:t> </a:t>
            </a:r>
            <a:r>
              <a:rPr lang="en-US" sz="4000" dirty="0" err="1" smtClean="0"/>
              <a:t>loại</a:t>
            </a:r>
            <a:r>
              <a:rPr lang="en-US" sz="4000" dirty="0" smtClean="0"/>
              <a:t> </a:t>
            </a:r>
            <a:r>
              <a:rPr lang="en-US" sz="4000" dirty="0" err="1" smtClean="0"/>
              <a:t>bộ</a:t>
            </a:r>
            <a:r>
              <a:rPr lang="en-US" sz="4000" dirty="0" smtClean="0"/>
              <a:t> </a:t>
            </a:r>
            <a:r>
              <a:rPr lang="en-US" sz="4000" dirty="0" err="1" smtClean="0"/>
              <a:t>nhớ</a:t>
            </a:r>
            <a:r>
              <a:rPr lang="en-US" sz="4000" dirty="0" smtClean="0"/>
              <a:t>(</a:t>
            </a:r>
            <a:r>
              <a:rPr lang="en-US" sz="4000" dirty="0" err="1" smtClean="0"/>
              <a:t>tt</a:t>
            </a:r>
            <a:r>
              <a:rPr lang="en-US" sz="4000" dirty="0" smtClean="0"/>
              <a:t>)</a:t>
            </a:r>
          </a:p>
        </p:txBody>
      </p:sp>
      <p:sp>
        <p:nvSpPr>
          <p:cNvPr id="6148" name="Rectangle 3"/>
          <p:cNvSpPr>
            <a:spLocks noGrp="1" noChangeArrowheads="1"/>
          </p:cNvSpPr>
          <p:nvPr>
            <p:ph type="body" idx="1"/>
          </p:nvPr>
        </p:nvSpPr>
        <p:spPr>
          <a:xfrm>
            <a:off x="609600" y="990600"/>
            <a:ext cx="7824788" cy="5102225"/>
          </a:xfrm>
        </p:spPr>
        <p:txBody>
          <a:bodyPr/>
          <a:lstStyle/>
          <a:p>
            <a:pPr algn="just"/>
            <a:r>
              <a:rPr lang="en-US" dirty="0" smtClean="0">
                <a:solidFill>
                  <a:srgbClr val="FF0000"/>
                </a:solidFill>
              </a:rPr>
              <a:t> </a:t>
            </a:r>
            <a:r>
              <a:rPr lang="vi-VN" dirty="0" smtClean="0">
                <a:solidFill>
                  <a:srgbClr val="FF0000"/>
                </a:solidFill>
              </a:rPr>
              <a:t>Dựa vào khả năng chịu đựng/ lưu giữ thông tin </a:t>
            </a:r>
            <a:endParaRPr lang="en-US" dirty="0" smtClean="0">
              <a:solidFill>
                <a:srgbClr val="FF0000"/>
              </a:solidFill>
            </a:endParaRPr>
          </a:p>
          <a:p>
            <a:pPr lvl="1" algn="just"/>
            <a:r>
              <a:rPr lang="vi-VN" dirty="0" smtClean="0">
                <a:solidFill>
                  <a:schemeClr val="accent4"/>
                </a:solidFill>
              </a:rPr>
              <a:t>Bộ nhớ không ổn định (volatile memory): thông tin lưu trữ bị mất khi tắt nguồn</a:t>
            </a:r>
            <a:endParaRPr lang="en-US" dirty="0" smtClean="0">
              <a:solidFill>
                <a:schemeClr val="accent4"/>
              </a:solidFill>
            </a:endParaRPr>
          </a:p>
          <a:p>
            <a:pPr lvl="1" algn="just"/>
            <a:r>
              <a:rPr lang="vi-VN" dirty="0" smtClean="0">
                <a:solidFill>
                  <a:schemeClr val="accent4"/>
                </a:solidFill>
              </a:rPr>
              <a:t>Bộ nhớ ổn định: thông tin lưu trữ được giữ lại khi tắt nguồn</a:t>
            </a:r>
            <a:endParaRPr lang="en-US" dirty="0" smtClean="0">
              <a:solidFill>
                <a:schemeClr val="accent4"/>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err="1" smtClean="0"/>
              <a:t>Phân</a:t>
            </a:r>
            <a:r>
              <a:rPr lang="en-US" sz="4000" dirty="0" smtClean="0"/>
              <a:t> </a:t>
            </a:r>
            <a:r>
              <a:rPr lang="en-US" sz="4000" dirty="0" err="1" smtClean="0"/>
              <a:t>loại</a:t>
            </a:r>
            <a:r>
              <a:rPr lang="en-US" sz="4000" dirty="0" smtClean="0"/>
              <a:t> </a:t>
            </a:r>
            <a:r>
              <a:rPr lang="en-US" sz="4000" dirty="0" err="1" smtClean="0"/>
              <a:t>bộ</a:t>
            </a:r>
            <a:r>
              <a:rPr lang="en-US" sz="4000" dirty="0" smtClean="0"/>
              <a:t> </a:t>
            </a:r>
            <a:r>
              <a:rPr lang="en-US" sz="4000" dirty="0" err="1" smtClean="0"/>
              <a:t>nhớ</a:t>
            </a:r>
            <a:r>
              <a:rPr lang="en-US" sz="4000" dirty="0" smtClean="0"/>
              <a:t>(</a:t>
            </a:r>
            <a:r>
              <a:rPr lang="en-US" sz="4000" dirty="0" err="1" smtClean="0"/>
              <a:t>tt</a:t>
            </a:r>
            <a:r>
              <a:rPr lang="en-US" sz="4000" dirty="0" smtClean="0"/>
              <a:t>)</a:t>
            </a:r>
          </a:p>
        </p:txBody>
      </p:sp>
      <p:sp>
        <p:nvSpPr>
          <p:cNvPr id="6148" name="Rectangle 3"/>
          <p:cNvSpPr>
            <a:spLocks noGrp="1" noChangeArrowheads="1"/>
          </p:cNvSpPr>
          <p:nvPr>
            <p:ph type="body" idx="1"/>
          </p:nvPr>
        </p:nvSpPr>
        <p:spPr>
          <a:xfrm>
            <a:off x="609600" y="990600"/>
            <a:ext cx="7824788" cy="5102225"/>
          </a:xfrm>
        </p:spPr>
        <p:txBody>
          <a:bodyPr/>
          <a:lstStyle/>
          <a:p>
            <a:pPr algn="just"/>
            <a:r>
              <a:rPr lang="en-US" dirty="0" smtClean="0">
                <a:solidFill>
                  <a:srgbClr val="FF0000"/>
                </a:solidFill>
              </a:rPr>
              <a:t> </a:t>
            </a:r>
            <a:r>
              <a:rPr lang="vi-VN" dirty="0" smtClean="0">
                <a:solidFill>
                  <a:srgbClr val="FF0000"/>
                </a:solidFill>
              </a:rPr>
              <a:t>Dựa vào công nghệ chế tạo </a:t>
            </a:r>
            <a:endParaRPr lang="en-US" dirty="0" smtClean="0">
              <a:solidFill>
                <a:srgbClr val="FF0000"/>
              </a:solidFill>
            </a:endParaRPr>
          </a:p>
          <a:p>
            <a:pPr lvl="1" algn="just"/>
            <a:r>
              <a:rPr lang="vi-VN" dirty="0" smtClean="0">
                <a:solidFill>
                  <a:schemeClr val="accent4"/>
                </a:solidFill>
              </a:rPr>
              <a:t>Bộ nhớ bán dẫn: ROM, RAM</a:t>
            </a:r>
            <a:endParaRPr lang="en-US" dirty="0" smtClean="0">
              <a:solidFill>
                <a:schemeClr val="accent4"/>
              </a:solidFill>
            </a:endParaRPr>
          </a:p>
          <a:p>
            <a:pPr lvl="1" algn="just"/>
            <a:r>
              <a:rPr lang="vi-VN" dirty="0" smtClean="0">
                <a:solidFill>
                  <a:schemeClr val="accent4"/>
                </a:solidFill>
              </a:rPr>
              <a:t>Bộ nhớ từ: HDD, FDD, tape</a:t>
            </a:r>
            <a:endParaRPr lang="en-US" dirty="0" smtClean="0">
              <a:solidFill>
                <a:schemeClr val="accent4"/>
              </a:solidFill>
            </a:endParaRPr>
          </a:p>
          <a:p>
            <a:pPr lvl="1" algn="just"/>
            <a:r>
              <a:rPr lang="en-US" dirty="0" err="1" smtClean="0">
                <a:solidFill>
                  <a:schemeClr val="accent4"/>
                </a:solidFill>
              </a:rPr>
              <a:t>Bộ</a:t>
            </a:r>
            <a:r>
              <a:rPr lang="en-US" dirty="0" smtClean="0">
                <a:solidFill>
                  <a:schemeClr val="accent4"/>
                </a:solidFill>
              </a:rPr>
              <a:t> </a:t>
            </a:r>
            <a:r>
              <a:rPr lang="en-US" dirty="0" err="1" smtClean="0">
                <a:solidFill>
                  <a:schemeClr val="accent4"/>
                </a:solidFill>
              </a:rPr>
              <a:t>nhớ</a:t>
            </a:r>
            <a:r>
              <a:rPr lang="en-US" dirty="0" smtClean="0">
                <a:solidFill>
                  <a:schemeClr val="accent4"/>
                </a:solidFill>
              </a:rPr>
              <a:t> </a:t>
            </a:r>
            <a:r>
              <a:rPr lang="en-US" dirty="0" err="1" smtClean="0">
                <a:solidFill>
                  <a:schemeClr val="accent4"/>
                </a:solidFill>
              </a:rPr>
              <a:t>quang</a:t>
            </a:r>
            <a:r>
              <a:rPr lang="en-US" dirty="0" smtClean="0">
                <a:solidFill>
                  <a:schemeClr val="accent4"/>
                </a:solidFill>
              </a:rPr>
              <a:t>: CD, DVD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381000" y="228600"/>
            <a:ext cx="8763000" cy="563562"/>
          </a:xfrm>
        </p:spPr>
        <p:txBody>
          <a:bodyPr/>
          <a:lstStyle/>
          <a:p>
            <a:r>
              <a:rPr lang="en-US" sz="4000" dirty="0" err="1" smtClean="0"/>
              <a:t>Tổ</a:t>
            </a:r>
            <a:r>
              <a:rPr lang="en-US" sz="4000" dirty="0" smtClean="0"/>
              <a:t> </a:t>
            </a:r>
            <a:r>
              <a:rPr lang="en-US" sz="4000" dirty="0" err="1" smtClean="0"/>
              <a:t>chức</a:t>
            </a:r>
            <a:r>
              <a:rPr lang="en-US" sz="4000" dirty="0" smtClean="0"/>
              <a:t> </a:t>
            </a:r>
            <a:r>
              <a:rPr lang="en-US" sz="4000" dirty="0" err="1" smtClean="0"/>
              <a:t>mạch</a:t>
            </a:r>
            <a:r>
              <a:rPr lang="en-US" sz="4000" dirty="0" smtClean="0"/>
              <a:t> </a:t>
            </a:r>
            <a:r>
              <a:rPr lang="en-US" sz="4000" dirty="0" err="1" smtClean="0"/>
              <a:t>nhớ</a:t>
            </a:r>
            <a:endParaRPr lang="en-US" sz="4000" dirty="0" smtClean="0"/>
          </a:p>
        </p:txBody>
      </p:sp>
      <p:pic>
        <p:nvPicPr>
          <p:cNvPr id="56322" name="Picture 2"/>
          <p:cNvPicPr>
            <a:picLocks noChangeAspect="1" noChangeArrowheads="1"/>
          </p:cNvPicPr>
          <p:nvPr/>
        </p:nvPicPr>
        <p:blipFill>
          <a:blip r:embed="rId2"/>
          <a:srcRect/>
          <a:stretch>
            <a:fillRect/>
          </a:stretch>
        </p:blipFill>
        <p:spPr bwMode="auto">
          <a:xfrm>
            <a:off x="838200" y="1066800"/>
            <a:ext cx="7506887"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p:txBody>
          <a:bodyPr/>
          <a:lstStyle/>
          <a:p>
            <a:pPr eaLnBrk="1" hangingPunct="1"/>
            <a:r>
              <a:rPr lang="en-US" sz="4400" dirty="0" err="1" smtClean="0"/>
              <a:t>Chương</a:t>
            </a:r>
            <a:r>
              <a:rPr lang="en-US" sz="4400" dirty="0" smtClean="0"/>
              <a:t> 4</a:t>
            </a:r>
          </a:p>
        </p:txBody>
      </p:sp>
      <p:sp>
        <p:nvSpPr>
          <p:cNvPr id="6" name="TextBox 5"/>
          <p:cNvSpPr txBox="1"/>
          <p:nvPr/>
        </p:nvSpPr>
        <p:spPr>
          <a:xfrm>
            <a:off x="228600" y="1295401"/>
            <a:ext cx="8458200" cy="1015663"/>
          </a:xfrm>
          <a:prstGeom prst="rect">
            <a:avLst/>
          </a:prstGeom>
          <a:noFill/>
        </p:spPr>
        <p:txBody>
          <a:bodyPr wrap="square" rtlCol="0">
            <a:spAutoFit/>
          </a:bodyPr>
          <a:lstStyle/>
          <a:p>
            <a:pPr algn="ctr"/>
            <a:r>
              <a:rPr lang="en-US" sz="6000" b="1" i="1" dirty="0" err="1" smtClean="0"/>
              <a:t>Bộ</a:t>
            </a:r>
            <a:r>
              <a:rPr lang="en-US" sz="6000" b="1" i="1" dirty="0" smtClean="0"/>
              <a:t> </a:t>
            </a:r>
            <a:r>
              <a:rPr lang="en-US" sz="6000" b="1" i="1" dirty="0" err="1" smtClean="0"/>
              <a:t>nhớ</a:t>
            </a:r>
            <a:endParaRPr lang="en-US" sz="6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err="1" smtClean="0"/>
              <a:t>Tổ</a:t>
            </a:r>
            <a:r>
              <a:rPr lang="en-US" sz="4000" dirty="0" smtClean="0"/>
              <a:t> </a:t>
            </a:r>
            <a:r>
              <a:rPr lang="en-US" sz="4000" dirty="0" err="1" smtClean="0"/>
              <a:t>chức</a:t>
            </a:r>
            <a:r>
              <a:rPr lang="en-US" sz="4000" dirty="0" smtClean="0"/>
              <a:t> </a:t>
            </a:r>
            <a:r>
              <a:rPr lang="en-US" sz="4000" dirty="0" err="1" smtClean="0"/>
              <a:t>của</a:t>
            </a:r>
            <a:r>
              <a:rPr lang="en-US" sz="4000" dirty="0" smtClean="0"/>
              <a:t> </a:t>
            </a:r>
            <a:r>
              <a:rPr lang="en-US" sz="4000" dirty="0" err="1" smtClean="0"/>
              <a:t>thiết</a:t>
            </a:r>
            <a:r>
              <a:rPr lang="en-US" sz="4000" dirty="0" smtClean="0"/>
              <a:t> </a:t>
            </a:r>
            <a:r>
              <a:rPr lang="en-US" sz="4000" dirty="0" err="1" smtClean="0"/>
              <a:t>bị</a:t>
            </a:r>
            <a:r>
              <a:rPr lang="en-US" sz="4000" dirty="0" smtClean="0"/>
              <a:t> </a:t>
            </a:r>
            <a:r>
              <a:rPr lang="en-US" sz="4000" dirty="0" err="1" smtClean="0"/>
              <a:t>nhớ</a:t>
            </a:r>
            <a:r>
              <a:rPr lang="en-US" sz="4000" dirty="0" smtClean="0"/>
              <a:t> </a:t>
            </a:r>
          </a:p>
        </p:txBody>
      </p:sp>
      <p:sp>
        <p:nvSpPr>
          <p:cNvPr id="6148" name="Rectangle 3"/>
          <p:cNvSpPr>
            <a:spLocks noGrp="1" noChangeArrowheads="1"/>
          </p:cNvSpPr>
          <p:nvPr>
            <p:ph type="body" idx="1"/>
          </p:nvPr>
        </p:nvSpPr>
        <p:spPr>
          <a:xfrm>
            <a:off x="609600" y="990600"/>
            <a:ext cx="7824788" cy="5102225"/>
          </a:xfrm>
        </p:spPr>
        <p:txBody>
          <a:bodyPr/>
          <a:lstStyle/>
          <a:p>
            <a:pPr algn="just"/>
            <a:r>
              <a:rPr lang="vi-VN" dirty="0" smtClean="0">
                <a:solidFill>
                  <a:srgbClr val="FF0000"/>
                </a:solidFill>
              </a:rPr>
              <a:t>Address lines:  </a:t>
            </a:r>
            <a:endParaRPr lang="en-US" dirty="0" smtClean="0">
              <a:solidFill>
                <a:srgbClr val="FF0000"/>
              </a:solidFill>
            </a:endParaRPr>
          </a:p>
          <a:p>
            <a:pPr lvl="1" algn="just"/>
            <a:r>
              <a:rPr lang="vi-VN" sz="2600" dirty="0" smtClean="0">
                <a:solidFill>
                  <a:schemeClr val="accent4"/>
                </a:solidFill>
              </a:rPr>
              <a:t>Các đường địa chỉ nối tới bus A</a:t>
            </a:r>
            <a:endParaRPr lang="en-US" sz="2600" dirty="0" smtClean="0">
              <a:solidFill>
                <a:schemeClr val="accent4"/>
              </a:solidFill>
            </a:endParaRPr>
          </a:p>
          <a:p>
            <a:pPr lvl="1" algn="just"/>
            <a:r>
              <a:rPr lang="vi-VN" sz="2600" dirty="0" smtClean="0">
                <a:solidFill>
                  <a:schemeClr val="accent4"/>
                </a:solidFill>
              </a:rPr>
              <a:t>Truyền tín hiệu địa chỉ từ CPU tới mạch nhớ</a:t>
            </a:r>
            <a:endParaRPr lang="en-US" sz="2600" dirty="0" smtClean="0">
              <a:solidFill>
                <a:schemeClr val="accent4"/>
              </a:solidFill>
            </a:endParaRPr>
          </a:p>
          <a:p>
            <a:pPr algn="just"/>
            <a:r>
              <a:rPr lang="en-US" dirty="0" smtClean="0">
                <a:solidFill>
                  <a:srgbClr val="FF0000"/>
                </a:solidFill>
              </a:rPr>
              <a:t>Address decoder:</a:t>
            </a:r>
          </a:p>
          <a:p>
            <a:pPr lvl="1" algn="just"/>
            <a:r>
              <a:rPr lang="vi-VN" sz="2600" dirty="0" smtClean="0"/>
              <a:t>Bộ giải mã địa chỉ</a:t>
            </a:r>
            <a:endParaRPr lang="en-US" sz="2600" dirty="0" smtClean="0"/>
          </a:p>
          <a:p>
            <a:pPr lvl="1" algn="just"/>
            <a:r>
              <a:rPr lang="vi-VN" sz="2600" dirty="0" smtClean="0"/>
              <a:t>Sử dụng địa chỉ để chọn ra và kích hoạt ô nhớ/dòng nhớ cần truy nhập</a:t>
            </a:r>
            <a:r>
              <a:rPr lang="vi-VN" sz="2600" dirty="0" smtClean="0">
                <a:solidFill>
                  <a:srgbClr val="FF0000"/>
                </a:solidFill>
              </a:rPr>
              <a:t> </a:t>
            </a:r>
            <a:endParaRPr lang="en-US" sz="2600" dirty="0" smtClean="0">
              <a:solidFill>
                <a:srgbClr val="FF0000"/>
              </a:solidFill>
            </a:endParaRPr>
          </a:p>
          <a:p>
            <a:pPr algn="just"/>
            <a:r>
              <a:rPr lang="en-US" dirty="0" smtClean="0">
                <a:solidFill>
                  <a:srgbClr val="FF0000"/>
                </a:solidFill>
              </a:rPr>
              <a:t>Data lines</a:t>
            </a:r>
          </a:p>
          <a:p>
            <a:pPr lvl="1" algn="just"/>
            <a:r>
              <a:rPr lang="vi-VN" sz="2600" dirty="0" smtClean="0">
                <a:solidFill>
                  <a:schemeClr val="tx1"/>
                </a:solidFill>
              </a:rPr>
              <a:t>Các đường dữ liệu kết nối với bus D </a:t>
            </a:r>
            <a:endParaRPr lang="en-US" sz="2600" dirty="0" smtClean="0">
              <a:solidFill>
                <a:schemeClr val="tx1"/>
              </a:solidFill>
            </a:endParaRPr>
          </a:p>
          <a:p>
            <a:pPr lvl="1" algn="just"/>
            <a:r>
              <a:rPr lang="vi-VN" sz="2600" dirty="0" smtClean="0">
                <a:solidFill>
                  <a:schemeClr val="tx1"/>
                </a:solidFill>
              </a:rPr>
              <a:t>Truyền dữ liệu từ bộ nhớ về CPU và ngược lại </a:t>
            </a:r>
            <a:endParaRPr lang="en-US" sz="2600" dirty="0" smtClean="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err="1" smtClean="0"/>
              <a:t>Tổ</a:t>
            </a:r>
            <a:r>
              <a:rPr lang="en-US" sz="4000" dirty="0" smtClean="0"/>
              <a:t> </a:t>
            </a:r>
            <a:r>
              <a:rPr lang="en-US" sz="4000" dirty="0" err="1" smtClean="0"/>
              <a:t>chức</a:t>
            </a:r>
            <a:r>
              <a:rPr lang="en-US" sz="4000" dirty="0" smtClean="0"/>
              <a:t> </a:t>
            </a:r>
            <a:r>
              <a:rPr lang="en-US" sz="4000" dirty="0" err="1" smtClean="0"/>
              <a:t>của</a:t>
            </a:r>
            <a:r>
              <a:rPr lang="en-US" sz="4000" dirty="0" smtClean="0"/>
              <a:t> </a:t>
            </a:r>
            <a:r>
              <a:rPr lang="en-US" sz="4000" dirty="0" err="1" smtClean="0"/>
              <a:t>thiết</a:t>
            </a:r>
            <a:r>
              <a:rPr lang="en-US" sz="4000" dirty="0" smtClean="0"/>
              <a:t> </a:t>
            </a:r>
            <a:r>
              <a:rPr lang="en-US" sz="4000" dirty="0" err="1" smtClean="0"/>
              <a:t>bị</a:t>
            </a:r>
            <a:r>
              <a:rPr lang="en-US" sz="4000" dirty="0" smtClean="0"/>
              <a:t> </a:t>
            </a:r>
            <a:r>
              <a:rPr lang="en-US" sz="4000" dirty="0" err="1" smtClean="0"/>
              <a:t>nhớ</a:t>
            </a:r>
            <a:r>
              <a:rPr lang="en-US" sz="4000" dirty="0" smtClean="0"/>
              <a:t>(</a:t>
            </a:r>
            <a:r>
              <a:rPr lang="en-US" sz="4000" dirty="0" err="1" smtClean="0"/>
              <a:t>tt</a:t>
            </a:r>
            <a:r>
              <a:rPr lang="en-US" sz="4000" dirty="0" smtClean="0"/>
              <a:t>)</a:t>
            </a:r>
          </a:p>
        </p:txBody>
      </p:sp>
      <p:sp>
        <p:nvSpPr>
          <p:cNvPr id="6148" name="Rectangle 3"/>
          <p:cNvSpPr>
            <a:spLocks noGrp="1" noChangeArrowheads="1"/>
          </p:cNvSpPr>
          <p:nvPr>
            <p:ph type="body" idx="1"/>
          </p:nvPr>
        </p:nvSpPr>
        <p:spPr>
          <a:xfrm>
            <a:off x="609600" y="990600"/>
            <a:ext cx="7924800" cy="5486400"/>
          </a:xfrm>
        </p:spPr>
        <p:txBody>
          <a:bodyPr/>
          <a:lstStyle/>
          <a:p>
            <a:pPr algn="just"/>
            <a:r>
              <a:rPr lang="vi-VN" dirty="0" smtClean="0">
                <a:solidFill>
                  <a:srgbClr val="FF0000"/>
                </a:solidFill>
              </a:rPr>
              <a:t>Chip select CS:  </a:t>
            </a:r>
            <a:endParaRPr lang="en-US" dirty="0" smtClean="0">
              <a:solidFill>
                <a:srgbClr val="FF0000"/>
              </a:solidFill>
            </a:endParaRPr>
          </a:p>
          <a:p>
            <a:pPr lvl="1" algn="just"/>
            <a:r>
              <a:rPr lang="vi-VN" sz="2600" dirty="0" smtClean="0">
                <a:solidFill>
                  <a:schemeClr val="accent4"/>
                </a:solidFill>
              </a:rPr>
              <a:t>Chân tín hiệu chọn chip </a:t>
            </a:r>
            <a:endParaRPr lang="en-US" sz="2600" dirty="0" smtClean="0">
              <a:solidFill>
                <a:schemeClr val="accent4"/>
              </a:solidFill>
            </a:endParaRPr>
          </a:p>
          <a:p>
            <a:pPr lvl="1" algn="just"/>
            <a:r>
              <a:rPr lang="vi-VN" sz="2600" dirty="0" smtClean="0">
                <a:solidFill>
                  <a:schemeClr val="accent4"/>
                </a:solidFill>
              </a:rPr>
              <a:t>Chip nhớ được kích hoạt khi CS=0. Thông thường CPU chỉ làm việc với 1 chip nhớ tại 1 thời điểm </a:t>
            </a:r>
            <a:endParaRPr lang="en-US" sz="2600" dirty="0" smtClean="0">
              <a:solidFill>
                <a:schemeClr val="accent4"/>
              </a:solidFill>
            </a:endParaRPr>
          </a:p>
          <a:p>
            <a:pPr algn="just"/>
            <a:r>
              <a:rPr lang="en-US" dirty="0" smtClean="0">
                <a:solidFill>
                  <a:srgbClr val="FF0000"/>
                </a:solidFill>
              </a:rPr>
              <a:t>Write enable WE:</a:t>
            </a:r>
          </a:p>
          <a:p>
            <a:pPr lvl="1" algn="just"/>
            <a:r>
              <a:rPr lang="vi-VN" sz="2600" dirty="0" smtClean="0"/>
              <a:t>Chân tín hiệu cho phép ghi</a:t>
            </a:r>
            <a:endParaRPr lang="en-US" sz="2600" dirty="0" smtClean="0"/>
          </a:p>
          <a:p>
            <a:pPr lvl="1" algn="just"/>
            <a:r>
              <a:rPr lang="vi-VN" sz="2600" dirty="0" smtClean="0"/>
              <a:t>Cho phép ghi vào đường nhớ khi WE =</a:t>
            </a:r>
            <a:r>
              <a:rPr lang="en-US" sz="2600" dirty="0" smtClean="0"/>
              <a:t> </a:t>
            </a:r>
            <a:r>
              <a:rPr lang="vi-VN" sz="2600" dirty="0" smtClean="0"/>
              <a:t>0 </a:t>
            </a:r>
            <a:r>
              <a:rPr lang="vi-VN" sz="2600" dirty="0" smtClean="0">
                <a:solidFill>
                  <a:srgbClr val="FF0000"/>
                </a:solidFill>
              </a:rPr>
              <a:t> </a:t>
            </a:r>
            <a:endParaRPr lang="en-US" sz="2600" dirty="0" smtClean="0">
              <a:solidFill>
                <a:srgbClr val="FF0000"/>
              </a:solidFill>
            </a:endParaRPr>
          </a:p>
          <a:p>
            <a:pPr algn="just"/>
            <a:r>
              <a:rPr lang="en-US" dirty="0" smtClean="0">
                <a:solidFill>
                  <a:srgbClr val="FF0000"/>
                </a:solidFill>
              </a:rPr>
              <a:t>Read enable RE</a:t>
            </a:r>
          </a:p>
          <a:p>
            <a:pPr lvl="1" algn="just"/>
            <a:r>
              <a:rPr lang="vi-VN" sz="2600" dirty="0" smtClean="0"/>
              <a:t>Chân tín hiệu cho phép đọc </a:t>
            </a:r>
            <a:endParaRPr lang="en-US" sz="2600" dirty="0" smtClean="0">
              <a:solidFill>
                <a:schemeClr val="tx1"/>
              </a:solidFill>
            </a:endParaRPr>
          </a:p>
          <a:p>
            <a:pPr lvl="1" algn="just"/>
            <a:r>
              <a:rPr lang="vi-VN" sz="2600" dirty="0" smtClean="0"/>
              <a:t>Cho phép đọc dữ liệu từ đường nhớ khi RE =0 </a:t>
            </a:r>
            <a:endParaRPr lang="en-US" sz="2600" dirty="0" smtClean="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err="1" smtClean="0"/>
              <a:t>Băng</a:t>
            </a:r>
            <a:r>
              <a:rPr lang="en-US" sz="4000" dirty="0" smtClean="0"/>
              <a:t> </a:t>
            </a:r>
            <a:r>
              <a:rPr lang="en-US" sz="4000" dirty="0" err="1" smtClean="0"/>
              <a:t>thông</a:t>
            </a:r>
            <a:r>
              <a:rPr lang="en-US" sz="4000" dirty="0" smtClean="0"/>
              <a:t> </a:t>
            </a:r>
            <a:r>
              <a:rPr lang="en-US" sz="4000" dirty="0" err="1" smtClean="0"/>
              <a:t>của</a:t>
            </a:r>
            <a:r>
              <a:rPr lang="en-US" sz="4000" dirty="0" smtClean="0"/>
              <a:t> </a:t>
            </a:r>
            <a:r>
              <a:rPr lang="en-US" sz="4000" dirty="0" err="1" smtClean="0"/>
              <a:t>bộ</a:t>
            </a:r>
            <a:r>
              <a:rPr lang="en-US" sz="4000" dirty="0" smtClean="0"/>
              <a:t> </a:t>
            </a:r>
            <a:r>
              <a:rPr lang="en-US" sz="4000" dirty="0" err="1" smtClean="0"/>
              <a:t>nhớ</a:t>
            </a:r>
            <a:endParaRPr lang="en-US" sz="4000" dirty="0" smtClean="0"/>
          </a:p>
        </p:txBody>
      </p:sp>
      <p:sp>
        <p:nvSpPr>
          <p:cNvPr id="6148" name="Rectangle 3"/>
          <p:cNvSpPr>
            <a:spLocks noGrp="1" noChangeArrowheads="1"/>
          </p:cNvSpPr>
          <p:nvPr>
            <p:ph type="body" idx="1"/>
          </p:nvPr>
        </p:nvSpPr>
        <p:spPr>
          <a:xfrm>
            <a:off x="228600" y="990600"/>
            <a:ext cx="8610600" cy="5486400"/>
          </a:xfrm>
        </p:spPr>
        <p:txBody>
          <a:bodyPr/>
          <a:lstStyle/>
          <a:p>
            <a:r>
              <a:rPr lang="en-US" dirty="0" smtClean="0"/>
              <a:t> </a:t>
            </a:r>
            <a:r>
              <a:rPr lang="en-US" dirty="0" err="1" smtClean="0"/>
              <a:t>Số</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từ</a:t>
            </a:r>
            <a:r>
              <a:rPr lang="en-US" dirty="0" smtClean="0"/>
              <a:t> </a:t>
            </a:r>
            <a:r>
              <a:rPr lang="en-US" dirty="0" err="1" smtClean="0"/>
              <a:t>bộ</a:t>
            </a:r>
            <a:r>
              <a:rPr lang="en-US" dirty="0" smtClean="0"/>
              <a:t> </a:t>
            </a:r>
            <a:r>
              <a:rPr lang="en-US" dirty="0" err="1" smtClean="0"/>
              <a:t>nhớ</a:t>
            </a:r>
            <a:r>
              <a:rPr lang="en-US" dirty="0" smtClean="0"/>
              <a:t> </a:t>
            </a:r>
            <a:r>
              <a:rPr lang="en-US" dirty="0" err="1" smtClean="0"/>
              <a:t>trong</a:t>
            </a:r>
            <a:r>
              <a:rPr lang="en-US" dirty="0" smtClean="0"/>
              <a:t> </a:t>
            </a:r>
            <a:r>
              <a:rPr lang="en-US" dirty="0" err="1" smtClean="0"/>
              <a:t>thời</a:t>
            </a:r>
            <a:r>
              <a:rPr lang="en-US" dirty="0" smtClean="0"/>
              <a:t> </a:t>
            </a:r>
            <a:r>
              <a:rPr lang="en-US" dirty="0" err="1" smtClean="0"/>
              <a:t>gian</a:t>
            </a:r>
            <a:r>
              <a:rPr lang="en-US" dirty="0" smtClean="0"/>
              <a:t> 1 </a:t>
            </a:r>
            <a:r>
              <a:rPr lang="en-US" dirty="0" err="1" smtClean="0"/>
              <a:t>giây</a:t>
            </a:r>
            <a:r>
              <a:rPr lang="en-US" dirty="0" smtClean="0"/>
              <a:t>.</a:t>
            </a:r>
          </a:p>
          <a:p>
            <a:endParaRPr lang="en-US" dirty="0" smtClean="0"/>
          </a:p>
          <a:p>
            <a:pPr marL="457200" lvl="1" indent="0" algn="ctr">
              <a:buNone/>
            </a:pPr>
            <a:r>
              <a:rPr lang="en-US" sz="3200" dirty="0" err="1" smtClean="0"/>
              <a:t>Băng</a:t>
            </a:r>
            <a:r>
              <a:rPr lang="en-US" sz="3200" dirty="0" smtClean="0"/>
              <a:t> </a:t>
            </a:r>
            <a:r>
              <a:rPr lang="en-US" sz="3200" dirty="0" err="1" smtClean="0"/>
              <a:t>thông</a:t>
            </a:r>
            <a:r>
              <a:rPr lang="en-US" sz="3200" dirty="0" smtClean="0"/>
              <a:t> =  </a:t>
            </a:r>
            <a:r>
              <a:rPr lang="en-US" sz="3200" dirty="0" err="1" smtClean="0"/>
              <a:t>dữ</a:t>
            </a:r>
            <a:r>
              <a:rPr lang="en-US" sz="3200" dirty="0" smtClean="0"/>
              <a:t> </a:t>
            </a:r>
            <a:r>
              <a:rPr lang="en-US" sz="3200" dirty="0" err="1" smtClean="0"/>
              <a:t>liệu</a:t>
            </a:r>
            <a:r>
              <a:rPr lang="en-US" sz="3200" dirty="0" smtClean="0"/>
              <a:t> 1 </a:t>
            </a:r>
            <a:r>
              <a:rPr lang="en-US" sz="3200" dirty="0" err="1" smtClean="0"/>
              <a:t>lần</a:t>
            </a:r>
            <a:r>
              <a:rPr lang="en-US" sz="3200" dirty="0" smtClean="0"/>
              <a:t> </a:t>
            </a:r>
            <a:r>
              <a:rPr lang="en-US" sz="3200" dirty="0" err="1" smtClean="0"/>
              <a:t>truy</a:t>
            </a:r>
            <a:r>
              <a:rPr lang="en-US" sz="3200" dirty="0" smtClean="0"/>
              <a:t> </a:t>
            </a:r>
            <a:r>
              <a:rPr lang="en-US" sz="3200" dirty="0" err="1" smtClean="0"/>
              <a:t>cập</a:t>
            </a:r>
            <a:r>
              <a:rPr lang="en-US" sz="3200" dirty="0" smtClean="0"/>
              <a:t> / </a:t>
            </a:r>
            <a:r>
              <a:rPr lang="en-US" sz="3200" dirty="0" err="1" smtClean="0"/>
              <a:t>thời</a:t>
            </a:r>
            <a:r>
              <a:rPr lang="en-US" sz="3200" dirty="0" smtClean="0"/>
              <a:t> </a:t>
            </a:r>
            <a:r>
              <a:rPr lang="en-US" sz="3200" dirty="0" err="1" smtClean="0"/>
              <a:t>gian</a:t>
            </a:r>
            <a:r>
              <a:rPr lang="en-US" sz="3200" dirty="0" smtClean="0"/>
              <a:t> </a:t>
            </a:r>
            <a:r>
              <a:rPr lang="en-US" sz="3200" dirty="0" err="1" smtClean="0"/>
              <a:t>một</a:t>
            </a:r>
            <a:r>
              <a:rPr lang="en-US" sz="3200" dirty="0" smtClean="0"/>
              <a:t> </a:t>
            </a:r>
            <a:r>
              <a:rPr lang="en-US" sz="3200" dirty="0" err="1" smtClean="0"/>
              <a:t>chu</a:t>
            </a:r>
            <a:r>
              <a:rPr lang="en-US" sz="3200" dirty="0" smtClean="0"/>
              <a:t> </a:t>
            </a:r>
            <a:r>
              <a:rPr lang="en-US" sz="3200" dirty="0" err="1" smtClean="0"/>
              <a:t>kỳ</a:t>
            </a:r>
            <a:r>
              <a:rPr lang="en-US" sz="3200" dirty="0" smtClean="0"/>
              <a:t> </a:t>
            </a:r>
            <a:r>
              <a:rPr lang="en-US" sz="3200" dirty="0" err="1" smtClean="0"/>
              <a:t>bộ</a:t>
            </a:r>
            <a:r>
              <a:rPr lang="en-US" sz="3200" dirty="0" smtClean="0"/>
              <a:t> </a:t>
            </a:r>
            <a:r>
              <a:rPr lang="en-US" sz="3200" dirty="0" err="1" smtClean="0"/>
              <a:t>nhớ</a:t>
            </a:r>
            <a:endParaRPr lang="en-US" sz="3200" dirty="0" smtClean="0"/>
          </a:p>
          <a:p>
            <a:endParaRPr lang="en-US" dirty="0" smtClean="0"/>
          </a:p>
          <a:p>
            <a:r>
              <a:rPr lang="en-US" dirty="0" smtClean="0"/>
              <a:t> </a:t>
            </a:r>
            <a:r>
              <a:rPr lang="en-US" dirty="0" err="1" smtClean="0"/>
              <a:t>Để</a:t>
            </a:r>
            <a:r>
              <a:rPr lang="en-US" dirty="0" smtClean="0"/>
              <a:t> </a:t>
            </a:r>
            <a:r>
              <a:rPr lang="en-US" dirty="0" err="1" smtClean="0"/>
              <a:t>tăng</a:t>
            </a:r>
            <a:r>
              <a:rPr lang="en-US" dirty="0" smtClean="0"/>
              <a:t> </a:t>
            </a:r>
            <a:r>
              <a:rPr lang="en-US" dirty="0" err="1" smtClean="0"/>
              <a:t>băng</a:t>
            </a:r>
            <a:r>
              <a:rPr lang="en-US" dirty="0" smtClean="0"/>
              <a:t> </a:t>
            </a:r>
            <a:r>
              <a:rPr lang="en-US" dirty="0" err="1" smtClean="0"/>
              <a:t>thông</a:t>
            </a:r>
            <a:r>
              <a:rPr lang="en-US" dirty="0" smtClean="0"/>
              <a:t>:</a:t>
            </a:r>
          </a:p>
          <a:p>
            <a:pPr lvl="1"/>
            <a:r>
              <a:rPr lang="en-US" dirty="0" err="1" smtClean="0"/>
              <a:t>Giảm</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chu</a:t>
            </a:r>
            <a:r>
              <a:rPr lang="en-US" dirty="0" smtClean="0"/>
              <a:t> </a:t>
            </a:r>
            <a:r>
              <a:rPr lang="en-US" dirty="0" err="1" smtClean="0"/>
              <a:t>kỳ</a:t>
            </a:r>
            <a:r>
              <a:rPr lang="en-US" dirty="0" smtClean="0"/>
              <a:t> </a:t>
            </a:r>
            <a:r>
              <a:rPr lang="en-US" dirty="0" err="1" smtClean="0"/>
              <a:t>truy</a:t>
            </a:r>
            <a:r>
              <a:rPr lang="en-US" dirty="0" smtClean="0"/>
              <a:t> </a:t>
            </a:r>
            <a:r>
              <a:rPr lang="en-US" dirty="0" err="1" smtClean="0"/>
              <a:t>xuất</a:t>
            </a:r>
            <a:endParaRPr lang="en-US" dirty="0" smtClean="0"/>
          </a:p>
          <a:p>
            <a:pPr lvl="1"/>
            <a:r>
              <a:rPr lang="en-US" dirty="0" err="1" smtClean="0"/>
              <a:t>Chia</a:t>
            </a:r>
            <a:r>
              <a:rPr lang="en-US" dirty="0" smtClean="0"/>
              <a:t> </a:t>
            </a:r>
            <a:r>
              <a:rPr lang="en-US" dirty="0" err="1" smtClean="0"/>
              <a:t>bộ</a:t>
            </a:r>
            <a:r>
              <a:rPr lang="en-US" dirty="0" smtClean="0"/>
              <a:t> </a:t>
            </a:r>
            <a:r>
              <a:rPr lang="en-US" dirty="0" err="1" smtClean="0"/>
              <a:t>nhớ</a:t>
            </a:r>
            <a:r>
              <a:rPr lang="en-US" dirty="0" smtClean="0"/>
              <a:t> </a:t>
            </a:r>
            <a:r>
              <a:rPr lang="en-US" dirty="0" err="1" smtClean="0"/>
              <a:t>thành</a:t>
            </a:r>
            <a:r>
              <a:rPr lang="en-US" dirty="0" smtClean="0"/>
              <a:t> </a:t>
            </a:r>
            <a:r>
              <a:rPr lang="en-US" dirty="0" err="1" smtClean="0"/>
              <a:t>nhiều</a:t>
            </a:r>
            <a:r>
              <a:rPr lang="en-US" dirty="0" smtClean="0"/>
              <a:t> </a:t>
            </a:r>
            <a:r>
              <a:rPr lang="en-US" dirty="0" err="1" smtClean="0"/>
              <a:t>hộc</a:t>
            </a:r>
            <a:r>
              <a:rPr lang="en-US" dirty="0" smtClean="0"/>
              <a:t> (bank), </a:t>
            </a:r>
            <a:r>
              <a:rPr lang="en-US" dirty="0" err="1" smtClean="0"/>
              <a:t>mà</a:t>
            </a:r>
            <a:r>
              <a:rPr lang="en-US" dirty="0" smtClean="0"/>
              <a:t> </a:t>
            </a:r>
            <a:r>
              <a:rPr lang="en-US" dirty="0" err="1" smtClean="0"/>
              <a:t>mỗi</a:t>
            </a:r>
            <a:r>
              <a:rPr lang="en-US" dirty="0" smtClean="0"/>
              <a:t> </a:t>
            </a:r>
            <a:r>
              <a:rPr lang="en-US" dirty="0" err="1" smtClean="0"/>
              <a:t>hộc</a:t>
            </a:r>
            <a:r>
              <a:rPr lang="en-US" dirty="0" smtClean="0"/>
              <a:t> </a:t>
            </a:r>
            <a:r>
              <a:rPr lang="en-US" dirty="0" err="1" smtClean="0"/>
              <a:t>có</a:t>
            </a:r>
            <a:r>
              <a:rPr lang="en-US" dirty="0" smtClean="0"/>
              <a:t> </a:t>
            </a:r>
            <a:r>
              <a:rPr lang="en-US" dirty="0" err="1" smtClean="0"/>
              <a:t>bộ</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đọc</a:t>
            </a:r>
            <a:r>
              <a:rPr lang="en-US" dirty="0" smtClean="0"/>
              <a:t>/</a:t>
            </a:r>
            <a:r>
              <a:rPr lang="en-US" dirty="0" err="1" smtClean="0"/>
              <a:t>ghi</a:t>
            </a:r>
            <a:r>
              <a:rPr lang="en-US" dirty="0" smtClean="0"/>
              <a:t> </a:t>
            </a:r>
            <a:r>
              <a:rPr lang="en-US" dirty="0" err="1" smtClean="0"/>
              <a:t>riêng</a:t>
            </a:r>
            <a:r>
              <a:rPr lang="en-US" dirty="0" smtClean="0"/>
              <a:t> </a:t>
            </a:r>
            <a:r>
              <a:rPr lang="en-US" dirty="0" err="1" smtClean="0"/>
              <a:t>biệt</a:t>
            </a:r>
            <a:r>
              <a:rPr lang="en-US" dirty="0" smtClean="0"/>
              <a:t>.</a:t>
            </a:r>
          </a:p>
          <a:p>
            <a:pPr algn="just"/>
            <a:endParaRPr lang="en-US" sz="2600" dirty="0" smtClean="0">
              <a:solidFill>
                <a:schemeClr val="tx1"/>
              </a:solidFill>
            </a:endParaRPr>
          </a:p>
        </p:txBody>
      </p:sp>
      <p:graphicFrame>
        <p:nvGraphicFramePr>
          <p:cNvPr id="5" name="Object 4"/>
          <p:cNvGraphicFramePr>
            <a:graphicFrameLocks noChangeAspect="1"/>
          </p:cNvGraphicFramePr>
          <p:nvPr/>
        </p:nvGraphicFramePr>
        <p:xfrm>
          <a:off x="4514850" y="3321050"/>
          <a:ext cx="114300" cy="215900"/>
        </p:xfrm>
        <a:graphic>
          <a:graphicData uri="http://schemas.openxmlformats.org/presentationml/2006/ole">
            <p:oleObj spid="_x0000_s1026" name="Equation" r:id="rId3" imgW="114120" imgH="21564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err="1" smtClean="0"/>
              <a:t>Tốc</a:t>
            </a:r>
            <a:r>
              <a:rPr lang="en-US" sz="4000" dirty="0" smtClean="0"/>
              <a:t> </a:t>
            </a:r>
            <a:r>
              <a:rPr lang="en-US" sz="4000" dirty="0" err="1" smtClean="0"/>
              <a:t>độ</a:t>
            </a:r>
            <a:r>
              <a:rPr lang="en-US" sz="4000" dirty="0" smtClean="0"/>
              <a:t> </a:t>
            </a:r>
            <a:r>
              <a:rPr lang="en-US" sz="4000" dirty="0" err="1" smtClean="0"/>
              <a:t>của</a:t>
            </a:r>
            <a:r>
              <a:rPr lang="en-US" sz="4000" dirty="0" smtClean="0"/>
              <a:t> </a:t>
            </a:r>
            <a:r>
              <a:rPr lang="en-US" sz="4000" dirty="0" err="1" smtClean="0"/>
              <a:t>bộ</a:t>
            </a:r>
            <a:r>
              <a:rPr lang="en-US" sz="4000" dirty="0" smtClean="0"/>
              <a:t> </a:t>
            </a:r>
            <a:r>
              <a:rPr lang="en-US" sz="4000" dirty="0" err="1" smtClean="0"/>
              <a:t>nhớ</a:t>
            </a:r>
            <a:r>
              <a:rPr lang="en-US" sz="4000" dirty="0" smtClean="0"/>
              <a:t> </a:t>
            </a:r>
            <a:r>
              <a:rPr lang="en-US" sz="4000" dirty="0" err="1" smtClean="0"/>
              <a:t>phân</a:t>
            </a:r>
            <a:r>
              <a:rPr lang="en-US" sz="4000" dirty="0" smtClean="0"/>
              <a:t> </a:t>
            </a:r>
            <a:r>
              <a:rPr lang="en-US" sz="4000" dirty="0" err="1" smtClean="0"/>
              <a:t>cấp</a:t>
            </a:r>
            <a:endParaRPr lang="en-US" sz="4000" dirty="0" smtClean="0"/>
          </a:p>
        </p:txBody>
      </p:sp>
      <p:sp>
        <p:nvSpPr>
          <p:cNvPr id="6148" name="Rectangle 3"/>
          <p:cNvSpPr>
            <a:spLocks noGrp="1" noChangeArrowheads="1"/>
          </p:cNvSpPr>
          <p:nvPr>
            <p:ph type="body" idx="1"/>
          </p:nvPr>
        </p:nvSpPr>
        <p:spPr>
          <a:xfrm>
            <a:off x="0" y="990600"/>
            <a:ext cx="9144000" cy="5486400"/>
          </a:xfrm>
        </p:spPr>
        <p:txBody>
          <a:bodyPr/>
          <a:lstStyle/>
          <a:p>
            <a:r>
              <a:rPr lang="en-US" dirty="0" smtClean="0"/>
              <a:t> </a:t>
            </a:r>
            <a:r>
              <a:rPr lang="en-US" sz="2800" dirty="0" err="1" smtClean="0"/>
              <a:t>Hệ</a:t>
            </a:r>
            <a:r>
              <a:rPr lang="en-US" sz="2800" dirty="0" smtClean="0"/>
              <a:t> </a:t>
            </a:r>
            <a:r>
              <a:rPr lang="en-US" sz="2800" dirty="0" err="1" smtClean="0"/>
              <a:t>thống</a:t>
            </a:r>
            <a:r>
              <a:rPr lang="en-US" sz="2800" dirty="0" smtClean="0"/>
              <a:t> </a:t>
            </a:r>
            <a:r>
              <a:rPr lang="en-US" sz="2800" dirty="0" err="1" smtClean="0"/>
              <a:t>có</a:t>
            </a:r>
            <a:r>
              <a:rPr lang="en-US" sz="2800" dirty="0" smtClean="0"/>
              <a:t> </a:t>
            </a:r>
            <a:r>
              <a:rPr lang="en-US" sz="2800" dirty="0" err="1" smtClean="0"/>
              <a:t>bộ</a:t>
            </a:r>
            <a:r>
              <a:rPr lang="en-US" sz="2800" dirty="0" smtClean="0"/>
              <a:t> </a:t>
            </a:r>
            <a:r>
              <a:rPr lang="en-US" sz="2800" dirty="0" err="1" smtClean="0"/>
              <a:t>nhớ</a:t>
            </a:r>
            <a:r>
              <a:rPr lang="en-US" sz="2800" dirty="0" smtClean="0"/>
              <a:t> </a:t>
            </a:r>
            <a:r>
              <a:rPr lang="en-US" sz="2800" dirty="0" err="1" smtClean="0"/>
              <a:t>phân</a:t>
            </a:r>
            <a:r>
              <a:rPr lang="en-US" sz="2800" dirty="0" smtClean="0"/>
              <a:t> </a:t>
            </a:r>
            <a:r>
              <a:rPr lang="en-US" sz="2800" dirty="0" err="1" smtClean="0"/>
              <a:t>thành</a:t>
            </a:r>
            <a:r>
              <a:rPr lang="en-US" sz="2800" dirty="0" smtClean="0"/>
              <a:t> 2 </a:t>
            </a:r>
            <a:r>
              <a:rPr lang="en-US" sz="2800" dirty="0" err="1" smtClean="0"/>
              <a:t>cấp</a:t>
            </a:r>
            <a:r>
              <a:rPr lang="en-US" sz="2800" dirty="0" smtClean="0"/>
              <a:t>.</a:t>
            </a:r>
            <a:r>
              <a:rPr lang="en-US" dirty="0" smtClean="0"/>
              <a:t>	</a:t>
            </a:r>
          </a:p>
          <a:p>
            <a:pPr lvl="1"/>
            <a:r>
              <a:rPr lang="en-US" dirty="0" err="1" smtClean="0"/>
              <a:t>Cấp</a:t>
            </a:r>
            <a:r>
              <a:rPr lang="en-US" dirty="0" smtClean="0"/>
              <a:t> 1 </a:t>
            </a:r>
            <a:r>
              <a:rPr lang="en-US" dirty="0" err="1" smtClean="0"/>
              <a:t>có</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truy</a:t>
            </a:r>
            <a:r>
              <a:rPr lang="en-US" dirty="0" smtClean="0"/>
              <a:t> </a:t>
            </a:r>
            <a:r>
              <a:rPr lang="en-US" dirty="0" err="1" smtClean="0"/>
              <a:t>xuất</a:t>
            </a:r>
            <a:r>
              <a:rPr lang="en-US" dirty="0" smtClean="0"/>
              <a:t> T</a:t>
            </a:r>
            <a:r>
              <a:rPr lang="en-US" baseline="-25000" dirty="0" smtClean="0"/>
              <a:t>1</a:t>
            </a:r>
            <a:r>
              <a:rPr lang="en-US" dirty="0" smtClean="0"/>
              <a:t> = 0.01 µs.</a:t>
            </a:r>
          </a:p>
          <a:p>
            <a:pPr lvl="1"/>
            <a:r>
              <a:rPr lang="en-US" dirty="0" err="1" smtClean="0"/>
              <a:t>Cấp</a:t>
            </a:r>
            <a:r>
              <a:rPr lang="en-US" dirty="0" smtClean="0"/>
              <a:t> 2 </a:t>
            </a:r>
            <a:r>
              <a:rPr lang="en-US" dirty="0" err="1" smtClean="0"/>
              <a:t>có</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truy</a:t>
            </a:r>
            <a:r>
              <a:rPr lang="en-US" dirty="0" smtClean="0"/>
              <a:t> </a:t>
            </a:r>
            <a:r>
              <a:rPr lang="en-US" dirty="0" err="1" smtClean="0"/>
              <a:t>xuất</a:t>
            </a:r>
            <a:r>
              <a:rPr lang="en-US" dirty="0" smtClean="0"/>
              <a:t> T</a:t>
            </a:r>
            <a:r>
              <a:rPr lang="en-US" baseline="-25000" dirty="0" smtClean="0"/>
              <a:t>2</a:t>
            </a:r>
            <a:r>
              <a:rPr lang="en-US" dirty="0" smtClean="0"/>
              <a:t> = 0.1 µs.</a:t>
            </a:r>
          </a:p>
          <a:p>
            <a:r>
              <a:rPr lang="en-US" dirty="0" smtClean="0"/>
              <a:t> </a:t>
            </a:r>
            <a:r>
              <a:rPr lang="en-US" sz="2800" dirty="0" err="1" smtClean="0"/>
              <a:t>Một</a:t>
            </a:r>
            <a:r>
              <a:rPr lang="en-US" sz="2800" dirty="0" smtClean="0"/>
              <a:t> word </a:t>
            </a:r>
            <a:r>
              <a:rPr lang="en-US" sz="2800" dirty="0" err="1" smtClean="0"/>
              <a:t>phải</a:t>
            </a:r>
            <a:r>
              <a:rPr lang="en-US" sz="2800" dirty="0" smtClean="0"/>
              <a:t> </a:t>
            </a:r>
            <a:r>
              <a:rPr lang="en-US" sz="2800" dirty="0" err="1" smtClean="0"/>
              <a:t>được</a:t>
            </a:r>
            <a:r>
              <a:rPr lang="en-US" sz="2800" dirty="0" smtClean="0"/>
              <a:t> </a:t>
            </a:r>
            <a:r>
              <a:rPr lang="en-US" sz="2800" dirty="0" err="1" smtClean="0"/>
              <a:t>chuyển</a:t>
            </a:r>
            <a:r>
              <a:rPr lang="en-US" sz="2800" dirty="0" smtClean="0"/>
              <a:t> </a:t>
            </a:r>
            <a:r>
              <a:rPr lang="en-US" sz="2800" dirty="0" err="1" smtClean="0"/>
              <a:t>đến</a:t>
            </a:r>
            <a:r>
              <a:rPr lang="en-US" sz="2800" dirty="0" smtClean="0"/>
              <a:t> </a:t>
            </a:r>
            <a:r>
              <a:rPr lang="en-US" sz="2800" dirty="0" err="1" smtClean="0"/>
              <a:t>Cấp</a:t>
            </a:r>
            <a:r>
              <a:rPr lang="en-US" sz="2800" dirty="0" smtClean="0"/>
              <a:t> 1 </a:t>
            </a:r>
            <a:r>
              <a:rPr lang="en-US" sz="2800" dirty="0" err="1" smtClean="0"/>
              <a:t>để</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truy</a:t>
            </a:r>
            <a:r>
              <a:rPr lang="en-US" sz="2800" dirty="0" smtClean="0"/>
              <a:t> </a:t>
            </a:r>
            <a:r>
              <a:rPr lang="en-US" sz="2800" dirty="0" err="1" smtClean="0"/>
              <a:t>xuất</a:t>
            </a:r>
            <a:r>
              <a:rPr lang="en-US" sz="2800" dirty="0" smtClean="0"/>
              <a:t> </a:t>
            </a:r>
            <a:r>
              <a:rPr lang="en-US" sz="2800" dirty="0" err="1" smtClean="0"/>
              <a:t>bởi</a:t>
            </a:r>
            <a:r>
              <a:rPr lang="en-US" sz="2800" dirty="0" smtClean="0"/>
              <a:t> CPU.</a:t>
            </a:r>
          </a:p>
          <a:p>
            <a:pPr lvl="1"/>
            <a:r>
              <a:rPr lang="en-US" sz="2400" dirty="0" err="1" smtClean="0"/>
              <a:t>Một</a:t>
            </a:r>
            <a:r>
              <a:rPr lang="en-US" sz="2400" dirty="0" smtClean="0"/>
              <a:t> “hit”: </a:t>
            </a:r>
            <a:r>
              <a:rPr lang="en-US" sz="2400" dirty="0" err="1" smtClean="0"/>
              <a:t>là</a:t>
            </a:r>
            <a:r>
              <a:rPr lang="en-US" sz="2400" dirty="0" smtClean="0"/>
              <a:t> </a:t>
            </a:r>
            <a:r>
              <a:rPr lang="en-US" sz="2400" dirty="0" err="1" smtClean="0"/>
              <a:t>khi</a:t>
            </a:r>
            <a:r>
              <a:rPr lang="en-US" sz="2400" dirty="0" smtClean="0"/>
              <a:t> CPU </a:t>
            </a:r>
            <a:r>
              <a:rPr lang="en-US" sz="2400" dirty="0" err="1" smtClean="0"/>
              <a:t>tìm</a:t>
            </a:r>
            <a:r>
              <a:rPr lang="en-US" sz="2400" dirty="0" smtClean="0"/>
              <a:t> </a:t>
            </a:r>
            <a:r>
              <a:rPr lang="en-US" sz="2400" dirty="0" err="1" smtClean="0"/>
              <a:t>thấy</a:t>
            </a:r>
            <a:r>
              <a:rPr lang="en-US" sz="2400" dirty="0" smtClean="0"/>
              <a:t> word </a:t>
            </a:r>
            <a:r>
              <a:rPr lang="en-US" sz="2400" dirty="0" err="1" smtClean="0"/>
              <a:t>cần</a:t>
            </a:r>
            <a:r>
              <a:rPr lang="en-US" sz="2400" dirty="0" smtClean="0"/>
              <a:t> </a:t>
            </a:r>
            <a:r>
              <a:rPr lang="en-US" sz="2400" dirty="0" err="1" smtClean="0"/>
              <a:t>tìm</a:t>
            </a:r>
            <a:r>
              <a:rPr lang="en-US" sz="2400" dirty="0" smtClean="0"/>
              <a:t> </a:t>
            </a:r>
            <a:r>
              <a:rPr lang="en-US" sz="2400" dirty="0" err="1" smtClean="0"/>
              <a:t>trong</a:t>
            </a:r>
            <a:r>
              <a:rPr lang="en-US" sz="2400" dirty="0" smtClean="0"/>
              <a:t> </a:t>
            </a:r>
            <a:r>
              <a:rPr lang="en-US" sz="2400" dirty="0" err="1" smtClean="0"/>
              <a:t>bộ</a:t>
            </a:r>
            <a:r>
              <a:rPr lang="en-US" sz="2400" dirty="0" smtClean="0"/>
              <a:t> </a:t>
            </a:r>
            <a:r>
              <a:rPr lang="en-US" sz="2400" dirty="0" err="1" smtClean="0"/>
              <a:t>nhớ</a:t>
            </a:r>
            <a:r>
              <a:rPr lang="en-US" sz="2400" dirty="0" smtClean="0"/>
              <a:t> </a:t>
            </a:r>
            <a:r>
              <a:rPr lang="en-US" sz="2400" dirty="0" err="1" smtClean="0"/>
              <a:t>cấp</a:t>
            </a:r>
            <a:r>
              <a:rPr lang="en-US" sz="2400" dirty="0" smtClean="0"/>
              <a:t> 1.</a:t>
            </a:r>
          </a:p>
          <a:p>
            <a:pPr lvl="1"/>
            <a:r>
              <a:rPr lang="en-US" sz="2400" dirty="0" err="1" smtClean="0"/>
              <a:t>Một</a:t>
            </a:r>
            <a:r>
              <a:rPr lang="en-US" sz="2400" dirty="0" smtClean="0"/>
              <a:t> “miss”: </a:t>
            </a:r>
            <a:r>
              <a:rPr lang="en-US" sz="2400" dirty="0" err="1" smtClean="0"/>
              <a:t>ngược</a:t>
            </a:r>
            <a:r>
              <a:rPr lang="en-US" sz="2400" dirty="0" smtClean="0"/>
              <a:t> </a:t>
            </a:r>
            <a:r>
              <a:rPr lang="en-US" sz="2400" dirty="0" err="1" smtClean="0"/>
              <a:t>lại</a:t>
            </a:r>
            <a:r>
              <a:rPr lang="en-US" sz="2400" dirty="0" smtClean="0"/>
              <a:t> (</a:t>
            </a:r>
            <a:r>
              <a:rPr lang="en-US" sz="2400" dirty="0" err="1" smtClean="0"/>
              <a:t>khi</a:t>
            </a:r>
            <a:r>
              <a:rPr lang="en-US" sz="2400" dirty="0" smtClean="0"/>
              <a:t> </a:t>
            </a:r>
            <a:r>
              <a:rPr lang="en-US" sz="2400" dirty="0" err="1" smtClean="0"/>
              <a:t>đó</a:t>
            </a:r>
            <a:r>
              <a:rPr lang="en-US" sz="2400" dirty="0" smtClean="0"/>
              <a:t> </a:t>
            </a:r>
            <a:r>
              <a:rPr lang="en-US" sz="2400" dirty="0" err="1" smtClean="0"/>
              <a:t>phải</a:t>
            </a:r>
            <a:r>
              <a:rPr lang="en-US" sz="2400" dirty="0" smtClean="0"/>
              <a:t> </a:t>
            </a:r>
            <a:r>
              <a:rPr lang="en-US" sz="2400" dirty="0" err="1" smtClean="0"/>
              <a:t>truy</a:t>
            </a:r>
            <a:r>
              <a:rPr lang="en-US" sz="2400" dirty="0" smtClean="0"/>
              <a:t> </a:t>
            </a:r>
            <a:r>
              <a:rPr lang="en-US" sz="2400" dirty="0" err="1" smtClean="0"/>
              <a:t>xuất</a:t>
            </a:r>
            <a:r>
              <a:rPr lang="en-US" sz="2400" dirty="0" smtClean="0"/>
              <a:t> </a:t>
            </a:r>
            <a:r>
              <a:rPr lang="en-US" sz="2400" dirty="0" err="1" smtClean="0"/>
              <a:t>bộ</a:t>
            </a:r>
            <a:r>
              <a:rPr lang="en-US" sz="2400" dirty="0" smtClean="0"/>
              <a:t> </a:t>
            </a:r>
            <a:r>
              <a:rPr lang="en-US" sz="2400" dirty="0" err="1" smtClean="0"/>
              <a:t>nhớ</a:t>
            </a:r>
            <a:r>
              <a:rPr lang="en-US" sz="2400" dirty="0" smtClean="0"/>
              <a:t> </a:t>
            </a:r>
            <a:r>
              <a:rPr lang="en-US" sz="2400" dirty="0" err="1" smtClean="0"/>
              <a:t>cấp</a:t>
            </a:r>
            <a:r>
              <a:rPr lang="en-US" sz="2400" dirty="0" smtClean="0"/>
              <a:t> 2).</a:t>
            </a:r>
          </a:p>
          <a:p>
            <a:pPr lvl="1"/>
            <a:r>
              <a:rPr lang="en-US" b="1" dirty="0" err="1" smtClean="0">
                <a:solidFill>
                  <a:srgbClr val="FF0000"/>
                </a:solidFill>
              </a:rPr>
              <a:t>T</a:t>
            </a:r>
            <a:r>
              <a:rPr lang="en-US" b="1" baseline="-25000" dirty="0" err="1" smtClean="0">
                <a:solidFill>
                  <a:srgbClr val="FF0000"/>
                </a:solidFill>
              </a:rPr>
              <a:t>tb</a:t>
            </a:r>
            <a:r>
              <a:rPr lang="en-US" b="1" dirty="0" smtClean="0">
                <a:solidFill>
                  <a:srgbClr val="FF0000"/>
                </a:solidFill>
              </a:rPr>
              <a:t> = [T</a:t>
            </a:r>
            <a:r>
              <a:rPr lang="en-US" b="1" baseline="-25000" dirty="0" smtClean="0">
                <a:solidFill>
                  <a:srgbClr val="FF0000"/>
                </a:solidFill>
              </a:rPr>
              <a:t>1</a:t>
            </a:r>
            <a:r>
              <a:rPr lang="en-US" b="1" dirty="0" smtClean="0">
                <a:solidFill>
                  <a:srgbClr val="FF0000"/>
                </a:solidFill>
              </a:rPr>
              <a:t> * </a:t>
            </a:r>
            <a:r>
              <a:rPr lang="en-US" b="1" dirty="0" err="1" smtClean="0">
                <a:solidFill>
                  <a:srgbClr val="FF0000"/>
                </a:solidFill>
              </a:rPr>
              <a:t>hit_rate</a:t>
            </a:r>
            <a:r>
              <a:rPr lang="en-US" b="1" dirty="0" smtClean="0">
                <a:solidFill>
                  <a:srgbClr val="FF0000"/>
                </a:solidFill>
              </a:rPr>
              <a:t> + (T</a:t>
            </a:r>
            <a:r>
              <a:rPr lang="en-US" b="1" baseline="-25000" dirty="0" smtClean="0">
                <a:solidFill>
                  <a:srgbClr val="FF0000"/>
                </a:solidFill>
              </a:rPr>
              <a:t>1</a:t>
            </a:r>
            <a:r>
              <a:rPr lang="en-US" b="1" dirty="0" smtClean="0">
                <a:solidFill>
                  <a:srgbClr val="FF0000"/>
                </a:solidFill>
              </a:rPr>
              <a:t>+T</a:t>
            </a:r>
            <a:r>
              <a:rPr lang="en-US" b="1" baseline="-25000" dirty="0" smtClean="0">
                <a:solidFill>
                  <a:srgbClr val="FF0000"/>
                </a:solidFill>
              </a:rPr>
              <a:t>2</a:t>
            </a:r>
            <a:r>
              <a:rPr lang="en-US" b="1" dirty="0" smtClean="0">
                <a:solidFill>
                  <a:srgbClr val="FF0000"/>
                </a:solidFill>
              </a:rPr>
              <a:t>) * </a:t>
            </a:r>
            <a:r>
              <a:rPr lang="en-US" b="1" dirty="0" err="1" smtClean="0">
                <a:solidFill>
                  <a:srgbClr val="FF0000"/>
                </a:solidFill>
              </a:rPr>
              <a:t>miss_rate</a:t>
            </a:r>
            <a:r>
              <a:rPr lang="en-US" b="1" dirty="0" smtClean="0">
                <a:solidFill>
                  <a:srgbClr val="FF0000"/>
                </a:solidFill>
              </a:rPr>
              <a:t>] / </a:t>
            </a:r>
            <a:r>
              <a:rPr lang="en-US" b="1" dirty="0" err="1" smtClean="0">
                <a:solidFill>
                  <a:srgbClr val="FF0000"/>
                </a:solidFill>
              </a:rPr>
              <a:t>số</a:t>
            </a:r>
            <a:r>
              <a:rPr lang="en-US" b="1" dirty="0" smtClean="0">
                <a:solidFill>
                  <a:srgbClr val="FF0000"/>
                </a:solidFill>
              </a:rPr>
              <a:t> </a:t>
            </a:r>
            <a:r>
              <a:rPr lang="en-US" b="1" dirty="0" err="1" smtClean="0">
                <a:solidFill>
                  <a:srgbClr val="FF0000"/>
                </a:solidFill>
              </a:rPr>
              <a:t>lần</a:t>
            </a:r>
            <a:r>
              <a:rPr lang="en-US" b="1" dirty="0" smtClean="0">
                <a:solidFill>
                  <a:srgbClr val="FF0000"/>
                </a:solidFill>
              </a:rPr>
              <a:t> </a:t>
            </a:r>
            <a:r>
              <a:rPr lang="en-US" b="1" dirty="0" err="1" smtClean="0">
                <a:solidFill>
                  <a:srgbClr val="FF0000"/>
                </a:solidFill>
              </a:rPr>
              <a:t>truy</a:t>
            </a:r>
            <a:r>
              <a:rPr lang="en-US" b="1" dirty="0" smtClean="0">
                <a:solidFill>
                  <a:srgbClr val="FF0000"/>
                </a:solidFill>
              </a:rPr>
              <a:t> </a:t>
            </a:r>
            <a:r>
              <a:rPr lang="en-US" b="1" dirty="0" err="1" smtClean="0">
                <a:solidFill>
                  <a:srgbClr val="FF0000"/>
                </a:solidFill>
              </a:rPr>
              <a:t>cập</a:t>
            </a:r>
            <a:r>
              <a:rPr lang="en-US" b="1" dirty="0" smtClean="0">
                <a:solidFill>
                  <a:srgbClr val="FF0000"/>
                </a:solidFill>
              </a:rPr>
              <a:t>.</a:t>
            </a:r>
          </a:p>
          <a:p>
            <a:pPr lvl="1"/>
            <a:r>
              <a:rPr lang="en-US" sz="2400" dirty="0" smtClean="0"/>
              <a:t>Hit + Miss = </a:t>
            </a:r>
            <a:r>
              <a:rPr lang="en-US" sz="2400" dirty="0" err="1" smtClean="0"/>
              <a:t>số</a:t>
            </a:r>
            <a:r>
              <a:rPr lang="en-US" sz="2400" dirty="0" smtClean="0"/>
              <a:t> </a:t>
            </a:r>
            <a:r>
              <a:rPr lang="en-US" sz="2400" dirty="0" err="1" smtClean="0"/>
              <a:t>lần</a:t>
            </a:r>
            <a:r>
              <a:rPr lang="en-US" sz="2400" dirty="0" smtClean="0"/>
              <a:t> </a:t>
            </a:r>
            <a:r>
              <a:rPr lang="en-US" sz="2400" dirty="0" err="1" smtClean="0"/>
              <a:t>truy</a:t>
            </a:r>
            <a:r>
              <a:rPr lang="en-US" sz="2400" dirty="0" smtClean="0"/>
              <a:t> </a:t>
            </a:r>
            <a:r>
              <a:rPr lang="en-US" sz="2400" dirty="0" err="1" smtClean="0"/>
              <a:t>cập</a:t>
            </a:r>
            <a:r>
              <a:rPr lang="en-US" sz="2400" dirty="0" smtClean="0"/>
              <a:t>.</a:t>
            </a:r>
          </a:p>
          <a:p>
            <a:endParaRPr lang="en-US" dirty="0" smtClean="0"/>
          </a:p>
          <a:p>
            <a:pPr algn="just"/>
            <a:endParaRPr lang="en-US" sz="2600" dirty="0" smtClean="0">
              <a:solidFill>
                <a:schemeClr val="tx1"/>
              </a:solidFill>
            </a:endParaRPr>
          </a:p>
        </p:txBody>
      </p:sp>
      <p:graphicFrame>
        <p:nvGraphicFramePr>
          <p:cNvPr id="5" name="Object 4"/>
          <p:cNvGraphicFramePr>
            <a:graphicFrameLocks noChangeAspect="1"/>
          </p:cNvGraphicFramePr>
          <p:nvPr/>
        </p:nvGraphicFramePr>
        <p:xfrm>
          <a:off x="4514850" y="3321050"/>
          <a:ext cx="114300" cy="215900"/>
        </p:xfrm>
        <a:graphic>
          <a:graphicData uri="http://schemas.openxmlformats.org/presentationml/2006/ole">
            <p:oleObj spid="_x0000_s2050" name="Equation" r:id="rId3" imgW="114120" imgH="21564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2. </a:t>
            </a:r>
            <a:r>
              <a:rPr lang="en-US" sz="4000" dirty="0" err="1" smtClean="0"/>
              <a:t>Bộ</a:t>
            </a:r>
            <a:r>
              <a:rPr lang="en-US" sz="4000" dirty="0" smtClean="0"/>
              <a:t> </a:t>
            </a:r>
            <a:r>
              <a:rPr lang="en-US" sz="4000" dirty="0" err="1" smtClean="0"/>
              <a:t>nhớ</a:t>
            </a:r>
            <a:r>
              <a:rPr lang="en-US" sz="4000" dirty="0" smtClean="0"/>
              <a:t> </a:t>
            </a:r>
            <a:r>
              <a:rPr lang="en-US" sz="4000" dirty="0" err="1" smtClean="0"/>
              <a:t>chính</a:t>
            </a:r>
            <a:endParaRPr lang="en-US" sz="4000" dirty="0" smtClean="0"/>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err="1" smtClean="0"/>
              <a:t>Giới</a:t>
            </a:r>
            <a:r>
              <a:rPr lang="en-US" dirty="0" smtClean="0"/>
              <a:t> </a:t>
            </a:r>
            <a:r>
              <a:rPr lang="en-US" dirty="0" err="1" smtClean="0"/>
              <a:t>thiệu</a:t>
            </a:r>
            <a:r>
              <a:rPr lang="en-US" dirty="0" smtClean="0"/>
              <a:t> </a:t>
            </a:r>
            <a:r>
              <a:rPr lang="vi-VN" dirty="0" smtClean="0"/>
              <a:t>ROM </a:t>
            </a:r>
            <a:r>
              <a:rPr lang="en-US" dirty="0" err="1" smtClean="0"/>
              <a:t>và</a:t>
            </a:r>
            <a:r>
              <a:rPr lang="en-US" dirty="0" smtClean="0"/>
              <a:t> RAM</a:t>
            </a:r>
          </a:p>
          <a:p>
            <a:pPr lvl="1" algn="just"/>
            <a:r>
              <a:rPr lang="en-US" dirty="0" smtClean="0"/>
              <a:t>ROM </a:t>
            </a:r>
            <a:r>
              <a:rPr lang="en-US" dirty="0" err="1" smtClean="0"/>
              <a:t>và</a:t>
            </a:r>
            <a:r>
              <a:rPr lang="en-US" dirty="0" smtClean="0"/>
              <a:t> RAM </a:t>
            </a:r>
            <a:r>
              <a:rPr lang="en-US" dirty="0" err="1" smtClean="0"/>
              <a:t>là</a:t>
            </a:r>
            <a:r>
              <a:rPr lang="en-US" dirty="0" smtClean="0"/>
              <a:t> </a:t>
            </a:r>
            <a:r>
              <a:rPr lang="en-US" dirty="0" err="1" smtClean="0"/>
              <a:t>một</a:t>
            </a:r>
            <a:r>
              <a:rPr lang="en-US" dirty="0" smtClean="0"/>
              <a:t> </a:t>
            </a:r>
            <a:r>
              <a:rPr lang="en-US" dirty="0" err="1" smtClean="0"/>
              <a:t>trong</a:t>
            </a:r>
            <a:r>
              <a:rPr lang="en-US" dirty="0" smtClean="0"/>
              <a:t> </a:t>
            </a:r>
            <a:r>
              <a:rPr lang="en-US" dirty="0" err="1" smtClean="0"/>
              <a:t>những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chính</a:t>
            </a:r>
            <a:r>
              <a:rPr lang="en-US" dirty="0" smtClean="0"/>
              <a:t> </a:t>
            </a:r>
            <a:r>
              <a:rPr lang="en-US" dirty="0" err="1" smtClean="0"/>
              <a:t>của</a:t>
            </a:r>
            <a:r>
              <a:rPr lang="en-US" dirty="0" smtClean="0"/>
              <a:t> </a:t>
            </a:r>
            <a:r>
              <a:rPr lang="en-US" dirty="0" err="1" smtClean="0"/>
              <a:t>máy</a:t>
            </a:r>
            <a:r>
              <a:rPr lang="en-US" dirty="0" smtClean="0"/>
              <a:t> </a:t>
            </a:r>
            <a:r>
              <a:rPr lang="en-US" dirty="0" err="1" smtClean="0"/>
              <a:t>tính</a:t>
            </a:r>
            <a:r>
              <a:rPr lang="en-US" dirty="0" smtClean="0"/>
              <a:t> </a:t>
            </a:r>
            <a:r>
              <a:rPr lang="en-US" dirty="0" err="1" smtClean="0"/>
              <a:t>dùng</a:t>
            </a:r>
            <a:r>
              <a:rPr lang="en-US" dirty="0" smtClean="0"/>
              <a:t> </a:t>
            </a:r>
            <a:r>
              <a:rPr lang="en-US" dirty="0" err="1" smtClean="0"/>
              <a:t>lưu</a:t>
            </a:r>
            <a:r>
              <a:rPr lang="en-US" dirty="0" smtClean="0"/>
              <a:t> </a:t>
            </a:r>
            <a:r>
              <a:rPr lang="en-US" dirty="0" err="1" smtClean="0"/>
              <a:t>trữ</a:t>
            </a:r>
            <a:r>
              <a:rPr lang="en-US" dirty="0" smtClean="0"/>
              <a:t> </a:t>
            </a:r>
            <a:r>
              <a:rPr lang="en-US" dirty="0" err="1" smtClean="0"/>
              <a:t>các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và</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suốt</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hoạt</a:t>
            </a:r>
            <a:r>
              <a:rPr lang="en-US" dirty="0" smtClean="0"/>
              <a:t> </a:t>
            </a:r>
            <a:r>
              <a:rPr lang="en-US" dirty="0" err="1" smtClean="0"/>
              <a:t>động</a:t>
            </a:r>
            <a:endParaRPr lang="en-US" dirty="0" smtClean="0"/>
          </a:p>
          <a:p>
            <a:pPr lvl="1" algn="just"/>
            <a:r>
              <a:rPr lang="en-US" dirty="0" smtClean="0"/>
              <a:t>ROM </a:t>
            </a:r>
            <a:r>
              <a:rPr lang="en-US" dirty="0" err="1" smtClean="0"/>
              <a:t>và</a:t>
            </a:r>
            <a:r>
              <a:rPr lang="en-US" dirty="0" smtClean="0"/>
              <a:t> RAM </a:t>
            </a:r>
            <a:r>
              <a:rPr lang="en-US" dirty="0" err="1" smtClean="0"/>
              <a:t>được</a:t>
            </a:r>
            <a:r>
              <a:rPr lang="en-US" dirty="0" smtClean="0"/>
              <a:t> </a:t>
            </a:r>
            <a:r>
              <a:rPr lang="en-US" dirty="0" err="1" smtClean="0"/>
              <a:t>tạo</a:t>
            </a:r>
            <a:r>
              <a:rPr lang="en-US" dirty="0" smtClean="0"/>
              <a:t> </a:t>
            </a:r>
            <a:r>
              <a:rPr lang="en-US" dirty="0" err="1" smtClean="0"/>
              <a:t>ra</a:t>
            </a:r>
            <a:r>
              <a:rPr lang="en-US" dirty="0" smtClean="0"/>
              <a:t> </a:t>
            </a:r>
            <a:r>
              <a:rPr lang="en-US" dirty="0" err="1" smtClean="0"/>
              <a:t>với</a:t>
            </a:r>
            <a:r>
              <a:rPr lang="en-US" dirty="0" smtClean="0"/>
              <a:t> </a:t>
            </a:r>
            <a:r>
              <a:rPr lang="en-US" dirty="0" err="1" smtClean="0"/>
              <a:t>nhiều</a:t>
            </a:r>
            <a:r>
              <a:rPr lang="en-US" dirty="0" smtClean="0"/>
              <a:t> </a:t>
            </a:r>
            <a:r>
              <a:rPr lang="en-US" dirty="0" err="1" smtClean="0"/>
              <a:t>chủng</a:t>
            </a:r>
            <a:r>
              <a:rPr lang="en-US" dirty="0" smtClean="0"/>
              <a:t> </a:t>
            </a:r>
            <a:r>
              <a:rPr lang="en-US" dirty="0" err="1" smtClean="0"/>
              <a:t>loại</a:t>
            </a:r>
            <a:r>
              <a:rPr lang="en-US" dirty="0" smtClean="0"/>
              <a:t> </a:t>
            </a:r>
            <a:r>
              <a:rPr lang="en-US" dirty="0" err="1" smtClean="0"/>
              <a:t>khác</a:t>
            </a:r>
            <a:r>
              <a:rPr lang="en-US" dirty="0" smtClean="0"/>
              <a:t> </a:t>
            </a:r>
            <a:r>
              <a:rPr lang="en-US" dirty="0" err="1" smtClean="0"/>
              <a:t>nhau</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mọi</a:t>
            </a:r>
            <a:r>
              <a:rPr lang="en-US" dirty="0" smtClean="0"/>
              <a:t> </a:t>
            </a:r>
            <a:r>
              <a:rPr lang="en-US" dirty="0" err="1" smtClean="0"/>
              <a:t>nhu</a:t>
            </a:r>
            <a:r>
              <a:rPr lang="en-US" dirty="0" smtClean="0"/>
              <a:t> </a:t>
            </a:r>
            <a:r>
              <a:rPr lang="en-US" dirty="0" err="1" smtClean="0"/>
              <a:t>cầu</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endParaRPr lang="en-US" dirty="0" smtClean="0"/>
          </a:p>
          <a:p>
            <a:pPr lvl="1" algn="just"/>
            <a:r>
              <a:rPr lang="en-US" dirty="0" smtClean="0"/>
              <a:t>ROM (Read-Only Memory – </a:t>
            </a:r>
            <a:r>
              <a:rPr lang="en-US" dirty="0" err="1" smtClean="0"/>
              <a:t>bộ</a:t>
            </a:r>
            <a:r>
              <a:rPr lang="en-US" dirty="0" smtClean="0"/>
              <a:t> </a:t>
            </a:r>
            <a:r>
              <a:rPr lang="en-US" dirty="0" err="1" smtClean="0"/>
              <a:t>nhớ</a:t>
            </a:r>
            <a:r>
              <a:rPr lang="en-US" dirty="0" smtClean="0"/>
              <a:t> </a:t>
            </a:r>
            <a:r>
              <a:rPr lang="en-US" dirty="0" err="1" smtClean="0"/>
              <a:t>chỉ</a:t>
            </a:r>
            <a:r>
              <a:rPr lang="en-US" dirty="0" smtClean="0"/>
              <a:t> </a:t>
            </a:r>
            <a:r>
              <a:rPr lang="en-US" dirty="0" err="1" smtClean="0"/>
              <a:t>đọc</a:t>
            </a:r>
            <a:r>
              <a:rPr lang="en-US" dirty="0" smtClean="0"/>
              <a:t>)</a:t>
            </a:r>
          </a:p>
          <a:p>
            <a:pPr lvl="1" algn="just"/>
            <a:r>
              <a:rPr lang="en-US" dirty="0" smtClean="0"/>
              <a:t>RAM(Random Access Memory – </a:t>
            </a:r>
            <a:r>
              <a:rPr lang="en-US" dirty="0" err="1" smtClean="0"/>
              <a:t>bộ</a:t>
            </a:r>
            <a:r>
              <a:rPr lang="en-US" dirty="0" smtClean="0"/>
              <a:t> </a:t>
            </a:r>
            <a:r>
              <a:rPr lang="en-US" dirty="0" err="1" smtClean="0"/>
              <a:t>nhớ</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ngẫu</a:t>
            </a:r>
            <a:r>
              <a:rPr lang="en-US" dirty="0" smtClean="0"/>
              <a:t> </a:t>
            </a:r>
            <a:r>
              <a:rPr lang="en-US" dirty="0" err="1" smtClean="0"/>
              <a:t>nhiên</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2. </a:t>
            </a:r>
            <a:r>
              <a:rPr lang="en-US" sz="4000" dirty="0" err="1" smtClean="0"/>
              <a:t>Bộ</a:t>
            </a:r>
            <a:r>
              <a:rPr lang="en-US" sz="4000" dirty="0" smtClean="0"/>
              <a:t> </a:t>
            </a:r>
            <a:r>
              <a:rPr lang="en-US" sz="4000" dirty="0" err="1" smtClean="0"/>
              <a:t>nhớ</a:t>
            </a:r>
            <a:r>
              <a:rPr lang="en-US" sz="4000" dirty="0" smtClean="0"/>
              <a:t> </a:t>
            </a:r>
            <a:r>
              <a:rPr lang="en-US" sz="4000" dirty="0" err="1" smtClean="0"/>
              <a:t>chính</a:t>
            </a:r>
            <a:endParaRPr lang="en-US" sz="4000" dirty="0" smtClean="0"/>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err="1" smtClean="0"/>
              <a:t>Bộ</a:t>
            </a:r>
            <a:r>
              <a:rPr lang="en-US" dirty="0" smtClean="0"/>
              <a:t> </a:t>
            </a:r>
            <a:r>
              <a:rPr lang="en-US" dirty="0" err="1" smtClean="0"/>
              <a:t>nhớ</a:t>
            </a:r>
            <a:r>
              <a:rPr lang="en-US" dirty="0" smtClean="0"/>
              <a:t> </a:t>
            </a:r>
            <a:r>
              <a:rPr lang="vi-VN" dirty="0" smtClean="0"/>
              <a:t>ROM</a:t>
            </a:r>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err="1" smtClean="0"/>
              <a:t>Bộ</a:t>
            </a:r>
            <a:r>
              <a:rPr lang="en-US" dirty="0" smtClean="0"/>
              <a:t> </a:t>
            </a:r>
            <a:r>
              <a:rPr lang="en-US" dirty="0" err="1" smtClean="0"/>
              <a:t>nhớ</a:t>
            </a:r>
            <a:r>
              <a:rPr lang="en-US" dirty="0" smtClean="0"/>
              <a:t> RAM</a:t>
            </a:r>
          </a:p>
        </p:txBody>
      </p:sp>
      <p:pic>
        <p:nvPicPr>
          <p:cNvPr id="9218" name="Picture 2"/>
          <p:cNvPicPr>
            <a:picLocks noChangeAspect="1" noChangeArrowheads="1"/>
          </p:cNvPicPr>
          <p:nvPr/>
        </p:nvPicPr>
        <p:blipFill>
          <a:blip r:embed="rId2"/>
          <a:srcRect/>
          <a:stretch>
            <a:fillRect/>
          </a:stretch>
        </p:blipFill>
        <p:spPr bwMode="auto">
          <a:xfrm>
            <a:off x="4191000" y="1295400"/>
            <a:ext cx="4165600" cy="22860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4038600" y="3657599"/>
            <a:ext cx="4495800" cy="29198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2. </a:t>
            </a:r>
            <a:r>
              <a:rPr lang="en-US" sz="4000" dirty="0" err="1" smtClean="0"/>
              <a:t>Bộ</a:t>
            </a:r>
            <a:r>
              <a:rPr lang="en-US" sz="4000" dirty="0" smtClean="0"/>
              <a:t> </a:t>
            </a:r>
            <a:r>
              <a:rPr lang="en-US" sz="4000" dirty="0" err="1" smtClean="0"/>
              <a:t>nhớ</a:t>
            </a:r>
            <a:r>
              <a:rPr lang="en-US" sz="4000" dirty="0" smtClean="0"/>
              <a:t> </a:t>
            </a:r>
            <a:r>
              <a:rPr lang="en-US" sz="4000" dirty="0" err="1" smtClean="0"/>
              <a:t>chính</a:t>
            </a:r>
            <a:endParaRPr lang="en-US" sz="4000" dirty="0" smtClean="0"/>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ROM (Read Only Memory)</a:t>
            </a:r>
            <a:endParaRPr lang="en-US" dirty="0" smtClean="0"/>
          </a:p>
          <a:p>
            <a:pPr lvl="1" algn="just"/>
            <a:r>
              <a:rPr lang="en-US" dirty="0" err="1" smtClean="0"/>
              <a:t>Là</a:t>
            </a:r>
            <a:r>
              <a:rPr lang="en-US" dirty="0" smtClean="0"/>
              <a:t> </a:t>
            </a:r>
            <a:r>
              <a:rPr lang="en-US" dirty="0" err="1" smtClean="0"/>
              <a:t>bộ</a:t>
            </a:r>
            <a:r>
              <a:rPr lang="en-US" dirty="0" smtClean="0"/>
              <a:t> </a:t>
            </a:r>
            <a:r>
              <a:rPr lang="en-US" dirty="0" err="1" smtClean="0"/>
              <a:t>nhớ</a:t>
            </a:r>
            <a:r>
              <a:rPr lang="en-US" dirty="0" smtClean="0"/>
              <a:t> </a:t>
            </a:r>
            <a:r>
              <a:rPr lang="en-US" dirty="0" err="1" smtClean="0"/>
              <a:t>chỉ</a:t>
            </a:r>
            <a:r>
              <a:rPr lang="en-US" dirty="0" smtClean="0"/>
              <a:t> </a:t>
            </a:r>
            <a:r>
              <a:rPr lang="en-US" dirty="0" err="1" smtClean="0"/>
              <a:t>đọc</a:t>
            </a:r>
            <a:endParaRPr lang="en-US" dirty="0" smtClean="0"/>
          </a:p>
          <a:p>
            <a:pPr lvl="1" algn="just"/>
            <a:r>
              <a:rPr lang="vi-VN" dirty="0" smtClean="0"/>
              <a:t>Ghi thông tin vào ROM bằng cách sử dụng các thiết bị hoặc phương pháp đặc biệt </a:t>
            </a:r>
            <a:endParaRPr lang="en-US" dirty="0" smtClean="0"/>
          </a:p>
          <a:p>
            <a:pPr lvl="1" algn="just"/>
            <a:r>
              <a:rPr lang="vi-VN" dirty="0" smtClean="0"/>
              <a:t>ROM là bộ nhớ ổn định: tất cả thông tin vẫn được duy trì khi mất nguồn nuôi</a:t>
            </a:r>
            <a:endParaRPr lang="en-US" dirty="0" smtClean="0"/>
          </a:p>
          <a:p>
            <a:pPr lvl="1" algn="just"/>
            <a:r>
              <a:rPr lang="en-US" dirty="0" err="1" smtClean="0"/>
              <a:t>Là</a:t>
            </a:r>
            <a:r>
              <a:rPr lang="en-US" dirty="0" smtClean="0"/>
              <a:t> </a:t>
            </a:r>
            <a:r>
              <a:rPr lang="en-US" dirty="0" err="1" smtClean="0"/>
              <a:t>bộ</a:t>
            </a:r>
            <a:r>
              <a:rPr lang="en-US" dirty="0" smtClean="0"/>
              <a:t> </a:t>
            </a:r>
            <a:r>
              <a:rPr lang="en-US" dirty="0" err="1" smtClean="0"/>
              <a:t>nhớ</a:t>
            </a:r>
            <a:r>
              <a:rPr lang="en-US" dirty="0" smtClean="0"/>
              <a:t> </a:t>
            </a:r>
            <a:r>
              <a:rPr lang="en-US" dirty="0" err="1" smtClean="0"/>
              <a:t>bán</a:t>
            </a:r>
            <a:r>
              <a:rPr lang="en-US" dirty="0" smtClean="0"/>
              <a:t> </a:t>
            </a:r>
            <a:r>
              <a:rPr lang="en-US" dirty="0" err="1" smtClean="0"/>
              <a:t>dẫn</a:t>
            </a:r>
            <a:r>
              <a:rPr lang="en-US" dirty="0" smtClean="0"/>
              <a:t>: </a:t>
            </a:r>
            <a:r>
              <a:rPr lang="en-US" dirty="0" err="1" smtClean="0"/>
              <a:t>mỗi</a:t>
            </a:r>
            <a:r>
              <a:rPr lang="en-US" dirty="0" smtClean="0"/>
              <a:t> ô </a:t>
            </a:r>
            <a:r>
              <a:rPr lang="en-US" dirty="0" err="1" smtClean="0"/>
              <a:t>nhớ</a:t>
            </a:r>
            <a:r>
              <a:rPr lang="en-US" dirty="0" smtClean="0"/>
              <a:t> </a:t>
            </a:r>
            <a:r>
              <a:rPr lang="en-US" dirty="0" err="1" smtClean="0"/>
              <a:t>là</a:t>
            </a:r>
            <a:r>
              <a:rPr lang="en-US" dirty="0" smtClean="0"/>
              <a:t> </a:t>
            </a:r>
            <a:r>
              <a:rPr lang="en-US" dirty="0" err="1" smtClean="0"/>
              <a:t>một</a:t>
            </a:r>
            <a:r>
              <a:rPr lang="en-US" dirty="0" smtClean="0"/>
              <a:t> </a:t>
            </a:r>
            <a:r>
              <a:rPr lang="en-US" dirty="0" err="1" smtClean="0"/>
              <a:t>cổng</a:t>
            </a:r>
            <a:r>
              <a:rPr lang="en-US" dirty="0" smtClean="0"/>
              <a:t> </a:t>
            </a:r>
            <a:r>
              <a:rPr lang="en-US" dirty="0" err="1" smtClean="0"/>
              <a:t>bán</a:t>
            </a:r>
            <a:r>
              <a:rPr lang="en-US" dirty="0" smtClean="0"/>
              <a:t> </a:t>
            </a:r>
            <a:r>
              <a:rPr lang="en-US" dirty="0" err="1" smtClean="0"/>
              <a:t>dẫn</a:t>
            </a:r>
            <a:endParaRPr lang="en-US" dirty="0" smtClean="0"/>
          </a:p>
          <a:p>
            <a:pPr lvl="1" algn="just"/>
            <a:r>
              <a:rPr lang="vi-VN" dirty="0" smtClean="0"/>
              <a:t>Thường dùng để lưu trữ thông tin hệ thống: thông tin phần cứng và BIOS</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2. </a:t>
            </a:r>
            <a:r>
              <a:rPr lang="en-US" sz="4000" dirty="0" err="1" smtClean="0"/>
              <a:t>Bộ</a:t>
            </a:r>
            <a:r>
              <a:rPr lang="en-US" sz="4000" dirty="0" smtClean="0"/>
              <a:t> </a:t>
            </a:r>
            <a:r>
              <a:rPr lang="en-US" sz="4000" dirty="0" err="1" smtClean="0"/>
              <a:t>nhớ</a:t>
            </a:r>
            <a:r>
              <a:rPr lang="en-US" sz="4000" dirty="0" smtClean="0"/>
              <a:t> </a:t>
            </a:r>
            <a:r>
              <a:rPr lang="en-US" sz="4000" dirty="0" err="1" smtClean="0"/>
              <a:t>chính</a:t>
            </a:r>
            <a:endParaRPr lang="en-US" sz="4000" dirty="0" smtClean="0"/>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ROM (Read Only Memory)</a:t>
            </a:r>
            <a:r>
              <a:rPr lang="en-US" dirty="0" smtClean="0"/>
              <a:t> (</a:t>
            </a:r>
            <a:r>
              <a:rPr lang="en-US" dirty="0" err="1" smtClean="0"/>
              <a:t>tt</a:t>
            </a:r>
            <a:r>
              <a:rPr lang="en-US" dirty="0" smtClean="0"/>
              <a:t>)</a:t>
            </a:r>
          </a:p>
          <a:p>
            <a:pPr lvl="1" algn="just"/>
            <a:r>
              <a:rPr lang="vi-VN" dirty="0" smtClean="0"/>
              <a:t>Lưu trữ các thông tin sau:</a:t>
            </a:r>
          </a:p>
          <a:p>
            <a:pPr lvl="2" algn="just"/>
            <a:r>
              <a:rPr lang="vi-VN" sz="2800" dirty="0" smtClean="0"/>
              <a:t>Thư viện các chương trình con</a:t>
            </a:r>
          </a:p>
          <a:p>
            <a:pPr lvl="2" algn="just"/>
            <a:r>
              <a:rPr lang="vi-VN" sz="2800" dirty="0" smtClean="0"/>
              <a:t>Các chương trình điều khiển hệ thống</a:t>
            </a:r>
            <a:r>
              <a:rPr lang="en-US" sz="2800" dirty="0" smtClean="0"/>
              <a:t> </a:t>
            </a:r>
            <a:r>
              <a:rPr lang="vi-VN" sz="2800" dirty="0" smtClean="0"/>
              <a:t>(BIOS)</a:t>
            </a:r>
          </a:p>
          <a:p>
            <a:pPr lvl="2" algn="just"/>
            <a:r>
              <a:rPr lang="vi-VN" sz="2800" dirty="0" smtClean="0"/>
              <a:t>Các bảng chức năng</a:t>
            </a:r>
          </a:p>
          <a:p>
            <a:pPr lvl="2" algn="just"/>
            <a:r>
              <a:rPr lang="vi-VN" sz="2800" dirty="0" smtClean="0"/>
              <a:t>Vi chương trình </a:t>
            </a:r>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Các loại ROM</a:t>
            </a:r>
            <a:endParaRPr lang="en-US" dirty="0" smtClean="0"/>
          </a:p>
          <a:p>
            <a:pPr lvl="1" algn="just"/>
            <a:r>
              <a:rPr lang="vi-VN" dirty="0" smtClean="0">
                <a:solidFill>
                  <a:srgbClr val="FF0000"/>
                </a:solidFill>
              </a:rPr>
              <a:t>ROM nguyên thủy (Ordinary ROM)</a:t>
            </a:r>
            <a:endParaRPr lang="en-US" dirty="0" smtClean="0">
              <a:solidFill>
                <a:srgbClr val="FF0000"/>
              </a:solidFill>
            </a:endParaRPr>
          </a:p>
          <a:p>
            <a:pPr lvl="2" algn="just"/>
            <a:r>
              <a:rPr lang="vi-VN" dirty="0" smtClean="0"/>
              <a:t>ROM các thế hệ đầu tiên</a:t>
            </a:r>
            <a:endParaRPr lang="en-US" dirty="0" smtClean="0"/>
          </a:p>
          <a:p>
            <a:pPr lvl="2" algn="just"/>
            <a:r>
              <a:rPr lang="vi-VN" dirty="0" smtClean="0"/>
              <a:t>Sử dụng tia cực tím để ghi thông tin</a:t>
            </a:r>
          </a:p>
          <a:p>
            <a:pPr lvl="1" algn="just"/>
            <a:r>
              <a:rPr lang="vi-VN" dirty="0" smtClean="0"/>
              <a:t></a:t>
            </a:r>
            <a:r>
              <a:rPr lang="vi-VN" dirty="0" smtClean="0">
                <a:solidFill>
                  <a:srgbClr val="FF0000"/>
                </a:solidFill>
              </a:rPr>
              <a:t>PROM (Programmable ROM)</a:t>
            </a:r>
          </a:p>
          <a:p>
            <a:pPr lvl="2" algn="just"/>
            <a:r>
              <a:rPr lang="vi-VN" dirty="0" smtClean="0"/>
              <a:t>ROM có thể lập trình</a:t>
            </a:r>
            <a:endParaRPr lang="en-US" dirty="0" smtClean="0"/>
          </a:p>
          <a:p>
            <a:pPr lvl="2" algn="just"/>
            <a:r>
              <a:rPr lang="vi-VN" dirty="0" smtClean="0"/>
              <a:t>Thông tin có thể được ghi vào PROM nhờ thiết bị đặc biệt gọi là bộ lập trình PROM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Các loại ROM</a:t>
            </a:r>
            <a:r>
              <a:rPr lang="en-US" dirty="0" smtClean="0"/>
              <a:t> (</a:t>
            </a:r>
            <a:r>
              <a:rPr lang="en-US" dirty="0" err="1" smtClean="0"/>
              <a:t>tt</a:t>
            </a:r>
            <a:r>
              <a:rPr lang="en-US" dirty="0" smtClean="0"/>
              <a:t>)</a:t>
            </a:r>
          </a:p>
          <a:p>
            <a:pPr lvl="1" algn="just"/>
            <a:r>
              <a:rPr lang="en-US" dirty="0" smtClean="0">
                <a:solidFill>
                  <a:srgbClr val="FF0000"/>
                </a:solidFill>
              </a:rPr>
              <a:t>EPROM (Erasable programmable read-only memory)</a:t>
            </a:r>
          </a:p>
          <a:p>
            <a:pPr lvl="2" algn="just"/>
            <a:r>
              <a:rPr lang="vi-VN" dirty="0" smtClean="0"/>
              <a:t>Là ROM có thể lập trình và xóa được</a:t>
            </a:r>
            <a:endParaRPr lang="en-US" dirty="0" smtClean="0"/>
          </a:p>
          <a:p>
            <a:pPr lvl="2" algn="just"/>
            <a:r>
              <a:rPr lang="vi-VN" dirty="0" smtClean="0"/>
              <a:t>Thông tin trong EPROM có thể xóa bằng cách chiếu các tia cực tím có cường độ cao </a:t>
            </a:r>
            <a:endParaRPr lang="en-US" dirty="0" smtClean="0"/>
          </a:p>
          <a:p>
            <a:pPr lvl="1" algn="just"/>
            <a:r>
              <a:rPr lang="vi-VN" dirty="0" smtClean="0">
                <a:solidFill>
                  <a:srgbClr val="FF0000"/>
                </a:solidFill>
              </a:rPr>
              <a:t>EEPROM</a:t>
            </a:r>
            <a:endParaRPr lang="en-US" dirty="0" smtClean="0">
              <a:solidFill>
                <a:srgbClr val="FF0000"/>
              </a:solidFill>
            </a:endParaRPr>
          </a:p>
          <a:p>
            <a:pPr lvl="2" algn="just"/>
            <a:r>
              <a:rPr lang="en-US" dirty="0" smtClean="0"/>
              <a:t>L</a:t>
            </a:r>
            <a:r>
              <a:rPr lang="vi-VN" dirty="0" smtClean="0"/>
              <a:t>à EPROM nhưng nội dung có thể xóa bằng</a:t>
            </a:r>
            <a:r>
              <a:rPr lang="en-US" dirty="0" smtClean="0"/>
              <a:t> </a:t>
            </a:r>
            <a:r>
              <a:rPr lang="en-US" dirty="0" err="1" smtClean="0"/>
              <a:t>điện</a:t>
            </a:r>
            <a:endParaRPr lang="en-US" dirty="0" smtClean="0"/>
          </a:p>
          <a:p>
            <a:pPr lvl="2" algn="just"/>
            <a:r>
              <a:rPr lang="vi-VN" dirty="0" smtClean="0"/>
              <a:t>Có thể ghi được thông tin sử dụng phần mềm chuyên dụng </a:t>
            </a: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p:txBody>
          <a:bodyPr/>
          <a:lstStyle/>
          <a:p>
            <a:pPr eaLnBrk="1" hangingPunct="1"/>
            <a:r>
              <a:rPr lang="en-US" sz="4400" dirty="0" err="1" smtClean="0"/>
              <a:t>Nội</a:t>
            </a:r>
            <a:r>
              <a:rPr lang="en-US" sz="4400" dirty="0" smtClean="0"/>
              <a:t> dung</a:t>
            </a:r>
          </a:p>
        </p:txBody>
      </p:sp>
      <p:sp>
        <p:nvSpPr>
          <p:cNvPr id="6148" name="Rectangle 3"/>
          <p:cNvSpPr>
            <a:spLocks noGrp="1" noChangeArrowheads="1"/>
          </p:cNvSpPr>
          <p:nvPr>
            <p:ph type="body" idx="1"/>
          </p:nvPr>
        </p:nvSpPr>
        <p:spPr>
          <a:xfrm>
            <a:off x="619125" y="1392238"/>
            <a:ext cx="7824788" cy="4852987"/>
          </a:xfrm>
        </p:spPr>
        <p:txBody>
          <a:bodyPr/>
          <a:lstStyle/>
          <a:p>
            <a:pPr algn="just"/>
            <a:r>
              <a:rPr lang="en-US" dirty="0" smtClean="0"/>
              <a:t>1. </a:t>
            </a:r>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thứ</a:t>
            </a:r>
            <a:r>
              <a:rPr lang="en-US" dirty="0" smtClean="0"/>
              <a:t> </a:t>
            </a:r>
            <a:r>
              <a:rPr lang="en-US" dirty="0" err="1" smtClean="0"/>
              <a:t>bâc</a:t>
            </a:r>
            <a:r>
              <a:rPr lang="en-US" dirty="0" smtClean="0"/>
              <a:t> </a:t>
            </a:r>
            <a:r>
              <a:rPr lang="en-US" dirty="0" err="1" smtClean="0"/>
              <a:t>của</a:t>
            </a:r>
            <a:r>
              <a:rPr lang="en-US" dirty="0" smtClean="0"/>
              <a:t> </a:t>
            </a:r>
            <a:r>
              <a:rPr lang="en-US" dirty="0" err="1" smtClean="0"/>
              <a:t>bộ</a:t>
            </a:r>
            <a:r>
              <a:rPr lang="en-US" dirty="0" smtClean="0"/>
              <a:t> </a:t>
            </a:r>
            <a:r>
              <a:rPr lang="en-US" dirty="0" err="1" smtClean="0"/>
              <a:t>nhớ</a:t>
            </a:r>
            <a:endParaRPr lang="en-US" dirty="0" smtClean="0"/>
          </a:p>
          <a:p>
            <a:pPr algn="just"/>
            <a:r>
              <a:rPr lang="en-US" dirty="0" smtClean="0"/>
              <a:t>2. </a:t>
            </a:r>
            <a:r>
              <a:rPr lang="en-US" dirty="0" err="1" smtClean="0"/>
              <a:t>Bộ</a:t>
            </a:r>
            <a:r>
              <a:rPr lang="en-US" dirty="0" smtClean="0"/>
              <a:t> </a:t>
            </a:r>
            <a:r>
              <a:rPr lang="en-US" dirty="0" err="1" smtClean="0"/>
              <a:t>nhớ</a:t>
            </a:r>
            <a:r>
              <a:rPr lang="en-US" dirty="0" smtClean="0"/>
              <a:t> </a:t>
            </a:r>
            <a:r>
              <a:rPr lang="en-US" dirty="0" err="1" smtClean="0"/>
              <a:t>chính</a:t>
            </a:r>
            <a:endParaRPr lang="en-US" dirty="0" smtClean="0"/>
          </a:p>
          <a:p>
            <a:pPr algn="just"/>
            <a:r>
              <a:rPr lang="en-US" dirty="0" smtClean="0"/>
              <a:t>3. </a:t>
            </a:r>
            <a:r>
              <a:rPr lang="en-US" dirty="0" err="1" smtClean="0"/>
              <a:t>Bộ</a:t>
            </a:r>
            <a:r>
              <a:rPr lang="en-US" dirty="0" smtClean="0"/>
              <a:t> </a:t>
            </a:r>
            <a:r>
              <a:rPr lang="en-US" dirty="0" err="1" smtClean="0"/>
              <a:t>nhớ</a:t>
            </a:r>
            <a:r>
              <a:rPr lang="en-US" dirty="0" smtClean="0"/>
              <a:t> Cache</a:t>
            </a:r>
          </a:p>
          <a:p>
            <a:pPr algn="just"/>
            <a:r>
              <a:rPr lang="en-US" dirty="0" smtClean="0"/>
              <a:t>4. </a:t>
            </a:r>
            <a:r>
              <a:rPr lang="en-US" dirty="0" err="1" smtClean="0"/>
              <a:t>Bộ</a:t>
            </a:r>
            <a:r>
              <a:rPr lang="en-US" dirty="0" smtClean="0"/>
              <a:t> </a:t>
            </a:r>
            <a:r>
              <a:rPr lang="en-US" dirty="0" err="1" smtClean="0"/>
              <a:t>nhớ</a:t>
            </a:r>
            <a:r>
              <a:rPr lang="en-US" dirty="0" smtClean="0"/>
              <a:t> </a:t>
            </a:r>
            <a:r>
              <a:rPr lang="en-US" dirty="0" err="1" smtClean="0"/>
              <a:t>ngoài</a:t>
            </a:r>
            <a:endParaRPr lang="en-US" dirty="0" smtClean="0"/>
          </a:p>
          <a:p>
            <a:pPr algn="just"/>
            <a:r>
              <a:rPr lang="en-US" dirty="0" smtClean="0"/>
              <a:t>5. </a:t>
            </a:r>
            <a:r>
              <a:rPr lang="en-US" dirty="0" err="1" smtClean="0"/>
              <a:t>Bộ</a:t>
            </a:r>
            <a:r>
              <a:rPr lang="en-US" dirty="0" smtClean="0"/>
              <a:t> </a:t>
            </a:r>
            <a:r>
              <a:rPr lang="en-US" dirty="0" err="1" smtClean="0"/>
              <a:t>nhớ</a:t>
            </a:r>
            <a:r>
              <a:rPr lang="en-US" dirty="0" smtClean="0"/>
              <a:t> </a:t>
            </a:r>
            <a:r>
              <a:rPr lang="en-US" dirty="0" err="1" smtClean="0"/>
              <a:t>ảo</a:t>
            </a: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Các loại ROM</a:t>
            </a:r>
            <a:r>
              <a:rPr lang="en-US" dirty="0" smtClean="0"/>
              <a:t> (</a:t>
            </a:r>
            <a:r>
              <a:rPr lang="en-US" dirty="0" err="1" smtClean="0"/>
              <a:t>tt</a:t>
            </a:r>
            <a:r>
              <a:rPr lang="en-US" dirty="0" smtClean="0"/>
              <a:t>)</a:t>
            </a:r>
          </a:p>
          <a:p>
            <a:pPr lvl="1" algn="just"/>
            <a:r>
              <a:rPr lang="en-US" dirty="0" smtClean="0">
                <a:solidFill>
                  <a:srgbClr val="FF0000"/>
                </a:solidFill>
              </a:rPr>
              <a:t>Flash memory </a:t>
            </a:r>
          </a:p>
          <a:p>
            <a:pPr lvl="2" algn="just"/>
            <a:r>
              <a:rPr lang="vi-VN" dirty="0" smtClean="0"/>
              <a:t>Là một dạng EEPROM nhưng có tốc độ đọc và ghi thông tin nhanh hơn  </a:t>
            </a:r>
            <a:endParaRPr lang="en-US" dirty="0" smtClean="0"/>
          </a:p>
          <a:p>
            <a:pPr lvl="2" algn="just"/>
            <a:r>
              <a:rPr lang="vi-VN" dirty="0" smtClean="0"/>
              <a:t>Bộ nhớ flash chỉ có thể đọc/ ghi thông tin theo khối </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RAM (Random Access Memory)</a:t>
            </a:r>
            <a:endParaRPr lang="en-US" dirty="0" smtClean="0"/>
          </a:p>
          <a:p>
            <a:pPr lvl="1" algn="just"/>
            <a:r>
              <a:rPr lang="en-US" dirty="0" err="1" smtClean="0"/>
              <a:t>Là</a:t>
            </a:r>
            <a:r>
              <a:rPr lang="en-US" dirty="0" smtClean="0"/>
              <a:t> </a:t>
            </a:r>
            <a:r>
              <a:rPr lang="en-US" dirty="0" err="1" smtClean="0"/>
              <a:t>bộ</a:t>
            </a:r>
            <a:r>
              <a:rPr lang="en-US" dirty="0" smtClean="0"/>
              <a:t> </a:t>
            </a:r>
            <a:r>
              <a:rPr lang="en-US" dirty="0" err="1" smtClean="0"/>
              <a:t>nhớ</a:t>
            </a:r>
            <a:r>
              <a:rPr lang="en-US" dirty="0" smtClean="0"/>
              <a:t> </a:t>
            </a:r>
            <a:r>
              <a:rPr lang="en-US" dirty="0" err="1" smtClean="0"/>
              <a:t>truy</a:t>
            </a:r>
            <a:r>
              <a:rPr lang="en-US" dirty="0" smtClean="0"/>
              <a:t> </a:t>
            </a:r>
            <a:r>
              <a:rPr lang="en-US" dirty="0" err="1" smtClean="0"/>
              <a:t>cập</a:t>
            </a:r>
            <a:r>
              <a:rPr lang="en-US" dirty="0" smtClean="0"/>
              <a:t> </a:t>
            </a:r>
            <a:r>
              <a:rPr lang="en-US" dirty="0" err="1" smtClean="0"/>
              <a:t>ngẫu</a:t>
            </a:r>
            <a:r>
              <a:rPr lang="en-US" dirty="0" smtClean="0"/>
              <a:t> </a:t>
            </a:r>
            <a:r>
              <a:rPr lang="en-US" dirty="0" err="1" smtClean="0"/>
              <a:t>nhiên</a:t>
            </a:r>
            <a:r>
              <a:rPr lang="en-US" dirty="0" smtClean="0"/>
              <a:t> (</a:t>
            </a:r>
            <a:r>
              <a:rPr lang="en-US" i="1" dirty="0" err="1" smtClean="0"/>
              <a:t>mỗi</a:t>
            </a:r>
            <a:r>
              <a:rPr lang="en-US" i="1" dirty="0" smtClean="0"/>
              <a:t> ô </a:t>
            </a:r>
            <a:r>
              <a:rPr lang="en-US" i="1" dirty="0" err="1" smtClean="0"/>
              <a:t>nhớ</a:t>
            </a:r>
            <a:r>
              <a:rPr lang="en-US" i="1" dirty="0" smtClean="0"/>
              <a:t> </a:t>
            </a:r>
            <a:r>
              <a:rPr lang="en-US" i="1" dirty="0" err="1" smtClean="0"/>
              <a:t>được</a:t>
            </a:r>
            <a:r>
              <a:rPr lang="en-US" i="1" dirty="0" smtClean="0"/>
              <a:t> tri </a:t>
            </a:r>
            <a:r>
              <a:rPr lang="en-US" i="1" dirty="0" err="1" smtClean="0"/>
              <a:t>cập</a:t>
            </a:r>
            <a:r>
              <a:rPr lang="en-US" i="1" dirty="0" smtClean="0"/>
              <a:t> </a:t>
            </a:r>
            <a:r>
              <a:rPr lang="en-US" i="1" dirty="0" err="1" smtClean="0"/>
              <a:t>ngẫu</a:t>
            </a:r>
            <a:r>
              <a:rPr lang="en-US" i="1" dirty="0" smtClean="0"/>
              <a:t> </a:t>
            </a:r>
            <a:r>
              <a:rPr lang="en-US" i="1" dirty="0" err="1" smtClean="0"/>
              <a:t>nhiên</a:t>
            </a:r>
            <a:r>
              <a:rPr lang="en-US" i="1" dirty="0" smtClean="0"/>
              <a:t>, </a:t>
            </a:r>
            <a:r>
              <a:rPr lang="en-US" i="1" dirty="0" err="1" smtClean="0"/>
              <a:t>bằng</a:t>
            </a:r>
            <a:r>
              <a:rPr lang="en-US" i="1" dirty="0" smtClean="0"/>
              <a:t> </a:t>
            </a:r>
            <a:r>
              <a:rPr lang="en-US" i="1" dirty="0" err="1" smtClean="0"/>
              <a:t>tốc</a:t>
            </a:r>
            <a:r>
              <a:rPr lang="en-US" i="1" dirty="0" smtClean="0"/>
              <a:t> </a:t>
            </a:r>
            <a:r>
              <a:rPr lang="en-US" i="1" dirty="0" err="1" smtClean="0"/>
              <a:t>độ</a:t>
            </a:r>
            <a:r>
              <a:rPr lang="en-US" dirty="0" smtClean="0"/>
              <a:t>)</a:t>
            </a:r>
          </a:p>
          <a:p>
            <a:pPr lvl="1" algn="just"/>
            <a:r>
              <a:rPr lang="en-US" dirty="0" smtClean="0"/>
              <a:t>B</a:t>
            </a:r>
            <a:r>
              <a:rPr lang="vi-VN" dirty="0" smtClean="0"/>
              <a:t>ộ nhớ đọc-ghi (Read/Write Memory)</a:t>
            </a:r>
          </a:p>
          <a:p>
            <a:pPr lvl="1" algn="just"/>
            <a:r>
              <a:rPr lang="vi-VN" dirty="0" smtClean="0"/>
              <a:t>Là bộ nhớ không ổn định (dễ bay hơi): mọi thông tin lưu trữ sẽ bị mất khi tắt nguồn</a:t>
            </a:r>
            <a:endParaRPr lang="en-US" dirty="0" smtClean="0"/>
          </a:p>
          <a:p>
            <a:pPr lvl="1" algn="just"/>
            <a:r>
              <a:rPr lang="en-US" dirty="0" err="1" smtClean="0"/>
              <a:t>Là</a:t>
            </a:r>
            <a:r>
              <a:rPr lang="en-US" dirty="0" smtClean="0"/>
              <a:t> </a:t>
            </a:r>
            <a:r>
              <a:rPr lang="en-US" dirty="0" err="1" smtClean="0"/>
              <a:t>bộ</a:t>
            </a:r>
            <a:r>
              <a:rPr lang="en-US" dirty="0" smtClean="0"/>
              <a:t> </a:t>
            </a:r>
            <a:r>
              <a:rPr lang="en-US" dirty="0" err="1" smtClean="0"/>
              <a:t>nhớ</a:t>
            </a:r>
            <a:r>
              <a:rPr lang="en-US" dirty="0" smtClean="0"/>
              <a:t> </a:t>
            </a:r>
            <a:r>
              <a:rPr lang="en-US" dirty="0" err="1" smtClean="0"/>
              <a:t>bán</a:t>
            </a:r>
            <a:r>
              <a:rPr lang="en-US" dirty="0" smtClean="0"/>
              <a:t> </a:t>
            </a:r>
            <a:r>
              <a:rPr lang="en-US" dirty="0" err="1" smtClean="0"/>
              <a:t>dẫn</a:t>
            </a:r>
            <a:r>
              <a:rPr lang="en-US" dirty="0" smtClean="0"/>
              <a:t>. </a:t>
            </a:r>
            <a:r>
              <a:rPr lang="en-US" dirty="0" err="1" smtClean="0"/>
              <a:t>Mỗi</a:t>
            </a:r>
            <a:r>
              <a:rPr lang="en-US" dirty="0" smtClean="0"/>
              <a:t> ô </a:t>
            </a:r>
            <a:r>
              <a:rPr lang="en-US" dirty="0" err="1" smtClean="0"/>
              <a:t>nhớ</a:t>
            </a:r>
            <a:r>
              <a:rPr lang="en-US" dirty="0" smtClean="0"/>
              <a:t> </a:t>
            </a:r>
            <a:r>
              <a:rPr lang="en-US" dirty="0" err="1" smtClean="0"/>
              <a:t>là</a:t>
            </a:r>
            <a:r>
              <a:rPr lang="en-US" dirty="0" smtClean="0"/>
              <a:t> </a:t>
            </a:r>
            <a:r>
              <a:rPr lang="en-US" dirty="0" err="1" smtClean="0"/>
              <a:t>một</a:t>
            </a:r>
            <a:r>
              <a:rPr lang="en-US" dirty="0" smtClean="0"/>
              <a:t> </a:t>
            </a:r>
            <a:r>
              <a:rPr lang="en-US" dirty="0" err="1" smtClean="0"/>
              <a:t>cổng</a:t>
            </a:r>
            <a:r>
              <a:rPr lang="en-US" dirty="0" smtClean="0"/>
              <a:t> </a:t>
            </a:r>
            <a:r>
              <a:rPr lang="en-US" dirty="0" err="1" smtClean="0"/>
              <a:t>bán</a:t>
            </a:r>
            <a:r>
              <a:rPr lang="en-US" dirty="0" smtClean="0"/>
              <a:t> </a:t>
            </a:r>
            <a:r>
              <a:rPr lang="en-US" dirty="0" err="1" smtClean="0"/>
              <a:t>dẫn</a:t>
            </a:r>
            <a:endParaRPr lang="en-US" sz="2000" dirty="0" smtClean="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0" y="1143000"/>
            <a:ext cx="9144000" cy="5410200"/>
          </a:xfrm>
        </p:spPr>
        <p:txBody>
          <a:bodyPr/>
          <a:lstStyle/>
          <a:p>
            <a:pPr algn="just"/>
            <a:r>
              <a:rPr lang="vi-VN" dirty="0" smtClean="0"/>
              <a:t> RAM (Random Access Memory)</a:t>
            </a:r>
            <a:r>
              <a:rPr lang="en-US" dirty="0" smtClean="0"/>
              <a:t> (</a:t>
            </a:r>
            <a:r>
              <a:rPr lang="en-US" dirty="0" err="1" smtClean="0"/>
              <a:t>tt</a:t>
            </a:r>
            <a:r>
              <a:rPr lang="en-US" dirty="0" smtClean="0"/>
              <a:t>)</a:t>
            </a:r>
          </a:p>
          <a:p>
            <a:pPr lvl="1" algn="just"/>
            <a:r>
              <a:rPr lang="vi-VN" dirty="0" smtClean="0"/>
              <a:t>Sử dụng để lưu trữ thông tin hệ thống và của người dùng</a:t>
            </a:r>
            <a:endParaRPr lang="en-US" dirty="0" smtClean="0"/>
          </a:p>
          <a:p>
            <a:pPr lvl="2" algn="just"/>
            <a:r>
              <a:rPr lang="vi-VN" dirty="0" smtClean="0"/>
              <a:t>Thông tin hệ thống: thông tin phần cứng &amp; hệ điều hành</a:t>
            </a:r>
            <a:endParaRPr lang="en-US" dirty="0" smtClean="0"/>
          </a:p>
          <a:p>
            <a:pPr lvl="2" algn="just"/>
            <a:r>
              <a:rPr lang="vi-VN" dirty="0" smtClean="0"/>
              <a:t>Thông tin người dùng: mã lệnh và dữ liệu các chương trình ứng dụn</a:t>
            </a:r>
            <a:r>
              <a:rPr lang="en-US" dirty="0" smtClean="0"/>
              <a:t>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en-US" dirty="0" err="1" smtClean="0"/>
              <a:t>Các</a:t>
            </a:r>
            <a:r>
              <a:rPr lang="en-US" dirty="0" smtClean="0"/>
              <a:t> </a:t>
            </a:r>
            <a:r>
              <a:rPr lang="en-US" dirty="0" err="1" smtClean="0"/>
              <a:t>loại</a:t>
            </a:r>
            <a:r>
              <a:rPr lang="en-US" dirty="0" smtClean="0"/>
              <a:t> RAM</a:t>
            </a:r>
          </a:p>
          <a:p>
            <a:pPr lvl="1" algn="just"/>
            <a:r>
              <a:rPr lang="en-US" dirty="0" smtClean="0">
                <a:solidFill>
                  <a:srgbClr val="FF0000"/>
                </a:solidFill>
              </a:rPr>
              <a:t>RAM </a:t>
            </a:r>
            <a:r>
              <a:rPr lang="en-US" dirty="0" err="1" smtClean="0">
                <a:solidFill>
                  <a:srgbClr val="FF0000"/>
                </a:solidFill>
              </a:rPr>
              <a:t>tĩnh</a:t>
            </a:r>
            <a:r>
              <a:rPr lang="en-US" dirty="0" smtClean="0">
                <a:solidFill>
                  <a:srgbClr val="FF0000"/>
                </a:solidFill>
              </a:rPr>
              <a:t> (SRAM)</a:t>
            </a:r>
          </a:p>
          <a:p>
            <a:pPr lvl="1" algn="just"/>
            <a:r>
              <a:rPr lang="vi-VN" dirty="0" smtClean="0">
                <a:solidFill>
                  <a:srgbClr val="FF0000"/>
                </a:solidFill>
              </a:rPr>
              <a:t>RAM động (DRAM)</a:t>
            </a: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SRAM (Static) – RAM tĩnh</a:t>
            </a:r>
            <a:endParaRPr lang="en-US" dirty="0" smtClean="0"/>
          </a:p>
          <a:p>
            <a:pPr lvl="1" algn="just"/>
            <a:r>
              <a:rPr lang="en-US" dirty="0" err="1" smtClean="0"/>
              <a:t>Mỗi</a:t>
            </a:r>
            <a:r>
              <a:rPr lang="en-US" dirty="0" smtClean="0"/>
              <a:t> bit </a:t>
            </a:r>
            <a:r>
              <a:rPr lang="en-US" dirty="0" err="1" smtClean="0"/>
              <a:t>của</a:t>
            </a:r>
            <a:r>
              <a:rPr lang="en-US" dirty="0" smtClean="0"/>
              <a:t> SRAM </a:t>
            </a:r>
            <a:r>
              <a:rPr lang="en-US" dirty="0" err="1" smtClean="0"/>
              <a:t>là</a:t>
            </a:r>
            <a:r>
              <a:rPr lang="en-US" dirty="0" smtClean="0"/>
              <a:t> </a:t>
            </a:r>
            <a:r>
              <a:rPr lang="en-US" dirty="0" err="1" smtClean="0"/>
              <a:t>một</a:t>
            </a:r>
            <a:r>
              <a:rPr lang="en-US" dirty="0" smtClean="0"/>
              <a:t> </a:t>
            </a:r>
            <a:r>
              <a:rPr lang="en-US" dirty="0" err="1" smtClean="0"/>
              <a:t>mạch</a:t>
            </a:r>
            <a:r>
              <a:rPr lang="en-US" dirty="0" smtClean="0"/>
              <a:t> </a:t>
            </a:r>
            <a:r>
              <a:rPr lang="en-US" dirty="0" err="1" smtClean="0"/>
              <a:t>lật</a:t>
            </a:r>
            <a:r>
              <a:rPr lang="en-US" dirty="0" smtClean="0"/>
              <a:t> flip-flop</a:t>
            </a:r>
          </a:p>
          <a:p>
            <a:pPr lvl="1" algn="just"/>
            <a:r>
              <a:rPr lang="vi-VN" dirty="0" smtClean="0"/>
              <a:t>Thông tin lưu trong các bit SRAM luôn ổn định, không cần phải làm tươi định kỳ</a:t>
            </a:r>
            <a:endParaRPr lang="en-US" dirty="0" smtClean="0"/>
          </a:p>
          <a:p>
            <a:pPr lvl="1" algn="just"/>
            <a:r>
              <a:rPr lang="vi-VN" dirty="0" smtClean="0"/>
              <a:t>SRAM nhanh nhưng đắt hơn DRAM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en-US" dirty="0" err="1" smtClean="0"/>
              <a:t>Cấu</a:t>
            </a:r>
            <a:r>
              <a:rPr lang="en-US" dirty="0" smtClean="0"/>
              <a:t> </a:t>
            </a:r>
            <a:r>
              <a:rPr lang="en-US" dirty="0" err="1" smtClean="0"/>
              <a:t>tạo</a:t>
            </a:r>
            <a:r>
              <a:rPr lang="en-US" dirty="0" smtClean="0"/>
              <a:t> </a:t>
            </a:r>
            <a:r>
              <a:rPr lang="en-US" dirty="0" err="1" smtClean="0"/>
              <a:t>của</a:t>
            </a:r>
            <a:r>
              <a:rPr lang="en-US" dirty="0" smtClean="0"/>
              <a:t> </a:t>
            </a:r>
            <a:r>
              <a:rPr lang="vi-VN" dirty="0" smtClean="0"/>
              <a:t>SRAM</a:t>
            </a:r>
            <a:endParaRPr lang="en-US" dirty="0" smtClean="0"/>
          </a:p>
        </p:txBody>
      </p:sp>
      <p:pic>
        <p:nvPicPr>
          <p:cNvPr id="38914" name="Picture 2"/>
          <p:cNvPicPr>
            <a:picLocks noChangeAspect="1" noChangeArrowheads="1"/>
          </p:cNvPicPr>
          <p:nvPr/>
        </p:nvPicPr>
        <p:blipFill>
          <a:blip r:embed="rId2"/>
          <a:srcRect/>
          <a:stretch>
            <a:fillRect/>
          </a:stretch>
        </p:blipFill>
        <p:spPr bwMode="auto">
          <a:xfrm>
            <a:off x="498988" y="1828800"/>
            <a:ext cx="8211902"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vi-VN" dirty="0" smtClean="0"/>
              <a:t>SRAM</a:t>
            </a:r>
            <a:endParaRPr lang="en-US" dirty="0" smtClean="0"/>
          </a:p>
          <a:p>
            <a:pPr lvl="1" algn="just"/>
            <a:r>
              <a:rPr lang="vi-VN" dirty="0" smtClean="0"/>
              <a:t>SRAM sử dụng mạch lật trigơ lưỡng ổn (bistable latching circuit) để lưu 1 bit thông tin</a:t>
            </a:r>
            <a:endParaRPr lang="en-US" dirty="0" smtClean="0"/>
          </a:p>
          <a:p>
            <a:pPr lvl="1" algn="just"/>
            <a:r>
              <a:rPr lang="vi-VN" dirty="0" smtClean="0"/>
              <a:t>Mỗi mạch lật lưu 1 bit thường sử dụng 6, 8, 10 transistor (gọi là mạch 6T, 8T, 10T)</a:t>
            </a: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vi-VN" dirty="0" smtClean="0"/>
              <a:t>SRAM</a:t>
            </a:r>
            <a:r>
              <a:rPr lang="en-US" dirty="0" smtClean="0"/>
              <a:t>(</a:t>
            </a:r>
            <a:r>
              <a:rPr lang="en-US" dirty="0" err="1" smtClean="0"/>
              <a:t>tt</a:t>
            </a:r>
            <a:r>
              <a:rPr lang="en-US" dirty="0" smtClean="0"/>
              <a:t>)</a:t>
            </a:r>
          </a:p>
          <a:p>
            <a:pPr lvl="1" algn="just"/>
            <a:r>
              <a:rPr lang="vi-VN" dirty="0" smtClean="0"/>
              <a:t>SRAM thường có tốc độ truy cập nhanh vì:</a:t>
            </a:r>
            <a:endParaRPr lang="en-US" dirty="0" smtClean="0"/>
          </a:p>
          <a:p>
            <a:pPr lvl="2" algn="just"/>
            <a:r>
              <a:rPr lang="vi-VN" dirty="0" smtClean="0"/>
              <a:t>Các bit có cấu trúc đối xứng</a:t>
            </a:r>
            <a:endParaRPr lang="en-US" dirty="0" smtClean="0"/>
          </a:p>
          <a:p>
            <a:pPr lvl="2" algn="just"/>
            <a:r>
              <a:rPr lang="vi-VN" dirty="0" smtClean="0"/>
              <a:t>Các mạch nhớ SRAM chấp nhận tất cả các chân địa chỉ tại một thời điểm (không dồn kênh)</a:t>
            </a:r>
            <a:endParaRPr lang="en-US" dirty="0" smtClean="0"/>
          </a:p>
          <a:p>
            <a:pPr lvl="1" algn="just"/>
            <a:r>
              <a:rPr lang="vi-VN" dirty="0" smtClean="0"/>
              <a:t>SRAM đắt vì: </a:t>
            </a:r>
            <a:endParaRPr lang="en-US" dirty="0" smtClean="0"/>
          </a:p>
          <a:p>
            <a:pPr lvl="2" algn="just"/>
            <a:r>
              <a:rPr lang="vi-VN" dirty="0" smtClean="0"/>
              <a:t>Nó sử dụng nhiều transistor cho một bit hơn DRAM</a:t>
            </a:r>
            <a:endParaRPr lang="en-US" dirty="0" smtClean="0"/>
          </a:p>
          <a:p>
            <a:pPr lvl="2" algn="just"/>
            <a:r>
              <a:rPr lang="vi-VN" dirty="0" smtClean="0"/>
              <a:t>Vì cấu trúc bên trong phức tạp hơn, mật độ của SRAM thấp hơn DRAM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DRAM (Dynamic) – RAM động</a:t>
            </a:r>
            <a:endParaRPr lang="en-US" dirty="0" smtClean="0"/>
          </a:p>
          <a:p>
            <a:pPr lvl="1" algn="just"/>
            <a:r>
              <a:rPr lang="vi-VN" dirty="0" smtClean="0"/>
              <a:t>Các bit được lưu trữ trên tụ điện</a:t>
            </a:r>
            <a:endParaRPr lang="en-US" dirty="0" smtClean="0"/>
          </a:p>
          <a:p>
            <a:pPr lvl="1" algn="just"/>
            <a:r>
              <a:rPr lang="vi-VN" dirty="0" smtClean="0"/>
              <a:t>Thông tin lưu trong bit DRAM không được ổn định, và phải được làm tươi định kỳ</a:t>
            </a:r>
            <a:endParaRPr lang="en-US" dirty="0" smtClean="0"/>
          </a:p>
          <a:p>
            <a:pPr lvl="1" algn="just"/>
            <a:r>
              <a:rPr lang="vi-VN" dirty="0" smtClean="0"/>
              <a:t>DRAM chậm hơn SRAM nhưng rẻ hơn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en-US" dirty="0" err="1" smtClean="0"/>
              <a:t>Cấu</a:t>
            </a:r>
            <a:r>
              <a:rPr lang="en-US" dirty="0" smtClean="0"/>
              <a:t> </a:t>
            </a:r>
            <a:r>
              <a:rPr lang="en-US" dirty="0" err="1" smtClean="0"/>
              <a:t>tạo</a:t>
            </a:r>
            <a:r>
              <a:rPr lang="en-US" dirty="0" smtClean="0"/>
              <a:t> </a:t>
            </a:r>
            <a:r>
              <a:rPr lang="en-US" dirty="0" err="1" smtClean="0"/>
              <a:t>của</a:t>
            </a:r>
            <a:r>
              <a:rPr lang="en-US" dirty="0" smtClean="0"/>
              <a:t> </a:t>
            </a:r>
            <a:r>
              <a:rPr lang="vi-VN" dirty="0" smtClean="0"/>
              <a:t>DRAM (Dynamic)</a:t>
            </a:r>
            <a:endParaRPr lang="en-US" dirty="0" smtClean="0"/>
          </a:p>
        </p:txBody>
      </p:sp>
      <p:pic>
        <p:nvPicPr>
          <p:cNvPr id="39938" name="Picture 2"/>
          <p:cNvPicPr>
            <a:picLocks noChangeAspect="1" noChangeArrowheads="1"/>
          </p:cNvPicPr>
          <p:nvPr/>
        </p:nvPicPr>
        <p:blipFill>
          <a:blip r:embed="rId2"/>
          <a:srcRect/>
          <a:stretch>
            <a:fillRect/>
          </a:stretch>
        </p:blipFill>
        <p:spPr bwMode="auto">
          <a:xfrm>
            <a:off x="914400" y="1714156"/>
            <a:ext cx="7239000" cy="48390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err="1" smtClean="0"/>
              <a:t>Các</a:t>
            </a:r>
            <a:r>
              <a:rPr lang="en-US" sz="3200" dirty="0" smtClean="0"/>
              <a:t> </a:t>
            </a:r>
            <a:r>
              <a:rPr lang="en-US" sz="3200" dirty="0" err="1" smtClean="0"/>
              <a:t>đặc</a:t>
            </a:r>
            <a:r>
              <a:rPr lang="en-US" sz="3200" dirty="0" smtClean="0"/>
              <a:t> </a:t>
            </a:r>
            <a:r>
              <a:rPr lang="en-US" sz="3200" dirty="0" err="1" smtClean="0"/>
              <a:t>trung</a:t>
            </a:r>
            <a:r>
              <a:rPr lang="en-US" sz="3200" dirty="0" smtClean="0"/>
              <a:t> </a:t>
            </a:r>
            <a:r>
              <a:rPr lang="en-US" sz="3200" dirty="0" err="1" smtClean="0"/>
              <a:t>của</a:t>
            </a:r>
            <a:r>
              <a:rPr lang="en-US" sz="3200" dirty="0" smtClean="0"/>
              <a:t> </a:t>
            </a:r>
            <a:r>
              <a:rPr lang="en-US" sz="3200" dirty="0" err="1" smtClean="0"/>
              <a:t>hệ</a:t>
            </a:r>
            <a:r>
              <a:rPr lang="en-US" sz="3200" dirty="0" smtClean="0"/>
              <a:t> </a:t>
            </a:r>
            <a:r>
              <a:rPr lang="en-US" sz="3200" dirty="0" err="1" smtClean="0"/>
              <a:t>thống</a:t>
            </a:r>
            <a:r>
              <a:rPr lang="en-US" sz="3200" dirty="0" smtClean="0"/>
              <a:t> </a:t>
            </a:r>
            <a:r>
              <a:rPr lang="en-US" sz="3200" dirty="0" err="1" smtClean="0"/>
              <a:t>nhớ</a:t>
            </a:r>
            <a:endParaRPr lang="en-US" sz="3200" dirty="0" smtClean="0"/>
          </a:p>
        </p:txBody>
      </p:sp>
      <p:sp>
        <p:nvSpPr>
          <p:cNvPr id="6148" name="Rectangle 3"/>
          <p:cNvSpPr>
            <a:spLocks noGrp="1" noChangeArrowheads="1"/>
          </p:cNvSpPr>
          <p:nvPr>
            <p:ph type="body" idx="1"/>
          </p:nvPr>
        </p:nvSpPr>
        <p:spPr>
          <a:xfrm>
            <a:off x="619125" y="1143000"/>
            <a:ext cx="7824788" cy="5102225"/>
          </a:xfrm>
        </p:spPr>
        <p:txBody>
          <a:bodyPr/>
          <a:lstStyle/>
          <a:p>
            <a:pPr algn="just"/>
            <a:r>
              <a:rPr lang="en-US" dirty="0" err="1" smtClean="0"/>
              <a:t>Vị</a:t>
            </a:r>
            <a:r>
              <a:rPr lang="en-US" dirty="0" smtClean="0"/>
              <a:t> </a:t>
            </a:r>
            <a:r>
              <a:rPr lang="en-US" dirty="0" err="1" smtClean="0"/>
              <a:t>trí</a:t>
            </a:r>
            <a:endParaRPr lang="vi-VN" dirty="0" smtClean="0"/>
          </a:p>
          <a:p>
            <a:pPr lvl="1" algn="just"/>
            <a:r>
              <a:rPr lang="vi-VN" dirty="0" smtClean="0"/>
              <a:t> Bên trong CPU:</a:t>
            </a:r>
          </a:p>
          <a:p>
            <a:pPr lvl="2" algn="just"/>
            <a:r>
              <a:rPr lang="vi-VN" sz="2800" dirty="0" smtClean="0"/>
              <a:t>tập thanh ghi</a:t>
            </a:r>
          </a:p>
          <a:p>
            <a:pPr lvl="1" algn="just"/>
            <a:r>
              <a:rPr lang="vi-VN" dirty="0" smtClean="0"/>
              <a:t> Bộ nhớ trong</a:t>
            </a:r>
          </a:p>
          <a:p>
            <a:pPr lvl="2" algn="just"/>
            <a:r>
              <a:rPr lang="vi-VN" sz="2800" dirty="0" smtClean="0"/>
              <a:t> bộ nhớ chính</a:t>
            </a:r>
          </a:p>
          <a:p>
            <a:pPr lvl="2" algn="just"/>
            <a:r>
              <a:rPr lang="vi-VN" sz="2800" dirty="0" smtClean="0"/>
              <a:t> bộ nhớ cache</a:t>
            </a:r>
          </a:p>
          <a:p>
            <a:pPr lvl="1" algn="just"/>
            <a:r>
              <a:rPr lang="vi-VN" dirty="0" smtClean="0"/>
              <a:t> Bộ nhớ ngoài: các thiết bị nhớ</a:t>
            </a:r>
          </a:p>
          <a:p>
            <a:pPr algn="just"/>
            <a:r>
              <a:rPr lang="vi-VN" dirty="0" smtClean="0"/>
              <a:t> Dung lượng</a:t>
            </a:r>
          </a:p>
          <a:p>
            <a:pPr lvl="2" algn="just"/>
            <a:r>
              <a:rPr lang="vi-VN" dirty="0" smtClean="0"/>
              <a:t> Độ dài từ nhớ (tính bằng bit: 16, 32 bit)</a:t>
            </a:r>
          </a:p>
          <a:p>
            <a:pPr lvl="2" algn="just"/>
            <a:r>
              <a:rPr lang="vi-VN" dirty="0" smtClean="0"/>
              <a:t> Số lượng từ nhớ</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vi-VN" dirty="0" smtClean="0"/>
              <a:t>DRAM</a:t>
            </a:r>
            <a:endParaRPr lang="en-US" dirty="0" smtClean="0"/>
          </a:p>
          <a:p>
            <a:pPr lvl="1" algn="just"/>
            <a:r>
              <a:rPr lang="vi-VN" dirty="0" smtClean="0"/>
              <a:t>Bit của DRAM dựa trên 1 tụ điện và 1 transistor</a:t>
            </a:r>
            <a:endParaRPr lang="en-US" dirty="0" smtClean="0"/>
          </a:p>
          <a:p>
            <a:pPr lvl="2" algn="just"/>
            <a:r>
              <a:rPr lang="vi-VN" dirty="0" smtClean="0"/>
              <a:t>2 mức tích điện của tụ sẽ biểu diễn 2 mức logic: </a:t>
            </a:r>
            <a:endParaRPr lang="en-US" dirty="0" smtClean="0"/>
          </a:p>
          <a:p>
            <a:pPr lvl="2" algn="just">
              <a:buFont typeface="Wingdings" pitchFamily="2" charset="2"/>
              <a:buChar char="Ø"/>
            </a:pPr>
            <a:r>
              <a:rPr lang="vi-VN" dirty="0" smtClean="0"/>
              <a:t>Không tích điện: mức 0</a:t>
            </a:r>
            <a:endParaRPr lang="en-US" dirty="0" smtClean="0"/>
          </a:p>
          <a:p>
            <a:pPr lvl="2" algn="just">
              <a:buFont typeface="Wingdings" pitchFamily="2" charset="2"/>
              <a:buChar char="Ø"/>
            </a:pPr>
            <a:r>
              <a:rPr lang="vi-VN" dirty="0" smtClean="0"/>
              <a:t>Tích đầy điện: mức 1</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vi-VN" dirty="0" smtClean="0"/>
              <a:t>DRAM</a:t>
            </a:r>
            <a:r>
              <a:rPr lang="en-US" dirty="0" smtClean="0"/>
              <a:t>(</a:t>
            </a:r>
            <a:r>
              <a:rPr lang="en-US" dirty="0" err="1" smtClean="0"/>
              <a:t>tt</a:t>
            </a:r>
            <a:r>
              <a:rPr lang="en-US" dirty="0" smtClean="0"/>
              <a:t>)</a:t>
            </a:r>
          </a:p>
          <a:p>
            <a:pPr lvl="1" algn="just"/>
            <a:r>
              <a:rPr lang="vi-VN" dirty="0" smtClean="0"/>
              <a:t>Do tụ thường tự phóng điện, điện tích trong tụ điện có xu hướng bị tổn hao</a:t>
            </a:r>
            <a:endParaRPr lang="en-US" dirty="0" smtClean="0"/>
          </a:p>
          <a:p>
            <a:pPr lvl="2" algn="just"/>
            <a:r>
              <a:rPr lang="vi-VN" dirty="0" smtClean="0"/>
              <a:t>Cần nạp lại thông tin trong tụ thường xuyên để tránh mất thông tin</a:t>
            </a:r>
            <a:endParaRPr lang="en-US" dirty="0" smtClean="0"/>
          </a:p>
          <a:p>
            <a:pPr lvl="2" algn="just"/>
            <a:r>
              <a:rPr lang="vi-VN" dirty="0" smtClean="0"/>
              <a:t>Việc nạp lại thông tin cho tụ là quá trình làm tươi (refresh), phải theo định kỳ</a:t>
            </a:r>
            <a:endParaRPr lang="en-US" dirty="0" smtClean="0"/>
          </a:p>
          <a:p>
            <a:pPr lvl="1" algn="just"/>
            <a:r>
              <a:rPr lang="vi-VN" dirty="0" smtClean="0"/>
              <a:t>Các bit nhớ của DRAM thường được sắp xếp thành ma trận:</a:t>
            </a:r>
            <a:endParaRPr lang="en-US" dirty="0" smtClean="0"/>
          </a:p>
          <a:p>
            <a:pPr lvl="2" algn="just"/>
            <a:r>
              <a:rPr lang="vi-VN" dirty="0" smtClean="0"/>
              <a:t>Một tụ + một transitor -&gt; một bit</a:t>
            </a:r>
            <a:endParaRPr lang="en-US" dirty="0" smtClean="0"/>
          </a:p>
          <a:p>
            <a:pPr lvl="2" algn="just"/>
            <a:r>
              <a:rPr lang="vi-VN" dirty="0" smtClean="0"/>
              <a:t>Các bit được tập hợp thành các cột và dòng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vi-VN" dirty="0" smtClean="0"/>
              <a:t>DRAM</a:t>
            </a:r>
            <a:r>
              <a:rPr lang="en-US" dirty="0" smtClean="0"/>
              <a:t>(</a:t>
            </a:r>
            <a:r>
              <a:rPr lang="en-US" dirty="0" err="1" smtClean="0"/>
              <a:t>tt</a:t>
            </a:r>
            <a:r>
              <a:rPr lang="en-US" dirty="0" smtClean="0"/>
              <a:t>)</a:t>
            </a:r>
          </a:p>
          <a:p>
            <a:pPr lvl="1" algn="just"/>
            <a:r>
              <a:rPr lang="pt-BR" dirty="0" smtClean="0"/>
              <a:t>DRAM chậm hơn SRAM vì: </a:t>
            </a:r>
          </a:p>
          <a:p>
            <a:pPr lvl="2" algn="just"/>
            <a:r>
              <a:rPr lang="vi-VN" dirty="0" smtClean="0"/>
              <a:t>Cần làm tươi định kỳ</a:t>
            </a:r>
            <a:endParaRPr lang="en-US" dirty="0" smtClean="0"/>
          </a:p>
          <a:p>
            <a:pPr lvl="2" algn="just"/>
            <a:r>
              <a:rPr lang="vi-VN" dirty="0" smtClean="0"/>
              <a:t>Quá trình nạp điện tụ mất thời gian </a:t>
            </a:r>
            <a:endParaRPr lang="en-US" dirty="0" smtClean="0"/>
          </a:p>
          <a:p>
            <a:pPr lvl="2" algn="just"/>
            <a:r>
              <a:rPr lang="vi-VN" dirty="0" smtClean="0"/>
              <a:t>Các mạch DRAM thường dùng kỹ thuật dồn kênh (địa chỉ cột/ hàng) để tiết kiệm đường địa chỉ</a:t>
            </a:r>
            <a:endParaRPr lang="en-US" dirty="0" smtClean="0"/>
          </a:p>
          <a:p>
            <a:pPr lvl="1" algn="just"/>
            <a:r>
              <a:rPr lang="pt-BR" dirty="0" smtClean="0"/>
              <a:t>DRAM rẻ hơn SRAM vì:</a:t>
            </a:r>
          </a:p>
          <a:p>
            <a:pPr lvl="2" algn="just"/>
            <a:r>
              <a:rPr lang="vi-VN" dirty="0" smtClean="0"/>
              <a:t>Cấu trúc đơn giản, sử dụng ít transistor</a:t>
            </a:r>
            <a:endParaRPr lang="en-US" dirty="0" smtClean="0"/>
          </a:p>
          <a:p>
            <a:pPr lvl="2" algn="just"/>
            <a:r>
              <a:rPr lang="vi-VN" dirty="0" smtClean="0"/>
              <a:t>Mật độ cấy cao hơn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en-US" dirty="0" err="1" smtClean="0"/>
              <a:t>Các</a:t>
            </a:r>
            <a:r>
              <a:rPr lang="en-US" dirty="0" smtClean="0"/>
              <a:t> </a:t>
            </a:r>
            <a:r>
              <a:rPr lang="en-US" dirty="0" err="1" smtClean="0"/>
              <a:t>loại</a:t>
            </a:r>
            <a:r>
              <a:rPr lang="en-US" dirty="0" smtClean="0"/>
              <a:t> DRAM</a:t>
            </a:r>
          </a:p>
          <a:p>
            <a:pPr lvl="1" algn="just"/>
            <a:r>
              <a:rPr lang="vi-VN" dirty="0" smtClean="0"/>
              <a:t>SDRAM: Synchronous DRAM </a:t>
            </a:r>
            <a:endParaRPr lang="en-US" dirty="0" smtClean="0"/>
          </a:p>
          <a:p>
            <a:pPr lvl="1" algn="just"/>
            <a:r>
              <a:rPr lang="vi-VN" dirty="0" smtClean="0"/>
              <a:t>SRD SDRAM: (Single Data Rate SDRAM) chấp nhận 1 thao tác đọc/ ghi và chuyển 1 từ dữ liệu trong 1 chu kỳ đồng hồ; tốc độ 100MHz, 133MHz</a:t>
            </a: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en-US" dirty="0" err="1" smtClean="0"/>
              <a:t>Các</a:t>
            </a:r>
            <a:r>
              <a:rPr lang="en-US" dirty="0" smtClean="0"/>
              <a:t> </a:t>
            </a:r>
            <a:r>
              <a:rPr lang="en-US" dirty="0" err="1" smtClean="0"/>
              <a:t>loại</a:t>
            </a:r>
            <a:r>
              <a:rPr lang="en-US" dirty="0" smtClean="0"/>
              <a:t> DRAM (</a:t>
            </a:r>
            <a:r>
              <a:rPr lang="en-US" dirty="0" err="1" smtClean="0"/>
              <a:t>tt</a:t>
            </a:r>
            <a:r>
              <a:rPr lang="en-US" dirty="0" smtClean="0"/>
              <a:t>)</a:t>
            </a:r>
          </a:p>
          <a:p>
            <a:pPr lvl="1" algn="just"/>
            <a:r>
              <a:rPr lang="vi-VN" dirty="0" smtClean="0"/>
              <a:t></a:t>
            </a:r>
            <a:r>
              <a:rPr lang="en-US" dirty="0" smtClean="0"/>
              <a:t>DDR SDRAM:  Double Data Rate SDRAM</a:t>
            </a:r>
          </a:p>
          <a:p>
            <a:pPr lvl="2" algn="just"/>
            <a:r>
              <a:rPr lang="vi-VN" dirty="0" smtClean="0"/>
              <a:t>DDR1 SDRAM: DDR 266, 333, 400: có khả năng chuyển 2 từ dữ liệu trong 1 chu kỳ</a:t>
            </a:r>
            <a:endParaRPr lang="en-US" dirty="0" smtClean="0"/>
          </a:p>
          <a:p>
            <a:pPr lvl="2" algn="just"/>
            <a:r>
              <a:rPr lang="vi-VN" dirty="0" smtClean="0"/>
              <a:t>DDR2 SDRAM: DDR2 400, 533, 800: có khả năng</a:t>
            </a:r>
            <a:r>
              <a:rPr lang="en-US" dirty="0" smtClean="0"/>
              <a:t> </a:t>
            </a:r>
            <a:r>
              <a:rPr lang="vi-VN" dirty="0" smtClean="0"/>
              <a:t>chuyển 4 từ dữ liệu trong 1 chu kỳ</a:t>
            </a:r>
            <a:endParaRPr lang="en-US" dirty="0" smtClean="0"/>
          </a:p>
          <a:p>
            <a:pPr lvl="2" algn="just"/>
            <a:r>
              <a:rPr lang="vi-VN" dirty="0" smtClean="0"/>
              <a:t>DDR3 SDRAM: DDR3 800, 1066, 1333, 1600: có khả năng chuyển 8 từ dữ liệu trong 1 chu kỳ</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en-US" dirty="0" smtClean="0"/>
              <a:t>SDR SDRAM (Single Data Rate Synchronous Dynamic RAM): </a:t>
            </a:r>
          </a:p>
          <a:p>
            <a:pPr lvl="1" algn="just"/>
            <a:r>
              <a:rPr lang="en-US" dirty="0" err="1" smtClean="0"/>
              <a:t>có</a:t>
            </a:r>
            <a:r>
              <a:rPr lang="en-US" dirty="0" smtClean="0"/>
              <a:t> </a:t>
            </a:r>
            <a:r>
              <a:rPr lang="en-US" dirty="0" err="1" smtClean="0"/>
              <a:t>tốc</a:t>
            </a:r>
            <a:r>
              <a:rPr lang="en-US" dirty="0" smtClean="0"/>
              <a:t> </a:t>
            </a:r>
            <a:r>
              <a:rPr lang="en-US" dirty="0" err="1" smtClean="0"/>
              <a:t>độ</a:t>
            </a:r>
            <a:r>
              <a:rPr lang="en-US" dirty="0" smtClean="0"/>
              <a:t> Bus </a:t>
            </a:r>
            <a:r>
              <a:rPr lang="en-US" dirty="0" err="1" smtClean="0"/>
              <a:t>từ</a:t>
            </a:r>
            <a:r>
              <a:rPr lang="en-US" dirty="0" smtClean="0"/>
              <a:t> 66/100/133MHz, </a:t>
            </a:r>
            <a:r>
              <a:rPr lang="en-US" dirty="0" err="1" smtClean="0"/>
              <a:t>tổng</a:t>
            </a:r>
            <a:r>
              <a:rPr lang="en-US" dirty="0" smtClean="0"/>
              <a:t> </a:t>
            </a:r>
            <a:r>
              <a:rPr lang="en-US" dirty="0" err="1" smtClean="0"/>
              <a:t>số</a:t>
            </a:r>
            <a:r>
              <a:rPr lang="en-US" dirty="0" smtClean="0"/>
              <a:t> </a:t>
            </a:r>
            <a:r>
              <a:rPr lang="en-US" dirty="0" err="1" smtClean="0"/>
              <a:t>chân</a:t>
            </a:r>
            <a:r>
              <a:rPr lang="en-US" dirty="0" smtClean="0"/>
              <a:t> </a:t>
            </a:r>
            <a:r>
              <a:rPr lang="en-US" dirty="0" err="1" smtClean="0"/>
              <a:t>của</a:t>
            </a:r>
            <a:r>
              <a:rPr lang="en-US" dirty="0" smtClean="0"/>
              <a:t> 2 </a:t>
            </a:r>
            <a:r>
              <a:rPr lang="en-US" dirty="0" err="1" smtClean="0"/>
              <a:t>mặt</a:t>
            </a:r>
            <a:r>
              <a:rPr lang="en-US" dirty="0" smtClean="0"/>
              <a:t> </a:t>
            </a:r>
            <a:r>
              <a:rPr lang="en-US" dirty="0" err="1" smtClean="0"/>
              <a:t>là</a:t>
            </a:r>
            <a:r>
              <a:rPr lang="en-US" dirty="0" smtClean="0"/>
              <a:t> 168 </a:t>
            </a:r>
            <a:r>
              <a:rPr lang="en-US" dirty="0" err="1" smtClean="0"/>
              <a:t>chân</a:t>
            </a:r>
            <a:r>
              <a:rPr lang="en-US" dirty="0" smtClean="0"/>
              <a:t> </a:t>
            </a:r>
            <a:r>
              <a:rPr lang="en-US" dirty="0" err="1" smtClean="0"/>
              <a:t>với</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rộng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là</a:t>
            </a:r>
            <a:r>
              <a:rPr lang="en-US" dirty="0" smtClean="0"/>
              <a:t> 64 bit, </a:t>
            </a:r>
            <a:r>
              <a:rPr lang="en-US" dirty="0" err="1" smtClean="0"/>
              <a:t>điện</a:t>
            </a:r>
            <a:r>
              <a:rPr lang="en-US" dirty="0" smtClean="0"/>
              <a:t> </a:t>
            </a:r>
            <a:r>
              <a:rPr lang="en-US" dirty="0" err="1" smtClean="0"/>
              <a:t>áp</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là</a:t>
            </a:r>
            <a:r>
              <a:rPr lang="en-US" dirty="0" smtClean="0"/>
              <a:t> 3.3V </a:t>
            </a:r>
            <a:r>
              <a:rPr lang="en-US" dirty="0" err="1" smtClean="0"/>
              <a:t>và</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dạng</a:t>
            </a:r>
            <a:r>
              <a:rPr lang="en-US" dirty="0" smtClean="0"/>
              <a:t> DIMM</a:t>
            </a:r>
          </a:p>
        </p:txBody>
      </p:sp>
      <p:pic>
        <p:nvPicPr>
          <p:cNvPr id="10242" name="Picture 2"/>
          <p:cNvPicPr>
            <a:picLocks noChangeAspect="1" noChangeArrowheads="1"/>
          </p:cNvPicPr>
          <p:nvPr/>
        </p:nvPicPr>
        <p:blipFill>
          <a:blip r:embed="rId2"/>
          <a:srcRect/>
          <a:stretch>
            <a:fillRect/>
          </a:stretch>
        </p:blipFill>
        <p:spPr bwMode="auto">
          <a:xfrm>
            <a:off x="1600200" y="4021732"/>
            <a:ext cx="6019800" cy="245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en-US" dirty="0" smtClean="0"/>
              <a:t>DDR SDRAM (Double Data Rate Synchronous Dynamic RAM – DDRAM) : </a:t>
            </a:r>
          </a:p>
          <a:p>
            <a:pPr lvl="1" algn="just"/>
            <a:r>
              <a:rPr lang="en-US" dirty="0" err="1" smtClean="0"/>
              <a:t>có</a:t>
            </a:r>
            <a:r>
              <a:rPr lang="en-US" dirty="0" smtClean="0"/>
              <a:t> </a:t>
            </a:r>
            <a:r>
              <a:rPr lang="en-US" dirty="0" err="1" smtClean="0"/>
              <a:t>tốc</a:t>
            </a:r>
            <a:r>
              <a:rPr lang="en-US" dirty="0" smtClean="0"/>
              <a:t> </a:t>
            </a:r>
            <a:r>
              <a:rPr lang="en-US" dirty="0" err="1" smtClean="0"/>
              <a:t>độ</a:t>
            </a:r>
            <a:r>
              <a:rPr lang="en-US" dirty="0" smtClean="0"/>
              <a:t> Bus </a:t>
            </a:r>
            <a:r>
              <a:rPr lang="en-US" dirty="0" err="1" smtClean="0"/>
              <a:t>từ</a:t>
            </a:r>
            <a:r>
              <a:rPr lang="en-US" dirty="0" smtClean="0"/>
              <a:t> 200/266/333/400MHz, </a:t>
            </a:r>
            <a:r>
              <a:rPr lang="en-US" dirty="0" err="1" smtClean="0"/>
              <a:t>tổng</a:t>
            </a:r>
            <a:r>
              <a:rPr lang="en-US" dirty="0" smtClean="0"/>
              <a:t> </a:t>
            </a:r>
            <a:r>
              <a:rPr lang="en-US" dirty="0" err="1" smtClean="0"/>
              <a:t>số</a:t>
            </a:r>
            <a:r>
              <a:rPr lang="en-US" dirty="0" smtClean="0"/>
              <a:t> </a:t>
            </a:r>
            <a:r>
              <a:rPr lang="en-US" dirty="0" err="1" smtClean="0"/>
              <a:t>chân</a:t>
            </a:r>
            <a:r>
              <a:rPr lang="en-US" dirty="0" smtClean="0"/>
              <a:t> </a:t>
            </a:r>
            <a:r>
              <a:rPr lang="en-US" dirty="0" err="1" smtClean="0"/>
              <a:t>của</a:t>
            </a:r>
            <a:r>
              <a:rPr lang="en-US" dirty="0" smtClean="0"/>
              <a:t> 2 </a:t>
            </a:r>
            <a:r>
              <a:rPr lang="en-US" dirty="0" err="1" smtClean="0"/>
              <a:t>mặt</a:t>
            </a:r>
            <a:r>
              <a:rPr lang="en-US" dirty="0" smtClean="0"/>
              <a:t> </a:t>
            </a:r>
            <a:r>
              <a:rPr lang="en-US" dirty="0" err="1" smtClean="0"/>
              <a:t>là</a:t>
            </a:r>
            <a:r>
              <a:rPr lang="en-US" dirty="0" smtClean="0"/>
              <a:t> 184 </a:t>
            </a:r>
            <a:r>
              <a:rPr lang="en-US" dirty="0" err="1" smtClean="0"/>
              <a:t>chân</a:t>
            </a:r>
            <a:r>
              <a:rPr lang="en-US" dirty="0" smtClean="0"/>
              <a:t> </a:t>
            </a:r>
            <a:r>
              <a:rPr lang="en-US" dirty="0" err="1" smtClean="0"/>
              <a:t>với</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rộng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là</a:t>
            </a:r>
            <a:r>
              <a:rPr lang="en-US" dirty="0" smtClean="0"/>
              <a:t> 64 bit, </a:t>
            </a:r>
            <a:r>
              <a:rPr lang="en-US" dirty="0" err="1" smtClean="0"/>
              <a:t>điện</a:t>
            </a:r>
            <a:r>
              <a:rPr lang="en-US" dirty="0" smtClean="0"/>
              <a:t> </a:t>
            </a:r>
            <a:r>
              <a:rPr lang="en-US" dirty="0" err="1" smtClean="0"/>
              <a:t>áp</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là</a:t>
            </a:r>
            <a:r>
              <a:rPr lang="en-US" dirty="0" smtClean="0"/>
              <a:t> 2.5V </a:t>
            </a:r>
            <a:r>
              <a:rPr lang="en-US" dirty="0" err="1" smtClean="0"/>
              <a:t>và</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dạng</a:t>
            </a:r>
            <a:r>
              <a:rPr lang="en-US" dirty="0" smtClean="0"/>
              <a:t> DIMM</a:t>
            </a:r>
          </a:p>
        </p:txBody>
      </p:sp>
      <p:pic>
        <p:nvPicPr>
          <p:cNvPr id="11266" name="Picture 2"/>
          <p:cNvPicPr>
            <a:picLocks noChangeAspect="1" noChangeArrowheads="1"/>
          </p:cNvPicPr>
          <p:nvPr/>
        </p:nvPicPr>
        <p:blipFill>
          <a:blip r:embed="rId2"/>
          <a:srcRect/>
          <a:stretch>
            <a:fillRect/>
          </a:stretch>
        </p:blipFill>
        <p:spPr bwMode="auto">
          <a:xfrm>
            <a:off x="1143000" y="4114800"/>
            <a:ext cx="7508174"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en-US" dirty="0" smtClean="0"/>
              <a:t>DDR II (Double Data Rate II Synchronous Dynamic RAM) : </a:t>
            </a:r>
          </a:p>
          <a:p>
            <a:pPr lvl="1" algn="just"/>
            <a:r>
              <a:rPr lang="en-US" dirty="0" err="1" smtClean="0"/>
              <a:t>có</a:t>
            </a:r>
            <a:r>
              <a:rPr lang="en-US" dirty="0" smtClean="0"/>
              <a:t> </a:t>
            </a:r>
            <a:r>
              <a:rPr lang="en-US" dirty="0" err="1" smtClean="0"/>
              <a:t>tốc</a:t>
            </a:r>
            <a:r>
              <a:rPr lang="en-US" dirty="0" smtClean="0"/>
              <a:t> </a:t>
            </a:r>
            <a:r>
              <a:rPr lang="en-US" dirty="0" err="1" smtClean="0"/>
              <a:t>độ</a:t>
            </a:r>
            <a:r>
              <a:rPr lang="en-US" dirty="0" smtClean="0"/>
              <a:t> Bus </a:t>
            </a:r>
            <a:r>
              <a:rPr lang="en-US" dirty="0" err="1" smtClean="0"/>
              <a:t>từ</a:t>
            </a:r>
            <a:r>
              <a:rPr lang="en-US" dirty="0" smtClean="0"/>
              <a:t> 533/667/800/1066MHz, </a:t>
            </a:r>
            <a:r>
              <a:rPr lang="en-US" dirty="0" err="1" smtClean="0"/>
              <a:t>tổng</a:t>
            </a:r>
            <a:r>
              <a:rPr lang="en-US" dirty="0" smtClean="0"/>
              <a:t> </a:t>
            </a:r>
            <a:r>
              <a:rPr lang="en-US" dirty="0" err="1" smtClean="0"/>
              <a:t>số</a:t>
            </a:r>
            <a:r>
              <a:rPr lang="en-US" dirty="0" smtClean="0"/>
              <a:t> </a:t>
            </a:r>
            <a:r>
              <a:rPr lang="en-US" dirty="0" err="1" smtClean="0"/>
              <a:t>chân</a:t>
            </a:r>
            <a:r>
              <a:rPr lang="en-US" dirty="0" smtClean="0"/>
              <a:t> </a:t>
            </a:r>
            <a:r>
              <a:rPr lang="en-US" dirty="0" err="1" smtClean="0"/>
              <a:t>của</a:t>
            </a:r>
            <a:r>
              <a:rPr lang="en-US" dirty="0" smtClean="0"/>
              <a:t> 2 </a:t>
            </a:r>
            <a:r>
              <a:rPr lang="en-US" dirty="0" err="1" smtClean="0"/>
              <a:t>mặt</a:t>
            </a:r>
            <a:r>
              <a:rPr lang="en-US" dirty="0" smtClean="0"/>
              <a:t> </a:t>
            </a:r>
            <a:r>
              <a:rPr lang="en-US" dirty="0" err="1" smtClean="0"/>
              <a:t>là</a:t>
            </a:r>
            <a:r>
              <a:rPr lang="en-US" dirty="0" smtClean="0"/>
              <a:t> 240 </a:t>
            </a:r>
            <a:r>
              <a:rPr lang="en-US" dirty="0" err="1" smtClean="0"/>
              <a:t>chân</a:t>
            </a:r>
            <a:r>
              <a:rPr lang="en-US" dirty="0" smtClean="0"/>
              <a:t>, </a:t>
            </a:r>
            <a:r>
              <a:rPr lang="en-US" dirty="0" err="1" smtClean="0"/>
              <a:t>điện</a:t>
            </a:r>
            <a:r>
              <a:rPr lang="en-US" dirty="0" smtClean="0"/>
              <a:t> </a:t>
            </a:r>
            <a:r>
              <a:rPr lang="en-US" dirty="0" err="1" smtClean="0"/>
              <a:t>áp</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là</a:t>
            </a:r>
            <a:r>
              <a:rPr lang="en-US" dirty="0" smtClean="0"/>
              <a:t> 1.8V </a:t>
            </a:r>
            <a:r>
              <a:rPr lang="en-US" dirty="0" err="1" smtClean="0"/>
              <a:t>và</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dạng</a:t>
            </a:r>
            <a:r>
              <a:rPr lang="en-US" dirty="0" smtClean="0"/>
              <a:t> DIMM</a:t>
            </a:r>
          </a:p>
        </p:txBody>
      </p:sp>
      <p:pic>
        <p:nvPicPr>
          <p:cNvPr id="12290" name="Picture 2"/>
          <p:cNvPicPr>
            <a:picLocks noChangeAspect="1" noChangeArrowheads="1"/>
          </p:cNvPicPr>
          <p:nvPr/>
        </p:nvPicPr>
        <p:blipFill>
          <a:blip r:embed="rId2"/>
          <a:srcRect/>
          <a:stretch>
            <a:fillRect/>
          </a:stretch>
        </p:blipFill>
        <p:spPr bwMode="auto">
          <a:xfrm>
            <a:off x="1219200" y="3970087"/>
            <a:ext cx="7423759" cy="1668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en-US" dirty="0" smtClean="0"/>
              <a:t>DDR III (Double Data Rate III Synchronous Dynamic RAM) : </a:t>
            </a:r>
          </a:p>
          <a:p>
            <a:pPr lvl="1" algn="just"/>
            <a:r>
              <a:rPr lang="en-US" dirty="0" err="1" smtClean="0"/>
              <a:t>có</a:t>
            </a:r>
            <a:r>
              <a:rPr lang="en-US" dirty="0" smtClean="0"/>
              <a:t> </a:t>
            </a:r>
            <a:r>
              <a:rPr lang="en-US" dirty="0" err="1" smtClean="0"/>
              <a:t>tốc</a:t>
            </a:r>
            <a:r>
              <a:rPr lang="en-US" dirty="0" smtClean="0"/>
              <a:t> </a:t>
            </a:r>
            <a:r>
              <a:rPr lang="en-US" dirty="0" err="1" smtClean="0"/>
              <a:t>độ</a:t>
            </a:r>
            <a:r>
              <a:rPr lang="en-US" dirty="0" smtClean="0"/>
              <a:t> Bus </a:t>
            </a:r>
            <a:r>
              <a:rPr lang="en-US" dirty="0" err="1" smtClean="0"/>
              <a:t>từ</a:t>
            </a:r>
            <a:r>
              <a:rPr lang="en-US" dirty="0" smtClean="0"/>
              <a:t> 800/1066/1333/1600MHz, </a:t>
            </a:r>
            <a:r>
              <a:rPr lang="en-US" dirty="0" err="1" smtClean="0"/>
              <a:t>tổng</a:t>
            </a:r>
            <a:r>
              <a:rPr lang="en-US" dirty="0" smtClean="0"/>
              <a:t> </a:t>
            </a:r>
            <a:r>
              <a:rPr lang="en-US" dirty="0" err="1" smtClean="0"/>
              <a:t>số</a:t>
            </a:r>
            <a:r>
              <a:rPr lang="en-US" dirty="0" smtClean="0"/>
              <a:t> </a:t>
            </a:r>
            <a:r>
              <a:rPr lang="en-US" dirty="0" err="1" smtClean="0"/>
              <a:t>chân</a:t>
            </a:r>
            <a:r>
              <a:rPr lang="en-US" dirty="0" smtClean="0"/>
              <a:t> </a:t>
            </a:r>
            <a:r>
              <a:rPr lang="en-US" dirty="0" err="1" smtClean="0"/>
              <a:t>của</a:t>
            </a:r>
            <a:r>
              <a:rPr lang="en-US" dirty="0" smtClean="0"/>
              <a:t> 2 </a:t>
            </a:r>
            <a:r>
              <a:rPr lang="en-US" dirty="0" err="1" smtClean="0"/>
              <a:t>mặt</a:t>
            </a:r>
            <a:r>
              <a:rPr lang="en-US" dirty="0" smtClean="0"/>
              <a:t> </a:t>
            </a:r>
            <a:r>
              <a:rPr lang="en-US" dirty="0" err="1" smtClean="0"/>
              <a:t>là</a:t>
            </a:r>
            <a:r>
              <a:rPr lang="en-US" dirty="0" smtClean="0"/>
              <a:t> 240 </a:t>
            </a:r>
            <a:r>
              <a:rPr lang="en-US" dirty="0" err="1" smtClean="0"/>
              <a:t>chân</a:t>
            </a:r>
            <a:r>
              <a:rPr lang="en-US" dirty="0" smtClean="0"/>
              <a:t>, </a:t>
            </a:r>
            <a:r>
              <a:rPr lang="en-US" dirty="0" err="1" smtClean="0"/>
              <a:t>điện</a:t>
            </a:r>
            <a:r>
              <a:rPr lang="en-US" dirty="0" smtClean="0"/>
              <a:t> </a:t>
            </a:r>
            <a:r>
              <a:rPr lang="en-US" dirty="0" err="1" smtClean="0"/>
              <a:t>áp</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là</a:t>
            </a:r>
            <a:r>
              <a:rPr lang="en-US" dirty="0" smtClean="0"/>
              <a:t> 1.5V </a:t>
            </a:r>
            <a:r>
              <a:rPr lang="en-US" dirty="0" err="1" smtClean="0"/>
              <a:t>và</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dạng</a:t>
            </a:r>
            <a:r>
              <a:rPr lang="en-US" dirty="0" smtClean="0"/>
              <a:t> DIMM</a:t>
            </a:r>
          </a:p>
        </p:txBody>
      </p:sp>
      <p:pic>
        <p:nvPicPr>
          <p:cNvPr id="13314" name="Picture 2"/>
          <p:cNvPicPr>
            <a:picLocks noChangeAspect="1" noChangeArrowheads="1"/>
          </p:cNvPicPr>
          <p:nvPr/>
        </p:nvPicPr>
        <p:blipFill>
          <a:blip r:embed="rId2"/>
          <a:srcRect/>
          <a:stretch>
            <a:fillRect/>
          </a:stretch>
        </p:blipFill>
        <p:spPr bwMode="auto">
          <a:xfrm>
            <a:off x="2286000" y="3810000"/>
            <a:ext cx="6077164"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2. </a:t>
            </a:r>
            <a:r>
              <a:rPr lang="en-US" sz="3200" dirty="0" err="1" smtClean="0"/>
              <a:t>Bộ</a:t>
            </a:r>
            <a:r>
              <a:rPr lang="en-US" sz="3200" dirty="0" smtClean="0"/>
              <a:t> </a:t>
            </a:r>
            <a:r>
              <a:rPr lang="en-US" sz="3200" dirty="0" err="1" smtClean="0"/>
              <a:t>nhớ</a:t>
            </a:r>
            <a:r>
              <a:rPr lang="en-US" sz="3200" dirty="0" smtClean="0"/>
              <a:t> </a:t>
            </a:r>
            <a:r>
              <a:rPr lang="en-US" sz="3200" dirty="0" err="1" smtClean="0"/>
              <a:t>bán</a:t>
            </a:r>
            <a:r>
              <a:rPr lang="en-US" sz="3200" dirty="0" smtClean="0"/>
              <a:t> </a:t>
            </a:r>
            <a:r>
              <a:rPr lang="en-US" sz="3200" dirty="0" err="1" smtClean="0"/>
              <a:t>dẫn</a:t>
            </a:r>
            <a:endParaRPr lang="en-US" sz="3200" dirty="0" smtClean="0"/>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en-US" dirty="0" smtClean="0"/>
              <a:t>RDRAM (RAM Bus DRAM) : </a:t>
            </a:r>
          </a:p>
          <a:p>
            <a:pPr lvl="1" algn="just"/>
            <a:r>
              <a:rPr lang="en-US" dirty="0" err="1" smtClean="0"/>
              <a:t>có</a:t>
            </a:r>
            <a:r>
              <a:rPr lang="en-US" dirty="0" smtClean="0"/>
              <a:t> </a:t>
            </a:r>
            <a:r>
              <a:rPr lang="en-US" dirty="0" err="1" smtClean="0"/>
              <a:t>tốc</a:t>
            </a:r>
            <a:r>
              <a:rPr lang="en-US" dirty="0" smtClean="0"/>
              <a:t> </a:t>
            </a:r>
            <a:r>
              <a:rPr lang="en-US" dirty="0" err="1" smtClean="0"/>
              <a:t>độ</a:t>
            </a:r>
            <a:r>
              <a:rPr lang="en-US" dirty="0" smtClean="0"/>
              <a:t> Bus </a:t>
            </a:r>
            <a:r>
              <a:rPr lang="en-US" dirty="0" err="1" smtClean="0"/>
              <a:t>từ</a:t>
            </a:r>
            <a:r>
              <a:rPr lang="en-US" dirty="0" smtClean="0"/>
              <a:t> 600/700/800/1066MHz, </a:t>
            </a:r>
            <a:r>
              <a:rPr lang="en-US" dirty="0" err="1" smtClean="0"/>
              <a:t>tổng</a:t>
            </a:r>
            <a:r>
              <a:rPr lang="en-US" dirty="0" smtClean="0"/>
              <a:t> </a:t>
            </a:r>
            <a:r>
              <a:rPr lang="en-US" dirty="0" err="1" smtClean="0"/>
              <a:t>số</a:t>
            </a:r>
            <a:r>
              <a:rPr lang="en-US" dirty="0" smtClean="0"/>
              <a:t> </a:t>
            </a:r>
            <a:r>
              <a:rPr lang="en-US" dirty="0" err="1" smtClean="0"/>
              <a:t>chân</a:t>
            </a:r>
            <a:r>
              <a:rPr lang="en-US" dirty="0" smtClean="0"/>
              <a:t> </a:t>
            </a:r>
            <a:r>
              <a:rPr lang="en-US" dirty="0" err="1" smtClean="0"/>
              <a:t>của</a:t>
            </a:r>
            <a:r>
              <a:rPr lang="en-US" dirty="0" smtClean="0"/>
              <a:t> 2 </a:t>
            </a:r>
            <a:r>
              <a:rPr lang="en-US" dirty="0" err="1" smtClean="0"/>
              <a:t>mặt</a:t>
            </a:r>
            <a:r>
              <a:rPr lang="en-US" dirty="0" smtClean="0"/>
              <a:t> </a:t>
            </a:r>
            <a:r>
              <a:rPr lang="en-US" dirty="0" err="1" smtClean="0"/>
              <a:t>là</a:t>
            </a:r>
            <a:r>
              <a:rPr lang="en-US" dirty="0" smtClean="0"/>
              <a:t> 184 </a:t>
            </a:r>
            <a:r>
              <a:rPr lang="en-US" dirty="0" err="1" smtClean="0"/>
              <a:t>chân</a:t>
            </a:r>
            <a:r>
              <a:rPr lang="en-US" dirty="0" smtClean="0"/>
              <a:t>, </a:t>
            </a:r>
            <a:r>
              <a:rPr lang="en-US" dirty="0" err="1" smtClean="0"/>
              <a:t>điện</a:t>
            </a:r>
            <a:r>
              <a:rPr lang="en-US" dirty="0" smtClean="0"/>
              <a:t> </a:t>
            </a:r>
            <a:r>
              <a:rPr lang="en-US" dirty="0" err="1" smtClean="0"/>
              <a:t>áp</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là</a:t>
            </a:r>
            <a:r>
              <a:rPr lang="en-US" dirty="0" smtClean="0"/>
              <a:t> 2.5V </a:t>
            </a:r>
            <a:r>
              <a:rPr lang="en-US" dirty="0" err="1" smtClean="0"/>
              <a:t>và</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dạng</a:t>
            </a:r>
            <a:r>
              <a:rPr lang="en-US" dirty="0" smtClean="0"/>
              <a:t> RIMM</a:t>
            </a:r>
          </a:p>
        </p:txBody>
      </p:sp>
      <p:pic>
        <p:nvPicPr>
          <p:cNvPr id="14338" name="Picture 2"/>
          <p:cNvPicPr>
            <a:picLocks noChangeAspect="1" noChangeArrowheads="1"/>
          </p:cNvPicPr>
          <p:nvPr/>
        </p:nvPicPr>
        <p:blipFill>
          <a:blip r:embed="rId2"/>
          <a:srcRect/>
          <a:stretch>
            <a:fillRect/>
          </a:stretch>
        </p:blipFill>
        <p:spPr bwMode="auto">
          <a:xfrm>
            <a:off x="762000" y="3352800"/>
            <a:ext cx="7734955" cy="2243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err="1" smtClean="0"/>
              <a:t>Các</a:t>
            </a:r>
            <a:r>
              <a:rPr lang="en-US" sz="3200" dirty="0" smtClean="0"/>
              <a:t> </a:t>
            </a:r>
            <a:r>
              <a:rPr lang="en-US" sz="3200" dirty="0" err="1" smtClean="0"/>
              <a:t>đặc</a:t>
            </a:r>
            <a:r>
              <a:rPr lang="en-US" sz="3200" dirty="0" smtClean="0"/>
              <a:t> </a:t>
            </a:r>
            <a:r>
              <a:rPr lang="en-US" sz="3200" dirty="0" err="1" smtClean="0"/>
              <a:t>trung</a:t>
            </a:r>
            <a:r>
              <a:rPr lang="en-US" sz="3200" dirty="0" smtClean="0"/>
              <a:t> </a:t>
            </a:r>
            <a:r>
              <a:rPr lang="en-US" sz="3200" dirty="0" err="1" smtClean="0"/>
              <a:t>của</a:t>
            </a:r>
            <a:r>
              <a:rPr lang="en-US" sz="3200" dirty="0" smtClean="0"/>
              <a:t> </a:t>
            </a:r>
            <a:r>
              <a:rPr lang="en-US" sz="3200" dirty="0" err="1" smtClean="0"/>
              <a:t>hệ</a:t>
            </a:r>
            <a:r>
              <a:rPr lang="en-US" sz="3200" dirty="0" smtClean="0"/>
              <a:t> </a:t>
            </a:r>
            <a:r>
              <a:rPr lang="en-US" sz="3200" dirty="0" err="1" smtClean="0"/>
              <a:t>thống</a:t>
            </a:r>
            <a:r>
              <a:rPr lang="en-US" sz="3200" dirty="0" smtClean="0"/>
              <a:t> </a:t>
            </a:r>
            <a:r>
              <a:rPr lang="en-US" sz="3200" dirty="0" err="1" smtClean="0"/>
              <a:t>nhớ</a:t>
            </a:r>
            <a:r>
              <a:rPr lang="en-US" sz="3200" dirty="0" smtClean="0"/>
              <a:t>(</a:t>
            </a:r>
            <a:r>
              <a:rPr lang="en-US" sz="3200" dirty="0" err="1" smtClean="0"/>
              <a:t>tt</a:t>
            </a:r>
            <a:r>
              <a:rPr lang="en-US" sz="3200" dirty="0" smtClean="0"/>
              <a:t>)</a:t>
            </a:r>
          </a:p>
        </p:txBody>
      </p:sp>
      <p:sp>
        <p:nvSpPr>
          <p:cNvPr id="6148" name="Rectangle 3"/>
          <p:cNvSpPr>
            <a:spLocks noGrp="1" noChangeArrowheads="1"/>
          </p:cNvSpPr>
          <p:nvPr>
            <p:ph type="body" idx="1"/>
          </p:nvPr>
        </p:nvSpPr>
        <p:spPr>
          <a:xfrm>
            <a:off x="619125" y="1143000"/>
            <a:ext cx="7824788" cy="5102225"/>
          </a:xfrm>
        </p:spPr>
        <p:txBody>
          <a:bodyPr/>
          <a:lstStyle/>
          <a:p>
            <a:pPr algn="just"/>
            <a:r>
              <a:rPr lang="vi-VN" dirty="0" smtClean="0"/>
              <a:t> Đơn vị truyền</a:t>
            </a:r>
          </a:p>
          <a:p>
            <a:pPr lvl="1" algn="just"/>
            <a:r>
              <a:rPr lang="vi-VN" dirty="0" smtClean="0"/>
              <a:t> Từ nhớ (word)</a:t>
            </a:r>
          </a:p>
          <a:p>
            <a:pPr lvl="1" algn="just"/>
            <a:r>
              <a:rPr lang="vi-VN" dirty="0" smtClean="0"/>
              <a:t> Khối nhớ (block)</a:t>
            </a:r>
          </a:p>
          <a:p>
            <a:pPr algn="just"/>
            <a:r>
              <a:rPr lang="vi-VN" dirty="0" smtClean="0"/>
              <a:t> Phương pháp truy nhập</a:t>
            </a:r>
          </a:p>
          <a:p>
            <a:pPr lvl="1" algn="just"/>
            <a:r>
              <a:rPr lang="vi-VN" dirty="0" smtClean="0"/>
              <a:t> Truy nhập tuần tự (băng từ)</a:t>
            </a:r>
          </a:p>
          <a:p>
            <a:pPr lvl="1" algn="just"/>
            <a:r>
              <a:rPr lang="vi-VN" dirty="0" smtClean="0"/>
              <a:t> Truy nhập trực tiếp (các loại đĩa)</a:t>
            </a:r>
          </a:p>
          <a:p>
            <a:pPr lvl="1" algn="just"/>
            <a:r>
              <a:rPr lang="vi-VN" dirty="0" smtClean="0"/>
              <a:t> Truy nhập ngẫu nhiên (bộ nhớ bán dẫn)</a:t>
            </a:r>
          </a:p>
          <a:p>
            <a:pPr lvl="1" algn="just"/>
            <a:r>
              <a:rPr lang="vi-VN" dirty="0" smtClean="0"/>
              <a:t> Truy nhập liên kết (cache)</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err="1" smtClean="0"/>
              <a:t>Phân</a:t>
            </a:r>
            <a:r>
              <a:rPr lang="en-US" sz="3200" dirty="0" smtClean="0"/>
              <a:t> </a:t>
            </a:r>
            <a:r>
              <a:rPr lang="en-US" sz="3200" dirty="0" err="1" smtClean="0"/>
              <a:t>biệt</a:t>
            </a:r>
            <a:r>
              <a:rPr lang="en-US" sz="3200" dirty="0" smtClean="0"/>
              <a:t> DDR, DDR II </a:t>
            </a:r>
            <a:r>
              <a:rPr lang="en-US" sz="3200" dirty="0" err="1" smtClean="0"/>
              <a:t>và</a:t>
            </a:r>
            <a:r>
              <a:rPr lang="en-US" sz="3200" dirty="0" smtClean="0"/>
              <a:t> DDR III</a:t>
            </a:r>
          </a:p>
        </p:txBody>
      </p:sp>
      <p:pic>
        <p:nvPicPr>
          <p:cNvPr id="34818" name="Picture 2" descr="http://site.bixnet.com/images/products/ddr-compare.jpg"/>
          <p:cNvPicPr>
            <a:picLocks noChangeAspect="1" noChangeArrowheads="1"/>
          </p:cNvPicPr>
          <p:nvPr/>
        </p:nvPicPr>
        <p:blipFill>
          <a:blip r:embed="rId2"/>
          <a:srcRect/>
          <a:stretch>
            <a:fillRect/>
          </a:stretch>
        </p:blipFill>
        <p:spPr bwMode="auto">
          <a:xfrm>
            <a:off x="1314450" y="1066800"/>
            <a:ext cx="6457950" cy="4343400"/>
          </a:xfrm>
          <a:prstGeom prst="rect">
            <a:avLst/>
          </a:prstGeom>
          <a:noFill/>
        </p:spPr>
      </p:pic>
      <p:sp>
        <p:nvSpPr>
          <p:cNvPr id="7" name="TextBox 6"/>
          <p:cNvSpPr txBox="1"/>
          <p:nvPr/>
        </p:nvSpPr>
        <p:spPr>
          <a:xfrm>
            <a:off x="914400" y="5562600"/>
            <a:ext cx="6606104" cy="584775"/>
          </a:xfrm>
          <a:prstGeom prst="rect">
            <a:avLst/>
          </a:prstGeom>
          <a:noFill/>
        </p:spPr>
        <p:txBody>
          <a:bodyPr wrap="none" rtlCol="0">
            <a:spAutoFit/>
          </a:bodyPr>
          <a:lstStyle/>
          <a:p>
            <a:r>
              <a:rPr lang="en-US" sz="3200" dirty="0" smtClean="0"/>
              <a:t>Theo </a:t>
            </a:r>
            <a:r>
              <a:rPr lang="en-US" sz="3200" dirty="0" err="1" smtClean="0"/>
              <a:t>trang</a:t>
            </a:r>
            <a:r>
              <a:rPr lang="en-US" sz="3200" dirty="0" smtClean="0"/>
              <a:t> : http://www.bixnet.com/</a:t>
            </a:r>
            <a:endParaRPr lang="en-US" sz="3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err="1" smtClean="0"/>
              <a:t>Phân</a:t>
            </a:r>
            <a:r>
              <a:rPr lang="en-US" sz="3200" dirty="0" smtClean="0"/>
              <a:t> </a:t>
            </a:r>
            <a:r>
              <a:rPr lang="en-US" sz="3200" dirty="0" err="1" smtClean="0"/>
              <a:t>biệt</a:t>
            </a:r>
            <a:r>
              <a:rPr lang="en-US" sz="3200" dirty="0" smtClean="0"/>
              <a:t> SDRAM, DDR</a:t>
            </a:r>
          </a:p>
        </p:txBody>
      </p:sp>
      <p:sp>
        <p:nvSpPr>
          <p:cNvPr id="7" name="TextBox 6"/>
          <p:cNvSpPr txBox="1"/>
          <p:nvPr/>
        </p:nvSpPr>
        <p:spPr>
          <a:xfrm>
            <a:off x="685800" y="5282625"/>
            <a:ext cx="8108117" cy="584775"/>
          </a:xfrm>
          <a:prstGeom prst="rect">
            <a:avLst/>
          </a:prstGeom>
          <a:noFill/>
        </p:spPr>
        <p:txBody>
          <a:bodyPr wrap="none" rtlCol="0">
            <a:spAutoFit/>
          </a:bodyPr>
          <a:lstStyle/>
          <a:p>
            <a:r>
              <a:rPr lang="en-US" sz="3200" dirty="0" smtClean="0"/>
              <a:t>Theo </a:t>
            </a:r>
            <a:r>
              <a:rPr lang="en-US" sz="3200" dirty="0" err="1" smtClean="0"/>
              <a:t>trang</a:t>
            </a:r>
            <a:r>
              <a:rPr lang="en-US" sz="3200" dirty="0" smtClean="0"/>
              <a:t> : http://www.tomshardware.com/</a:t>
            </a:r>
            <a:endParaRPr lang="en-US" sz="3200" dirty="0"/>
          </a:p>
        </p:txBody>
      </p:sp>
      <p:pic>
        <p:nvPicPr>
          <p:cNvPr id="53250" name="Picture 2" descr="http://img.tomshardware.com/us/2001/04/30/ddr_for_pentium_iii/sdr_ddr_sdram.jpg"/>
          <p:cNvPicPr>
            <a:picLocks noChangeAspect="1" noChangeArrowheads="1"/>
          </p:cNvPicPr>
          <p:nvPr/>
        </p:nvPicPr>
        <p:blipFill>
          <a:blip r:embed="rId2"/>
          <a:srcRect/>
          <a:stretch>
            <a:fillRect/>
          </a:stretch>
        </p:blipFill>
        <p:spPr bwMode="auto">
          <a:xfrm>
            <a:off x="762000" y="1143000"/>
            <a:ext cx="7682020" cy="38862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198438"/>
            <a:ext cx="8763000" cy="563562"/>
          </a:xfrm>
        </p:spPr>
        <p:txBody>
          <a:bodyPr/>
          <a:lstStyle/>
          <a:p>
            <a:r>
              <a:rPr lang="en-US" sz="4000" dirty="0" err="1" smtClean="0"/>
              <a:t>Tổng</a:t>
            </a:r>
            <a:r>
              <a:rPr lang="en-US" sz="4000" dirty="0" smtClean="0"/>
              <a:t> </a:t>
            </a:r>
            <a:r>
              <a:rPr lang="en-US" sz="4000" dirty="0" err="1" smtClean="0"/>
              <a:t>hợp</a:t>
            </a:r>
            <a:r>
              <a:rPr lang="en-US" sz="4000" dirty="0" smtClean="0"/>
              <a:t> </a:t>
            </a:r>
            <a:r>
              <a:rPr lang="en-US" sz="4000" dirty="0" err="1" smtClean="0"/>
              <a:t>các</a:t>
            </a:r>
            <a:r>
              <a:rPr lang="en-US" sz="4000" dirty="0" smtClean="0"/>
              <a:t> </a:t>
            </a:r>
            <a:r>
              <a:rPr lang="en-US" sz="4000" dirty="0" err="1" smtClean="0"/>
              <a:t>kiểu</a:t>
            </a:r>
            <a:r>
              <a:rPr lang="en-US" sz="4000" dirty="0" smtClean="0"/>
              <a:t> </a:t>
            </a:r>
            <a:r>
              <a:rPr lang="en-US" sz="4000" dirty="0" err="1" smtClean="0"/>
              <a:t>bộ</a:t>
            </a:r>
            <a:r>
              <a:rPr lang="en-US" sz="4000" dirty="0" smtClean="0"/>
              <a:t> </a:t>
            </a:r>
            <a:r>
              <a:rPr lang="en-US" sz="4000" dirty="0" err="1" smtClean="0"/>
              <a:t>nhớ</a:t>
            </a:r>
            <a:r>
              <a:rPr lang="en-US" sz="4000" dirty="0" smtClean="0"/>
              <a:t> BD</a:t>
            </a:r>
          </a:p>
        </p:txBody>
      </p:sp>
      <p:pic>
        <p:nvPicPr>
          <p:cNvPr id="3074" name="Picture 2"/>
          <p:cNvPicPr>
            <a:picLocks noChangeAspect="1" noChangeArrowheads="1"/>
          </p:cNvPicPr>
          <p:nvPr/>
        </p:nvPicPr>
        <p:blipFill>
          <a:blip r:embed="rId2"/>
          <a:srcRect/>
          <a:stretch>
            <a:fillRect/>
          </a:stretch>
        </p:blipFill>
        <p:spPr bwMode="auto">
          <a:xfrm>
            <a:off x="1" y="1600200"/>
            <a:ext cx="91440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err="1" smtClean="0"/>
              <a:t>Xác</a:t>
            </a:r>
            <a:r>
              <a:rPr lang="en-US" sz="3200" dirty="0" smtClean="0"/>
              <a:t> </a:t>
            </a:r>
            <a:r>
              <a:rPr lang="en-US" sz="3200" dirty="0" err="1" smtClean="0"/>
              <a:t>suất</a:t>
            </a:r>
            <a:r>
              <a:rPr lang="en-US" sz="3200" dirty="0" smtClean="0"/>
              <a:t> </a:t>
            </a:r>
            <a:r>
              <a:rPr lang="en-US" sz="3200" dirty="0" err="1" smtClean="0"/>
              <a:t>truy</a:t>
            </a:r>
            <a:r>
              <a:rPr lang="en-US" sz="3200" dirty="0" smtClean="0"/>
              <a:t> </a:t>
            </a:r>
            <a:r>
              <a:rPr lang="en-US" sz="3200" dirty="0" err="1" smtClean="0"/>
              <a:t>cập</a:t>
            </a:r>
            <a:r>
              <a:rPr lang="en-US" sz="3200" dirty="0" smtClean="0"/>
              <a:t> </a:t>
            </a:r>
            <a:r>
              <a:rPr lang="en-US" sz="3200" dirty="0" err="1" smtClean="0"/>
              <a:t>dữ</a:t>
            </a:r>
            <a:r>
              <a:rPr lang="en-US" sz="3200" dirty="0" smtClean="0"/>
              <a:t> </a:t>
            </a:r>
            <a:r>
              <a:rPr lang="en-US" sz="3200" dirty="0" err="1" smtClean="0"/>
              <a:t>liệu</a:t>
            </a:r>
            <a:r>
              <a:rPr lang="en-US" sz="3200" dirty="0" smtClean="0"/>
              <a:t> </a:t>
            </a:r>
            <a:r>
              <a:rPr lang="en-US" sz="3200" dirty="0" err="1" smtClean="0"/>
              <a:t>trong</a:t>
            </a:r>
            <a:r>
              <a:rPr lang="en-US" sz="3200" dirty="0" smtClean="0"/>
              <a:t> BNT</a:t>
            </a:r>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Nguyên tắc được áp dụng cho việc thâm nhập dữ liệu: </a:t>
            </a:r>
            <a:r>
              <a:rPr lang="vi-VN" dirty="0" smtClean="0">
                <a:solidFill>
                  <a:srgbClr val="FF0000"/>
                </a:solidFill>
              </a:rPr>
              <a:t>nguyên tắc về không gian </a:t>
            </a:r>
            <a:r>
              <a:rPr lang="vi-VN" dirty="0" smtClean="0"/>
              <a:t>và </a:t>
            </a:r>
            <a:r>
              <a:rPr lang="vi-VN" dirty="0" smtClean="0">
                <a:solidFill>
                  <a:srgbClr val="FF0000"/>
                </a:solidFill>
              </a:rPr>
              <a:t>nguyên tắc về thời gian</a:t>
            </a:r>
            <a:endParaRPr lang="en-US" dirty="0" smtClean="0">
              <a:solidFill>
                <a:srgbClr val="FF0000"/>
              </a:solidFill>
            </a:endParaRPr>
          </a:p>
          <a:p>
            <a:pPr lvl="1" algn="just"/>
            <a:r>
              <a:rPr lang="vi-VN" b="1" dirty="0" smtClean="0">
                <a:solidFill>
                  <a:srgbClr val="FF0000"/>
                </a:solidFill>
              </a:rPr>
              <a:t>Nguyên tắc về thời gian</a:t>
            </a:r>
            <a:r>
              <a:rPr lang="vi-VN" dirty="0" smtClean="0">
                <a:solidFill>
                  <a:schemeClr val="tx1"/>
                </a:solidFill>
              </a:rPr>
              <a:t>: cho biết các ô nhớ được hệ thống xử lý thâm nhập có khả năng sẽ được thâm nhập trong tương lai gần.</a:t>
            </a:r>
            <a:endParaRPr lang="en-US" dirty="0" smtClean="0">
              <a:solidFill>
                <a:schemeClr val="tx1"/>
              </a:solidFill>
            </a:endParaRPr>
          </a:p>
          <a:p>
            <a:pPr lvl="1" algn="just"/>
            <a:r>
              <a:rPr lang="vi-VN" b="1" dirty="0" smtClean="0">
                <a:solidFill>
                  <a:srgbClr val="FF0000"/>
                </a:solidFill>
              </a:rPr>
              <a:t>Nguyên tắc về không gian</a:t>
            </a:r>
            <a:r>
              <a:rPr lang="vi-VN" dirty="0" smtClean="0"/>
              <a:t>: cho biết, bộ xử lý thâm nhập vào một ô nhớ thì có nhiều khả năng thâm nhập vào ô nhớ có địa chỉ kế tiếp do các lệnh được sắp xếp thành chuỗi có thứ tự.</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vi-VN" dirty="0" smtClean="0">
                <a:solidFill>
                  <a:srgbClr val="FF0000"/>
                </a:solidFill>
              </a:rPr>
              <a:t>Cache</a:t>
            </a:r>
            <a:r>
              <a:rPr lang="vi-VN" dirty="0" smtClean="0"/>
              <a:t> </a:t>
            </a:r>
            <a:r>
              <a:rPr lang="vi-VN" sz="2800" dirty="0" smtClean="0"/>
              <a:t>là thành phần nhớ trong sơ đồ phân cấp bộ nhớ máy tính</a:t>
            </a:r>
            <a:endParaRPr lang="en-US" sz="2800" dirty="0" smtClean="0"/>
          </a:p>
          <a:p>
            <a:pPr lvl="1" algn="just"/>
            <a:r>
              <a:rPr lang="vi-VN" dirty="0" smtClean="0"/>
              <a:t>Nó hoạt động như thành phần trung gian, trung chuyển dữ liệu từ bộ nhớ chính về CPU và ngược lại </a:t>
            </a:r>
            <a:endParaRPr lang="en-US" dirty="0" smtClean="0"/>
          </a:p>
          <a:p>
            <a:pPr algn="just"/>
            <a:r>
              <a:rPr lang="en-US" dirty="0" err="1" smtClean="0">
                <a:solidFill>
                  <a:srgbClr val="FF0000"/>
                </a:solidFill>
              </a:rPr>
              <a:t>Vị</a:t>
            </a:r>
            <a:r>
              <a:rPr lang="en-US" dirty="0" smtClean="0">
                <a:solidFill>
                  <a:srgbClr val="FF0000"/>
                </a:solidFill>
              </a:rPr>
              <a:t> </a:t>
            </a:r>
            <a:r>
              <a:rPr lang="en-US" dirty="0" err="1" smtClean="0">
                <a:solidFill>
                  <a:srgbClr val="FF0000"/>
                </a:solidFill>
              </a:rPr>
              <a:t>trí</a:t>
            </a:r>
            <a:endParaRPr lang="en-US" dirty="0" smtClean="0">
              <a:solidFill>
                <a:srgbClr val="FF0000"/>
              </a:solidFill>
            </a:endParaRPr>
          </a:p>
          <a:p>
            <a:pPr lvl="1" algn="just"/>
            <a:r>
              <a:rPr lang="vi-VN" dirty="0" smtClean="0">
                <a:solidFill>
                  <a:schemeClr val="accent4"/>
                </a:solidFill>
              </a:rPr>
              <a:t>Với các hệ thống cũ, cache thường nằm ngoài CPU</a:t>
            </a:r>
            <a:endParaRPr lang="en-US" dirty="0" smtClean="0">
              <a:solidFill>
                <a:schemeClr val="accent4"/>
              </a:solidFill>
            </a:endParaRPr>
          </a:p>
          <a:p>
            <a:pPr lvl="1" algn="just"/>
            <a:r>
              <a:rPr lang="vi-VN" dirty="0" smtClean="0">
                <a:solidFill>
                  <a:schemeClr val="accent4"/>
                </a:solidFill>
              </a:rPr>
              <a:t>Với các CPU mới, cache thường được tích hợp vào trong CPU</a:t>
            </a:r>
            <a:endParaRPr lang="en-US" dirty="0" smtClean="0">
              <a:solidFill>
                <a:schemeClr val="accent4"/>
              </a:solidFill>
            </a:endParaRPr>
          </a:p>
          <a:p>
            <a:pPr algn="just"/>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457200" y="1143000"/>
            <a:ext cx="8458200" cy="5410200"/>
          </a:xfrm>
        </p:spPr>
        <p:txBody>
          <a:bodyPr/>
          <a:lstStyle/>
          <a:p>
            <a:pPr algn="just"/>
            <a:r>
              <a:rPr lang="vi-VN" dirty="0" smtClean="0"/>
              <a:t> </a:t>
            </a:r>
            <a:r>
              <a:rPr lang="vi-VN" dirty="0" smtClean="0">
                <a:solidFill>
                  <a:srgbClr val="FF0000"/>
                </a:solidFill>
              </a:rPr>
              <a:t>Dung lượng</a:t>
            </a:r>
            <a:r>
              <a:rPr lang="en-US" dirty="0" smtClean="0">
                <a:solidFill>
                  <a:srgbClr val="FF0000"/>
                </a:solidFill>
              </a:rPr>
              <a:t> </a:t>
            </a:r>
            <a:r>
              <a:rPr lang="vi-VN" sz="2800" dirty="0" smtClean="0"/>
              <a:t>thường nhỏ</a:t>
            </a:r>
            <a:endParaRPr lang="en-US" sz="2800" dirty="0" smtClean="0"/>
          </a:p>
          <a:p>
            <a:pPr lvl="1" algn="just"/>
            <a:r>
              <a:rPr lang="en-US" sz="2400" dirty="0" err="1" smtClean="0"/>
              <a:t>Với</a:t>
            </a:r>
            <a:r>
              <a:rPr lang="en-US" sz="2400" dirty="0" smtClean="0"/>
              <a:t> </a:t>
            </a:r>
            <a:r>
              <a:rPr lang="en-US" sz="2400" dirty="0" err="1" smtClean="0"/>
              <a:t>các</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cũ</a:t>
            </a:r>
            <a:r>
              <a:rPr lang="en-US" sz="2400" dirty="0" smtClean="0"/>
              <a:t>: 16K, 32K,..., 128K</a:t>
            </a:r>
          </a:p>
          <a:p>
            <a:pPr lvl="1" algn="just"/>
            <a:r>
              <a:rPr lang="en-US" sz="2400" dirty="0" err="1" smtClean="0"/>
              <a:t>Với</a:t>
            </a:r>
            <a:r>
              <a:rPr lang="en-US" sz="2400" dirty="0" smtClean="0"/>
              <a:t> </a:t>
            </a:r>
            <a:r>
              <a:rPr lang="en-US" sz="2400" dirty="0" err="1" smtClean="0"/>
              <a:t>các</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mới</a:t>
            </a:r>
            <a:r>
              <a:rPr lang="en-US" sz="2400" dirty="0" smtClean="0"/>
              <a:t>: 256K, 512K, 1MB, 2MB, …</a:t>
            </a:r>
          </a:p>
          <a:p>
            <a:pPr algn="just"/>
            <a:r>
              <a:rPr lang="vi-VN" dirty="0" smtClean="0">
                <a:solidFill>
                  <a:srgbClr val="FF0000"/>
                </a:solidFill>
              </a:rPr>
              <a:t>Tốc độ truy nhập</a:t>
            </a:r>
            <a:r>
              <a:rPr lang="vi-VN" dirty="0" smtClean="0"/>
              <a:t> </a:t>
            </a:r>
            <a:r>
              <a:rPr lang="vi-VN" dirty="0" smtClean="0">
                <a:solidFill>
                  <a:srgbClr val="FF0000"/>
                </a:solidFill>
              </a:rPr>
              <a:t>của cache </a:t>
            </a:r>
            <a:r>
              <a:rPr lang="vi-VN" sz="2800" dirty="0" smtClean="0"/>
              <a:t>nhanh hơn so với tốc độ bộ nhớ chính </a:t>
            </a:r>
            <a:endParaRPr lang="en-US" sz="2800" dirty="0" smtClean="0"/>
          </a:p>
          <a:p>
            <a:pPr algn="just"/>
            <a:r>
              <a:rPr lang="vi-VN" dirty="0" smtClean="0">
                <a:solidFill>
                  <a:srgbClr val="FF0000"/>
                </a:solidFill>
              </a:rPr>
              <a:t>Giá thành cache</a:t>
            </a:r>
            <a:r>
              <a:rPr lang="vi-VN" sz="2800" dirty="0" smtClean="0"/>
              <a:t> (tính trên bit) thường đắt hơn so với bộ nhớ chính</a:t>
            </a:r>
            <a:endParaRPr lang="en-US" sz="2800" dirty="0" smtClean="0"/>
          </a:p>
          <a:p>
            <a:pPr algn="just"/>
            <a:r>
              <a:rPr lang="vi-VN" sz="2800" dirty="0" smtClean="0"/>
              <a:t>Với các hệ thống CPU mới, cache thường được chia thành nhiều mức: </a:t>
            </a:r>
            <a:endParaRPr lang="en-US" sz="2800" dirty="0" smtClean="0"/>
          </a:p>
          <a:p>
            <a:pPr lvl="1" algn="just"/>
            <a:r>
              <a:rPr lang="vi-VN" sz="2400" dirty="0" smtClean="0"/>
              <a:t>Mức 1: 16 – 32 KB có tốc độ rất cao</a:t>
            </a:r>
            <a:endParaRPr lang="en-US" sz="2400" dirty="0" smtClean="0"/>
          </a:p>
          <a:p>
            <a:pPr lvl="1" algn="just"/>
            <a:r>
              <a:rPr lang="vi-VN" sz="2400" dirty="0" smtClean="0"/>
              <a:t>Mức 2: 1 -16MB có tốc độ khá cao </a:t>
            </a:r>
            <a:endParaRPr lang="en-US" sz="2400" dirty="0" smtClean="0"/>
          </a:p>
          <a:p>
            <a:pPr algn="just"/>
            <a:endParaRPr lang="en-US" sz="28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Vai trò của Cache </a:t>
            </a:r>
            <a:endParaRPr lang="en-US" sz="2800" dirty="0" smtClean="0"/>
          </a:p>
          <a:p>
            <a:pPr lvl="1" algn="just"/>
            <a:r>
              <a:rPr lang="vi-VN" dirty="0" smtClean="0"/>
              <a:t>Nâng cao hiệu năng hệ thống:</a:t>
            </a:r>
            <a:endParaRPr lang="en-US" dirty="0" smtClean="0"/>
          </a:p>
          <a:p>
            <a:pPr lvl="2" algn="just"/>
            <a:r>
              <a:rPr lang="vi-VN" dirty="0" smtClean="0"/>
              <a:t>Dung hòa giữa CPU có tốc độ cao và bộ nhớ chính tốc độ thấp (giảm số lượng truy cập trực tiếp của CPU vào bộ nhớ chính) </a:t>
            </a:r>
            <a:endParaRPr lang="en-US" dirty="0" smtClean="0"/>
          </a:p>
          <a:p>
            <a:pPr lvl="2" algn="just"/>
            <a:r>
              <a:rPr lang="en-US" dirty="0" err="1" smtClean="0"/>
              <a:t>Thời</a:t>
            </a:r>
            <a:r>
              <a:rPr lang="en-US" dirty="0" smtClean="0"/>
              <a:t> </a:t>
            </a:r>
            <a:r>
              <a:rPr lang="en-US" dirty="0" err="1" smtClean="0"/>
              <a:t>gian</a:t>
            </a:r>
            <a:r>
              <a:rPr lang="en-US" dirty="0" smtClean="0"/>
              <a:t> </a:t>
            </a:r>
            <a:r>
              <a:rPr lang="en-US" dirty="0" err="1" smtClean="0"/>
              <a:t>trung</a:t>
            </a:r>
            <a:r>
              <a:rPr lang="en-US" dirty="0" smtClean="0"/>
              <a:t> </a:t>
            </a:r>
            <a:r>
              <a:rPr lang="en-US" dirty="0" err="1" smtClean="0"/>
              <a:t>bình</a:t>
            </a:r>
            <a:r>
              <a:rPr lang="en-US" dirty="0" smtClean="0"/>
              <a:t> CPU </a:t>
            </a:r>
            <a:r>
              <a:rPr lang="en-US" dirty="0" err="1" smtClean="0"/>
              <a:t>truy</a:t>
            </a:r>
            <a:r>
              <a:rPr lang="en-US" dirty="0" smtClean="0"/>
              <a:t> </a:t>
            </a:r>
            <a:r>
              <a:rPr lang="en-US" dirty="0" err="1" smtClean="0"/>
              <a:t>cập</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gần</a:t>
            </a:r>
            <a:r>
              <a:rPr lang="en-US" dirty="0" smtClean="0"/>
              <a:t> </a:t>
            </a:r>
            <a:r>
              <a:rPr lang="en-US" dirty="0" err="1" smtClean="0"/>
              <a:t>bằng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truy</a:t>
            </a:r>
            <a:r>
              <a:rPr lang="en-US" dirty="0" smtClean="0"/>
              <a:t> </a:t>
            </a:r>
            <a:r>
              <a:rPr lang="en-US" dirty="0" err="1" smtClean="0"/>
              <a:t>cập</a:t>
            </a:r>
            <a:r>
              <a:rPr lang="en-US" dirty="0" smtClean="0"/>
              <a:t> cache </a:t>
            </a:r>
          </a:p>
          <a:p>
            <a:pPr lvl="1" algn="just"/>
            <a:r>
              <a:rPr lang="en-US" dirty="0" err="1" smtClean="0"/>
              <a:t>Giảm</a:t>
            </a:r>
            <a:r>
              <a:rPr lang="en-US" dirty="0" smtClean="0"/>
              <a:t> </a:t>
            </a:r>
            <a:r>
              <a:rPr lang="en-US" dirty="0" err="1" smtClean="0"/>
              <a:t>giá</a:t>
            </a:r>
            <a:r>
              <a:rPr lang="en-US" dirty="0" smtClean="0"/>
              <a:t> </a:t>
            </a:r>
            <a:r>
              <a:rPr lang="en-US" dirty="0" err="1" smtClean="0"/>
              <a:t>thành</a:t>
            </a:r>
            <a:r>
              <a:rPr lang="en-US" dirty="0" smtClean="0"/>
              <a:t> </a:t>
            </a:r>
            <a:r>
              <a:rPr lang="en-US" dirty="0" err="1" smtClean="0"/>
              <a:t>sản</a:t>
            </a:r>
            <a:r>
              <a:rPr lang="en-US" dirty="0" smtClean="0"/>
              <a:t> </a:t>
            </a:r>
            <a:r>
              <a:rPr lang="en-US" dirty="0" err="1" smtClean="0"/>
              <a:t>xuất</a:t>
            </a:r>
            <a:endParaRPr lang="en-US" dirty="0" smtClean="0"/>
          </a:p>
          <a:p>
            <a:pPr lvl="2" algn="just"/>
            <a:r>
              <a:rPr lang="vi-VN" dirty="0" smtClean="0"/>
              <a:t>Nếu 2 hệ thống có cùng hiệu năng thì hệ thống có cache sẽ rẻ hơn </a:t>
            </a:r>
            <a:endParaRPr lang="en-US" dirty="0" smtClean="0"/>
          </a:p>
          <a:p>
            <a:pPr lvl="2" algn="just"/>
            <a:r>
              <a:rPr lang="vi-VN" dirty="0" smtClean="0"/>
              <a:t>Nếu 2 hệ thống cùng giá thành, hệ thống có cache sẽ nhanh hơn</a:t>
            </a:r>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Các nguyên lý hoạt động của Cache </a:t>
            </a:r>
            <a:endParaRPr lang="en-US" sz="2800" dirty="0" smtClean="0"/>
          </a:p>
          <a:p>
            <a:pPr lvl="1" algn="just"/>
            <a:r>
              <a:rPr lang="vi-VN" dirty="0" smtClean="0"/>
              <a:t>Cache được coi là bộ nhớ thông minh:</a:t>
            </a:r>
            <a:endParaRPr lang="en-US" dirty="0" smtClean="0"/>
          </a:p>
          <a:p>
            <a:pPr lvl="2" algn="just"/>
            <a:r>
              <a:rPr lang="vi-VN" dirty="0" smtClean="0"/>
              <a:t>Cache có khả năng đoán trước yêu cầu về lệnh và dữ liệu của CPU </a:t>
            </a:r>
            <a:endParaRPr lang="en-US" dirty="0" smtClean="0"/>
          </a:p>
          <a:p>
            <a:pPr lvl="2" algn="just"/>
            <a:r>
              <a:rPr lang="vi-VN" dirty="0" smtClean="0"/>
              <a:t>Dữ liệu và lệnh cần thiết được chuyển trước từ bộ nhớ chính về cache -&gt; CPU chỉ truy nhập cache -&gt; giảm thời gian truy nhập bộ nhớ</a:t>
            </a:r>
            <a:endParaRPr lang="en-US" dirty="0" smtClean="0"/>
          </a:p>
          <a:p>
            <a:pPr lvl="1" algn="just"/>
            <a:r>
              <a:rPr lang="vi-VN" dirty="0" smtClean="0"/>
              <a:t>Cache hoạt động dựa trên 2 nguyên lý cơ bản:</a:t>
            </a:r>
            <a:endParaRPr lang="en-US" dirty="0" smtClean="0"/>
          </a:p>
          <a:p>
            <a:pPr lvl="2" algn="just"/>
            <a:r>
              <a:rPr lang="en-US" dirty="0" smtClean="0"/>
              <a:t>Nguyên </a:t>
            </a:r>
            <a:r>
              <a:rPr lang="en-US" dirty="0" err="1" smtClean="0"/>
              <a:t>lý</a:t>
            </a:r>
            <a:r>
              <a:rPr lang="en-US" dirty="0" smtClean="0"/>
              <a:t> </a:t>
            </a:r>
            <a:r>
              <a:rPr lang="en-US" dirty="0" err="1" smtClean="0"/>
              <a:t>cục</a:t>
            </a:r>
            <a:r>
              <a:rPr lang="en-US" dirty="0" smtClean="0"/>
              <a:t> </a:t>
            </a:r>
            <a:r>
              <a:rPr lang="en-US" dirty="0" err="1" smtClean="0"/>
              <a:t>bộ</a:t>
            </a:r>
            <a:r>
              <a:rPr lang="en-US" dirty="0" smtClean="0"/>
              <a:t>/ </a:t>
            </a:r>
            <a:r>
              <a:rPr lang="en-US" dirty="0" err="1" smtClean="0"/>
              <a:t>lân</a:t>
            </a:r>
            <a:r>
              <a:rPr lang="en-US" dirty="0" smtClean="0"/>
              <a:t> </a:t>
            </a:r>
            <a:r>
              <a:rPr lang="en-US" dirty="0" err="1" smtClean="0"/>
              <a:t>cận</a:t>
            </a:r>
            <a:r>
              <a:rPr lang="en-US" dirty="0" smtClean="0"/>
              <a:t> </a:t>
            </a:r>
            <a:r>
              <a:rPr lang="en-US" dirty="0" err="1" smtClean="0"/>
              <a:t>về</a:t>
            </a:r>
            <a:r>
              <a:rPr lang="en-US" dirty="0" smtClean="0"/>
              <a:t> </a:t>
            </a:r>
            <a:r>
              <a:rPr lang="en-US" dirty="0" err="1" smtClean="0"/>
              <a:t>không</a:t>
            </a:r>
            <a:r>
              <a:rPr lang="en-US" dirty="0" smtClean="0"/>
              <a:t> </a:t>
            </a:r>
            <a:r>
              <a:rPr lang="en-US" dirty="0" err="1" smtClean="0"/>
              <a:t>gian</a:t>
            </a:r>
            <a:r>
              <a:rPr lang="en-US" dirty="0" smtClean="0"/>
              <a:t> (spatial locality) </a:t>
            </a:r>
          </a:p>
          <a:p>
            <a:pPr lvl="2" algn="just"/>
            <a:r>
              <a:rPr lang="en-US" dirty="0" smtClean="0"/>
              <a:t>Nguyên </a:t>
            </a:r>
            <a:r>
              <a:rPr lang="en-US" dirty="0" err="1" smtClean="0"/>
              <a:t>lý</a:t>
            </a:r>
            <a:r>
              <a:rPr lang="en-US" dirty="0" smtClean="0"/>
              <a:t> </a:t>
            </a:r>
            <a:r>
              <a:rPr lang="en-US" dirty="0" err="1" smtClean="0"/>
              <a:t>cục</a:t>
            </a:r>
            <a:r>
              <a:rPr lang="en-US" dirty="0" smtClean="0"/>
              <a:t> </a:t>
            </a:r>
            <a:r>
              <a:rPr lang="en-US" dirty="0" err="1" smtClean="0"/>
              <a:t>bộ</a:t>
            </a:r>
            <a:r>
              <a:rPr lang="en-US" dirty="0" smtClean="0"/>
              <a:t>/ </a:t>
            </a:r>
            <a:r>
              <a:rPr lang="en-US" dirty="0" err="1" smtClean="0"/>
              <a:t>lân</a:t>
            </a:r>
            <a:r>
              <a:rPr lang="en-US" dirty="0" smtClean="0"/>
              <a:t> </a:t>
            </a:r>
            <a:r>
              <a:rPr lang="en-US" dirty="0" err="1" smtClean="0"/>
              <a:t>cận</a:t>
            </a:r>
            <a:r>
              <a:rPr lang="en-US" dirty="0" smtClean="0"/>
              <a:t> </a:t>
            </a:r>
            <a:r>
              <a:rPr lang="en-US" dirty="0" err="1" smtClean="0"/>
              <a:t>về</a:t>
            </a:r>
            <a:r>
              <a:rPr lang="en-US" dirty="0" smtClean="0"/>
              <a:t> </a:t>
            </a:r>
            <a:r>
              <a:rPr lang="en-US" dirty="0" err="1" smtClean="0"/>
              <a:t>thời</a:t>
            </a:r>
            <a:r>
              <a:rPr lang="en-US" dirty="0" smtClean="0"/>
              <a:t> </a:t>
            </a:r>
            <a:r>
              <a:rPr lang="en-US" dirty="0" err="1" smtClean="0"/>
              <a:t>gian</a:t>
            </a:r>
            <a:r>
              <a:rPr lang="en-US" dirty="0" smtClean="0"/>
              <a:t> (temporal locality)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Các nguyên lý hoạt động của Cache </a:t>
            </a:r>
            <a:r>
              <a:rPr lang="en-US" dirty="0" smtClean="0">
                <a:solidFill>
                  <a:srgbClr val="FF0000"/>
                </a:solidFill>
              </a:rPr>
              <a:t>(</a:t>
            </a:r>
            <a:r>
              <a:rPr lang="en-US" dirty="0" err="1" smtClean="0">
                <a:solidFill>
                  <a:srgbClr val="FF0000"/>
                </a:solidFill>
              </a:rPr>
              <a:t>tt</a:t>
            </a:r>
            <a:r>
              <a:rPr lang="en-US" dirty="0" smtClean="0">
                <a:solidFill>
                  <a:srgbClr val="FF0000"/>
                </a:solidFill>
              </a:rPr>
              <a:t>)</a:t>
            </a:r>
            <a:endParaRPr lang="en-US" sz="2800" dirty="0" smtClean="0"/>
          </a:p>
          <a:p>
            <a:pPr lvl="1" algn="just"/>
            <a:r>
              <a:rPr lang="vi-VN" dirty="0" smtClean="0"/>
              <a:t>Cục bộ (lân cận) về không gian:</a:t>
            </a:r>
            <a:endParaRPr lang="en-US" dirty="0" smtClean="0"/>
          </a:p>
          <a:p>
            <a:pPr lvl="2" algn="just"/>
            <a:r>
              <a:rPr lang="vi-VN" dirty="0" smtClean="0"/>
              <a:t>Nếu một vị trí bộ nhớ được truy cập, thì khả</a:t>
            </a:r>
            <a:r>
              <a:rPr lang="en-US" dirty="0" smtClean="0"/>
              <a:t> </a:t>
            </a:r>
            <a:r>
              <a:rPr lang="vi-VN" dirty="0" smtClean="0"/>
              <a:t>năng/ xác suất các vị trí gần đó được truy cập trong thời gian gần tới là cao</a:t>
            </a:r>
            <a:endParaRPr lang="en-US" dirty="0" smtClean="0"/>
          </a:p>
          <a:p>
            <a:pPr lvl="2" algn="just"/>
            <a:r>
              <a:rPr lang="vi-VN" dirty="0" smtClean="0"/>
              <a:t>Áp dụng với các mục dữ liệu và các lệnh có thứ tự tuần tự theo chương trình</a:t>
            </a:r>
            <a:endParaRPr lang="en-US" dirty="0" smtClean="0"/>
          </a:p>
          <a:p>
            <a:pPr lvl="2" algn="just"/>
            <a:r>
              <a:rPr lang="vi-VN" dirty="0" smtClean="0"/>
              <a:t>Hầu hết các lệnh trong chương trình có thứ tự tuần tự, do đó cache đọc một khối lệnh trong bộ nhớ, mà bao gồm cả các phần tử xung quanh vị trí phần tử hiện tại được truy cập </a:t>
            </a:r>
            <a:endParaRPr lang="en-US" dirty="0" smtClean="0"/>
          </a:p>
          <a:p>
            <a:pPr lvl="1" algn="just"/>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Các nguyên lý hoạt động của Cache </a:t>
            </a:r>
            <a:r>
              <a:rPr lang="en-US" dirty="0" smtClean="0">
                <a:solidFill>
                  <a:srgbClr val="FF0000"/>
                </a:solidFill>
              </a:rPr>
              <a:t>(</a:t>
            </a:r>
            <a:r>
              <a:rPr lang="en-US" dirty="0" err="1" smtClean="0">
                <a:solidFill>
                  <a:srgbClr val="FF0000"/>
                </a:solidFill>
              </a:rPr>
              <a:t>tt</a:t>
            </a:r>
            <a:r>
              <a:rPr lang="en-US" dirty="0" smtClean="0">
                <a:solidFill>
                  <a:srgbClr val="FF0000"/>
                </a:solidFill>
              </a:rPr>
              <a:t>)</a:t>
            </a:r>
            <a:endParaRPr lang="en-US" sz="2800" dirty="0" smtClean="0"/>
          </a:p>
          <a:p>
            <a:pPr lvl="1" algn="just"/>
            <a:r>
              <a:rPr lang="vi-VN" dirty="0" smtClean="0"/>
              <a:t>Cục bộ (lân cận) về thời gian:</a:t>
            </a:r>
            <a:endParaRPr lang="en-US" dirty="0" smtClean="0"/>
          </a:p>
          <a:p>
            <a:pPr marL="911225" lvl="2" algn="just"/>
            <a:r>
              <a:rPr lang="vi-VN" dirty="0" smtClean="0"/>
              <a:t>Nếu một vị trí bộ nhớ được truy cập, thì khả năng nó sẽ được truy cập trong thời gian gần tới là cao </a:t>
            </a:r>
            <a:endParaRPr lang="en-US" dirty="0" smtClean="0"/>
          </a:p>
          <a:p>
            <a:pPr marL="911225" lvl="2" algn="just"/>
            <a:r>
              <a:rPr lang="vi-VN" dirty="0" smtClean="0"/>
              <a:t>Áp dụng với các mục dữ liệu và các lệnh trong vòng lặp </a:t>
            </a:r>
            <a:endParaRPr lang="en-US" dirty="0" smtClean="0"/>
          </a:p>
          <a:p>
            <a:pPr marL="911225" lvl="2" algn="just"/>
            <a:r>
              <a:rPr lang="vi-VN" dirty="0" smtClean="0"/>
              <a:t>Cache đọc khối dữ liệu trong bộ nhớ bao gồm tất cả các thành phần trong vòng lặp </a:t>
            </a:r>
            <a:endParaRPr lang="en-US" dirty="0" smtClean="0"/>
          </a:p>
          <a:p>
            <a:pPr lvl="1" algn="just"/>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err="1" smtClean="0"/>
              <a:t>Các</a:t>
            </a:r>
            <a:r>
              <a:rPr lang="en-US" sz="3200" dirty="0" smtClean="0"/>
              <a:t> </a:t>
            </a:r>
            <a:r>
              <a:rPr lang="en-US" sz="3200" dirty="0" err="1" smtClean="0"/>
              <a:t>đặc</a:t>
            </a:r>
            <a:r>
              <a:rPr lang="en-US" sz="3200" dirty="0" smtClean="0"/>
              <a:t> </a:t>
            </a:r>
            <a:r>
              <a:rPr lang="en-US" sz="3200" dirty="0" err="1" smtClean="0"/>
              <a:t>trung</a:t>
            </a:r>
            <a:r>
              <a:rPr lang="en-US" sz="3200" dirty="0" smtClean="0"/>
              <a:t> </a:t>
            </a:r>
            <a:r>
              <a:rPr lang="en-US" sz="3200" dirty="0" err="1" smtClean="0"/>
              <a:t>của</a:t>
            </a:r>
            <a:r>
              <a:rPr lang="en-US" sz="3200" dirty="0" smtClean="0"/>
              <a:t> </a:t>
            </a:r>
            <a:r>
              <a:rPr lang="en-US" sz="3200" dirty="0" err="1" smtClean="0"/>
              <a:t>hệ</a:t>
            </a:r>
            <a:r>
              <a:rPr lang="en-US" sz="3200" dirty="0" smtClean="0"/>
              <a:t> </a:t>
            </a:r>
            <a:r>
              <a:rPr lang="en-US" sz="3200" dirty="0" err="1" smtClean="0"/>
              <a:t>thống</a:t>
            </a:r>
            <a:r>
              <a:rPr lang="en-US" sz="3200" dirty="0" smtClean="0"/>
              <a:t> </a:t>
            </a:r>
            <a:r>
              <a:rPr lang="en-US" sz="3200" dirty="0" err="1" smtClean="0"/>
              <a:t>nhớ</a:t>
            </a:r>
            <a:r>
              <a:rPr lang="en-US" sz="3200" dirty="0" smtClean="0"/>
              <a:t>(</a:t>
            </a:r>
            <a:r>
              <a:rPr lang="en-US" sz="3200" dirty="0" err="1" smtClean="0"/>
              <a:t>tt</a:t>
            </a:r>
            <a:r>
              <a:rPr lang="en-US" sz="3200" dirty="0" smtClean="0"/>
              <a:t>)</a:t>
            </a:r>
          </a:p>
        </p:txBody>
      </p:sp>
      <p:sp>
        <p:nvSpPr>
          <p:cNvPr id="6148" name="Rectangle 3"/>
          <p:cNvSpPr>
            <a:spLocks noGrp="1" noChangeArrowheads="1"/>
          </p:cNvSpPr>
          <p:nvPr>
            <p:ph type="body" idx="1"/>
          </p:nvPr>
        </p:nvSpPr>
        <p:spPr>
          <a:xfrm>
            <a:off x="619125" y="1143000"/>
            <a:ext cx="7824788" cy="5102225"/>
          </a:xfrm>
        </p:spPr>
        <p:txBody>
          <a:bodyPr/>
          <a:lstStyle/>
          <a:p>
            <a:pPr algn="just"/>
            <a:r>
              <a:rPr lang="vi-VN" dirty="0" smtClean="0"/>
              <a:t>Hiệu năng (performance)</a:t>
            </a:r>
          </a:p>
          <a:p>
            <a:pPr lvl="1" algn="just"/>
            <a:r>
              <a:rPr lang="vi-VN" dirty="0" smtClean="0"/>
              <a:t> Thời gian truy nhập</a:t>
            </a:r>
          </a:p>
          <a:p>
            <a:pPr lvl="1" algn="just"/>
            <a:r>
              <a:rPr lang="vi-VN" dirty="0" smtClean="0"/>
              <a:t> Chu kỳ nhớ</a:t>
            </a:r>
          </a:p>
          <a:p>
            <a:pPr lvl="1" algn="just"/>
            <a:r>
              <a:rPr lang="vi-VN" dirty="0" smtClean="0"/>
              <a:t> Tốc độ truyền</a:t>
            </a:r>
          </a:p>
          <a:p>
            <a:pPr algn="just"/>
            <a:r>
              <a:rPr lang="vi-VN" dirty="0" smtClean="0"/>
              <a:t>Kiểu vật lý</a:t>
            </a:r>
          </a:p>
          <a:p>
            <a:pPr lvl="1" algn="just"/>
            <a:r>
              <a:rPr lang="vi-VN" dirty="0" smtClean="0"/>
              <a:t> Bộ nhớ bán dẫn</a:t>
            </a:r>
          </a:p>
          <a:p>
            <a:pPr lvl="1" algn="just"/>
            <a:r>
              <a:rPr lang="vi-VN" dirty="0" smtClean="0"/>
              <a:t> Bộ nhớ từ</a:t>
            </a:r>
          </a:p>
          <a:p>
            <a:pPr lvl="1" algn="just"/>
            <a:r>
              <a:rPr lang="vi-VN" dirty="0" smtClean="0"/>
              <a:t> Bộ nhớ quang </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Trao đổi dữ liệu</a:t>
            </a:r>
            <a:endParaRPr lang="en-US" dirty="0" smtClean="0">
              <a:solidFill>
                <a:srgbClr val="FF0000"/>
              </a:solidFill>
            </a:endParaRPr>
          </a:p>
          <a:p>
            <a:pPr lvl="1" algn="just"/>
            <a:r>
              <a:rPr lang="vi-VN" dirty="0" smtClean="0"/>
              <a:t>CPU đọc/ ghi từng mục dữ liệu riêng biệt từ/ vào cache</a:t>
            </a:r>
            <a:endParaRPr lang="en-US" dirty="0" smtClean="0"/>
          </a:p>
          <a:p>
            <a:pPr lvl="1" algn="just"/>
            <a:r>
              <a:rPr lang="vi-VN" dirty="0" smtClean="0"/>
              <a:t>Cache đọc/ ghi khối dữ liệu từ/ vào bộ nhớ</a:t>
            </a:r>
            <a:endParaRPr lang="en-US" dirty="0" smtClean="0"/>
          </a:p>
          <a:p>
            <a:pPr lvl="1" algn="just"/>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1295400" y="3505200"/>
            <a:ext cx="7062439"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err="1" smtClean="0">
                <a:solidFill>
                  <a:srgbClr val="FF0000"/>
                </a:solidFill>
              </a:rPr>
              <a:t>Hệ</a:t>
            </a:r>
            <a:r>
              <a:rPr lang="en-US" dirty="0" smtClean="0">
                <a:solidFill>
                  <a:srgbClr val="FF0000"/>
                </a:solidFill>
              </a:rPr>
              <a:t> </a:t>
            </a:r>
            <a:r>
              <a:rPr lang="en-US" dirty="0" err="1" smtClean="0">
                <a:solidFill>
                  <a:srgbClr val="FF0000"/>
                </a:solidFill>
              </a:rPr>
              <a:t>số</a:t>
            </a:r>
            <a:r>
              <a:rPr lang="en-US" dirty="0" smtClean="0">
                <a:solidFill>
                  <a:srgbClr val="FF0000"/>
                </a:solidFill>
              </a:rPr>
              <a:t> Hit </a:t>
            </a:r>
            <a:r>
              <a:rPr lang="en-US" dirty="0" err="1" smtClean="0">
                <a:solidFill>
                  <a:srgbClr val="FF0000"/>
                </a:solidFill>
              </a:rPr>
              <a:t>và</a:t>
            </a:r>
            <a:r>
              <a:rPr lang="en-US" dirty="0" smtClean="0">
                <a:solidFill>
                  <a:srgbClr val="FF0000"/>
                </a:solidFill>
              </a:rPr>
              <a:t> Miss </a:t>
            </a:r>
            <a:r>
              <a:rPr lang="en-US" dirty="0" err="1" smtClean="0">
                <a:solidFill>
                  <a:srgbClr val="FF0000"/>
                </a:solidFill>
              </a:rPr>
              <a:t>của</a:t>
            </a:r>
            <a:r>
              <a:rPr lang="en-US" dirty="0" smtClean="0">
                <a:solidFill>
                  <a:srgbClr val="FF0000"/>
                </a:solidFill>
              </a:rPr>
              <a:t> Cache </a:t>
            </a:r>
          </a:p>
          <a:p>
            <a:pPr lvl="1" algn="just"/>
            <a:r>
              <a:rPr lang="vi-VN" dirty="0" smtClean="0"/>
              <a:t>Hit là sự kiện CPU truy cập tới mục dữ liệu/ mục tin mà tìm được trong cache</a:t>
            </a:r>
            <a:endParaRPr lang="en-US" dirty="0" smtClean="0"/>
          </a:p>
          <a:p>
            <a:pPr lvl="2" algn="just"/>
            <a:r>
              <a:rPr lang="vi-VN" dirty="0" smtClean="0"/>
              <a:t>Xác suất xảy ra Hit được gọi là hệ số hit H</a:t>
            </a:r>
            <a:endParaRPr lang="en-US" dirty="0" smtClean="0"/>
          </a:p>
          <a:p>
            <a:pPr lvl="2" algn="just"/>
            <a:r>
              <a:rPr lang="en-US" dirty="0" smtClean="0"/>
              <a:t>0&lt;= H &lt;= 1 </a:t>
            </a:r>
          </a:p>
          <a:p>
            <a:pPr lvl="2" algn="just"/>
            <a:r>
              <a:rPr lang="en-US" dirty="0" smtClean="0"/>
              <a:t>H </a:t>
            </a:r>
            <a:r>
              <a:rPr lang="en-US" dirty="0" err="1" smtClean="0"/>
              <a:t>càng</a:t>
            </a:r>
            <a:r>
              <a:rPr lang="en-US" dirty="0" smtClean="0"/>
              <a:t> </a:t>
            </a:r>
            <a:r>
              <a:rPr lang="en-US" dirty="0" err="1" smtClean="0"/>
              <a:t>cao</a:t>
            </a:r>
            <a:r>
              <a:rPr lang="en-US" dirty="0" smtClean="0"/>
              <a:t> </a:t>
            </a:r>
            <a:r>
              <a:rPr lang="en-US" dirty="0" err="1" smtClean="0"/>
              <a:t>thì</a:t>
            </a:r>
            <a:r>
              <a:rPr lang="en-US" dirty="0" smtClean="0"/>
              <a:t> cache </a:t>
            </a:r>
            <a:r>
              <a:rPr lang="en-US" dirty="0" err="1" smtClean="0"/>
              <a:t>càng</a:t>
            </a:r>
            <a:r>
              <a:rPr lang="en-US" dirty="0" smtClean="0"/>
              <a:t> </a:t>
            </a:r>
            <a:r>
              <a:rPr lang="en-US" dirty="0" err="1" smtClean="0"/>
              <a:t>tốt</a:t>
            </a:r>
            <a:r>
              <a:rPr lang="en-US" dirty="0" smtClean="0"/>
              <a:t> </a:t>
            </a:r>
          </a:p>
          <a:p>
            <a:pPr lvl="1" algn="just"/>
            <a:r>
              <a:rPr lang="en-US" dirty="0" smtClean="0"/>
              <a:t>Miss </a:t>
            </a:r>
            <a:r>
              <a:rPr lang="en-US" dirty="0" err="1" smtClean="0"/>
              <a:t>là</a:t>
            </a:r>
            <a:r>
              <a:rPr lang="en-US" dirty="0" smtClean="0"/>
              <a:t> </a:t>
            </a:r>
            <a:r>
              <a:rPr lang="en-US" dirty="0" err="1" smtClean="0"/>
              <a:t>sự</a:t>
            </a:r>
            <a:r>
              <a:rPr lang="en-US" dirty="0" smtClean="0"/>
              <a:t> </a:t>
            </a:r>
            <a:r>
              <a:rPr lang="en-US" dirty="0" err="1" smtClean="0"/>
              <a:t>kiện</a:t>
            </a:r>
            <a:r>
              <a:rPr lang="en-US" dirty="0" smtClean="0"/>
              <a:t> CPU </a:t>
            </a:r>
            <a:r>
              <a:rPr lang="en-US" dirty="0" err="1" smtClean="0"/>
              <a:t>truy</a:t>
            </a:r>
            <a:r>
              <a:rPr lang="en-US" dirty="0" smtClean="0"/>
              <a:t> </a:t>
            </a:r>
            <a:r>
              <a:rPr lang="en-US" dirty="0" err="1" smtClean="0"/>
              <a:t>cập</a:t>
            </a:r>
            <a:r>
              <a:rPr lang="en-US" dirty="0" smtClean="0"/>
              <a:t> </a:t>
            </a:r>
            <a:r>
              <a:rPr lang="en-US" dirty="0" err="1" smtClean="0"/>
              <a:t>tới</a:t>
            </a:r>
            <a:r>
              <a:rPr lang="en-US" dirty="0" smtClean="0"/>
              <a:t> </a:t>
            </a:r>
            <a:r>
              <a:rPr lang="en-US" dirty="0" err="1" smtClean="0"/>
              <a:t>mục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mà</a:t>
            </a:r>
            <a:r>
              <a:rPr lang="en-US" dirty="0" smtClean="0"/>
              <a:t> </a:t>
            </a:r>
            <a:r>
              <a:rPr lang="en-US" dirty="0" err="1" smtClean="0"/>
              <a:t>không</a:t>
            </a:r>
            <a:r>
              <a:rPr lang="en-US" dirty="0" smtClean="0"/>
              <a:t> </a:t>
            </a:r>
            <a:r>
              <a:rPr lang="en-US" dirty="0" err="1" smtClean="0"/>
              <a:t>tìm</a:t>
            </a:r>
            <a:r>
              <a:rPr lang="en-US" dirty="0" smtClean="0"/>
              <a:t> </a:t>
            </a:r>
            <a:r>
              <a:rPr lang="en-US" dirty="0" err="1" smtClean="0"/>
              <a:t>thấy</a:t>
            </a:r>
            <a:r>
              <a:rPr lang="en-US" dirty="0" smtClean="0"/>
              <a:t> </a:t>
            </a:r>
            <a:r>
              <a:rPr lang="en-US" dirty="0" err="1" smtClean="0"/>
              <a:t>nó</a:t>
            </a:r>
            <a:r>
              <a:rPr lang="en-US" dirty="0" smtClean="0"/>
              <a:t> </a:t>
            </a:r>
            <a:r>
              <a:rPr lang="en-US" dirty="0" err="1" smtClean="0"/>
              <a:t>trong</a:t>
            </a:r>
            <a:r>
              <a:rPr lang="en-US" dirty="0" smtClean="0"/>
              <a:t> cache</a:t>
            </a:r>
          </a:p>
          <a:p>
            <a:pPr lvl="2" algn="just"/>
            <a:r>
              <a:rPr lang="vi-VN" dirty="0" smtClean="0"/>
              <a:t>Khả năng xảy ra Miss gọi là hệ số miss hay 1-H</a:t>
            </a:r>
            <a:endParaRPr lang="en-US" dirty="0" smtClean="0"/>
          </a:p>
          <a:p>
            <a:pPr lvl="2" algn="just"/>
            <a:r>
              <a:rPr lang="en-US" dirty="0" smtClean="0"/>
              <a:t>0&lt;= (1-H) &lt;= 1</a:t>
            </a:r>
          </a:p>
          <a:p>
            <a:pPr lvl="2" algn="just"/>
            <a:r>
              <a:rPr lang="en-US" dirty="0" err="1" smtClean="0"/>
              <a:t>Hệ</a:t>
            </a:r>
            <a:r>
              <a:rPr lang="en-US" dirty="0" smtClean="0"/>
              <a:t> </a:t>
            </a:r>
            <a:r>
              <a:rPr lang="en-US" dirty="0" err="1" smtClean="0"/>
              <a:t>số</a:t>
            </a:r>
            <a:r>
              <a:rPr lang="en-US" dirty="0" smtClean="0"/>
              <a:t> miss </a:t>
            </a:r>
            <a:r>
              <a:rPr lang="en-US" dirty="0" err="1" smtClean="0"/>
              <a:t>thấp</a:t>
            </a:r>
            <a:r>
              <a:rPr lang="en-US" dirty="0" smtClean="0"/>
              <a:t> </a:t>
            </a:r>
            <a:r>
              <a:rPr lang="en-US" dirty="0" err="1" smtClean="0"/>
              <a:t>thì</a:t>
            </a:r>
            <a:r>
              <a:rPr lang="en-US" dirty="0" smtClean="0"/>
              <a:t> </a:t>
            </a:r>
            <a:r>
              <a:rPr lang="en-US" dirty="0" err="1" smtClean="0"/>
              <a:t>hiệu</a:t>
            </a:r>
            <a:r>
              <a:rPr lang="en-US" dirty="0" smtClean="0"/>
              <a:t> </a:t>
            </a:r>
            <a:r>
              <a:rPr lang="en-US" dirty="0" err="1" smtClean="0"/>
              <a:t>quả</a:t>
            </a:r>
            <a:r>
              <a:rPr lang="en-US" dirty="0" smtClean="0"/>
              <a:t> cache </a:t>
            </a:r>
            <a:r>
              <a:rPr lang="en-US" dirty="0" err="1" smtClean="0"/>
              <a:t>cao</a:t>
            </a:r>
            <a:endParaRPr 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err="1" smtClean="0">
                <a:solidFill>
                  <a:srgbClr val="FF0000"/>
                </a:solidFill>
              </a:rPr>
              <a:t>Kiến</a:t>
            </a:r>
            <a:r>
              <a:rPr lang="en-US" dirty="0" smtClean="0">
                <a:solidFill>
                  <a:srgbClr val="FF0000"/>
                </a:solidFill>
              </a:rPr>
              <a:t> </a:t>
            </a:r>
            <a:r>
              <a:rPr lang="en-US" dirty="0" err="1" smtClean="0">
                <a:solidFill>
                  <a:srgbClr val="FF0000"/>
                </a:solidFill>
              </a:rPr>
              <a:t>trúc</a:t>
            </a:r>
            <a:r>
              <a:rPr lang="en-US" dirty="0" smtClean="0">
                <a:solidFill>
                  <a:srgbClr val="FF0000"/>
                </a:solidFill>
              </a:rPr>
              <a:t> Cache – look aside </a:t>
            </a:r>
          </a:p>
          <a:p>
            <a:pPr lvl="1" algn="just"/>
            <a:r>
              <a:rPr lang="vi-VN" dirty="0" smtClean="0"/>
              <a:t>Cache và bộ nhớ cùng </a:t>
            </a:r>
            <a:endParaRPr lang="en-US" dirty="0" smtClean="0"/>
          </a:p>
          <a:p>
            <a:pPr lvl="1" algn="just">
              <a:buNone/>
            </a:pPr>
            <a:r>
              <a:rPr lang="vi-VN" dirty="0" smtClean="0"/>
              <a:t>được kết nối tới bus hệ thống </a:t>
            </a:r>
            <a:endParaRPr lang="en-US" dirty="0" smtClean="0"/>
          </a:p>
          <a:p>
            <a:pPr lvl="1" algn="just"/>
            <a:r>
              <a:rPr lang="vi-VN" dirty="0" smtClean="0"/>
              <a:t>Cache và bộ nhớ chính </a:t>
            </a:r>
          </a:p>
          <a:p>
            <a:pPr lvl="1" algn="just">
              <a:buNone/>
            </a:pPr>
            <a:r>
              <a:rPr lang="vi-VN" dirty="0" smtClean="0"/>
              <a:t>“thấy” chu kỳ bus CPU </a:t>
            </a:r>
          </a:p>
          <a:p>
            <a:pPr lvl="1" algn="just">
              <a:buNone/>
            </a:pPr>
            <a:r>
              <a:rPr lang="vi-VN" dirty="0" smtClean="0"/>
              <a:t>tại cùng một thời điểm</a:t>
            </a:r>
            <a:endParaRPr lang="en-US" dirty="0" smtClean="0"/>
          </a:p>
          <a:p>
            <a:pPr lvl="1" algn="just"/>
            <a:r>
              <a:rPr lang="vi-VN" dirty="0" smtClean="0"/>
              <a:t>Ưu:</a:t>
            </a:r>
            <a:endParaRPr lang="en-US" dirty="0" smtClean="0"/>
          </a:p>
          <a:p>
            <a:pPr lvl="2" algn="just"/>
            <a:r>
              <a:rPr lang="vi-VN" dirty="0" smtClean="0"/>
              <a:t>Thiết kế đơn giản</a:t>
            </a:r>
            <a:endParaRPr lang="en-US" dirty="0" smtClean="0"/>
          </a:p>
          <a:p>
            <a:pPr lvl="2" algn="just"/>
            <a:r>
              <a:rPr lang="en-US" dirty="0" smtClean="0"/>
              <a:t>Miss </a:t>
            </a:r>
            <a:r>
              <a:rPr lang="en-US" dirty="0" err="1" smtClean="0"/>
              <a:t>nhanh</a:t>
            </a:r>
            <a:endParaRPr lang="en-US" dirty="0" smtClean="0"/>
          </a:p>
          <a:p>
            <a:pPr lvl="1" algn="just"/>
            <a:r>
              <a:rPr lang="vi-VN" dirty="0" smtClean="0"/>
              <a:t>Nhược</a:t>
            </a:r>
            <a:endParaRPr lang="en-US" dirty="0" smtClean="0"/>
          </a:p>
          <a:p>
            <a:pPr lvl="2" algn="just"/>
            <a:r>
              <a:rPr lang="en-US" dirty="0" smtClean="0"/>
              <a:t>Hit </a:t>
            </a:r>
            <a:r>
              <a:rPr lang="en-US" dirty="0" err="1" smtClean="0"/>
              <a:t>chậm</a:t>
            </a: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5442479" y="1828800"/>
            <a:ext cx="3225271" cy="4038600"/>
          </a:xfrm>
          <a:prstGeom prst="rect">
            <a:avLst/>
          </a:prstGeom>
          <a:noFill/>
          <a:ln w="9525">
            <a:noFill/>
            <a:miter lim="800000"/>
            <a:headEnd/>
            <a:tailEnd/>
          </a:ln>
          <a:effectLst/>
        </p:spPr>
      </p:pic>
      <p:sp>
        <p:nvSpPr>
          <p:cNvPr id="7" name="TextBox 6"/>
          <p:cNvSpPr txBox="1"/>
          <p:nvPr/>
        </p:nvSpPr>
        <p:spPr>
          <a:xfrm>
            <a:off x="6705600" y="990600"/>
            <a:ext cx="2209800" cy="830997"/>
          </a:xfrm>
          <a:prstGeom prst="rect">
            <a:avLst/>
          </a:prstGeom>
          <a:noFill/>
        </p:spPr>
        <p:txBody>
          <a:bodyPr wrap="square" rtlCol="0">
            <a:spAutoFit/>
          </a:bodyPr>
          <a:lstStyle/>
          <a:p>
            <a:r>
              <a:rPr lang="pt-BR" sz="2400" dirty="0" smtClean="0">
                <a:solidFill>
                  <a:srgbClr val="FF0000"/>
                </a:solidFill>
              </a:rPr>
              <a:t>RAM lưu dữ liệu cache</a:t>
            </a:r>
            <a:r>
              <a:rPr lang="pt-BR" sz="2400" dirty="0" smtClean="0"/>
              <a:t> </a:t>
            </a:r>
            <a:endParaRPr lang="en-US" sz="2400" dirty="0"/>
          </a:p>
        </p:txBody>
      </p:sp>
      <p:cxnSp>
        <p:nvCxnSpPr>
          <p:cNvPr id="9" name="Straight Arrow Connector 8"/>
          <p:cNvCxnSpPr/>
          <p:nvPr/>
        </p:nvCxnSpPr>
        <p:spPr>
          <a:xfrm rot="5400000" flipH="1" flipV="1">
            <a:off x="7848600" y="1676400"/>
            <a:ext cx="685800" cy="2286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3886200" y="5562600"/>
            <a:ext cx="1983235" cy="830997"/>
          </a:xfrm>
          <a:prstGeom prst="rect">
            <a:avLst/>
          </a:prstGeom>
          <a:noFill/>
        </p:spPr>
        <p:txBody>
          <a:bodyPr wrap="none" rtlCol="0">
            <a:spAutoFit/>
          </a:bodyPr>
          <a:lstStyle/>
          <a:p>
            <a:r>
              <a:rPr lang="vi-VN" sz="2400" dirty="0" smtClean="0">
                <a:solidFill>
                  <a:srgbClr val="FF0000"/>
                </a:solidFill>
              </a:rPr>
              <a:t>RAM lưu địa </a:t>
            </a:r>
            <a:endParaRPr lang="en-US" sz="2400" dirty="0" smtClean="0">
              <a:solidFill>
                <a:srgbClr val="FF0000"/>
              </a:solidFill>
            </a:endParaRPr>
          </a:p>
          <a:p>
            <a:r>
              <a:rPr lang="vi-VN" sz="2400" dirty="0" smtClean="0">
                <a:solidFill>
                  <a:srgbClr val="FF0000"/>
                </a:solidFill>
              </a:rPr>
              <a:t>chỉ bộ nhớ</a:t>
            </a:r>
            <a:endParaRPr lang="en-US" sz="2400" dirty="0">
              <a:solidFill>
                <a:srgbClr val="FF0000"/>
              </a:solidFill>
            </a:endParaRPr>
          </a:p>
        </p:txBody>
      </p:sp>
      <p:cxnSp>
        <p:nvCxnSpPr>
          <p:cNvPr id="11" name="Straight Arrow Connector 10"/>
          <p:cNvCxnSpPr/>
          <p:nvPr/>
        </p:nvCxnSpPr>
        <p:spPr>
          <a:xfrm rot="10800000" flipV="1">
            <a:off x="5638800" y="4191000"/>
            <a:ext cx="1676400" cy="1524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err="1" smtClean="0">
                <a:solidFill>
                  <a:srgbClr val="FF0000"/>
                </a:solidFill>
              </a:rPr>
              <a:t>Kiến</a:t>
            </a:r>
            <a:r>
              <a:rPr lang="en-US" dirty="0" smtClean="0">
                <a:solidFill>
                  <a:srgbClr val="FF0000"/>
                </a:solidFill>
              </a:rPr>
              <a:t> </a:t>
            </a:r>
            <a:r>
              <a:rPr lang="en-US" dirty="0" err="1" smtClean="0">
                <a:solidFill>
                  <a:srgbClr val="FF0000"/>
                </a:solidFill>
              </a:rPr>
              <a:t>trúc</a:t>
            </a:r>
            <a:r>
              <a:rPr lang="en-US" dirty="0" smtClean="0">
                <a:solidFill>
                  <a:srgbClr val="FF0000"/>
                </a:solidFill>
              </a:rPr>
              <a:t> Cache – look through </a:t>
            </a:r>
          </a:p>
          <a:p>
            <a:pPr lvl="1" algn="just"/>
            <a:r>
              <a:rPr lang="vi-VN" dirty="0" smtClean="0"/>
              <a:t>Cache nằm giữa CPU và </a:t>
            </a:r>
            <a:endParaRPr lang="en-US" dirty="0" smtClean="0"/>
          </a:p>
          <a:p>
            <a:pPr lvl="1" algn="just">
              <a:buNone/>
            </a:pPr>
            <a:r>
              <a:rPr lang="vi-VN" dirty="0" smtClean="0"/>
              <a:t>bộ nhớ chính </a:t>
            </a:r>
            <a:endParaRPr lang="en-US" dirty="0" smtClean="0"/>
          </a:p>
          <a:p>
            <a:pPr lvl="1" algn="just"/>
            <a:r>
              <a:rPr lang="vi-VN" dirty="0" smtClean="0"/>
              <a:t>Cache “thấy” chu kỳ bus </a:t>
            </a:r>
          </a:p>
          <a:p>
            <a:pPr lvl="1" algn="just">
              <a:buNone/>
            </a:pPr>
            <a:r>
              <a:rPr lang="vi-VN" dirty="0" smtClean="0"/>
              <a:t>CPU trước sau đó nó </a:t>
            </a:r>
          </a:p>
          <a:p>
            <a:pPr lvl="1" algn="just">
              <a:buNone/>
            </a:pPr>
            <a:r>
              <a:rPr lang="vi-VN" dirty="0" smtClean="0"/>
              <a:t>“truyền” lại cho bộ nhớ chính</a:t>
            </a:r>
            <a:endParaRPr lang="en-US" dirty="0" smtClean="0"/>
          </a:p>
          <a:p>
            <a:pPr lvl="1" algn="just"/>
            <a:r>
              <a:rPr lang="vi-VN" dirty="0" smtClean="0"/>
              <a:t>Ưu:</a:t>
            </a:r>
            <a:endParaRPr lang="en-US" dirty="0" smtClean="0"/>
          </a:p>
          <a:p>
            <a:pPr lvl="2" algn="just"/>
            <a:r>
              <a:rPr lang="en-US" dirty="0" smtClean="0"/>
              <a:t>Hit </a:t>
            </a:r>
            <a:r>
              <a:rPr lang="en-US" dirty="0" err="1" smtClean="0"/>
              <a:t>nhanh</a:t>
            </a:r>
            <a:endParaRPr lang="en-US" dirty="0" smtClean="0"/>
          </a:p>
          <a:p>
            <a:pPr lvl="1" algn="just"/>
            <a:r>
              <a:rPr lang="vi-VN" dirty="0" smtClean="0"/>
              <a:t>Nhược</a:t>
            </a:r>
            <a:endParaRPr lang="en-US" dirty="0" smtClean="0"/>
          </a:p>
          <a:p>
            <a:pPr lvl="2" algn="just"/>
            <a:r>
              <a:rPr lang="en-US" dirty="0" err="1" smtClean="0"/>
              <a:t>Thiết</a:t>
            </a:r>
            <a:r>
              <a:rPr lang="en-US" dirty="0" smtClean="0"/>
              <a:t> </a:t>
            </a:r>
            <a:r>
              <a:rPr lang="en-US" dirty="0" err="1" smtClean="0"/>
              <a:t>kế</a:t>
            </a:r>
            <a:r>
              <a:rPr lang="en-US" dirty="0" smtClean="0"/>
              <a:t> </a:t>
            </a:r>
            <a:r>
              <a:rPr lang="en-US" dirty="0" err="1" smtClean="0"/>
              <a:t>phức</a:t>
            </a:r>
            <a:r>
              <a:rPr lang="en-US" dirty="0" smtClean="0"/>
              <a:t> </a:t>
            </a:r>
            <a:r>
              <a:rPr lang="en-US" dirty="0" err="1" smtClean="0"/>
              <a:t>tạp</a:t>
            </a:r>
            <a:endParaRPr lang="en-US" dirty="0" smtClean="0"/>
          </a:p>
          <a:p>
            <a:pPr lvl="2" algn="just"/>
            <a:r>
              <a:rPr lang="en-US" dirty="0" err="1" smtClean="0"/>
              <a:t>Đắt</a:t>
            </a:r>
            <a:r>
              <a:rPr lang="en-US" dirty="0" smtClean="0"/>
              <a:t>; Miss </a:t>
            </a:r>
            <a:r>
              <a:rPr lang="en-US" dirty="0" err="1" smtClean="0"/>
              <a:t>chậm</a:t>
            </a:r>
            <a:endParaRPr lang="en-US" dirty="0" smtClean="0"/>
          </a:p>
        </p:txBody>
      </p:sp>
      <p:pic>
        <p:nvPicPr>
          <p:cNvPr id="3074" name="Picture 2"/>
          <p:cNvPicPr>
            <a:picLocks noChangeAspect="1" noChangeArrowheads="1"/>
          </p:cNvPicPr>
          <p:nvPr/>
        </p:nvPicPr>
        <p:blipFill>
          <a:blip r:embed="rId2"/>
          <a:srcRect/>
          <a:stretch>
            <a:fillRect/>
          </a:stretch>
        </p:blipFill>
        <p:spPr bwMode="auto">
          <a:xfrm>
            <a:off x="5312229" y="1905000"/>
            <a:ext cx="3831771"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err="1" smtClean="0">
                <a:solidFill>
                  <a:srgbClr val="FF0000"/>
                </a:solidFill>
              </a:rPr>
              <a:t>Tổ</a:t>
            </a:r>
            <a:r>
              <a:rPr lang="en-US" dirty="0" smtClean="0">
                <a:solidFill>
                  <a:srgbClr val="FF0000"/>
                </a:solidFill>
              </a:rPr>
              <a:t> </a:t>
            </a:r>
            <a:r>
              <a:rPr lang="en-US" dirty="0" err="1" smtClean="0">
                <a:solidFill>
                  <a:srgbClr val="FF0000"/>
                </a:solidFill>
              </a:rPr>
              <a:t>chức</a:t>
            </a:r>
            <a:r>
              <a:rPr lang="en-US" dirty="0" smtClean="0">
                <a:solidFill>
                  <a:srgbClr val="FF0000"/>
                </a:solidFill>
              </a:rPr>
              <a:t> Cache </a:t>
            </a:r>
          </a:p>
          <a:p>
            <a:pPr marL="469900" lvl="1" algn="just"/>
            <a:r>
              <a:rPr lang="vi-VN" dirty="0" smtClean="0"/>
              <a:t>Tổ chức cache giải quyết vấn đề cache và bộ nhớ chính phối hợp làm việc với nhau như thế nào</a:t>
            </a:r>
            <a:endParaRPr lang="en-US" dirty="0" smtClean="0"/>
          </a:p>
        </p:txBody>
      </p:sp>
      <p:pic>
        <p:nvPicPr>
          <p:cNvPr id="4098" name="Picture 2"/>
          <p:cNvPicPr>
            <a:picLocks noChangeAspect="1" noChangeArrowheads="1"/>
          </p:cNvPicPr>
          <p:nvPr/>
        </p:nvPicPr>
        <p:blipFill>
          <a:blip r:embed="rId2"/>
          <a:srcRect/>
          <a:stretch>
            <a:fillRect/>
          </a:stretch>
        </p:blipFill>
        <p:spPr bwMode="auto">
          <a:xfrm>
            <a:off x="1143000" y="2701674"/>
            <a:ext cx="7050009" cy="3842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err="1" smtClean="0">
                <a:solidFill>
                  <a:srgbClr val="FF0000"/>
                </a:solidFill>
              </a:rPr>
              <a:t>Các</a:t>
            </a:r>
            <a:r>
              <a:rPr lang="en-US" dirty="0" smtClean="0">
                <a:solidFill>
                  <a:srgbClr val="FF0000"/>
                </a:solidFill>
              </a:rPr>
              <a:t> </a:t>
            </a:r>
            <a:r>
              <a:rPr lang="en-US" dirty="0" err="1" smtClean="0">
                <a:solidFill>
                  <a:srgbClr val="FF0000"/>
                </a:solidFill>
              </a:rPr>
              <a:t>kỹ</a:t>
            </a:r>
            <a:r>
              <a:rPr lang="en-US" dirty="0" smtClean="0">
                <a:solidFill>
                  <a:srgbClr val="FF0000"/>
                </a:solidFill>
              </a:rPr>
              <a:t> </a:t>
            </a:r>
            <a:r>
              <a:rPr lang="en-US" dirty="0" err="1" smtClean="0">
                <a:solidFill>
                  <a:srgbClr val="FF0000"/>
                </a:solidFill>
              </a:rPr>
              <a:t>thuật</a:t>
            </a:r>
            <a:r>
              <a:rPr lang="en-US" dirty="0" smtClean="0">
                <a:solidFill>
                  <a:srgbClr val="FF0000"/>
                </a:solidFill>
              </a:rPr>
              <a:t> </a:t>
            </a:r>
            <a:r>
              <a:rPr lang="en-US" dirty="0" err="1" smtClean="0">
                <a:solidFill>
                  <a:srgbClr val="FF0000"/>
                </a:solidFill>
              </a:rPr>
              <a:t>tổ</a:t>
            </a:r>
            <a:r>
              <a:rPr lang="en-US" dirty="0" smtClean="0">
                <a:solidFill>
                  <a:srgbClr val="FF0000"/>
                </a:solidFill>
              </a:rPr>
              <a:t> </a:t>
            </a:r>
            <a:r>
              <a:rPr lang="en-US" dirty="0" err="1" smtClean="0">
                <a:solidFill>
                  <a:srgbClr val="FF0000"/>
                </a:solidFill>
              </a:rPr>
              <a:t>chức</a:t>
            </a:r>
            <a:r>
              <a:rPr lang="en-US" dirty="0" smtClean="0">
                <a:solidFill>
                  <a:srgbClr val="FF0000"/>
                </a:solidFill>
              </a:rPr>
              <a:t> Cache </a:t>
            </a:r>
          </a:p>
          <a:p>
            <a:pPr marL="469900" lvl="1" algn="just"/>
            <a:r>
              <a:rPr lang="vi-VN" dirty="0" smtClean="0"/>
              <a:t>Ánh xạ trực tiếp (direct mapping)</a:t>
            </a:r>
            <a:r>
              <a:rPr lang="en-US" dirty="0" smtClean="0"/>
              <a:t>:</a:t>
            </a:r>
          </a:p>
          <a:p>
            <a:pPr marL="869950" lvl="2" algn="just"/>
            <a:r>
              <a:rPr lang="vi-VN" dirty="0" smtClean="0"/>
              <a:t>Đơn giản, nhanh</a:t>
            </a:r>
            <a:endParaRPr lang="en-US" dirty="0" smtClean="0"/>
          </a:p>
          <a:p>
            <a:pPr marL="869950" lvl="2" algn="just"/>
            <a:r>
              <a:rPr lang="vi-VN" dirty="0" smtClean="0"/>
              <a:t>Ánh xạ cố định</a:t>
            </a:r>
            <a:endParaRPr lang="en-US" dirty="0" smtClean="0"/>
          </a:p>
          <a:p>
            <a:pPr marL="469900" lvl="1" algn="just"/>
            <a:r>
              <a:rPr lang="vi-VN" dirty="0" smtClean="0"/>
              <a:t>Ánh xạ kết hợp đầy đủ (fully associative mapping):</a:t>
            </a:r>
            <a:endParaRPr lang="en-US" dirty="0" smtClean="0"/>
          </a:p>
          <a:p>
            <a:pPr marL="869950" lvl="2" algn="just"/>
            <a:r>
              <a:rPr lang="en-US" dirty="0" err="1" smtClean="0"/>
              <a:t>Phức</a:t>
            </a:r>
            <a:r>
              <a:rPr lang="en-US" dirty="0" smtClean="0"/>
              <a:t> </a:t>
            </a:r>
            <a:r>
              <a:rPr lang="en-US" dirty="0" err="1" smtClean="0"/>
              <a:t>tạp</a:t>
            </a:r>
            <a:r>
              <a:rPr lang="en-US" dirty="0" smtClean="0"/>
              <a:t>, </a:t>
            </a:r>
            <a:r>
              <a:rPr lang="en-US" dirty="0" err="1" smtClean="0"/>
              <a:t>chậm</a:t>
            </a:r>
            <a:endParaRPr lang="en-US" dirty="0" smtClean="0"/>
          </a:p>
          <a:p>
            <a:pPr marL="869950" lvl="2" algn="just"/>
            <a:r>
              <a:rPr lang="en-US" dirty="0" err="1" smtClean="0"/>
              <a:t>Ánh</a:t>
            </a:r>
            <a:r>
              <a:rPr lang="en-US" dirty="0" smtClean="0"/>
              <a:t> </a:t>
            </a:r>
            <a:r>
              <a:rPr lang="en-US" dirty="0" err="1" smtClean="0"/>
              <a:t>xạ</a:t>
            </a:r>
            <a:r>
              <a:rPr lang="en-US" dirty="0" smtClean="0"/>
              <a:t> </a:t>
            </a:r>
            <a:r>
              <a:rPr lang="en-US" dirty="0" err="1" smtClean="0"/>
              <a:t>linh</a:t>
            </a:r>
            <a:r>
              <a:rPr lang="en-US" dirty="0" smtClean="0"/>
              <a:t> </a:t>
            </a:r>
            <a:r>
              <a:rPr lang="en-US" dirty="0" err="1" smtClean="0"/>
              <a:t>hoạt</a:t>
            </a:r>
            <a:endParaRPr lang="en-US" dirty="0" smtClean="0"/>
          </a:p>
          <a:p>
            <a:pPr marL="469900" lvl="1" algn="just"/>
            <a:r>
              <a:rPr lang="en-US" dirty="0" err="1" smtClean="0"/>
              <a:t>Ánh</a:t>
            </a:r>
            <a:r>
              <a:rPr lang="en-US" dirty="0" smtClean="0"/>
              <a:t> </a:t>
            </a:r>
            <a:r>
              <a:rPr lang="en-US" dirty="0" err="1" smtClean="0"/>
              <a:t>xạ</a:t>
            </a:r>
            <a:r>
              <a:rPr lang="en-US" dirty="0" smtClean="0"/>
              <a:t> </a:t>
            </a:r>
            <a:r>
              <a:rPr lang="en-US" dirty="0" err="1" smtClean="0"/>
              <a:t>tập</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theo</a:t>
            </a:r>
            <a:r>
              <a:rPr lang="en-US" dirty="0" smtClean="0"/>
              <a:t> </a:t>
            </a:r>
            <a:r>
              <a:rPr lang="en-US" dirty="0" err="1" smtClean="0"/>
              <a:t>bộ</a:t>
            </a:r>
            <a:r>
              <a:rPr lang="en-US" dirty="0" smtClean="0"/>
              <a:t> (set): (set associative mapping)</a:t>
            </a:r>
          </a:p>
          <a:p>
            <a:pPr marL="869950" lvl="2" algn="just"/>
            <a:r>
              <a:rPr lang="en-US" dirty="0" err="1" smtClean="0"/>
              <a:t>Phức</a:t>
            </a:r>
            <a:r>
              <a:rPr lang="en-US" dirty="0" smtClean="0"/>
              <a:t> </a:t>
            </a:r>
            <a:r>
              <a:rPr lang="en-US" dirty="0" err="1" smtClean="0"/>
              <a:t>tạp</a:t>
            </a:r>
            <a:endParaRPr lang="en-US" dirty="0" smtClean="0"/>
          </a:p>
          <a:p>
            <a:pPr marL="869950" lvl="2" algn="just"/>
            <a:r>
              <a:rPr lang="en-US" dirty="0" err="1" smtClean="0"/>
              <a:t>Nhanh</a:t>
            </a:r>
            <a:r>
              <a:rPr lang="en-US" dirty="0" smtClean="0"/>
              <a:t>, </a:t>
            </a:r>
            <a:r>
              <a:rPr lang="en-US" dirty="0" err="1" smtClean="0"/>
              <a:t>ánh</a:t>
            </a:r>
            <a:r>
              <a:rPr lang="en-US" dirty="0" smtClean="0"/>
              <a:t> </a:t>
            </a:r>
            <a:r>
              <a:rPr lang="en-US" dirty="0" err="1" smtClean="0"/>
              <a:t>xạ</a:t>
            </a:r>
            <a:r>
              <a:rPr lang="en-US" dirty="0" smtClean="0"/>
              <a:t> </a:t>
            </a:r>
            <a:r>
              <a:rPr lang="en-US" dirty="0" err="1" smtClean="0"/>
              <a:t>linh</a:t>
            </a:r>
            <a:r>
              <a:rPr lang="en-US" dirty="0" smtClean="0"/>
              <a:t> </a:t>
            </a:r>
            <a:r>
              <a:rPr lang="en-US" dirty="0" err="1" smtClean="0"/>
              <a:t>hoạt</a:t>
            </a:r>
            <a:endParaRPr lang="en-US"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err="1" smtClean="0">
                <a:solidFill>
                  <a:srgbClr val="FF0000"/>
                </a:solidFill>
              </a:rPr>
              <a:t>Ánh</a:t>
            </a:r>
            <a:r>
              <a:rPr lang="en-US" dirty="0" smtClean="0">
                <a:solidFill>
                  <a:srgbClr val="FF0000"/>
                </a:solidFill>
              </a:rPr>
              <a:t> </a:t>
            </a:r>
            <a:r>
              <a:rPr lang="en-US" dirty="0" err="1" smtClean="0">
                <a:solidFill>
                  <a:srgbClr val="FF0000"/>
                </a:solidFill>
              </a:rPr>
              <a:t>xạ</a:t>
            </a:r>
            <a:r>
              <a:rPr lang="en-US" dirty="0" smtClean="0">
                <a:solidFill>
                  <a:srgbClr val="FF0000"/>
                </a:solidFill>
              </a:rPr>
              <a:t> </a:t>
            </a:r>
            <a:r>
              <a:rPr lang="en-US" dirty="0" err="1" smtClean="0">
                <a:solidFill>
                  <a:srgbClr val="FF0000"/>
                </a:solidFill>
              </a:rPr>
              <a:t>trực</a:t>
            </a:r>
            <a:r>
              <a:rPr lang="en-US" dirty="0" smtClean="0">
                <a:solidFill>
                  <a:srgbClr val="FF0000"/>
                </a:solidFill>
              </a:rPr>
              <a:t> </a:t>
            </a:r>
            <a:r>
              <a:rPr lang="en-US" dirty="0" err="1" smtClean="0">
                <a:solidFill>
                  <a:srgbClr val="FF0000"/>
                </a:solidFill>
              </a:rPr>
              <a:t>tiếp</a:t>
            </a:r>
            <a:r>
              <a:rPr lang="en-US" dirty="0" smtClean="0">
                <a:solidFill>
                  <a:srgbClr val="FF0000"/>
                </a:solidFill>
              </a:rPr>
              <a:t> </a:t>
            </a:r>
          </a:p>
          <a:p>
            <a:pPr marL="469900" lvl="1" algn="just"/>
            <a:r>
              <a:rPr lang="vi-VN" dirty="0" smtClean="0"/>
              <a:t>Cache: </a:t>
            </a:r>
            <a:r>
              <a:rPr lang="vi-VN" sz="2400" dirty="0" smtClean="0"/>
              <a:t>Được chia thành n khối hoặc dòng (block or line), từ Line</a:t>
            </a:r>
            <a:r>
              <a:rPr lang="en-US" sz="2400" dirty="0" smtClean="0"/>
              <a:t> (0</a:t>
            </a:r>
            <a:r>
              <a:rPr lang="vi-VN" sz="2400" dirty="0" smtClean="0"/>
              <a:t> tới </a:t>
            </a:r>
            <a:r>
              <a:rPr lang="en-US" sz="2400" dirty="0" smtClean="0"/>
              <a:t>n-1)</a:t>
            </a:r>
          </a:p>
          <a:p>
            <a:pPr marL="469900" lvl="1" algn="just"/>
            <a:r>
              <a:rPr lang="vi-VN" dirty="0" smtClean="0"/>
              <a:t>Bộ nhớ:</a:t>
            </a:r>
            <a:endParaRPr lang="en-US" dirty="0" smtClean="0"/>
          </a:p>
          <a:p>
            <a:pPr marL="679450" lvl="2" algn="just"/>
            <a:r>
              <a:rPr lang="vi-VN" dirty="0" smtClean="0"/>
              <a:t>Được chia thành m trang (page), từ page</a:t>
            </a:r>
            <a:r>
              <a:rPr lang="en-US" dirty="0" smtClean="0"/>
              <a:t> </a:t>
            </a:r>
            <a:r>
              <a:rPr lang="vi-VN" dirty="0" smtClean="0"/>
              <a:t>0 tới</a:t>
            </a:r>
            <a:r>
              <a:rPr lang="en-US" dirty="0" smtClean="0"/>
              <a:t> </a:t>
            </a:r>
            <a:r>
              <a:rPr lang="vi-VN" dirty="0" smtClean="0"/>
              <a:t>page</a:t>
            </a:r>
            <a:r>
              <a:rPr lang="en-US" dirty="0" smtClean="0"/>
              <a:t> </a:t>
            </a:r>
            <a:r>
              <a:rPr lang="vi-VN" dirty="0" smtClean="0"/>
              <a:t>m-1</a:t>
            </a:r>
            <a:endParaRPr lang="en-US" dirty="0" smtClean="0"/>
          </a:p>
          <a:p>
            <a:pPr marL="679450" lvl="2" algn="just"/>
            <a:r>
              <a:rPr lang="vi-VN" dirty="0" smtClean="0"/>
              <a:t>Mỗi trang bộ nhớ có kích thước bằng cache</a:t>
            </a:r>
            <a:endParaRPr lang="en-US" dirty="0" smtClean="0"/>
          </a:p>
          <a:p>
            <a:pPr marL="679450" lvl="2" algn="just"/>
            <a:r>
              <a:rPr lang="en-US" dirty="0" err="1" smtClean="0"/>
              <a:t>Mỗi</a:t>
            </a:r>
            <a:r>
              <a:rPr lang="en-US" dirty="0" smtClean="0"/>
              <a:t> </a:t>
            </a:r>
            <a:r>
              <a:rPr lang="en-US" dirty="0" err="1" smtClean="0"/>
              <a:t>trang</a:t>
            </a:r>
            <a:r>
              <a:rPr lang="en-US" dirty="0" smtClean="0"/>
              <a:t> </a:t>
            </a:r>
            <a:r>
              <a:rPr lang="en-US" dirty="0" err="1" smtClean="0"/>
              <a:t>có</a:t>
            </a:r>
            <a:r>
              <a:rPr lang="en-US" dirty="0" smtClean="0"/>
              <a:t> n lines, </a:t>
            </a:r>
            <a:r>
              <a:rPr lang="en-US" dirty="0" err="1" smtClean="0"/>
              <a:t>từ</a:t>
            </a:r>
            <a:r>
              <a:rPr lang="en-US" dirty="0" smtClean="0"/>
              <a:t> Line 0 </a:t>
            </a:r>
            <a:r>
              <a:rPr lang="en-US" dirty="0" err="1" smtClean="0"/>
              <a:t>tới</a:t>
            </a:r>
            <a:r>
              <a:rPr lang="en-US" dirty="0" smtClean="0"/>
              <a:t> Line n-1</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err="1" smtClean="0">
                <a:solidFill>
                  <a:srgbClr val="FF0000"/>
                </a:solidFill>
              </a:rPr>
              <a:t>Ánh</a:t>
            </a:r>
            <a:r>
              <a:rPr lang="en-US" dirty="0" smtClean="0">
                <a:solidFill>
                  <a:srgbClr val="FF0000"/>
                </a:solidFill>
              </a:rPr>
              <a:t> </a:t>
            </a:r>
            <a:r>
              <a:rPr lang="en-US" dirty="0" err="1" smtClean="0">
                <a:solidFill>
                  <a:srgbClr val="FF0000"/>
                </a:solidFill>
              </a:rPr>
              <a:t>xạ</a:t>
            </a:r>
            <a:r>
              <a:rPr lang="en-US" dirty="0" smtClean="0">
                <a:solidFill>
                  <a:srgbClr val="FF0000"/>
                </a:solidFill>
              </a:rPr>
              <a:t> </a:t>
            </a:r>
            <a:r>
              <a:rPr lang="en-US" dirty="0" err="1" smtClean="0">
                <a:solidFill>
                  <a:srgbClr val="FF0000"/>
                </a:solidFill>
              </a:rPr>
              <a:t>trực</a:t>
            </a:r>
            <a:r>
              <a:rPr lang="en-US" dirty="0" smtClean="0">
                <a:solidFill>
                  <a:srgbClr val="FF0000"/>
                </a:solidFill>
              </a:rPr>
              <a:t> </a:t>
            </a:r>
            <a:r>
              <a:rPr lang="en-US" dirty="0" err="1" smtClean="0">
                <a:solidFill>
                  <a:srgbClr val="FF0000"/>
                </a:solidFill>
              </a:rPr>
              <a:t>tiếp</a:t>
            </a:r>
            <a:r>
              <a:rPr lang="en-US" dirty="0" smtClean="0">
                <a:solidFill>
                  <a:srgbClr val="FF0000"/>
                </a:solidFill>
              </a:rPr>
              <a:t> (</a:t>
            </a:r>
            <a:r>
              <a:rPr lang="en-US" dirty="0" err="1" smtClean="0">
                <a:solidFill>
                  <a:srgbClr val="FF0000"/>
                </a:solidFill>
              </a:rPr>
              <a:t>tt</a:t>
            </a:r>
            <a:r>
              <a:rPr lang="en-US" dirty="0" smtClean="0">
                <a:solidFill>
                  <a:srgbClr val="FF0000"/>
                </a:solidFill>
              </a:rPr>
              <a:t>)</a:t>
            </a:r>
            <a:endParaRPr lang="en-US" dirty="0" smtClean="0"/>
          </a:p>
          <a:p>
            <a:pPr marL="469900" lvl="1" algn="just"/>
            <a:r>
              <a:rPr lang="en-US" dirty="0" err="1" smtClean="0"/>
              <a:t>Ánh</a:t>
            </a:r>
            <a:r>
              <a:rPr lang="en-US" dirty="0" smtClean="0"/>
              <a:t> </a:t>
            </a:r>
            <a:r>
              <a:rPr lang="en-US" dirty="0" err="1" smtClean="0"/>
              <a:t>xạ</a:t>
            </a:r>
            <a:r>
              <a:rPr lang="en-US" dirty="0" smtClean="0"/>
              <a:t>:</a:t>
            </a:r>
          </a:p>
          <a:p>
            <a:pPr marL="869950" lvl="2" algn="just"/>
            <a:r>
              <a:rPr lang="vi-VN" dirty="0" smtClean="0"/>
              <a:t>Line</a:t>
            </a:r>
            <a:r>
              <a:rPr lang="en-US" dirty="0" smtClean="0"/>
              <a:t> </a:t>
            </a:r>
            <a:r>
              <a:rPr lang="vi-VN" dirty="0" smtClean="0"/>
              <a:t>0 của (page</a:t>
            </a:r>
            <a:r>
              <a:rPr lang="en-US" dirty="0" smtClean="0"/>
              <a:t> </a:t>
            </a:r>
            <a:r>
              <a:rPr lang="vi-VN" dirty="0" smtClean="0"/>
              <a:t>0 tới page</a:t>
            </a:r>
            <a:r>
              <a:rPr lang="en-US" dirty="0" smtClean="0"/>
              <a:t> </a:t>
            </a:r>
            <a:r>
              <a:rPr lang="vi-VN" dirty="0" smtClean="0"/>
              <a:t>m-1) được ánh xạ tới</a:t>
            </a:r>
            <a:r>
              <a:rPr lang="en-US" dirty="0" smtClean="0"/>
              <a:t> </a:t>
            </a:r>
            <a:r>
              <a:rPr lang="vi-VN" dirty="0" smtClean="0"/>
              <a:t>Line</a:t>
            </a:r>
            <a:r>
              <a:rPr lang="en-US" dirty="0" smtClean="0"/>
              <a:t> </a:t>
            </a:r>
            <a:r>
              <a:rPr lang="vi-VN" dirty="0" smtClean="0"/>
              <a:t>0 của cache</a:t>
            </a:r>
            <a:endParaRPr lang="en-US" dirty="0" smtClean="0"/>
          </a:p>
          <a:p>
            <a:pPr marL="869950" lvl="2" algn="just"/>
            <a:r>
              <a:rPr lang="vi-VN" dirty="0" smtClean="0"/>
              <a:t>Line</a:t>
            </a:r>
            <a:r>
              <a:rPr lang="en-US" dirty="0" smtClean="0"/>
              <a:t> </a:t>
            </a:r>
            <a:r>
              <a:rPr lang="vi-VN" dirty="0" smtClean="0"/>
              <a:t>1 của (page</a:t>
            </a:r>
            <a:r>
              <a:rPr lang="en-US" dirty="0" smtClean="0"/>
              <a:t> </a:t>
            </a:r>
            <a:r>
              <a:rPr lang="vi-VN" dirty="0" smtClean="0"/>
              <a:t>0 tới page</a:t>
            </a:r>
            <a:r>
              <a:rPr lang="en-US" dirty="0" smtClean="0"/>
              <a:t> </a:t>
            </a:r>
            <a:r>
              <a:rPr lang="vi-VN" dirty="0" smtClean="0"/>
              <a:t>m-1) được ánh xạ tới Line</a:t>
            </a:r>
            <a:r>
              <a:rPr lang="en-US" dirty="0" smtClean="0"/>
              <a:t> </a:t>
            </a:r>
            <a:r>
              <a:rPr lang="vi-VN" dirty="0" smtClean="0"/>
              <a:t>1 của cache</a:t>
            </a:r>
            <a:endParaRPr lang="en-US" dirty="0" smtClean="0"/>
          </a:p>
          <a:p>
            <a:pPr marL="869950" lvl="2" algn="just"/>
            <a:r>
              <a:rPr lang="en-US" dirty="0" smtClean="0"/>
              <a:t>….</a:t>
            </a:r>
          </a:p>
          <a:p>
            <a:pPr marL="869950" lvl="2" algn="just"/>
            <a:r>
              <a:rPr lang="vi-VN" dirty="0" smtClean="0"/>
              <a:t>Line</a:t>
            </a:r>
            <a:r>
              <a:rPr lang="en-US" dirty="0" smtClean="0"/>
              <a:t> </a:t>
            </a:r>
            <a:r>
              <a:rPr lang="vi-VN" dirty="0" smtClean="0"/>
              <a:t>n-1 của (page</a:t>
            </a:r>
            <a:r>
              <a:rPr lang="en-US" dirty="0" smtClean="0"/>
              <a:t> </a:t>
            </a:r>
            <a:r>
              <a:rPr lang="vi-VN" dirty="0" smtClean="0"/>
              <a:t>0 tới page</a:t>
            </a:r>
            <a:r>
              <a:rPr lang="en-US" dirty="0" smtClean="0"/>
              <a:t> </a:t>
            </a:r>
            <a:r>
              <a:rPr lang="vi-VN" dirty="0" smtClean="0"/>
              <a:t>m-1) được ánh xạ tới</a:t>
            </a:r>
            <a:r>
              <a:rPr lang="en-US" dirty="0" smtClean="0"/>
              <a:t> </a:t>
            </a:r>
            <a:r>
              <a:rPr lang="vi-VN" dirty="0" smtClean="0"/>
              <a:t>Line</a:t>
            </a:r>
            <a:r>
              <a:rPr lang="en-US" dirty="0" smtClean="0"/>
              <a:t> </a:t>
            </a:r>
            <a:r>
              <a:rPr lang="vi-VN" dirty="0" smtClean="0"/>
              <a:t>n-1 của cache</a:t>
            </a:r>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err="1" smtClean="0">
                <a:solidFill>
                  <a:srgbClr val="FF0000"/>
                </a:solidFill>
              </a:rPr>
              <a:t>Ánh</a:t>
            </a:r>
            <a:r>
              <a:rPr lang="en-US" dirty="0" smtClean="0">
                <a:solidFill>
                  <a:srgbClr val="FF0000"/>
                </a:solidFill>
              </a:rPr>
              <a:t> </a:t>
            </a:r>
            <a:r>
              <a:rPr lang="en-US" dirty="0" err="1" smtClean="0">
                <a:solidFill>
                  <a:srgbClr val="FF0000"/>
                </a:solidFill>
              </a:rPr>
              <a:t>xạ</a:t>
            </a:r>
            <a:r>
              <a:rPr lang="en-US" dirty="0" smtClean="0">
                <a:solidFill>
                  <a:srgbClr val="FF0000"/>
                </a:solidFill>
              </a:rPr>
              <a:t> </a:t>
            </a:r>
            <a:r>
              <a:rPr lang="en-US" dirty="0" err="1" smtClean="0">
                <a:solidFill>
                  <a:srgbClr val="FF0000"/>
                </a:solidFill>
              </a:rPr>
              <a:t>trực</a:t>
            </a:r>
            <a:r>
              <a:rPr lang="en-US" dirty="0" smtClean="0">
                <a:solidFill>
                  <a:srgbClr val="FF0000"/>
                </a:solidFill>
              </a:rPr>
              <a:t> </a:t>
            </a:r>
            <a:r>
              <a:rPr lang="en-US" dirty="0" err="1" smtClean="0">
                <a:solidFill>
                  <a:srgbClr val="FF0000"/>
                </a:solidFill>
              </a:rPr>
              <a:t>tiếp</a:t>
            </a:r>
            <a:r>
              <a:rPr lang="en-US" dirty="0" smtClean="0">
                <a:solidFill>
                  <a:srgbClr val="FF0000"/>
                </a:solidFill>
              </a:rPr>
              <a:t> (</a:t>
            </a:r>
            <a:r>
              <a:rPr lang="en-US" dirty="0" err="1" smtClean="0">
                <a:solidFill>
                  <a:srgbClr val="FF0000"/>
                </a:solidFill>
              </a:rPr>
              <a:t>tt</a:t>
            </a:r>
            <a:r>
              <a:rPr lang="en-US" dirty="0" smtClean="0">
                <a:solidFill>
                  <a:srgbClr val="FF0000"/>
                </a:solidFill>
              </a:rPr>
              <a:t>)</a:t>
            </a:r>
            <a:endParaRPr lang="en-US" dirty="0" smtClean="0"/>
          </a:p>
        </p:txBody>
      </p:sp>
      <p:pic>
        <p:nvPicPr>
          <p:cNvPr id="5122" name="Picture 2"/>
          <p:cNvPicPr>
            <a:picLocks noChangeAspect="1" noChangeArrowheads="1"/>
          </p:cNvPicPr>
          <p:nvPr/>
        </p:nvPicPr>
        <p:blipFill>
          <a:blip r:embed="rId2"/>
          <a:srcRect/>
          <a:stretch>
            <a:fillRect/>
          </a:stretch>
        </p:blipFill>
        <p:spPr bwMode="auto">
          <a:xfrm>
            <a:off x="1447800" y="1752600"/>
            <a:ext cx="7160439" cy="48162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err="1" smtClean="0">
                <a:solidFill>
                  <a:srgbClr val="FF0000"/>
                </a:solidFill>
              </a:rPr>
              <a:t>Địa</a:t>
            </a:r>
            <a:r>
              <a:rPr lang="en-US" dirty="0" smtClean="0">
                <a:solidFill>
                  <a:srgbClr val="FF0000"/>
                </a:solidFill>
              </a:rPr>
              <a:t> </a:t>
            </a:r>
            <a:r>
              <a:rPr lang="en-US" dirty="0" err="1" smtClean="0">
                <a:solidFill>
                  <a:srgbClr val="FF0000"/>
                </a:solidFill>
              </a:rPr>
              <a:t>chỉ</a:t>
            </a:r>
            <a:r>
              <a:rPr lang="en-US" dirty="0" smtClean="0">
                <a:solidFill>
                  <a:srgbClr val="FF0000"/>
                </a:solidFill>
              </a:rPr>
              <a:t> </a:t>
            </a:r>
            <a:r>
              <a:rPr lang="en-US" dirty="0" err="1" smtClean="0">
                <a:solidFill>
                  <a:srgbClr val="FF0000"/>
                </a:solidFill>
              </a:rPr>
              <a:t>ánh</a:t>
            </a:r>
            <a:r>
              <a:rPr lang="en-US" dirty="0" smtClean="0">
                <a:solidFill>
                  <a:srgbClr val="FF0000"/>
                </a:solidFill>
              </a:rPr>
              <a:t> </a:t>
            </a:r>
            <a:r>
              <a:rPr lang="en-US" dirty="0" err="1" smtClean="0">
                <a:solidFill>
                  <a:srgbClr val="FF0000"/>
                </a:solidFill>
              </a:rPr>
              <a:t>xạ</a:t>
            </a:r>
            <a:r>
              <a:rPr lang="en-US" dirty="0" smtClean="0">
                <a:solidFill>
                  <a:srgbClr val="FF0000"/>
                </a:solidFill>
              </a:rPr>
              <a:t> </a:t>
            </a:r>
            <a:r>
              <a:rPr lang="en-US" dirty="0" err="1" smtClean="0">
                <a:solidFill>
                  <a:srgbClr val="FF0000"/>
                </a:solidFill>
              </a:rPr>
              <a:t>trực</a:t>
            </a:r>
            <a:r>
              <a:rPr lang="en-US" dirty="0" smtClean="0">
                <a:solidFill>
                  <a:srgbClr val="FF0000"/>
                </a:solidFill>
              </a:rPr>
              <a:t> </a:t>
            </a:r>
            <a:r>
              <a:rPr lang="en-US" dirty="0" err="1" smtClean="0">
                <a:solidFill>
                  <a:srgbClr val="FF0000"/>
                </a:solidFill>
              </a:rPr>
              <a:t>tiếp</a:t>
            </a:r>
            <a:endParaRPr lang="en-US" dirty="0" smtClean="0"/>
          </a:p>
        </p:txBody>
      </p:sp>
      <p:pic>
        <p:nvPicPr>
          <p:cNvPr id="2" name="Picture 2"/>
          <p:cNvPicPr>
            <a:picLocks noChangeAspect="1" noChangeArrowheads="1"/>
          </p:cNvPicPr>
          <p:nvPr/>
        </p:nvPicPr>
        <p:blipFill>
          <a:blip r:embed="rId2"/>
          <a:srcRect/>
          <a:stretch>
            <a:fillRect/>
          </a:stretch>
        </p:blipFill>
        <p:spPr bwMode="auto">
          <a:xfrm>
            <a:off x="1981200" y="1752600"/>
            <a:ext cx="5657850" cy="864801"/>
          </a:xfrm>
          <a:prstGeom prst="rect">
            <a:avLst/>
          </a:prstGeom>
          <a:noFill/>
          <a:ln w="9525">
            <a:noFill/>
            <a:miter lim="800000"/>
            <a:headEnd/>
            <a:tailEnd/>
          </a:ln>
          <a:effectLst/>
        </p:spPr>
      </p:pic>
      <p:sp>
        <p:nvSpPr>
          <p:cNvPr id="7" name="TextBox 6"/>
          <p:cNvSpPr txBox="1"/>
          <p:nvPr/>
        </p:nvSpPr>
        <p:spPr>
          <a:xfrm>
            <a:off x="762000" y="2971800"/>
            <a:ext cx="8046818" cy="1569660"/>
          </a:xfrm>
          <a:prstGeom prst="rect">
            <a:avLst/>
          </a:prstGeom>
          <a:noFill/>
        </p:spPr>
        <p:txBody>
          <a:bodyPr wrap="none" rtlCol="0">
            <a:spAutoFit/>
          </a:bodyPr>
          <a:lstStyle/>
          <a:p>
            <a:pPr algn="just">
              <a:buFont typeface="Wingdings" pitchFamily="2" charset="2"/>
              <a:buChar char="§"/>
            </a:pPr>
            <a:r>
              <a:rPr lang="en-US" sz="2800" dirty="0" smtClean="0"/>
              <a:t> </a:t>
            </a:r>
            <a:r>
              <a:rPr lang="vi-VN" sz="3200" dirty="0" smtClean="0"/>
              <a:t>Tag (bit): là địa chỉ của trang trong bộ nhớ</a:t>
            </a:r>
            <a:endParaRPr lang="en-US" sz="3200" dirty="0" smtClean="0"/>
          </a:p>
          <a:p>
            <a:pPr algn="just">
              <a:buFont typeface="Wingdings" pitchFamily="2" charset="2"/>
              <a:buChar char="§"/>
            </a:pPr>
            <a:r>
              <a:rPr lang="en-US" sz="3200" dirty="0" smtClean="0"/>
              <a:t> Line (bit): </a:t>
            </a:r>
            <a:r>
              <a:rPr lang="en-US" sz="3200" dirty="0" err="1" smtClean="0"/>
              <a:t>là</a:t>
            </a:r>
            <a:r>
              <a:rPr lang="en-US" sz="3200" dirty="0" smtClean="0"/>
              <a:t> </a:t>
            </a:r>
            <a:r>
              <a:rPr lang="en-US" sz="3200" dirty="0" err="1" smtClean="0"/>
              <a:t>địa</a:t>
            </a:r>
            <a:r>
              <a:rPr lang="en-US" sz="3200" dirty="0" smtClean="0"/>
              <a:t> </a:t>
            </a:r>
            <a:r>
              <a:rPr lang="en-US" sz="3200" dirty="0" err="1" smtClean="0"/>
              <a:t>chỉ</a:t>
            </a:r>
            <a:r>
              <a:rPr lang="en-US" sz="3200" dirty="0" smtClean="0"/>
              <a:t> </a:t>
            </a:r>
            <a:r>
              <a:rPr lang="en-US" sz="3200" dirty="0" err="1" smtClean="0"/>
              <a:t>của</a:t>
            </a:r>
            <a:r>
              <a:rPr lang="en-US" sz="3200" dirty="0" smtClean="0"/>
              <a:t> line </a:t>
            </a:r>
            <a:r>
              <a:rPr lang="en-US" sz="3200" dirty="0" err="1" smtClean="0"/>
              <a:t>trong</a:t>
            </a:r>
            <a:r>
              <a:rPr lang="en-US" sz="3200" dirty="0" smtClean="0"/>
              <a:t> cache</a:t>
            </a:r>
          </a:p>
          <a:p>
            <a:pPr algn="just">
              <a:buFont typeface="Wingdings" pitchFamily="2" charset="2"/>
              <a:buChar char="§"/>
            </a:pPr>
            <a:r>
              <a:rPr lang="en-US" sz="3200" dirty="0" smtClean="0"/>
              <a:t> Word (bit): </a:t>
            </a:r>
            <a:r>
              <a:rPr lang="en-US" sz="3200" dirty="0" err="1" smtClean="0"/>
              <a:t>là</a:t>
            </a:r>
            <a:r>
              <a:rPr lang="en-US" sz="3200" dirty="0" smtClean="0"/>
              <a:t> </a:t>
            </a:r>
            <a:r>
              <a:rPr lang="en-US" sz="3200" dirty="0" err="1" smtClean="0"/>
              <a:t>địa</a:t>
            </a:r>
            <a:r>
              <a:rPr lang="en-US" sz="3200" dirty="0" smtClean="0"/>
              <a:t> </a:t>
            </a:r>
            <a:r>
              <a:rPr lang="en-US" sz="3200" dirty="0" err="1" smtClean="0"/>
              <a:t>chỉ</a:t>
            </a:r>
            <a:r>
              <a:rPr lang="en-US" sz="3200" dirty="0" smtClean="0"/>
              <a:t> </a:t>
            </a:r>
            <a:r>
              <a:rPr lang="en-US" sz="3200" dirty="0" err="1" smtClean="0"/>
              <a:t>của</a:t>
            </a:r>
            <a:r>
              <a:rPr lang="en-US" sz="3200" dirty="0" smtClean="0"/>
              <a:t> word </a:t>
            </a:r>
            <a:r>
              <a:rPr lang="en-US" sz="3200" dirty="0" err="1" smtClean="0"/>
              <a:t>trong</a:t>
            </a:r>
            <a:r>
              <a:rPr lang="en-US" sz="3200" dirty="0" smtClean="0"/>
              <a:t> line</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err="1" smtClean="0"/>
              <a:t>Các</a:t>
            </a:r>
            <a:r>
              <a:rPr lang="en-US" sz="3200" dirty="0" smtClean="0"/>
              <a:t> </a:t>
            </a:r>
            <a:r>
              <a:rPr lang="en-US" sz="3200" dirty="0" err="1" smtClean="0"/>
              <a:t>đặc</a:t>
            </a:r>
            <a:r>
              <a:rPr lang="en-US" sz="3200" dirty="0" smtClean="0"/>
              <a:t> </a:t>
            </a:r>
            <a:r>
              <a:rPr lang="en-US" sz="3200" dirty="0" err="1" smtClean="0"/>
              <a:t>trung</a:t>
            </a:r>
            <a:r>
              <a:rPr lang="en-US" sz="3200" dirty="0" smtClean="0"/>
              <a:t> </a:t>
            </a:r>
            <a:r>
              <a:rPr lang="en-US" sz="3200" dirty="0" err="1" smtClean="0"/>
              <a:t>của</a:t>
            </a:r>
            <a:r>
              <a:rPr lang="en-US" sz="3200" dirty="0" smtClean="0"/>
              <a:t> </a:t>
            </a:r>
            <a:r>
              <a:rPr lang="en-US" sz="3200" dirty="0" err="1" smtClean="0"/>
              <a:t>hệ</a:t>
            </a:r>
            <a:r>
              <a:rPr lang="en-US" sz="3200" dirty="0" smtClean="0"/>
              <a:t> </a:t>
            </a:r>
            <a:r>
              <a:rPr lang="en-US" sz="3200" dirty="0" err="1" smtClean="0"/>
              <a:t>thống</a:t>
            </a:r>
            <a:r>
              <a:rPr lang="en-US" sz="3200" dirty="0" smtClean="0"/>
              <a:t> </a:t>
            </a:r>
            <a:r>
              <a:rPr lang="en-US" sz="3200" dirty="0" err="1" smtClean="0"/>
              <a:t>nhớ</a:t>
            </a:r>
            <a:r>
              <a:rPr lang="en-US" sz="3200" dirty="0" smtClean="0"/>
              <a:t>(</a:t>
            </a:r>
            <a:r>
              <a:rPr lang="en-US" sz="3200" dirty="0" err="1" smtClean="0"/>
              <a:t>tt</a:t>
            </a:r>
            <a:r>
              <a:rPr lang="en-US" sz="3200" dirty="0" smtClean="0"/>
              <a:t>)</a:t>
            </a:r>
          </a:p>
        </p:txBody>
      </p:sp>
      <p:sp>
        <p:nvSpPr>
          <p:cNvPr id="6148" name="Rectangle 3"/>
          <p:cNvSpPr>
            <a:spLocks noGrp="1" noChangeArrowheads="1"/>
          </p:cNvSpPr>
          <p:nvPr>
            <p:ph type="body" idx="1"/>
          </p:nvPr>
        </p:nvSpPr>
        <p:spPr>
          <a:xfrm>
            <a:off x="619125" y="1143000"/>
            <a:ext cx="7824788" cy="5102225"/>
          </a:xfrm>
        </p:spPr>
        <p:txBody>
          <a:bodyPr/>
          <a:lstStyle/>
          <a:p>
            <a:pPr algn="just"/>
            <a:r>
              <a:rPr lang="vi-VN" dirty="0" smtClean="0"/>
              <a:t>Các đặc tính vật lý</a:t>
            </a:r>
          </a:p>
          <a:p>
            <a:pPr lvl="1" algn="just"/>
            <a:r>
              <a:rPr lang="vi-VN" dirty="0" smtClean="0"/>
              <a:t>Khả biến / Không khả biến</a:t>
            </a:r>
            <a:r>
              <a:rPr lang="en-US" dirty="0" smtClean="0"/>
              <a:t> </a:t>
            </a:r>
            <a:r>
              <a:rPr lang="vi-VN" dirty="0" smtClean="0"/>
              <a:t>(volatile / nonvolatile)</a:t>
            </a:r>
          </a:p>
          <a:p>
            <a:pPr algn="just"/>
            <a:r>
              <a:rPr lang="vi-VN" dirty="0" smtClean="0"/>
              <a:t> Xoá được / không xoá được</a:t>
            </a:r>
          </a:p>
          <a:p>
            <a:pPr lvl="1" algn="just"/>
            <a:r>
              <a:rPr lang="vi-VN" dirty="0" smtClean="0"/>
              <a:t>Tổ chức</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err="1" smtClean="0">
                <a:solidFill>
                  <a:srgbClr val="FF0000"/>
                </a:solidFill>
              </a:rPr>
              <a:t>Địa</a:t>
            </a:r>
            <a:r>
              <a:rPr lang="en-US" dirty="0" smtClean="0">
                <a:solidFill>
                  <a:srgbClr val="FF0000"/>
                </a:solidFill>
              </a:rPr>
              <a:t> </a:t>
            </a:r>
            <a:r>
              <a:rPr lang="en-US" dirty="0" err="1" smtClean="0">
                <a:solidFill>
                  <a:srgbClr val="FF0000"/>
                </a:solidFill>
              </a:rPr>
              <a:t>chỉ</a:t>
            </a:r>
            <a:r>
              <a:rPr lang="en-US" dirty="0" smtClean="0">
                <a:solidFill>
                  <a:srgbClr val="FF0000"/>
                </a:solidFill>
              </a:rPr>
              <a:t> </a:t>
            </a:r>
            <a:r>
              <a:rPr lang="en-US" dirty="0" err="1" smtClean="0">
                <a:solidFill>
                  <a:srgbClr val="FF0000"/>
                </a:solidFill>
              </a:rPr>
              <a:t>ánh</a:t>
            </a:r>
            <a:r>
              <a:rPr lang="en-US" dirty="0" smtClean="0">
                <a:solidFill>
                  <a:srgbClr val="FF0000"/>
                </a:solidFill>
              </a:rPr>
              <a:t> </a:t>
            </a:r>
            <a:r>
              <a:rPr lang="en-US" dirty="0" err="1" smtClean="0">
                <a:solidFill>
                  <a:srgbClr val="FF0000"/>
                </a:solidFill>
              </a:rPr>
              <a:t>xạ</a:t>
            </a:r>
            <a:r>
              <a:rPr lang="en-US" dirty="0" smtClean="0">
                <a:solidFill>
                  <a:srgbClr val="FF0000"/>
                </a:solidFill>
              </a:rPr>
              <a:t> </a:t>
            </a:r>
            <a:r>
              <a:rPr lang="en-US" dirty="0" err="1" smtClean="0">
                <a:solidFill>
                  <a:srgbClr val="FF0000"/>
                </a:solidFill>
              </a:rPr>
              <a:t>trực</a:t>
            </a:r>
            <a:r>
              <a:rPr lang="en-US" dirty="0" smtClean="0">
                <a:solidFill>
                  <a:srgbClr val="FF0000"/>
                </a:solidFill>
              </a:rPr>
              <a:t> </a:t>
            </a:r>
            <a:r>
              <a:rPr lang="en-US" dirty="0" err="1" smtClean="0">
                <a:solidFill>
                  <a:srgbClr val="FF0000"/>
                </a:solidFill>
              </a:rPr>
              <a:t>tiếp</a:t>
            </a:r>
            <a:r>
              <a:rPr lang="en-US" dirty="0" smtClean="0">
                <a:solidFill>
                  <a:srgbClr val="FF0000"/>
                </a:solidFill>
              </a:rPr>
              <a:t> (</a:t>
            </a:r>
            <a:r>
              <a:rPr lang="en-US" dirty="0" err="1" smtClean="0">
                <a:solidFill>
                  <a:srgbClr val="FF0000"/>
                </a:solidFill>
              </a:rPr>
              <a:t>tt</a:t>
            </a:r>
            <a:r>
              <a:rPr lang="en-US" dirty="0" smtClean="0">
                <a:solidFill>
                  <a:srgbClr val="FF0000"/>
                </a:solidFill>
              </a:rPr>
              <a:t>)</a:t>
            </a:r>
          </a:p>
          <a:p>
            <a:pPr algn="just"/>
            <a:r>
              <a:rPr lang="en-US" dirty="0" err="1" smtClean="0"/>
              <a:t>Ví</a:t>
            </a:r>
            <a:r>
              <a:rPr lang="en-US" dirty="0" smtClean="0"/>
              <a:t> </a:t>
            </a:r>
            <a:r>
              <a:rPr lang="en-US" dirty="0" err="1" smtClean="0"/>
              <a:t>dụ</a:t>
            </a:r>
            <a:r>
              <a:rPr lang="en-US" dirty="0" smtClean="0"/>
              <a:t>:</a:t>
            </a:r>
          </a:p>
          <a:p>
            <a:pPr lvl="1" algn="just"/>
            <a:r>
              <a:rPr lang="en-US" dirty="0" err="1" smtClean="0"/>
              <a:t>Đầu</a:t>
            </a:r>
            <a:r>
              <a:rPr lang="en-US" dirty="0" smtClean="0"/>
              <a:t> </a:t>
            </a:r>
            <a:r>
              <a:rPr lang="en-US" dirty="0" err="1" smtClean="0"/>
              <a:t>vào</a:t>
            </a:r>
            <a:r>
              <a:rPr lang="en-US" dirty="0" smtClean="0"/>
              <a:t>:</a:t>
            </a:r>
          </a:p>
          <a:p>
            <a:pPr lvl="2" algn="just"/>
            <a:r>
              <a:rPr lang="vi-VN" dirty="0" smtClean="0"/>
              <a:t>Kích thước bộ nhớ: 4GB</a:t>
            </a:r>
            <a:endParaRPr lang="en-US" dirty="0" smtClean="0"/>
          </a:p>
          <a:p>
            <a:pPr lvl="2" algn="just"/>
            <a:r>
              <a:rPr lang="vi-VN" dirty="0" smtClean="0"/>
              <a:t>Kích thước cache: 1MB</a:t>
            </a:r>
            <a:endParaRPr lang="en-US" dirty="0" smtClean="0"/>
          </a:p>
          <a:p>
            <a:pPr lvl="2" algn="just"/>
            <a:r>
              <a:rPr lang="en-US" dirty="0" err="1" smtClean="0"/>
              <a:t>Kích</a:t>
            </a:r>
            <a:r>
              <a:rPr lang="en-US" dirty="0" smtClean="0"/>
              <a:t> </a:t>
            </a:r>
            <a:r>
              <a:rPr lang="en-US" dirty="0" err="1" smtClean="0"/>
              <a:t>thước</a:t>
            </a:r>
            <a:r>
              <a:rPr lang="en-US" dirty="0" smtClean="0"/>
              <a:t> line: 32 byte</a:t>
            </a:r>
          </a:p>
          <a:p>
            <a:pPr lvl="1" algn="just"/>
            <a:r>
              <a:rPr lang="en-US" dirty="0" err="1" smtClean="0"/>
              <a:t>Đầu</a:t>
            </a:r>
            <a:r>
              <a:rPr lang="en-US" dirty="0" smtClean="0"/>
              <a:t> </a:t>
            </a:r>
            <a:r>
              <a:rPr lang="en-US" dirty="0" err="1" smtClean="0"/>
              <a:t>ra</a:t>
            </a:r>
            <a:endParaRPr lang="en-US" dirty="0" smtClean="0"/>
          </a:p>
          <a:p>
            <a:pPr lvl="2" algn="just"/>
            <a:r>
              <a:rPr lang="en-US" dirty="0" err="1" smtClean="0"/>
              <a:t>Kích</a:t>
            </a:r>
            <a:r>
              <a:rPr lang="en-US" dirty="0" smtClean="0"/>
              <a:t> </a:t>
            </a:r>
            <a:r>
              <a:rPr lang="en-US" dirty="0" err="1" smtClean="0"/>
              <a:t>thước</a:t>
            </a:r>
            <a:r>
              <a:rPr lang="en-US" dirty="0" smtClean="0"/>
              <a:t> line: 32 byte = 25 -&gt; Word = 5 bit</a:t>
            </a:r>
          </a:p>
          <a:p>
            <a:pPr lvl="2" algn="just"/>
            <a:r>
              <a:rPr lang="en-US" dirty="0" err="1" smtClean="0"/>
              <a:t>Kích</a:t>
            </a:r>
            <a:r>
              <a:rPr lang="en-US" dirty="0" smtClean="0"/>
              <a:t> </a:t>
            </a:r>
            <a:r>
              <a:rPr lang="en-US" dirty="0" err="1" smtClean="0"/>
              <a:t>thước</a:t>
            </a:r>
            <a:r>
              <a:rPr lang="en-US" dirty="0" smtClean="0"/>
              <a:t> cache: 1 MB = 210 -&gt; </a:t>
            </a:r>
            <a:r>
              <a:rPr lang="en-US" dirty="0" err="1" smtClean="0"/>
              <a:t>có</a:t>
            </a:r>
            <a:r>
              <a:rPr lang="en-US" dirty="0" smtClean="0"/>
              <a:t> 210 / 25 = 25 lines -&gt; Line = 5 bit</a:t>
            </a:r>
          </a:p>
          <a:p>
            <a:pPr lvl="2" algn="just"/>
            <a:r>
              <a:rPr lang="en-US" dirty="0" smtClean="0"/>
              <a:t>Tag = </a:t>
            </a:r>
            <a:r>
              <a:rPr lang="en-US" dirty="0" err="1" smtClean="0"/>
              <a:t>địa</a:t>
            </a:r>
            <a:r>
              <a:rPr lang="en-US" dirty="0" smtClean="0"/>
              <a:t> </a:t>
            </a:r>
            <a:r>
              <a:rPr lang="en-US" dirty="0" err="1" smtClean="0"/>
              <a:t>chỉ</a:t>
            </a:r>
            <a:r>
              <a:rPr lang="en-US" dirty="0" smtClean="0"/>
              <a:t> 32 bit – Line – Word = 32 – 5 – 5 = 22 bit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err="1" smtClean="0">
                <a:solidFill>
                  <a:srgbClr val="FF0000"/>
                </a:solidFill>
              </a:rPr>
              <a:t>Ánh</a:t>
            </a:r>
            <a:r>
              <a:rPr lang="en-US" dirty="0" smtClean="0">
                <a:solidFill>
                  <a:srgbClr val="FF0000"/>
                </a:solidFill>
              </a:rPr>
              <a:t> </a:t>
            </a:r>
            <a:r>
              <a:rPr lang="en-US" dirty="0" err="1" smtClean="0">
                <a:solidFill>
                  <a:srgbClr val="FF0000"/>
                </a:solidFill>
              </a:rPr>
              <a:t>xạ</a:t>
            </a:r>
            <a:r>
              <a:rPr lang="en-US" dirty="0" smtClean="0">
                <a:solidFill>
                  <a:srgbClr val="FF0000"/>
                </a:solidFill>
              </a:rPr>
              <a:t> </a:t>
            </a:r>
            <a:r>
              <a:rPr lang="en-US" dirty="0" err="1" smtClean="0">
                <a:solidFill>
                  <a:srgbClr val="FF0000"/>
                </a:solidFill>
              </a:rPr>
              <a:t>trực</a:t>
            </a:r>
            <a:r>
              <a:rPr lang="en-US" dirty="0" smtClean="0">
                <a:solidFill>
                  <a:srgbClr val="FF0000"/>
                </a:solidFill>
              </a:rPr>
              <a:t> </a:t>
            </a:r>
            <a:r>
              <a:rPr lang="en-US" dirty="0" err="1" smtClean="0">
                <a:solidFill>
                  <a:srgbClr val="FF0000"/>
                </a:solidFill>
              </a:rPr>
              <a:t>tiếp</a:t>
            </a:r>
            <a:endParaRPr lang="en-US" dirty="0" smtClean="0">
              <a:solidFill>
                <a:srgbClr val="FF0000"/>
              </a:solidFill>
            </a:endParaRPr>
          </a:p>
          <a:p>
            <a:pPr lvl="1" algn="just"/>
            <a:r>
              <a:rPr lang="vi-VN" b="1" dirty="0" smtClean="0"/>
              <a:t>Ưu điểm</a:t>
            </a:r>
            <a:r>
              <a:rPr lang="vi-VN" dirty="0" smtClean="0"/>
              <a:t> </a:t>
            </a:r>
            <a:r>
              <a:rPr lang="en-US" dirty="0" smtClean="0"/>
              <a:t>:</a:t>
            </a:r>
          </a:p>
          <a:p>
            <a:pPr lvl="2" algn="just"/>
            <a:r>
              <a:rPr lang="vi-VN" sz="2800" dirty="0" smtClean="0"/>
              <a:t>Thiết kế đơn giản</a:t>
            </a:r>
            <a:endParaRPr lang="en-US" sz="2800" dirty="0" smtClean="0"/>
          </a:p>
          <a:p>
            <a:pPr lvl="2" algn="just"/>
            <a:r>
              <a:rPr lang="vi-VN" sz="2800" dirty="0" smtClean="0"/>
              <a:t>Nhanh vì ánh xạ cố định: khi biết địa chỉ bộ nhớ có thể tìm nó trong cache rất nhanh</a:t>
            </a:r>
            <a:endParaRPr lang="en-US" sz="2800" dirty="0" smtClean="0"/>
          </a:p>
          <a:p>
            <a:pPr lvl="1" algn="just"/>
            <a:r>
              <a:rPr lang="vi-VN" b="1" dirty="0" smtClean="0"/>
              <a:t>Nhược điểm</a:t>
            </a:r>
            <a:r>
              <a:rPr lang="vi-VN" dirty="0" smtClean="0"/>
              <a:t>:</a:t>
            </a:r>
            <a:endParaRPr lang="en-US" dirty="0" smtClean="0"/>
          </a:p>
          <a:p>
            <a:pPr lvl="2" algn="just"/>
            <a:r>
              <a:rPr lang="vi-VN" sz="2800" dirty="0" smtClean="0"/>
              <a:t>Vì ánh xạ cố định nên khả năng xảy ra xung đột</a:t>
            </a:r>
            <a:r>
              <a:rPr lang="en-US" sz="2800" dirty="0" smtClean="0"/>
              <a:t> </a:t>
            </a:r>
            <a:r>
              <a:rPr lang="vi-VN" sz="2800" dirty="0" smtClean="0"/>
              <a:t>cao</a:t>
            </a:r>
            <a:endParaRPr lang="en-US" sz="2800" dirty="0" smtClean="0"/>
          </a:p>
          <a:p>
            <a:pPr lvl="2" algn="just"/>
            <a:r>
              <a:rPr lang="en-US" sz="2800" dirty="0" err="1" smtClean="0"/>
              <a:t>Tỷ</a:t>
            </a:r>
            <a:r>
              <a:rPr lang="en-US" sz="2800" dirty="0" smtClean="0"/>
              <a:t> </a:t>
            </a:r>
            <a:r>
              <a:rPr lang="en-US" sz="2800" dirty="0" err="1" smtClean="0"/>
              <a:t>lệ</a:t>
            </a:r>
            <a:r>
              <a:rPr lang="en-US" sz="2800" dirty="0" smtClean="0"/>
              <a:t> hit </a:t>
            </a:r>
            <a:r>
              <a:rPr lang="en-US" sz="2800" dirty="0" err="1" smtClean="0"/>
              <a:t>thấp</a:t>
            </a:r>
            <a:endParaRPr lang="en-US" sz="2800"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Ánh xạ kết hợp (liên kết) đầy đủ</a:t>
            </a:r>
            <a:endParaRPr lang="en-US" dirty="0" smtClean="0">
              <a:solidFill>
                <a:srgbClr val="FF0000"/>
              </a:solidFill>
            </a:endParaRPr>
          </a:p>
          <a:p>
            <a:pPr lvl="1" algn="just"/>
            <a:r>
              <a:rPr lang="vi-VN" dirty="0" smtClean="0"/>
              <a:t>Cache: Được chia thành n khối hoặc dòng (block or line), từ Line</a:t>
            </a:r>
            <a:r>
              <a:rPr lang="en-US" dirty="0" smtClean="0"/>
              <a:t> </a:t>
            </a:r>
            <a:r>
              <a:rPr lang="vi-VN" dirty="0" smtClean="0"/>
              <a:t>0 tới Line</a:t>
            </a:r>
            <a:r>
              <a:rPr lang="en-US" dirty="0" smtClean="0"/>
              <a:t> </a:t>
            </a:r>
            <a:r>
              <a:rPr lang="vi-VN" dirty="0" smtClean="0"/>
              <a:t>n-1 </a:t>
            </a:r>
            <a:endParaRPr lang="en-US" dirty="0" smtClean="0"/>
          </a:p>
          <a:p>
            <a:pPr lvl="1" algn="just"/>
            <a:r>
              <a:rPr lang="vi-VN" dirty="0" smtClean="0"/>
              <a:t>Bộ nhớ:</a:t>
            </a:r>
            <a:endParaRPr lang="en-US" dirty="0" smtClean="0"/>
          </a:p>
          <a:p>
            <a:pPr lvl="2" algn="just"/>
            <a:r>
              <a:rPr lang="vi-VN" sz="2800" dirty="0" smtClean="0"/>
              <a:t>Được chia thành m khối hay dòng, từ Line</a:t>
            </a:r>
            <a:r>
              <a:rPr lang="en-US" sz="2800" dirty="0" smtClean="0"/>
              <a:t> </a:t>
            </a:r>
            <a:r>
              <a:rPr lang="vi-VN" sz="2800" dirty="0" smtClean="0"/>
              <a:t>0 tới Line</a:t>
            </a:r>
            <a:r>
              <a:rPr lang="en-US" sz="2800" dirty="0" smtClean="0"/>
              <a:t> </a:t>
            </a:r>
            <a:r>
              <a:rPr lang="vi-VN" sz="2800" dirty="0" smtClean="0"/>
              <a:t>m-</a:t>
            </a:r>
            <a:r>
              <a:rPr lang="en-US" sz="2800" dirty="0" smtClean="0"/>
              <a:t>1</a:t>
            </a:r>
          </a:p>
          <a:p>
            <a:pPr lvl="2" algn="just"/>
            <a:r>
              <a:rPr lang="vi-VN" sz="2800" dirty="0" smtClean="0"/>
              <a:t>Kích thước mỗi dòng cache bằng kích thước một dòng bộ nhớ</a:t>
            </a:r>
            <a:endParaRPr lang="en-US" sz="2800" dirty="0" smtClean="0"/>
          </a:p>
          <a:p>
            <a:pPr lvl="2" algn="just"/>
            <a:r>
              <a:rPr lang="vi-VN" sz="2800" dirty="0" smtClean="0"/>
              <a:t>Số lượng dòng trong bộ nhớ có thể lớn hơn nhiều số lương dòng của cache (m &gt;&gt;n)</a:t>
            </a:r>
            <a:endParaRPr lang="en-US" sz="2800"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Ánh xạ kết hợp (liên kết) đầy đủ</a:t>
            </a:r>
            <a:r>
              <a:rPr lang="en-US" dirty="0" smtClean="0">
                <a:solidFill>
                  <a:srgbClr val="FF0000"/>
                </a:solidFill>
              </a:rPr>
              <a:t> (</a:t>
            </a:r>
            <a:r>
              <a:rPr lang="en-US" dirty="0" err="1" smtClean="0">
                <a:solidFill>
                  <a:srgbClr val="FF0000"/>
                </a:solidFill>
              </a:rPr>
              <a:t>tt</a:t>
            </a:r>
            <a:r>
              <a:rPr lang="en-US" dirty="0" smtClean="0">
                <a:solidFill>
                  <a:srgbClr val="FF0000"/>
                </a:solidFill>
              </a:rPr>
              <a:t>)</a:t>
            </a:r>
          </a:p>
          <a:p>
            <a:pPr lvl="1" algn="just"/>
            <a:r>
              <a:rPr lang="vi-VN" dirty="0" smtClean="0"/>
              <a:t>Ánh xạ :</a:t>
            </a:r>
            <a:endParaRPr lang="en-US" dirty="0" smtClean="0"/>
          </a:p>
          <a:p>
            <a:pPr lvl="2" algn="just"/>
            <a:r>
              <a:rPr lang="en-US" dirty="0" err="1" smtClean="0"/>
              <a:t>Một</a:t>
            </a:r>
            <a:r>
              <a:rPr lang="en-US" dirty="0" smtClean="0"/>
              <a:t> </a:t>
            </a:r>
            <a:r>
              <a:rPr lang="en-US" dirty="0" err="1" smtClean="0"/>
              <a:t>dòng</a:t>
            </a:r>
            <a:r>
              <a:rPr lang="en-US" dirty="0" smtClean="0"/>
              <a:t> </a:t>
            </a:r>
            <a:r>
              <a:rPr lang="en-US" dirty="0" err="1" smtClean="0"/>
              <a:t>của</a:t>
            </a:r>
            <a:r>
              <a:rPr lang="en-US" dirty="0" smtClean="0"/>
              <a:t> </a:t>
            </a:r>
            <a:r>
              <a:rPr lang="en-US" dirty="0" err="1" smtClean="0"/>
              <a:t>bộ</a:t>
            </a:r>
            <a:r>
              <a:rPr lang="en-US" dirty="0" smtClean="0"/>
              <a:t> </a:t>
            </a:r>
            <a:r>
              <a:rPr lang="en-US" dirty="0" err="1" smtClean="0"/>
              <a:t>nhớ</a:t>
            </a:r>
            <a:r>
              <a:rPr lang="en-US" dirty="0" smtClean="0"/>
              <a:t> </a:t>
            </a:r>
            <a:r>
              <a:rPr lang="en-US" dirty="0" err="1" smtClean="0"/>
              <a:t>có</a:t>
            </a:r>
            <a:r>
              <a:rPr lang="en-US" dirty="0" smtClean="0"/>
              <a:t> </a:t>
            </a:r>
            <a:r>
              <a:rPr lang="en-US" dirty="0" err="1" smtClean="0"/>
              <a:t>thể</a:t>
            </a:r>
            <a:r>
              <a:rPr lang="en-US" dirty="0" smtClean="0"/>
              <a:t> </a:t>
            </a:r>
            <a:r>
              <a:rPr lang="en-US" dirty="0" err="1" smtClean="0"/>
              <a:t>ánh</a:t>
            </a:r>
            <a:r>
              <a:rPr lang="en-US" dirty="0" smtClean="0"/>
              <a:t> </a:t>
            </a:r>
            <a:r>
              <a:rPr lang="en-US" dirty="0" err="1" smtClean="0"/>
              <a:t>xạ</a:t>
            </a:r>
            <a:r>
              <a:rPr lang="en-US" dirty="0" smtClean="0"/>
              <a:t> </a:t>
            </a:r>
            <a:r>
              <a:rPr lang="en-US" dirty="0" err="1" smtClean="0"/>
              <a:t>tới</a:t>
            </a:r>
            <a:r>
              <a:rPr lang="en-US" dirty="0" smtClean="0"/>
              <a:t> </a:t>
            </a:r>
            <a:r>
              <a:rPr lang="en-US" dirty="0" err="1" smtClean="0"/>
              <a:t>dòng</a:t>
            </a:r>
            <a:r>
              <a:rPr lang="en-US" dirty="0" smtClean="0"/>
              <a:t> </a:t>
            </a:r>
            <a:r>
              <a:rPr lang="en-US" dirty="0" err="1" smtClean="0"/>
              <a:t>bất</a:t>
            </a:r>
            <a:r>
              <a:rPr lang="en-US" dirty="0" smtClean="0"/>
              <a:t> </a:t>
            </a:r>
            <a:r>
              <a:rPr lang="en-US" dirty="0" err="1" smtClean="0"/>
              <a:t>kì</a:t>
            </a:r>
            <a:r>
              <a:rPr lang="en-US" dirty="0" smtClean="0"/>
              <a:t> </a:t>
            </a:r>
            <a:r>
              <a:rPr lang="en-US" dirty="0" err="1" smtClean="0"/>
              <a:t>của</a:t>
            </a:r>
            <a:r>
              <a:rPr lang="en-US" dirty="0" smtClean="0"/>
              <a:t> cache </a:t>
            </a:r>
          </a:p>
          <a:p>
            <a:pPr lvl="2" algn="just"/>
            <a:r>
              <a:rPr lang="en-US" dirty="0" smtClean="0"/>
              <a:t>Line </a:t>
            </a:r>
            <a:r>
              <a:rPr lang="en-US" dirty="0" err="1" smtClean="0"/>
              <a:t>i</a:t>
            </a:r>
            <a:r>
              <a:rPr lang="en-US" dirty="0" smtClean="0"/>
              <a:t> </a:t>
            </a:r>
            <a:r>
              <a:rPr lang="en-US" dirty="0" err="1" smtClean="0"/>
              <a:t>của</a:t>
            </a:r>
            <a:r>
              <a:rPr lang="en-US" dirty="0" smtClean="0"/>
              <a:t> </a:t>
            </a:r>
            <a:r>
              <a:rPr lang="en-US" dirty="0" err="1" smtClean="0"/>
              <a:t>bộ</a:t>
            </a:r>
            <a:r>
              <a:rPr lang="en-US" dirty="0" smtClean="0"/>
              <a:t> </a:t>
            </a:r>
            <a:r>
              <a:rPr lang="en-US" dirty="0" err="1" smtClean="0"/>
              <a:t>nhớ</a:t>
            </a:r>
            <a:r>
              <a:rPr lang="en-US" dirty="0" smtClean="0"/>
              <a:t> </a:t>
            </a:r>
            <a:r>
              <a:rPr lang="en-US" dirty="0" err="1" smtClean="0"/>
              <a:t>có</a:t>
            </a:r>
            <a:r>
              <a:rPr lang="en-US" dirty="0" smtClean="0"/>
              <a:t> </a:t>
            </a:r>
            <a:r>
              <a:rPr lang="en-US" dirty="0" err="1" smtClean="0"/>
              <a:t>thể</a:t>
            </a:r>
            <a:r>
              <a:rPr lang="en-US" dirty="0" smtClean="0"/>
              <a:t> </a:t>
            </a:r>
            <a:r>
              <a:rPr lang="en-US" dirty="0" err="1" smtClean="0"/>
              <a:t>ánh</a:t>
            </a:r>
            <a:r>
              <a:rPr lang="en-US" dirty="0" smtClean="0"/>
              <a:t> </a:t>
            </a:r>
            <a:r>
              <a:rPr lang="en-US" dirty="0" err="1" smtClean="0"/>
              <a:t>xạ</a:t>
            </a:r>
            <a:r>
              <a:rPr lang="en-US" dirty="0" smtClean="0"/>
              <a:t> </a:t>
            </a:r>
            <a:r>
              <a:rPr lang="en-US" dirty="0" err="1" smtClean="0"/>
              <a:t>tới</a:t>
            </a:r>
            <a:r>
              <a:rPr lang="en-US" dirty="0" smtClean="0"/>
              <a:t> line j </a:t>
            </a:r>
            <a:r>
              <a:rPr lang="en-US" dirty="0" err="1" smtClean="0"/>
              <a:t>của</a:t>
            </a:r>
            <a:r>
              <a:rPr lang="en-US" dirty="0" smtClean="0"/>
              <a:t> cache</a:t>
            </a:r>
            <a:endParaRPr lang="en-US" sz="2400"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Ánh xạ kết hợp (liên kết) đầy đủ</a:t>
            </a:r>
            <a:r>
              <a:rPr lang="en-US" dirty="0" smtClean="0">
                <a:solidFill>
                  <a:srgbClr val="FF0000"/>
                </a:solidFill>
              </a:rPr>
              <a:t> (</a:t>
            </a:r>
            <a:r>
              <a:rPr lang="en-US" dirty="0" err="1" smtClean="0">
                <a:solidFill>
                  <a:srgbClr val="FF0000"/>
                </a:solidFill>
              </a:rPr>
              <a:t>tt</a:t>
            </a:r>
            <a:r>
              <a:rPr lang="en-US" dirty="0" smtClean="0">
                <a:solidFill>
                  <a:srgbClr val="FF0000"/>
                </a:solidFill>
              </a:rPr>
              <a:t>)</a:t>
            </a:r>
          </a:p>
        </p:txBody>
      </p:sp>
      <p:pic>
        <p:nvPicPr>
          <p:cNvPr id="7170" name="Picture 2"/>
          <p:cNvPicPr>
            <a:picLocks noChangeAspect="1" noChangeArrowheads="1"/>
          </p:cNvPicPr>
          <p:nvPr/>
        </p:nvPicPr>
        <p:blipFill>
          <a:blip r:embed="rId2"/>
          <a:srcRect/>
          <a:stretch>
            <a:fillRect/>
          </a:stretch>
        </p:blipFill>
        <p:spPr bwMode="auto">
          <a:xfrm>
            <a:off x="1547650" y="1752600"/>
            <a:ext cx="6076188"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Địa chỉ ánh xạ kết hợp đầy đủ</a:t>
            </a:r>
            <a:endParaRPr lang="en-US" dirty="0" smtClean="0">
              <a:solidFill>
                <a:srgbClr val="FF0000"/>
              </a:solidFill>
            </a:endParaRPr>
          </a:p>
        </p:txBody>
      </p:sp>
      <p:pic>
        <p:nvPicPr>
          <p:cNvPr id="8194" name="Picture 2"/>
          <p:cNvPicPr>
            <a:picLocks noChangeAspect="1" noChangeArrowheads="1"/>
          </p:cNvPicPr>
          <p:nvPr/>
        </p:nvPicPr>
        <p:blipFill>
          <a:blip r:embed="rId2"/>
          <a:srcRect/>
          <a:stretch>
            <a:fillRect/>
          </a:stretch>
        </p:blipFill>
        <p:spPr bwMode="auto">
          <a:xfrm>
            <a:off x="1295400" y="1752600"/>
            <a:ext cx="6482518" cy="957263"/>
          </a:xfrm>
          <a:prstGeom prst="rect">
            <a:avLst/>
          </a:prstGeom>
          <a:noFill/>
          <a:ln w="9525">
            <a:noFill/>
            <a:miter lim="800000"/>
            <a:headEnd/>
            <a:tailEnd/>
          </a:ln>
          <a:effectLst/>
        </p:spPr>
      </p:pic>
      <p:sp>
        <p:nvSpPr>
          <p:cNvPr id="7" name="TextBox 6"/>
          <p:cNvSpPr txBox="1"/>
          <p:nvPr/>
        </p:nvSpPr>
        <p:spPr>
          <a:xfrm>
            <a:off x="381000" y="3505200"/>
            <a:ext cx="8382000" cy="1569660"/>
          </a:xfrm>
          <a:prstGeom prst="rect">
            <a:avLst/>
          </a:prstGeom>
          <a:noFill/>
        </p:spPr>
        <p:txBody>
          <a:bodyPr wrap="square" rtlCol="0">
            <a:spAutoFit/>
          </a:bodyPr>
          <a:lstStyle/>
          <a:p>
            <a:pPr>
              <a:buFont typeface="Wingdings" pitchFamily="2" charset="2"/>
              <a:buChar char="§"/>
            </a:pPr>
            <a:r>
              <a:rPr lang="vi-VN" sz="3200" dirty="0" smtClean="0"/>
              <a:t>Tag (bit) là địa chỉ của line trong  bộ nhớ (page =1) </a:t>
            </a:r>
          </a:p>
          <a:p>
            <a:pPr>
              <a:buFont typeface="Wingdings" pitchFamily="2" charset="2"/>
              <a:buChar char="§"/>
            </a:pPr>
            <a:r>
              <a:rPr lang="vi-VN" sz="3200" dirty="0" smtClean="0"/>
              <a:t>Word (bit) là địa chỉ của từ trong lin</a:t>
            </a:r>
            <a:r>
              <a:rPr lang="en-US" sz="3200" dirty="0" smtClean="0"/>
              <a:t>e</a:t>
            </a:r>
            <a:endParaRPr lang="en-US" sz="32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Địa chỉ ánh xạ kết hợp đầy đủ</a:t>
            </a:r>
            <a:r>
              <a:rPr lang="en-US" dirty="0" smtClean="0">
                <a:solidFill>
                  <a:srgbClr val="FF0000"/>
                </a:solidFill>
              </a:rPr>
              <a:t> (</a:t>
            </a:r>
            <a:r>
              <a:rPr lang="en-US" dirty="0" err="1" smtClean="0">
                <a:solidFill>
                  <a:srgbClr val="FF0000"/>
                </a:solidFill>
              </a:rPr>
              <a:t>tt</a:t>
            </a:r>
            <a:r>
              <a:rPr lang="en-US" dirty="0" smtClean="0">
                <a:solidFill>
                  <a:srgbClr val="FF0000"/>
                </a:solidFill>
              </a:rPr>
              <a:t>)</a:t>
            </a:r>
          </a:p>
          <a:p>
            <a:pPr algn="just"/>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r>
              <a:rPr lang="en-US" dirty="0" smtClean="0">
                <a:solidFill>
                  <a:schemeClr val="tx1"/>
                </a:solidFill>
              </a:rPr>
              <a:t>:</a:t>
            </a:r>
          </a:p>
          <a:p>
            <a:pPr lvl="1" algn="just"/>
            <a:r>
              <a:rPr lang="en-US" dirty="0" smtClean="0">
                <a:solidFill>
                  <a:schemeClr val="tx1"/>
                </a:solidFill>
              </a:rPr>
              <a:t>Input:</a:t>
            </a:r>
          </a:p>
          <a:p>
            <a:pPr lvl="2" algn="just"/>
            <a:r>
              <a:rPr lang="vi-VN" dirty="0" smtClean="0">
                <a:solidFill>
                  <a:schemeClr val="tx1"/>
                </a:solidFill>
              </a:rPr>
              <a:t>Kích thước bộ nhớ = 4GB</a:t>
            </a:r>
            <a:endParaRPr lang="en-US" dirty="0" smtClean="0">
              <a:solidFill>
                <a:schemeClr val="tx1"/>
              </a:solidFill>
            </a:endParaRPr>
          </a:p>
          <a:p>
            <a:pPr lvl="2" algn="just"/>
            <a:r>
              <a:rPr lang="vi-VN" dirty="0" smtClean="0">
                <a:solidFill>
                  <a:schemeClr val="tx1"/>
                </a:solidFill>
              </a:rPr>
              <a:t>Kích thước cache = 1MB</a:t>
            </a:r>
            <a:endParaRPr lang="en-US" dirty="0" smtClean="0">
              <a:solidFill>
                <a:schemeClr val="tx1"/>
              </a:solidFill>
            </a:endParaRPr>
          </a:p>
          <a:p>
            <a:pPr lvl="2" algn="just"/>
            <a:r>
              <a:rPr lang="en-US" dirty="0" err="1" smtClean="0">
                <a:solidFill>
                  <a:schemeClr val="tx1"/>
                </a:solidFill>
              </a:rPr>
              <a:t>Kích</a:t>
            </a:r>
            <a:r>
              <a:rPr lang="en-US" dirty="0" smtClean="0">
                <a:solidFill>
                  <a:schemeClr val="tx1"/>
                </a:solidFill>
              </a:rPr>
              <a:t> </a:t>
            </a:r>
            <a:r>
              <a:rPr lang="en-US" dirty="0" err="1" smtClean="0">
                <a:solidFill>
                  <a:schemeClr val="tx1"/>
                </a:solidFill>
              </a:rPr>
              <a:t>thước</a:t>
            </a:r>
            <a:r>
              <a:rPr lang="en-US" dirty="0" smtClean="0">
                <a:solidFill>
                  <a:schemeClr val="tx1"/>
                </a:solidFill>
              </a:rPr>
              <a:t> line = 32 byte</a:t>
            </a:r>
          </a:p>
          <a:p>
            <a:pPr lvl="1" algn="just"/>
            <a:r>
              <a:rPr lang="en-US" dirty="0" smtClean="0"/>
              <a:t>Output:</a:t>
            </a:r>
          </a:p>
          <a:p>
            <a:pPr lvl="2" algn="just"/>
            <a:r>
              <a:rPr lang="en-US" dirty="0" err="1" smtClean="0"/>
              <a:t>Kích</a:t>
            </a:r>
            <a:r>
              <a:rPr lang="en-US" dirty="0" smtClean="0"/>
              <a:t> </a:t>
            </a:r>
            <a:r>
              <a:rPr lang="en-US" dirty="0" err="1" smtClean="0"/>
              <a:t>thước</a:t>
            </a:r>
            <a:r>
              <a:rPr lang="en-US" dirty="0" smtClean="0"/>
              <a:t> Line = 32 byte = 25 -&gt; Word = 5 bit</a:t>
            </a:r>
          </a:p>
          <a:p>
            <a:pPr lvl="2" algn="just"/>
            <a:r>
              <a:rPr lang="en-US" dirty="0" smtClean="0"/>
              <a:t>Tag = 32 bit – word = 32 – 5 = 27 bit</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Ánh xạ kết hợp đầy đủ</a:t>
            </a:r>
            <a:endParaRPr lang="en-US" dirty="0" smtClean="0">
              <a:solidFill>
                <a:schemeClr val="tx1"/>
              </a:solidFill>
            </a:endParaRPr>
          </a:p>
          <a:p>
            <a:pPr lvl="1" algn="just"/>
            <a:r>
              <a:rPr lang="vi-VN" dirty="0" smtClean="0"/>
              <a:t>Ưu</a:t>
            </a:r>
            <a:r>
              <a:rPr lang="en-US" dirty="0" smtClean="0">
                <a:solidFill>
                  <a:schemeClr val="tx1"/>
                </a:solidFill>
              </a:rPr>
              <a:t>:</a:t>
            </a:r>
          </a:p>
          <a:p>
            <a:pPr lvl="2" algn="just"/>
            <a:r>
              <a:rPr lang="vi-VN" dirty="0" smtClean="0"/>
              <a:t>Ít xung đột vì ánh xạ linh hoạt</a:t>
            </a:r>
            <a:endParaRPr lang="en-US" dirty="0" smtClean="0">
              <a:solidFill>
                <a:schemeClr val="tx1"/>
              </a:solidFill>
            </a:endParaRPr>
          </a:p>
          <a:p>
            <a:pPr lvl="2" algn="just"/>
            <a:r>
              <a:rPr lang="en-US" dirty="0" err="1" smtClean="0"/>
              <a:t>Tỉ</a:t>
            </a:r>
            <a:r>
              <a:rPr lang="en-US" dirty="0" smtClean="0"/>
              <a:t> </a:t>
            </a:r>
            <a:r>
              <a:rPr lang="en-US" dirty="0" err="1" smtClean="0"/>
              <a:t>lệ</a:t>
            </a:r>
            <a:r>
              <a:rPr lang="en-US" dirty="0" smtClean="0"/>
              <a:t> hit </a:t>
            </a:r>
            <a:r>
              <a:rPr lang="en-US" dirty="0" err="1" smtClean="0"/>
              <a:t>cao</a:t>
            </a:r>
            <a:r>
              <a:rPr lang="en-US" dirty="0" smtClean="0"/>
              <a:t> </a:t>
            </a:r>
            <a:r>
              <a:rPr lang="en-US" dirty="0" err="1" smtClean="0"/>
              <a:t>hơn</a:t>
            </a:r>
            <a:endParaRPr lang="en-US" dirty="0" smtClean="0"/>
          </a:p>
          <a:p>
            <a:pPr lvl="1" algn="just"/>
            <a:r>
              <a:rPr lang="vi-VN" dirty="0" smtClean="0"/>
              <a:t>Nhược</a:t>
            </a:r>
            <a:r>
              <a:rPr lang="en-US" dirty="0" smtClean="0"/>
              <a:t>:</a:t>
            </a:r>
          </a:p>
          <a:p>
            <a:pPr lvl="2" algn="just"/>
            <a:r>
              <a:rPr lang="vi-VN" dirty="0" smtClean="0"/>
              <a:t>Chậm vì phải tìm kiếm địa chỉ bộ nhớ trong cache</a:t>
            </a:r>
            <a:endParaRPr lang="en-US" dirty="0" smtClean="0"/>
          </a:p>
          <a:p>
            <a:pPr lvl="2" algn="just"/>
            <a:r>
              <a:rPr lang="vi-VN" dirty="0" smtClean="0"/>
              <a:t>Phức tạp vì có thêm n bộ so sánh địa chỉ trong cache</a:t>
            </a:r>
            <a:endParaRPr lang="en-US" dirty="0" smtClean="0"/>
          </a:p>
          <a:p>
            <a:pPr lvl="1" algn="just"/>
            <a:r>
              <a:rPr lang="vi-VN" dirty="0" smtClean="0"/>
              <a:t>Thường sử dụng cho cache có kích thước nhỏ</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Ánh xạ tập kết hợp (liên kết theo nhóm) </a:t>
            </a:r>
            <a:endParaRPr lang="en-US" dirty="0" smtClean="0">
              <a:solidFill>
                <a:srgbClr val="FF0000"/>
              </a:solidFill>
            </a:endParaRPr>
          </a:p>
          <a:p>
            <a:pPr lvl="1" algn="just"/>
            <a:r>
              <a:rPr lang="vi-VN" dirty="0" smtClean="0"/>
              <a:t>Cache:  </a:t>
            </a:r>
            <a:endParaRPr lang="en-US" dirty="0" smtClean="0"/>
          </a:p>
          <a:p>
            <a:pPr lvl="2" algn="just"/>
            <a:r>
              <a:rPr lang="vi-VN" dirty="0" smtClean="0"/>
              <a:t>Được chia thành k đường (ways) có kích thước bằng nhau </a:t>
            </a:r>
            <a:endParaRPr lang="en-US" dirty="0" smtClean="0"/>
          </a:p>
          <a:p>
            <a:pPr lvl="2" algn="just"/>
            <a:r>
              <a:rPr lang="vi-VN" dirty="0" smtClean="0"/>
              <a:t>Mỗi đường được chia thành n dòng (block or line), từ Line</a:t>
            </a:r>
            <a:r>
              <a:rPr lang="en-US" dirty="0" smtClean="0"/>
              <a:t> </a:t>
            </a:r>
            <a:r>
              <a:rPr lang="vi-VN" dirty="0" smtClean="0"/>
              <a:t>0 tới Line</a:t>
            </a:r>
            <a:r>
              <a:rPr lang="en-US" dirty="0" smtClean="0"/>
              <a:t> </a:t>
            </a:r>
            <a:r>
              <a:rPr lang="vi-VN" dirty="0" smtClean="0"/>
              <a:t>n-1 </a:t>
            </a:r>
            <a:endParaRPr lang="en-US" dirty="0" smtClean="0"/>
          </a:p>
          <a:p>
            <a:pPr lvl="1" algn="just"/>
            <a:r>
              <a:rPr lang="vi-VN" dirty="0" smtClean="0"/>
              <a:t>Bộ nhớ: </a:t>
            </a:r>
            <a:endParaRPr lang="en-US" dirty="0" smtClean="0"/>
          </a:p>
          <a:p>
            <a:pPr lvl="2" algn="just"/>
            <a:r>
              <a:rPr lang="vi-VN" dirty="0" smtClean="0"/>
              <a:t>Được chia thành m trang, từ page</a:t>
            </a:r>
            <a:r>
              <a:rPr lang="en-US" dirty="0" smtClean="0"/>
              <a:t> </a:t>
            </a:r>
            <a:r>
              <a:rPr lang="vi-VN" dirty="0" smtClean="0"/>
              <a:t>0 tới page</a:t>
            </a:r>
            <a:r>
              <a:rPr lang="en-US" dirty="0" smtClean="0"/>
              <a:t> </a:t>
            </a:r>
            <a:r>
              <a:rPr lang="vi-VN" dirty="0" smtClean="0"/>
              <a:t>m-1 </a:t>
            </a:r>
            <a:endParaRPr lang="en-US" dirty="0" smtClean="0"/>
          </a:p>
          <a:p>
            <a:pPr lvl="2" algn="just"/>
            <a:r>
              <a:rPr lang="vi-VN" dirty="0" smtClean="0"/>
              <a:t>Kích thước trang page bằng kích thước way của cache </a:t>
            </a:r>
          </a:p>
          <a:p>
            <a:pPr lvl="2" algn="just"/>
            <a:r>
              <a:rPr lang="vi-VN" dirty="0" smtClean="0"/>
              <a:t>Mỗi trang có n line, từ Line</a:t>
            </a:r>
            <a:r>
              <a:rPr lang="en-US" dirty="0" smtClean="0"/>
              <a:t> </a:t>
            </a:r>
            <a:r>
              <a:rPr lang="vi-VN" dirty="0" smtClean="0"/>
              <a:t>0 tới Line</a:t>
            </a:r>
            <a:r>
              <a:rPr lang="en-US" dirty="0" smtClean="0"/>
              <a:t> </a:t>
            </a:r>
            <a:r>
              <a:rPr lang="vi-VN" dirty="0" smtClean="0"/>
              <a:t>n-1 </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Ánh xạ tập kết hợp</a:t>
            </a:r>
            <a:endParaRPr lang="en-US" dirty="0" smtClean="0">
              <a:solidFill>
                <a:srgbClr val="FF0000"/>
              </a:solidFill>
            </a:endParaRPr>
          </a:p>
          <a:p>
            <a:pPr lvl="1" algn="just"/>
            <a:r>
              <a:rPr lang="vi-VN" dirty="0" smtClean="0"/>
              <a:t>Ánh xạ: </a:t>
            </a:r>
          </a:p>
          <a:p>
            <a:pPr lvl="2" algn="just"/>
            <a:r>
              <a:rPr lang="vi-VN" dirty="0" smtClean="0"/>
              <a:t>Page được ánh xạ tới Way (ánh xạ linh hoạt):  </a:t>
            </a:r>
          </a:p>
          <a:p>
            <a:pPr lvl="3" algn="just"/>
            <a:r>
              <a:rPr lang="vi-VN" dirty="0" smtClean="0"/>
              <a:t>Một page bộ nhớ có thể được ánh xạ tới way bất kì của cache </a:t>
            </a:r>
          </a:p>
          <a:p>
            <a:pPr lvl="2" algn="just"/>
            <a:r>
              <a:rPr lang="vi-VN" dirty="0" smtClean="0"/>
              <a:t>Line của page ánh xạ tới line của way (ánh xạ cố định): </a:t>
            </a:r>
          </a:p>
          <a:p>
            <a:pPr lvl="3" algn="just"/>
            <a:r>
              <a:rPr lang="vi-VN" dirty="0" smtClean="0"/>
              <a:t> Line0 của page</a:t>
            </a:r>
            <a:r>
              <a:rPr lang="en-US" dirty="0" smtClean="0"/>
              <a:t> </a:t>
            </a:r>
            <a:r>
              <a:rPr lang="vi-VN" dirty="0" smtClean="0"/>
              <a:t>i</a:t>
            </a:r>
            <a:r>
              <a:rPr lang="en-US" dirty="0" smtClean="0"/>
              <a:t> </a:t>
            </a:r>
            <a:r>
              <a:rPr lang="vi-VN" dirty="0" smtClean="0"/>
              <a:t>được ánh xạ tới Line0 của way</a:t>
            </a:r>
            <a:r>
              <a:rPr lang="en-US" dirty="0" smtClean="0"/>
              <a:t> </a:t>
            </a:r>
            <a:r>
              <a:rPr lang="vi-VN" dirty="0" smtClean="0"/>
              <a:t>j; </a:t>
            </a:r>
            <a:endParaRPr lang="en-US" dirty="0" smtClean="0"/>
          </a:p>
          <a:p>
            <a:pPr lvl="3" algn="just"/>
            <a:r>
              <a:rPr lang="en-US" dirty="0" smtClean="0"/>
              <a:t> </a:t>
            </a:r>
            <a:r>
              <a:rPr lang="vi-VN" dirty="0" smtClean="0"/>
              <a:t>Line1 của page</a:t>
            </a:r>
            <a:r>
              <a:rPr lang="en-US" dirty="0" smtClean="0"/>
              <a:t> </a:t>
            </a:r>
            <a:r>
              <a:rPr lang="vi-VN" dirty="0" smtClean="0"/>
              <a:t>I</a:t>
            </a:r>
            <a:r>
              <a:rPr lang="en-US" dirty="0" smtClean="0"/>
              <a:t> </a:t>
            </a:r>
            <a:r>
              <a:rPr lang="vi-VN" dirty="0" smtClean="0"/>
              <a:t>được ánh xạ tới Line1 của way</a:t>
            </a:r>
            <a:r>
              <a:rPr lang="en-US" dirty="0" smtClean="0"/>
              <a:t> </a:t>
            </a:r>
            <a:r>
              <a:rPr lang="vi-VN" dirty="0" smtClean="0"/>
              <a:t>j</a:t>
            </a:r>
            <a:r>
              <a:rPr lang="en-US" dirty="0" smtClean="0"/>
              <a:t>;</a:t>
            </a:r>
            <a:r>
              <a:rPr lang="vi-VN" dirty="0" smtClean="0"/>
              <a:t> </a:t>
            </a:r>
            <a:endParaRPr lang="en-US" dirty="0" smtClean="0"/>
          </a:p>
          <a:p>
            <a:pPr lvl="3" algn="just"/>
            <a:r>
              <a:rPr lang="vi-VN" dirty="0" smtClean="0"/>
              <a:t>…</a:t>
            </a:r>
            <a:endParaRPr lang="en-US" dirty="0" smtClean="0"/>
          </a:p>
          <a:p>
            <a:pPr lvl="3" algn="just"/>
            <a:r>
              <a:rPr lang="vi-VN" dirty="0" smtClean="0"/>
              <a:t>Line</a:t>
            </a:r>
            <a:r>
              <a:rPr lang="en-US" dirty="0" smtClean="0"/>
              <a:t> </a:t>
            </a:r>
            <a:r>
              <a:rPr lang="vi-VN" dirty="0" smtClean="0"/>
              <a:t>n-1 của page</a:t>
            </a:r>
            <a:r>
              <a:rPr lang="en-US" dirty="0" smtClean="0"/>
              <a:t> </a:t>
            </a:r>
            <a:r>
              <a:rPr lang="vi-VN" dirty="0" smtClean="0"/>
              <a:t>I</a:t>
            </a:r>
            <a:r>
              <a:rPr lang="en-US" dirty="0" smtClean="0"/>
              <a:t> </a:t>
            </a:r>
            <a:r>
              <a:rPr lang="vi-VN" dirty="0" smtClean="0"/>
              <a:t>được ánh xạ tới Linen-1 của way</a:t>
            </a:r>
            <a:r>
              <a:rPr lang="en-US" dirty="0" smtClean="0"/>
              <a:t> </a:t>
            </a:r>
            <a:r>
              <a:rPr lang="vi-VN" dirty="0" smtClean="0"/>
              <a:t>j;  </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1. </a:t>
            </a:r>
            <a:r>
              <a:rPr lang="en-US" sz="3200" dirty="0" err="1" smtClean="0"/>
              <a:t>Khái</a:t>
            </a:r>
            <a:r>
              <a:rPr lang="en-US" sz="3200" dirty="0" smtClean="0"/>
              <a:t> </a:t>
            </a:r>
            <a:r>
              <a:rPr lang="en-US" sz="3200" dirty="0" err="1" smtClean="0"/>
              <a:t>niệm</a:t>
            </a:r>
            <a:r>
              <a:rPr lang="en-US" sz="3200" dirty="0" smtClean="0"/>
              <a:t> </a:t>
            </a:r>
            <a:r>
              <a:rPr lang="en-US" sz="3200" dirty="0" err="1" smtClean="0"/>
              <a:t>về</a:t>
            </a:r>
            <a:r>
              <a:rPr lang="en-US" sz="3200" dirty="0" smtClean="0"/>
              <a:t> </a:t>
            </a:r>
            <a:r>
              <a:rPr lang="en-US" sz="3200" dirty="0" err="1" smtClean="0"/>
              <a:t>tổ</a:t>
            </a:r>
            <a:r>
              <a:rPr lang="en-US" sz="3200" dirty="0" smtClean="0"/>
              <a:t> </a:t>
            </a:r>
            <a:r>
              <a:rPr lang="en-US" sz="3200" dirty="0" err="1" smtClean="0"/>
              <a:t>chức</a:t>
            </a:r>
            <a:r>
              <a:rPr lang="en-US" sz="3200" dirty="0" smtClean="0"/>
              <a:t> </a:t>
            </a:r>
            <a:r>
              <a:rPr lang="en-US" sz="3200" dirty="0" err="1" smtClean="0"/>
              <a:t>thứ</a:t>
            </a:r>
            <a:r>
              <a:rPr lang="en-US" sz="3200" dirty="0" smtClean="0"/>
              <a:t> </a:t>
            </a:r>
            <a:r>
              <a:rPr lang="en-US" sz="3200" dirty="0" err="1" smtClean="0"/>
              <a:t>bậc</a:t>
            </a:r>
            <a:r>
              <a:rPr lang="en-US" sz="3200" dirty="0" smtClean="0"/>
              <a:t> </a:t>
            </a:r>
            <a:r>
              <a:rPr lang="en-US" sz="3200" dirty="0" err="1" smtClean="0"/>
              <a:t>của</a:t>
            </a:r>
            <a:r>
              <a:rPr lang="en-US" sz="3200" dirty="0" smtClean="0"/>
              <a:t> </a:t>
            </a:r>
            <a:r>
              <a:rPr lang="en-US" sz="3200" dirty="0" err="1" smtClean="0"/>
              <a:t>bộ</a:t>
            </a:r>
            <a:r>
              <a:rPr lang="en-US" sz="3200" dirty="0" smtClean="0"/>
              <a:t> </a:t>
            </a:r>
            <a:r>
              <a:rPr lang="en-US" sz="3200" dirty="0" err="1" smtClean="0"/>
              <a:t>nhớ</a:t>
            </a:r>
            <a:endParaRPr lang="en-US" sz="3200" dirty="0" smtClean="0"/>
          </a:p>
        </p:txBody>
      </p:sp>
      <p:sp>
        <p:nvSpPr>
          <p:cNvPr id="6148" name="Rectangle 3"/>
          <p:cNvSpPr>
            <a:spLocks noGrp="1" noChangeArrowheads="1"/>
          </p:cNvSpPr>
          <p:nvPr>
            <p:ph type="body" idx="1"/>
          </p:nvPr>
        </p:nvSpPr>
        <p:spPr>
          <a:xfrm>
            <a:off x="619125" y="1143000"/>
            <a:ext cx="7824788" cy="5102225"/>
          </a:xfrm>
        </p:spPr>
        <p:txBody>
          <a:bodyPr/>
          <a:lstStyle/>
          <a:p>
            <a:pPr algn="just"/>
            <a:r>
              <a:rPr lang="vi-VN" dirty="0" smtClean="0"/>
              <a:t>Phân cấp hệ thống nhớ</a:t>
            </a:r>
            <a:endParaRPr lang="en-US" dirty="0" smtClean="0"/>
          </a:p>
          <a:p>
            <a:pPr algn="just"/>
            <a:endParaRPr lang="en-US" dirty="0" smtClean="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1093304" y="1676400"/>
            <a:ext cx="6718853" cy="2971800"/>
          </a:xfrm>
          <a:prstGeom prst="rect">
            <a:avLst/>
          </a:prstGeom>
          <a:noFill/>
          <a:ln w="9525">
            <a:noFill/>
            <a:miter lim="800000"/>
            <a:headEnd/>
            <a:tailEnd/>
          </a:ln>
          <a:effectLst/>
        </p:spPr>
      </p:pic>
      <p:sp>
        <p:nvSpPr>
          <p:cNvPr id="6" name="TextBox 5"/>
          <p:cNvSpPr txBox="1"/>
          <p:nvPr/>
        </p:nvSpPr>
        <p:spPr>
          <a:xfrm>
            <a:off x="1066800" y="4648200"/>
            <a:ext cx="7543800" cy="1631216"/>
          </a:xfrm>
          <a:prstGeom prst="rect">
            <a:avLst/>
          </a:prstGeom>
          <a:noFill/>
        </p:spPr>
        <p:txBody>
          <a:bodyPr wrap="square" rtlCol="0">
            <a:spAutoFit/>
          </a:bodyPr>
          <a:lstStyle/>
          <a:p>
            <a:r>
              <a:rPr lang="vi-VN" sz="2800" dirty="0" smtClean="0"/>
              <a:t>Từ trái sang phải:</a:t>
            </a:r>
          </a:p>
          <a:p>
            <a:pPr lvl="1">
              <a:buFont typeface="Wingdings" pitchFamily="2" charset="2"/>
              <a:buChar char="§"/>
            </a:pPr>
            <a:r>
              <a:rPr lang="vi-VN" sz="2400" dirty="0" smtClean="0"/>
              <a:t> dung lượng tăng dần</a:t>
            </a:r>
          </a:p>
          <a:p>
            <a:pPr lvl="1">
              <a:buFont typeface="Wingdings" pitchFamily="2" charset="2"/>
              <a:buChar char="§"/>
            </a:pPr>
            <a:r>
              <a:rPr lang="vi-VN" sz="2400" dirty="0" smtClean="0"/>
              <a:t> tốc độ giảm dần</a:t>
            </a:r>
          </a:p>
          <a:p>
            <a:pPr lvl="1">
              <a:buFont typeface="Wingdings" pitchFamily="2" charset="2"/>
              <a:buChar char="§"/>
            </a:pPr>
            <a:r>
              <a:rPr lang="vi-VN" sz="2400" dirty="0" smtClean="0"/>
              <a:t> giá thành/1bit giảm dần</a:t>
            </a:r>
            <a:endParaRPr lang="en-US" sz="24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Ánh xạ tập kết hợp</a:t>
            </a:r>
            <a:r>
              <a:rPr lang="en-US" dirty="0" smtClean="0">
                <a:solidFill>
                  <a:srgbClr val="FF0000"/>
                </a:solidFill>
              </a:rPr>
              <a:t> (</a:t>
            </a:r>
            <a:r>
              <a:rPr lang="en-US" dirty="0" err="1" smtClean="0">
                <a:solidFill>
                  <a:srgbClr val="FF0000"/>
                </a:solidFill>
              </a:rPr>
              <a:t>tt</a:t>
            </a:r>
            <a:r>
              <a:rPr lang="en-US" dirty="0" smtClean="0">
                <a:solidFill>
                  <a:srgbClr val="FF0000"/>
                </a:solidFill>
              </a:rPr>
              <a:t>)</a:t>
            </a:r>
          </a:p>
        </p:txBody>
      </p:sp>
      <p:pic>
        <p:nvPicPr>
          <p:cNvPr id="40962" name="Picture 2"/>
          <p:cNvPicPr>
            <a:picLocks noChangeAspect="1" noChangeArrowheads="1"/>
          </p:cNvPicPr>
          <p:nvPr/>
        </p:nvPicPr>
        <p:blipFill>
          <a:blip r:embed="rId2"/>
          <a:srcRect/>
          <a:stretch>
            <a:fillRect/>
          </a:stretch>
        </p:blipFill>
        <p:spPr bwMode="auto">
          <a:xfrm>
            <a:off x="402394" y="1752600"/>
            <a:ext cx="8434719"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Địa chỉ ánh xạ tập kết hợp</a:t>
            </a:r>
            <a:endParaRPr lang="en-US" dirty="0" smtClean="0">
              <a:solidFill>
                <a:srgbClr val="FF0000"/>
              </a:solidFill>
            </a:endParaRPr>
          </a:p>
        </p:txBody>
      </p:sp>
      <p:pic>
        <p:nvPicPr>
          <p:cNvPr id="41986" name="Picture 2"/>
          <p:cNvPicPr>
            <a:picLocks noChangeAspect="1" noChangeArrowheads="1"/>
          </p:cNvPicPr>
          <p:nvPr/>
        </p:nvPicPr>
        <p:blipFill>
          <a:blip r:embed="rId2"/>
          <a:srcRect/>
          <a:stretch>
            <a:fillRect/>
          </a:stretch>
        </p:blipFill>
        <p:spPr bwMode="auto">
          <a:xfrm>
            <a:off x="1524000" y="1828800"/>
            <a:ext cx="5208104" cy="914400"/>
          </a:xfrm>
          <a:prstGeom prst="rect">
            <a:avLst/>
          </a:prstGeom>
          <a:noFill/>
          <a:ln w="9525">
            <a:noFill/>
            <a:miter lim="800000"/>
            <a:headEnd/>
            <a:tailEnd/>
          </a:ln>
          <a:effectLst/>
        </p:spPr>
      </p:pic>
      <p:sp>
        <p:nvSpPr>
          <p:cNvPr id="7" name="TextBox 6"/>
          <p:cNvSpPr txBox="1"/>
          <p:nvPr/>
        </p:nvSpPr>
        <p:spPr>
          <a:xfrm>
            <a:off x="457200" y="3124200"/>
            <a:ext cx="8199681" cy="1569660"/>
          </a:xfrm>
          <a:prstGeom prst="rect">
            <a:avLst/>
          </a:prstGeom>
          <a:noFill/>
        </p:spPr>
        <p:txBody>
          <a:bodyPr wrap="none" rtlCol="0">
            <a:spAutoFit/>
          </a:bodyPr>
          <a:lstStyle/>
          <a:p>
            <a:r>
              <a:rPr lang="en-US" sz="3200" dirty="0" smtClean="0">
                <a:latin typeface="Times New Roman" pitchFamily="18" charset="0"/>
                <a:cs typeface="Times New Roman" pitchFamily="18" charset="0"/>
              </a:rPr>
              <a:t>T</a:t>
            </a:r>
            <a:r>
              <a:rPr lang="vi-VN" sz="3200" dirty="0" smtClean="0">
                <a:latin typeface="Times New Roman" pitchFamily="18" charset="0"/>
                <a:cs typeface="Times New Roman" pitchFamily="18" charset="0"/>
              </a:rPr>
              <a:t>ag (bit): là địa chỉ của trang trong bộ nhớ </a:t>
            </a:r>
          </a:p>
          <a:p>
            <a:r>
              <a:rPr lang="vi-VN" sz="3200" dirty="0" smtClean="0">
                <a:latin typeface="Times New Roman" pitchFamily="18" charset="0"/>
                <a:cs typeface="Times New Roman" pitchFamily="18" charset="0"/>
              </a:rPr>
              <a:t>Set (bit): là địa chỉ của line trong way của cache </a:t>
            </a:r>
          </a:p>
          <a:p>
            <a:r>
              <a:rPr lang="vi-VN" sz="3200" dirty="0" smtClean="0">
                <a:latin typeface="Times New Roman" pitchFamily="18" charset="0"/>
                <a:cs typeface="Times New Roman" pitchFamily="18" charset="0"/>
              </a:rPr>
              <a:t>Word (bit): là địa chỉ của word trong line </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Địa chỉ ánh xạ tập kết hợp</a:t>
            </a:r>
            <a:r>
              <a:rPr lang="en-US" dirty="0" smtClean="0">
                <a:solidFill>
                  <a:srgbClr val="FF0000"/>
                </a:solidFill>
              </a:rPr>
              <a:t> (</a:t>
            </a:r>
            <a:r>
              <a:rPr lang="en-US" dirty="0" err="1" smtClean="0">
                <a:solidFill>
                  <a:srgbClr val="FF0000"/>
                </a:solidFill>
              </a:rPr>
              <a:t>tt</a:t>
            </a:r>
            <a:r>
              <a:rPr lang="en-US" dirty="0" smtClean="0">
                <a:solidFill>
                  <a:srgbClr val="FF0000"/>
                </a:solidFill>
              </a:rPr>
              <a:t>)</a:t>
            </a:r>
          </a:p>
          <a:p>
            <a:pPr lvl="1" algn="just"/>
            <a:r>
              <a:rPr lang="vi-VN" dirty="0" smtClean="0">
                <a:solidFill>
                  <a:schemeClr val="tx1"/>
                </a:solidFill>
              </a:rPr>
              <a:t>Ví dụ:  </a:t>
            </a:r>
          </a:p>
          <a:p>
            <a:pPr lvl="2" algn="just"/>
            <a:r>
              <a:rPr lang="vi-VN" dirty="0" smtClean="0">
                <a:solidFill>
                  <a:schemeClr val="tx1"/>
                </a:solidFill>
              </a:rPr>
              <a:t>Input:</a:t>
            </a:r>
            <a:endParaRPr lang="en-US" dirty="0" smtClean="0">
              <a:solidFill>
                <a:schemeClr val="tx1"/>
              </a:solidFill>
            </a:endParaRPr>
          </a:p>
          <a:p>
            <a:pPr lvl="3" algn="just"/>
            <a:r>
              <a:rPr lang="vi-VN" dirty="0" smtClean="0">
                <a:solidFill>
                  <a:schemeClr val="tx1"/>
                </a:solidFill>
              </a:rPr>
              <a:t>Kích thước bộ nhớ: 4GB </a:t>
            </a:r>
            <a:endParaRPr lang="en-US" dirty="0" smtClean="0">
              <a:solidFill>
                <a:schemeClr val="tx1"/>
              </a:solidFill>
            </a:endParaRPr>
          </a:p>
          <a:p>
            <a:pPr lvl="3" algn="just"/>
            <a:r>
              <a:rPr lang="vi-VN" dirty="0" smtClean="0">
                <a:solidFill>
                  <a:schemeClr val="tx1"/>
                </a:solidFill>
              </a:rPr>
              <a:t>Kích thước cache: 1MB, 2 ways </a:t>
            </a:r>
            <a:endParaRPr lang="en-US" dirty="0" smtClean="0">
              <a:solidFill>
                <a:schemeClr val="tx1"/>
              </a:solidFill>
            </a:endParaRPr>
          </a:p>
          <a:p>
            <a:pPr lvl="3" algn="just"/>
            <a:r>
              <a:rPr lang="vi-VN" dirty="0" smtClean="0">
                <a:solidFill>
                  <a:schemeClr val="tx1"/>
                </a:solidFill>
              </a:rPr>
              <a:t>Kích thước Line: 32 byte </a:t>
            </a:r>
            <a:endParaRPr lang="en-US" dirty="0" smtClean="0">
              <a:solidFill>
                <a:schemeClr val="tx1"/>
              </a:solidFill>
            </a:endParaRPr>
          </a:p>
          <a:p>
            <a:pPr lvl="2" algn="just"/>
            <a:r>
              <a:rPr lang="vi-VN" dirty="0" smtClean="0">
                <a:solidFill>
                  <a:schemeClr val="tx1"/>
                </a:solidFill>
              </a:rPr>
              <a:t>Output:</a:t>
            </a:r>
            <a:endParaRPr lang="en-US" dirty="0" smtClean="0"/>
          </a:p>
          <a:p>
            <a:pPr lvl="3" algn="just"/>
            <a:r>
              <a:rPr lang="vi-VN" dirty="0" smtClean="0">
                <a:solidFill>
                  <a:schemeClr val="tx1"/>
                </a:solidFill>
              </a:rPr>
              <a:t>Line size =32 byte = 25  Word = 5 bit </a:t>
            </a:r>
            <a:endParaRPr lang="en-US" dirty="0" smtClean="0">
              <a:solidFill>
                <a:schemeClr val="tx1"/>
              </a:solidFill>
            </a:endParaRPr>
          </a:p>
          <a:p>
            <a:pPr lvl="3" algn="just"/>
            <a:r>
              <a:rPr lang="vi-VN" dirty="0" smtClean="0">
                <a:solidFill>
                  <a:schemeClr val="tx1"/>
                </a:solidFill>
              </a:rPr>
              <a:t>Cache size = 1MB = 210 có 210 / 25 / 2 = 24 lines trong 1 way </a:t>
            </a:r>
            <a:endParaRPr lang="en-US" dirty="0" smtClean="0"/>
          </a:p>
          <a:p>
            <a:pPr lvl="3" algn="just"/>
            <a:r>
              <a:rPr lang="vi-VN" dirty="0" smtClean="0">
                <a:solidFill>
                  <a:schemeClr val="tx1"/>
                </a:solidFill>
              </a:rPr>
              <a:t>Set = 4 bit </a:t>
            </a:r>
            <a:endParaRPr lang="en-US" dirty="0" smtClean="0">
              <a:solidFill>
                <a:schemeClr val="tx1"/>
              </a:solidFill>
            </a:endParaRPr>
          </a:p>
          <a:p>
            <a:pPr lvl="3" algn="just"/>
            <a:r>
              <a:rPr lang="vi-VN" dirty="0" smtClean="0">
                <a:solidFill>
                  <a:schemeClr val="tx1"/>
                </a:solidFill>
              </a:rPr>
              <a:t>Tag = 32bit địa chỉ – Set – Word = 32 – 4 – 5 = 23 bit.</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vi-VN" dirty="0" smtClean="0">
                <a:solidFill>
                  <a:srgbClr val="FF0000"/>
                </a:solidFill>
              </a:rPr>
              <a:t>Ánh xạ tập kết hợp</a:t>
            </a:r>
            <a:endParaRPr lang="en-US" dirty="0" smtClean="0">
              <a:solidFill>
                <a:srgbClr val="FF0000"/>
              </a:solidFill>
            </a:endParaRPr>
          </a:p>
          <a:p>
            <a:pPr lvl="1" algn="just"/>
            <a:r>
              <a:rPr lang="vi-VN" dirty="0" smtClean="0">
                <a:solidFill>
                  <a:schemeClr val="tx1"/>
                </a:solidFill>
              </a:rPr>
              <a:t>Ưu: </a:t>
            </a:r>
          </a:p>
          <a:p>
            <a:pPr lvl="2" algn="just"/>
            <a:r>
              <a:rPr lang="vi-VN" dirty="0" smtClean="0">
                <a:solidFill>
                  <a:schemeClr val="tx1"/>
                </a:solidFill>
              </a:rPr>
              <a:t>Nhanh vì ánh xạ trực tiếp được sử dụng cho ánh xạ dòng  </a:t>
            </a:r>
          </a:p>
          <a:p>
            <a:pPr lvl="2" algn="just"/>
            <a:r>
              <a:rPr lang="vi-VN" dirty="0" smtClean="0">
                <a:solidFill>
                  <a:schemeClr val="tx1"/>
                </a:solidFill>
              </a:rPr>
              <a:t>Ít xung đột vì ánh xạ từ trang nhớ tới đường của cache là linh hoạt </a:t>
            </a:r>
            <a:endParaRPr lang="en-US" dirty="0" smtClean="0">
              <a:solidFill>
                <a:schemeClr val="tx1"/>
              </a:solidFill>
            </a:endParaRPr>
          </a:p>
          <a:p>
            <a:pPr lvl="2" algn="just"/>
            <a:r>
              <a:rPr lang="vi-VN" dirty="0" smtClean="0">
                <a:solidFill>
                  <a:schemeClr val="tx1"/>
                </a:solidFill>
              </a:rPr>
              <a:t>Tỷ lệ tìm thấy (hit) cao </a:t>
            </a:r>
          </a:p>
          <a:p>
            <a:pPr lvl="1" algn="just"/>
            <a:r>
              <a:rPr lang="vi-VN" dirty="0" smtClean="0">
                <a:solidFill>
                  <a:schemeClr val="tx1"/>
                </a:solidFill>
              </a:rPr>
              <a:t>Nhược: </a:t>
            </a:r>
            <a:endParaRPr lang="en-US" dirty="0" smtClean="0">
              <a:solidFill>
                <a:schemeClr val="tx1"/>
              </a:solidFill>
            </a:endParaRPr>
          </a:p>
          <a:p>
            <a:pPr lvl="2" algn="just"/>
            <a:r>
              <a:rPr lang="vi-VN" dirty="0" smtClean="0">
                <a:solidFill>
                  <a:schemeClr val="tx1"/>
                </a:solidFill>
              </a:rPr>
              <a:t>Thiết kế và điều khiển phức tạp vì cache được chia thành các way.</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err="1" smtClean="0">
                <a:solidFill>
                  <a:srgbClr val="FF0000"/>
                </a:solidFill>
              </a:rPr>
              <a:t>Đọc</a:t>
            </a:r>
            <a:r>
              <a:rPr lang="en-US" dirty="0" smtClean="0">
                <a:solidFill>
                  <a:srgbClr val="FF0000"/>
                </a:solidFill>
              </a:rPr>
              <a:t>/ </a:t>
            </a:r>
            <a:r>
              <a:rPr lang="en-US" dirty="0" err="1" smtClean="0">
                <a:solidFill>
                  <a:srgbClr val="FF0000"/>
                </a:solidFill>
              </a:rPr>
              <a:t>ghi</a:t>
            </a:r>
            <a:r>
              <a:rPr lang="en-US" dirty="0" smtClean="0">
                <a:solidFill>
                  <a:srgbClr val="FF0000"/>
                </a:solidFill>
              </a:rPr>
              <a:t> </a:t>
            </a:r>
            <a:r>
              <a:rPr lang="en-US" dirty="0" err="1" smtClean="0">
                <a:solidFill>
                  <a:srgbClr val="FF0000"/>
                </a:solidFill>
              </a:rPr>
              <a:t>thông</a:t>
            </a:r>
            <a:r>
              <a:rPr lang="en-US" dirty="0" smtClean="0">
                <a:solidFill>
                  <a:srgbClr val="FF0000"/>
                </a:solidFill>
              </a:rPr>
              <a:t> tin </a:t>
            </a:r>
            <a:r>
              <a:rPr lang="en-US" dirty="0" err="1" smtClean="0">
                <a:solidFill>
                  <a:srgbClr val="FF0000"/>
                </a:solidFill>
              </a:rPr>
              <a:t>trong</a:t>
            </a:r>
            <a:r>
              <a:rPr lang="en-US" dirty="0" smtClean="0">
                <a:solidFill>
                  <a:srgbClr val="FF0000"/>
                </a:solidFill>
              </a:rPr>
              <a:t> cache</a:t>
            </a:r>
          </a:p>
          <a:p>
            <a:pPr lvl="1" algn="just"/>
            <a:r>
              <a:rPr lang="vi-VN" dirty="0" smtClean="0"/>
              <a:t>Thao tác ghi: </a:t>
            </a:r>
            <a:endParaRPr lang="en-US" dirty="0" smtClean="0"/>
          </a:p>
          <a:p>
            <a:pPr lvl="1" algn="just">
              <a:buFont typeface="Wingdings" pitchFamily="2" charset="2"/>
              <a:buChar char="Ø"/>
            </a:pPr>
            <a:r>
              <a:rPr lang="vi-VN" dirty="0" smtClean="0"/>
              <a:t>Trường hợp tìm thấy (hit case): </a:t>
            </a:r>
            <a:endParaRPr lang="en-US" dirty="0" smtClean="0"/>
          </a:p>
          <a:p>
            <a:pPr lvl="2" algn="just">
              <a:buFont typeface="Arial" pitchFamily="34" charset="0"/>
              <a:buChar char="•"/>
            </a:pPr>
            <a:r>
              <a:rPr lang="vi-VN" dirty="0" smtClean="0"/>
              <a:t>Write through (ghi thẳng): mục dữ liệu được ghi vào cache và ghi vào bộ nhớ đồng thời </a:t>
            </a:r>
          </a:p>
          <a:p>
            <a:pPr lvl="2" algn="just"/>
            <a:r>
              <a:rPr lang="vi-VN" dirty="0" smtClean="0"/>
              <a:t>Write back (ghi trễ): mục dữ liệu trước tiên được ghi vào cache và cả dòng (block) chứa nó ở trong cache sẽ được ghi lại vào bộ nhớ sau đó, khi mà dòng  đó bị thay thế</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err="1" smtClean="0">
                <a:solidFill>
                  <a:srgbClr val="FF0000"/>
                </a:solidFill>
              </a:rPr>
              <a:t>Đọc</a:t>
            </a:r>
            <a:r>
              <a:rPr lang="en-US" dirty="0" smtClean="0">
                <a:solidFill>
                  <a:srgbClr val="FF0000"/>
                </a:solidFill>
              </a:rPr>
              <a:t>/ </a:t>
            </a:r>
            <a:r>
              <a:rPr lang="en-US" dirty="0" err="1" smtClean="0">
                <a:solidFill>
                  <a:srgbClr val="FF0000"/>
                </a:solidFill>
              </a:rPr>
              <a:t>ghi</a:t>
            </a:r>
            <a:r>
              <a:rPr lang="en-US" dirty="0" smtClean="0">
                <a:solidFill>
                  <a:srgbClr val="FF0000"/>
                </a:solidFill>
              </a:rPr>
              <a:t> </a:t>
            </a:r>
            <a:r>
              <a:rPr lang="en-US" dirty="0" err="1" smtClean="0">
                <a:solidFill>
                  <a:srgbClr val="FF0000"/>
                </a:solidFill>
              </a:rPr>
              <a:t>thông</a:t>
            </a:r>
            <a:r>
              <a:rPr lang="en-US" dirty="0" smtClean="0">
                <a:solidFill>
                  <a:srgbClr val="FF0000"/>
                </a:solidFill>
              </a:rPr>
              <a:t> tin </a:t>
            </a:r>
            <a:r>
              <a:rPr lang="en-US" dirty="0" err="1" smtClean="0">
                <a:solidFill>
                  <a:srgbClr val="FF0000"/>
                </a:solidFill>
              </a:rPr>
              <a:t>trong</a:t>
            </a:r>
            <a:r>
              <a:rPr lang="en-US" dirty="0" smtClean="0">
                <a:solidFill>
                  <a:srgbClr val="FF0000"/>
                </a:solidFill>
              </a:rPr>
              <a:t> cache (</a:t>
            </a:r>
            <a:r>
              <a:rPr lang="en-US" dirty="0" err="1" smtClean="0">
                <a:solidFill>
                  <a:srgbClr val="FF0000"/>
                </a:solidFill>
              </a:rPr>
              <a:t>tt</a:t>
            </a:r>
            <a:r>
              <a:rPr lang="en-US" dirty="0" smtClean="0">
                <a:solidFill>
                  <a:srgbClr val="FF0000"/>
                </a:solidFill>
              </a:rPr>
              <a:t>)</a:t>
            </a:r>
          </a:p>
          <a:p>
            <a:pPr lvl="1" algn="just"/>
            <a:r>
              <a:rPr lang="vi-VN" dirty="0" smtClean="0"/>
              <a:t>Thao tác ghi: </a:t>
            </a:r>
            <a:endParaRPr lang="en-US" dirty="0" smtClean="0"/>
          </a:p>
          <a:p>
            <a:pPr lvl="1" algn="just">
              <a:buFont typeface="Wingdings" pitchFamily="2" charset="2"/>
              <a:buChar char="Ø"/>
            </a:pPr>
            <a:r>
              <a:rPr lang="vi-VN" dirty="0" smtClean="0"/>
              <a:t>Trường hợp không tìm thấy (miss case): </a:t>
            </a:r>
            <a:endParaRPr lang="en-US" dirty="0" smtClean="0"/>
          </a:p>
          <a:p>
            <a:pPr lvl="2" algn="just">
              <a:buFont typeface="Arial" pitchFamily="34" charset="0"/>
              <a:buChar char="•"/>
            </a:pPr>
            <a:r>
              <a:rPr lang="vi-VN" dirty="0" smtClean="0"/>
              <a:t>Write allocate (ghi có đọc lại): mục dữ liệu trước hết được ghi vào bộ nhớ sau đó cả dòng chứa nó sẽ được đọc vào cache </a:t>
            </a:r>
            <a:endParaRPr lang="en-US" dirty="0" smtClean="0"/>
          </a:p>
          <a:p>
            <a:pPr lvl="2" algn="just">
              <a:buFont typeface="Arial" pitchFamily="34" charset="0"/>
              <a:buChar char="•"/>
            </a:pPr>
            <a:r>
              <a:rPr lang="vi-VN" dirty="0" smtClean="0"/>
              <a:t>Write non-allocate (ghi không đọc lại): mục dữ liệu chỉ được ghi vào</a:t>
            </a:r>
            <a:r>
              <a:rPr lang="en-US" dirty="0" smtClean="0"/>
              <a:t> </a:t>
            </a:r>
            <a:r>
              <a:rPr lang="vi-VN" dirty="0" smtClean="0"/>
              <a:t>bộ nhớ</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smtClean="0">
                <a:solidFill>
                  <a:srgbClr val="FF0000"/>
                </a:solidFill>
              </a:rPr>
              <a:t> </a:t>
            </a:r>
            <a:r>
              <a:rPr lang="en-US" dirty="0" err="1" smtClean="0">
                <a:solidFill>
                  <a:srgbClr val="FF0000"/>
                </a:solidFill>
              </a:rPr>
              <a:t>Các</a:t>
            </a:r>
            <a:r>
              <a:rPr lang="en-US" dirty="0" smtClean="0">
                <a:solidFill>
                  <a:srgbClr val="FF0000"/>
                </a:solidFill>
              </a:rPr>
              <a:t> </a:t>
            </a:r>
            <a:r>
              <a:rPr lang="en-US" dirty="0" err="1" smtClean="0">
                <a:solidFill>
                  <a:srgbClr val="FF0000"/>
                </a:solidFill>
              </a:rPr>
              <a:t>chính</a:t>
            </a:r>
            <a:r>
              <a:rPr lang="en-US" dirty="0" smtClean="0">
                <a:solidFill>
                  <a:srgbClr val="FF0000"/>
                </a:solidFill>
              </a:rPr>
              <a:t> </a:t>
            </a:r>
            <a:r>
              <a:rPr lang="en-US" dirty="0" err="1" smtClean="0">
                <a:solidFill>
                  <a:srgbClr val="FF0000"/>
                </a:solidFill>
              </a:rPr>
              <a:t>sách</a:t>
            </a:r>
            <a:r>
              <a:rPr lang="en-US" dirty="0" smtClean="0">
                <a:solidFill>
                  <a:srgbClr val="FF0000"/>
                </a:solidFill>
              </a:rPr>
              <a:t> </a:t>
            </a:r>
            <a:r>
              <a:rPr lang="en-US" dirty="0" err="1" smtClean="0">
                <a:solidFill>
                  <a:srgbClr val="FF0000"/>
                </a:solidFill>
              </a:rPr>
              <a:t>thay</a:t>
            </a:r>
            <a:r>
              <a:rPr lang="en-US" dirty="0" smtClean="0">
                <a:solidFill>
                  <a:srgbClr val="FF0000"/>
                </a:solidFill>
              </a:rPr>
              <a:t> </a:t>
            </a:r>
            <a:r>
              <a:rPr lang="en-US" dirty="0" err="1" smtClean="0">
                <a:solidFill>
                  <a:srgbClr val="FF0000"/>
                </a:solidFill>
              </a:rPr>
              <a:t>thế</a:t>
            </a:r>
            <a:r>
              <a:rPr lang="en-US" dirty="0" smtClean="0">
                <a:solidFill>
                  <a:srgbClr val="FF0000"/>
                </a:solidFill>
              </a:rPr>
              <a:t> </a:t>
            </a:r>
            <a:r>
              <a:rPr lang="en-US" dirty="0" err="1" smtClean="0">
                <a:solidFill>
                  <a:srgbClr val="FF0000"/>
                </a:solidFill>
              </a:rPr>
              <a:t>dòng</a:t>
            </a:r>
            <a:r>
              <a:rPr lang="en-US" dirty="0" smtClean="0">
                <a:solidFill>
                  <a:srgbClr val="FF0000"/>
                </a:solidFill>
              </a:rPr>
              <a:t> cache</a:t>
            </a:r>
          </a:p>
          <a:p>
            <a:pPr lvl="1" algn="just"/>
            <a:r>
              <a:rPr lang="vi-VN" dirty="0" smtClean="0"/>
              <a:t>Tại sao phải thay thế dòng cache? </a:t>
            </a:r>
          </a:p>
          <a:p>
            <a:pPr lvl="2" algn="just"/>
            <a:r>
              <a:rPr lang="vi-VN" dirty="0" smtClean="0"/>
              <a:t>Ánh xạ dòng (bộ nhớ) -&gt; dòng (cache) thường là ánh xạ nhiều -&gt; một </a:t>
            </a:r>
          </a:p>
          <a:p>
            <a:pPr lvl="2" algn="just"/>
            <a:r>
              <a:rPr lang="vi-VN" dirty="0" smtClean="0"/>
              <a:t>Nhiều dòng bộ nhớ chia sẻ một dòng cache -&gt; các dòng bộ nhớ được nạp vào cache sử dụng một thời gian và được thay thế bởi dòng khác theo yêu cầu thông tin phục vụ CPU</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smtClean="0">
                <a:solidFill>
                  <a:srgbClr val="FF0000"/>
                </a:solidFill>
              </a:rPr>
              <a:t> </a:t>
            </a:r>
            <a:r>
              <a:rPr lang="en-US" dirty="0" err="1" smtClean="0">
                <a:solidFill>
                  <a:srgbClr val="FF0000"/>
                </a:solidFill>
              </a:rPr>
              <a:t>Các</a:t>
            </a:r>
            <a:r>
              <a:rPr lang="en-US" dirty="0" smtClean="0">
                <a:solidFill>
                  <a:srgbClr val="FF0000"/>
                </a:solidFill>
              </a:rPr>
              <a:t> </a:t>
            </a:r>
            <a:r>
              <a:rPr lang="en-US" dirty="0" err="1" smtClean="0">
                <a:solidFill>
                  <a:srgbClr val="FF0000"/>
                </a:solidFill>
              </a:rPr>
              <a:t>chính</a:t>
            </a:r>
            <a:r>
              <a:rPr lang="en-US" dirty="0" smtClean="0">
                <a:solidFill>
                  <a:srgbClr val="FF0000"/>
                </a:solidFill>
              </a:rPr>
              <a:t> </a:t>
            </a:r>
            <a:r>
              <a:rPr lang="en-US" dirty="0" err="1" smtClean="0">
                <a:solidFill>
                  <a:srgbClr val="FF0000"/>
                </a:solidFill>
              </a:rPr>
              <a:t>sách</a:t>
            </a:r>
            <a:r>
              <a:rPr lang="en-US" dirty="0" smtClean="0">
                <a:solidFill>
                  <a:srgbClr val="FF0000"/>
                </a:solidFill>
              </a:rPr>
              <a:t> </a:t>
            </a:r>
            <a:r>
              <a:rPr lang="en-US" dirty="0" err="1" smtClean="0">
                <a:solidFill>
                  <a:srgbClr val="FF0000"/>
                </a:solidFill>
              </a:rPr>
              <a:t>thay</a:t>
            </a:r>
            <a:r>
              <a:rPr lang="en-US" dirty="0" smtClean="0">
                <a:solidFill>
                  <a:srgbClr val="FF0000"/>
                </a:solidFill>
              </a:rPr>
              <a:t> </a:t>
            </a:r>
            <a:r>
              <a:rPr lang="en-US" dirty="0" err="1" smtClean="0">
                <a:solidFill>
                  <a:srgbClr val="FF0000"/>
                </a:solidFill>
              </a:rPr>
              <a:t>thế</a:t>
            </a:r>
            <a:r>
              <a:rPr lang="en-US" dirty="0" smtClean="0">
                <a:solidFill>
                  <a:srgbClr val="FF0000"/>
                </a:solidFill>
              </a:rPr>
              <a:t> </a:t>
            </a:r>
            <a:r>
              <a:rPr lang="en-US" dirty="0" err="1" smtClean="0">
                <a:solidFill>
                  <a:srgbClr val="FF0000"/>
                </a:solidFill>
              </a:rPr>
              <a:t>dòng</a:t>
            </a:r>
            <a:r>
              <a:rPr lang="en-US" dirty="0" smtClean="0">
                <a:solidFill>
                  <a:srgbClr val="FF0000"/>
                </a:solidFill>
              </a:rPr>
              <a:t> cache  (</a:t>
            </a:r>
            <a:r>
              <a:rPr lang="en-US" dirty="0" err="1" smtClean="0">
                <a:solidFill>
                  <a:srgbClr val="FF0000"/>
                </a:solidFill>
              </a:rPr>
              <a:t>tt</a:t>
            </a:r>
            <a:r>
              <a:rPr lang="en-US" dirty="0" smtClean="0">
                <a:solidFill>
                  <a:srgbClr val="FF0000"/>
                </a:solidFill>
              </a:rPr>
              <a:t>)</a:t>
            </a:r>
            <a:endParaRPr lang="vi-VN" dirty="0" smtClean="0"/>
          </a:p>
          <a:p>
            <a:pPr lvl="1" algn="just"/>
            <a:r>
              <a:rPr lang="vi-VN" dirty="0" smtClean="0"/>
              <a:t>Chính sách thay thế (replacement policies): xác định cách thức lựa chọn các dòng trong cache để thay thế khi có dòng mới từ bộ nhớ cần chuyển vào </a:t>
            </a:r>
          </a:p>
          <a:p>
            <a:pPr lvl="1" algn="just"/>
            <a:r>
              <a:rPr lang="vi-VN" dirty="0" smtClean="0"/>
              <a:t>3 chiến lược chính: </a:t>
            </a:r>
          </a:p>
          <a:p>
            <a:pPr lvl="2" algn="just"/>
            <a:r>
              <a:rPr lang="vi-VN" dirty="0" smtClean="0"/>
              <a:t>Thay thế ngẫu nhiên (random replacement) </a:t>
            </a:r>
          </a:p>
          <a:p>
            <a:pPr lvl="2" algn="just"/>
            <a:r>
              <a:rPr lang="vi-VN" dirty="0" smtClean="0"/>
              <a:t>Vào trước ra trước FIFO (First In First Out) </a:t>
            </a:r>
          </a:p>
          <a:p>
            <a:pPr lvl="2" algn="just"/>
            <a:r>
              <a:rPr lang="vi-VN" dirty="0" smtClean="0"/>
              <a:t>Thay thế các dòng ít được sử dụng gần đây nhất LRU (Least Recently Used) </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1143000"/>
            <a:ext cx="8686800" cy="5410200"/>
          </a:xfrm>
        </p:spPr>
        <p:txBody>
          <a:bodyPr/>
          <a:lstStyle/>
          <a:p>
            <a:pPr algn="just"/>
            <a:r>
              <a:rPr lang="vi-VN" dirty="0" smtClean="0"/>
              <a:t> </a:t>
            </a:r>
            <a:r>
              <a:rPr lang="en-US" dirty="0" smtClean="0">
                <a:solidFill>
                  <a:srgbClr val="FF0000"/>
                </a:solidFill>
              </a:rPr>
              <a:t> </a:t>
            </a:r>
            <a:r>
              <a:rPr lang="en-US" dirty="0" err="1" smtClean="0">
                <a:solidFill>
                  <a:srgbClr val="FF0000"/>
                </a:solidFill>
              </a:rPr>
              <a:t>Các</a:t>
            </a:r>
            <a:r>
              <a:rPr lang="en-US" dirty="0" smtClean="0">
                <a:solidFill>
                  <a:srgbClr val="FF0000"/>
                </a:solidFill>
              </a:rPr>
              <a:t> </a:t>
            </a:r>
            <a:r>
              <a:rPr lang="en-US" dirty="0" err="1" smtClean="0">
                <a:solidFill>
                  <a:srgbClr val="FF0000"/>
                </a:solidFill>
              </a:rPr>
              <a:t>chính</a:t>
            </a:r>
            <a:r>
              <a:rPr lang="en-US" dirty="0" smtClean="0">
                <a:solidFill>
                  <a:srgbClr val="FF0000"/>
                </a:solidFill>
              </a:rPr>
              <a:t> </a:t>
            </a:r>
            <a:r>
              <a:rPr lang="en-US" dirty="0" err="1" smtClean="0">
                <a:solidFill>
                  <a:srgbClr val="FF0000"/>
                </a:solidFill>
              </a:rPr>
              <a:t>sách</a:t>
            </a:r>
            <a:r>
              <a:rPr lang="en-US" dirty="0" smtClean="0">
                <a:solidFill>
                  <a:srgbClr val="FF0000"/>
                </a:solidFill>
              </a:rPr>
              <a:t> </a:t>
            </a:r>
            <a:r>
              <a:rPr lang="en-US" dirty="0" err="1" smtClean="0">
                <a:solidFill>
                  <a:srgbClr val="FF0000"/>
                </a:solidFill>
              </a:rPr>
              <a:t>thay</a:t>
            </a:r>
            <a:r>
              <a:rPr lang="en-US" dirty="0" smtClean="0">
                <a:solidFill>
                  <a:srgbClr val="FF0000"/>
                </a:solidFill>
              </a:rPr>
              <a:t> </a:t>
            </a:r>
            <a:r>
              <a:rPr lang="en-US" dirty="0" err="1" smtClean="0">
                <a:solidFill>
                  <a:srgbClr val="FF0000"/>
                </a:solidFill>
              </a:rPr>
              <a:t>thế</a:t>
            </a:r>
            <a:r>
              <a:rPr lang="en-US" dirty="0" smtClean="0">
                <a:solidFill>
                  <a:srgbClr val="FF0000"/>
                </a:solidFill>
              </a:rPr>
              <a:t> cache </a:t>
            </a:r>
            <a:endParaRPr lang="vi-VN" dirty="0" smtClean="0"/>
          </a:p>
          <a:p>
            <a:pPr lvl="1" algn="just"/>
            <a:r>
              <a:rPr lang="vi-VN" sz="3200" dirty="0" smtClean="0"/>
              <a:t>Thay thế ngẫu nhiên</a:t>
            </a:r>
            <a:r>
              <a:rPr lang="vi-VN" dirty="0" smtClean="0"/>
              <a:t>: </a:t>
            </a:r>
            <a:endParaRPr lang="en-US" dirty="0" smtClean="0"/>
          </a:p>
          <a:p>
            <a:pPr lvl="1" algn="just">
              <a:buFont typeface="Wingdings" pitchFamily="2" charset="2"/>
              <a:buChar char="Ø"/>
            </a:pPr>
            <a:r>
              <a:rPr lang="vi-VN" dirty="0" smtClean="0"/>
              <a:t>Các dòng trong cache được chọn ngẫu nhiên để thay </a:t>
            </a:r>
          </a:p>
          <a:p>
            <a:pPr lvl="1" algn="just">
              <a:buFont typeface="Wingdings" pitchFamily="2" charset="2"/>
              <a:buChar char="Ø"/>
            </a:pPr>
            <a:r>
              <a:rPr lang="vi-VN" dirty="0" smtClean="0"/>
              <a:t>Đơn giản </a:t>
            </a:r>
          </a:p>
          <a:p>
            <a:pPr lvl="1" algn="just">
              <a:buFont typeface="Wingdings" pitchFamily="2" charset="2"/>
              <a:buChar char="Ø"/>
            </a:pPr>
            <a:r>
              <a:rPr lang="vi-VN" dirty="0" smtClean="0"/>
              <a:t>Tỷ lệ miss cao vì phương pháp này không xét tới dòng cache nào đang thực sự được sử dụng </a:t>
            </a:r>
          </a:p>
          <a:p>
            <a:pPr lvl="2" algn="just"/>
            <a:r>
              <a:rPr lang="vi-VN" dirty="0" smtClean="0"/>
              <a:t>Nếu một dòng cache đang được sử dụng mà bị thay thế thì sự kiện miss xảy ra và cần phải đọc lại vào cache </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990600"/>
            <a:ext cx="8686800" cy="5410200"/>
          </a:xfrm>
        </p:spPr>
        <p:txBody>
          <a:bodyPr/>
          <a:lstStyle/>
          <a:p>
            <a:pPr algn="just"/>
            <a:r>
              <a:rPr lang="vi-VN" dirty="0" smtClean="0"/>
              <a:t> </a:t>
            </a:r>
            <a:r>
              <a:rPr lang="en-US" dirty="0" smtClean="0">
                <a:solidFill>
                  <a:srgbClr val="FF0000"/>
                </a:solidFill>
              </a:rPr>
              <a:t> </a:t>
            </a:r>
            <a:r>
              <a:rPr lang="en-US" dirty="0" err="1" smtClean="0">
                <a:solidFill>
                  <a:srgbClr val="FF0000"/>
                </a:solidFill>
              </a:rPr>
              <a:t>Các</a:t>
            </a:r>
            <a:r>
              <a:rPr lang="en-US" dirty="0" smtClean="0">
                <a:solidFill>
                  <a:srgbClr val="FF0000"/>
                </a:solidFill>
              </a:rPr>
              <a:t> </a:t>
            </a:r>
            <a:r>
              <a:rPr lang="en-US" dirty="0" err="1" smtClean="0">
                <a:solidFill>
                  <a:srgbClr val="FF0000"/>
                </a:solidFill>
              </a:rPr>
              <a:t>chính</a:t>
            </a:r>
            <a:r>
              <a:rPr lang="en-US" dirty="0" smtClean="0">
                <a:solidFill>
                  <a:srgbClr val="FF0000"/>
                </a:solidFill>
              </a:rPr>
              <a:t> </a:t>
            </a:r>
            <a:r>
              <a:rPr lang="en-US" dirty="0" err="1" smtClean="0">
                <a:solidFill>
                  <a:srgbClr val="FF0000"/>
                </a:solidFill>
              </a:rPr>
              <a:t>sách</a:t>
            </a:r>
            <a:r>
              <a:rPr lang="en-US" dirty="0" smtClean="0">
                <a:solidFill>
                  <a:srgbClr val="FF0000"/>
                </a:solidFill>
              </a:rPr>
              <a:t> </a:t>
            </a:r>
            <a:r>
              <a:rPr lang="en-US" dirty="0" err="1" smtClean="0">
                <a:solidFill>
                  <a:srgbClr val="FF0000"/>
                </a:solidFill>
              </a:rPr>
              <a:t>thay</a:t>
            </a:r>
            <a:r>
              <a:rPr lang="en-US" dirty="0" smtClean="0">
                <a:solidFill>
                  <a:srgbClr val="FF0000"/>
                </a:solidFill>
              </a:rPr>
              <a:t> </a:t>
            </a:r>
            <a:r>
              <a:rPr lang="en-US" dirty="0" err="1" smtClean="0">
                <a:solidFill>
                  <a:srgbClr val="FF0000"/>
                </a:solidFill>
              </a:rPr>
              <a:t>thế</a:t>
            </a:r>
            <a:r>
              <a:rPr lang="en-US" dirty="0" smtClean="0">
                <a:solidFill>
                  <a:srgbClr val="FF0000"/>
                </a:solidFill>
              </a:rPr>
              <a:t> cache (</a:t>
            </a:r>
            <a:r>
              <a:rPr lang="en-US" dirty="0" err="1" smtClean="0">
                <a:solidFill>
                  <a:srgbClr val="FF0000"/>
                </a:solidFill>
              </a:rPr>
              <a:t>tt</a:t>
            </a:r>
            <a:r>
              <a:rPr lang="en-US" dirty="0" smtClean="0">
                <a:solidFill>
                  <a:srgbClr val="FF0000"/>
                </a:solidFill>
              </a:rPr>
              <a:t>) </a:t>
            </a:r>
          </a:p>
          <a:p>
            <a:pPr lvl="1" algn="just"/>
            <a:r>
              <a:rPr lang="vi-VN" sz="3200" dirty="0" smtClean="0"/>
              <a:t>Thay thế kiểu vào trước ra trước FIFO</a:t>
            </a:r>
            <a:r>
              <a:rPr lang="vi-VN" dirty="0" smtClean="0"/>
              <a:t> </a:t>
            </a:r>
            <a:endParaRPr lang="en-US" dirty="0" smtClean="0"/>
          </a:p>
          <a:p>
            <a:pPr lvl="2" algn="just"/>
            <a:r>
              <a:rPr lang="vi-VN" sz="2600" dirty="0" smtClean="0"/>
              <a:t>Dựa trên nguyên lý FIFO </a:t>
            </a:r>
            <a:endParaRPr lang="en-US" sz="2600" dirty="0" smtClean="0"/>
          </a:p>
          <a:p>
            <a:pPr lvl="2" algn="just"/>
            <a:r>
              <a:rPr lang="vi-VN" sz="2600" dirty="0" smtClean="0"/>
              <a:t>Các dòng cache được đọc vào cache trước sẽ được chọn để thay trước </a:t>
            </a:r>
            <a:endParaRPr lang="en-US" sz="2600" dirty="0" smtClean="0"/>
          </a:p>
          <a:p>
            <a:pPr lvl="2" algn="just"/>
            <a:r>
              <a:rPr lang="vi-VN" sz="2600" dirty="0" smtClean="0"/>
              <a:t>Tỷ lệ miss thấp hơn so với phương pháp ngẫu nhiên</a:t>
            </a:r>
            <a:endParaRPr lang="en-US" sz="2600" dirty="0" smtClean="0"/>
          </a:p>
          <a:p>
            <a:pPr lvl="2" algn="just"/>
            <a:r>
              <a:rPr lang="vi-VN" sz="2600" dirty="0" smtClean="0"/>
              <a:t>Tỷ lệ miss vẫn cao vì phương pháp này vẫn chưa thực sự xem xét tới block nào đang thực sự được sử dụng</a:t>
            </a:r>
            <a:endParaRPr lang="en-US" sz="2600" dirty="0" smtClean="0"/>
          </a:p>
          <a:p>
            <a:pPr lvl="2" algn="just"/>
            <a:r>
              <a:rPr lang="vi-VN" sz="2600" dirty="0" smtClean="0"/>
              <a:t>Cài đặt phức tạp vì cần thêm mạch để giám sát thứ tự nạp các dòng bộ nhớ vào cache</a:t>
            </a:r>
            <a:r>
              <a:rPr lang="vi-VN" dirty="0" smtClean="0"/>
              <a:t> </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3200" dirty="0" smtClean="0"/>
              <a:t>1. </a:t>
            </a:r>
            <a:r>
              <a:rPr lang="en-US" sz="3200" dirty="0" err="1" smtClean="0"/>
              <a:t>Khái</a:t>
            </a:r>
            <a:r>
              <a:rPr lang="en-US" sz="3200" dirty="0" smtClean="0"/>
              <a:t> </a:t>
            </a:r>
            <a:r>
              <a:rPr lang="en-US" sz="3200" dirty="0" err="1" smtClean="0"/>
              <a:t>niệm</a:t>
            </a:r>
            <a:r>
              <a:rPr lang="en-US" sz="3200" dirty="0" smtClean="0"/>
              <a:t> </a:t>
            </a:r>
            <a:r>
              <a:rPr lang="en-US" sz="3200" dirty="0" err="1" smtClean="0"/>
              <a:t>về</a:t>
            </a:r>
            <a:r>
              <a:rPr lang="en-US" sz="3200" dirty="0" smtClean="0"/>
              <a:t> </a:t>
            </a:r>
            <a:r>
              <a:rPr lang="en-US" sz="3200" dirty="0" err="1" smtClean="0"/>
              <a:t>tổ</a:t>
            </a:r>
            <a:r>
              <a:rPr lang="en-US" sz="3200" dirty="0" smtClean="0"/>
              <a:t> </a:t>
            </a:r>
            <a:r>
              <a:rPr lang="en-US" sz="3200" dirty="0" err="1" smtClean="0"/>
              <a:t>chức</a:t>
            </a:r>
            <a:r>
              <a:rPr lang="en-US" sz="3200" dirty="0" smtClean="0"/>
              <a:t> </a:t>
            </a:r>
            <a:r>
              <a:rPr lang="en-US" sz="3200" dirty="0" err="1" smtClean="0"/>
              <a:t>thứ</a:t>
            </a:r>
            <a:r>
              <a:rPr lang="en-US" sz="3200" dirty="0" smtClean="0"/>
              <a:t> </a:t>
            </a:r>
            <a:r>
              <a:rPr lang="en-US" sz="3200" dirty="0" err="1" smtClean="0"/>
              <a:t>bậc</a:t>
            </a:r>
            <a:r>
              <a:rPr lang="en-US" sz="3200" dirty="0" smtClean="0"/>
              <a:t> </a:t>
            </a:r>
            <a:r>
              <a:rPr lang="en-US" sz="3200" dirty="0" err="1" smtClean="0"/>
              <a:t>của</a:t>
            </a:r>
            <a:r>
              <a:rPr lang="en-US" sz="3200" dirty="0" smtClean="0"/>
              <a:t> </a:t>
            </a:r>
            <a:r>
              <a:rPr lang="en-US" sz="3200" dirty="0" err="1" smtClean="0"/>
              <a:t>bộ</a:t>
            </a:r>
            <a:r>
              <a:rPr lang="en-US" sz="3200" dirty="0" smtClean="0"/>
              <a:t> </a:t>
            </a:r>
            <a:r>
              <a:rPr lang="en-US" sz="3200" dirty="0" err="1" smtClean="0"/>
              <a:t>nhớ</a:t>
            </a:r>
            <a:endParaRPr lang="en-US" sz="3200" dirty="0" smtClean="0"/>
          </a:p>
        </p:txBody>
      </p:sp>
      <p:sp>
        <p:nvSpPr>
          <p:cNvPr id="6148" name="Rectangle 3"/>
          <p:cNvSpPr>
            <a:spLocks noGrp="1" noChangeArrowheads="1"/>
          </p:cNvSpPr>
          <p:nvPr>
            <p:ph type="body" idx="1"/>
          </p:nvPr>
        </p:nvSpPr>
        <p:spPr>
          <a:xfrm>
            <a:off x="619125" y="1143000"/>
            <a:ext cx="7824788" cy="5102225"/>
          </a:xfrm>
        </p:spPr>
        <p:txBody>
          <a:bodyPr/>
          <a:lstStyle/>
          <a:p>
            <a:pPr algn="just"/>
            <a:r>
              <a:rPr lang="vi-VN" dirty="0" smtClean="0"/>
              <a:t>Phân cấp hệ thống nhớ</a:t>
            </a:r>
            <a:r>
              <a:rPr lang="en-US" dirty="0" smtClean="0"/>
              <a:t> (</a:t>
            </a:r>
            <a:r>
              <a:rPr lang="en-US" dirty="0" err="1" smtClean="0"/>
              <a:t>tt</a:t>
            </a:r>
            <a:r>
              <a:rPr lang="en-US" dirty="0" smtClean="0"/>
              <a:t>)</a:t>
            </a:r>
          </a:p>
          <a:p>
            <a:pPr algn="just"/>
            <a:endParaRPr lang="en-US" dirty="0" smtClean="0">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685800" y="1633581"/>
            <a:ext cx="8153400" cy="48434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990600"/>
            <a:ext cx="8686800" cy="5410200"/>
          </a:xfrm>
        </p:spPr>
        <p:txBody>
          <a:bodyPr/>
          <a:lstStyle/>
          <a:p>
            <a:pPr algn="just"/>
            <a:r>
              <a:rPr lang="vi-VN" dirty="0" smtClean="0"/>
              <a:t> </a:t>
            </a:r>
            <a:r>
              <a:rPr lang="en-US" dirty="0" smtClean="0">
                <a:solidFill>
                  <a:srgbClr val="FF0000"/>
                </a:solidFill>
              </a:rPr>
              <a:t> </a:t>
            </a:r>
            <a:r>
              <a:rPr lang="en-US" dirty="0" err="1" smtClean="0">
                <a:solidFill>
                  <a:srgbClr val="FF0000"/>
                </a:solidFill>
              </a:rPr>
              <a:t>Các</a:t>
            </a:r>
            <a:r>
              <a:rPr lang="en-US" dirty="0" smtClean="0">
                <a:solidFill>
                  <a:srgbClr val="FF0000"/>
                </a:solidFill>
              </a:rPr>
              <a:t> </a:t>
            </a:r>
            <a:r>
              <a:rPr lang="en-US" dirty="0" err="1" smtClean="0">
                <a:solidFill>
                  <a:srgbClr val="FF0000"/>
                </a:solidFill>
              </a:rPr>
              <a:t>chính</a:t>
            </a:r>
            <a:r>
              <a:rPr lang="en-US" dirty="0" smtClean="0">
                <a:solidFill>
                  <a:srgbClr val="FF0000"/>
                </a:solidFill>
              </a:rPr>
              <a:t> </a:t>
            </a:r>
            <a:r>
              <a:rPr lang="en-US" dirty="0" err="1" smtClean="0">
                <a:solidFill>
                  <a:srgbClr val="FF0000"/>
                </a:solidFill>
              </a:rPr>
              <a:t>sách</a:t>
            </a:r>
            <a:r>
              <a:rPr lang="en-US" dirty="0" smtClean="0">
                <a:solidFill>
                  <a:srgbClr val="FF0000"/>
                </a:solidFill>
              </a:rPr>
              <a:t> </a:t>
            </a:r>
            <a:r>
              <a:rPr lang="en-US" dirty="0" err="1" smtClean="0">
                <a:solidFill>
                  <a:srgbClr val="FF0000"/>
                </a:solidFill>
              </a:rPr>
              <a:t>thay</a:t>
            </a:r>
            <a:r>
              <a:rPr lang="en-US" dirty="0" smtClean="0">
                <a:solidFill>
                  <a:srgbClr val="FF0000"/>
                </a:solidFill>
              </a:rPr>
              <a:t> </a:t>
            </a:r>
            <a:r>
              <a:rPr lang="en-US" dirty="0" err="1" smtClean="0">
                <a:solidFill>
                  <a:srgbClr val="FF0000"/>
                </a:solidFill>
              </a:rPr>
              <a:t>thế</a:t>
            </a:r>
            <a:r>
              <a:rPr lang="en-US" dirty="0" smtClean="0">
                <a:solidFill>
                  <a:srgbClr val="FF0000"/>
                </a:solidFill>
              </a:rPr>
              <a:t> cache (</a:t>
            </a:r>
            <a:r>
              <a:rPr lang="en-US" dirty="0" err="1" smtClean="0">
                <a:solidFill>
                  <a:srgbClr val="FF0000"/>
                </a:solidFill>
              </a:rPr>
              <a:t>tt</a:t>
            </a:r>
            <a:r>
              <a:rPr lang="en-US" dirty="0" smtClean="0">
                <a:solidFill>
                  <a:srgbClr val="FF0000"/>
                </a:solidFill>
              </a:rPr>
              <a:t>) </a:t>
            </a:r>
          </a:p>
          <a:p>
            <a:pPr lvl="1" algn="just"/>
            <a:r>
              <a:rPr lang="vi-VN" sz="3200" dirty="0" smtClean="0"/>
              <a:t>Thay thế các dòng ít được sử dụng gần đây nhất LRU </a:t>
            </a:r>
            <a:endParaRPr lang="en-US" sz="3200" dirty="0" smtClean="0"/>
          </a:p>
          <a:p>
            <a:pPr lvl="2" algn="just"/>
            <a:r>
              <a:rPr lang="vi-VN" sz="2600" dirty="0" smtClean="0"/>
              <a:t>Các dòng cache ít được sử dụng nhất trong thời gian gần đây sẽ được chọn để thay </a:t>
            </a:r>
          </a:p>
          <a:p>
            <a:pPr lvl="2" algn="just"/>
            <a:r>
              <a:rPr lang="vi-VN" sz="2600" dirty="0" smtClean="0"/>
              <a:t>Xét tới các dòng đang được sử dụng </a:t>
            </a:r>
          </a:p>
          <a:p>
            <a:pPr lvl="2" algn="just"/>
            <a:r>
              <a:rPr lang="vi-VN" sz="2600" dirty="0" smtClean="0"/>
              <a:t>Tỷ lệ miss thấp nhất so với phương pháp ngẫu nhiên và FIFO </a:t>
            </a:r>
          </a:p>
          <a:p>
            <a:pPr lvl="2" algn="just"/>
            <a:r>
              <a:rPr lang="vi-VN" sz="2600" dirty="0" smtClean="0"/>
              <a:t>Cài đặt phức tạp vì cần thêm mạch để giám sát tần suất sử dụng các dòng cache</a:t>
            </a:r>
            <a:endParaRPr lang="en-US" sz="2600" dirty="0" smtClean="0">
              <a:solidFill>
                <a:schemeClr val="tx1"/>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914400"/>
            <a:ext cx="8686800" cy="5410200"/>
          </a:xfrm>
        </p:spPr>
        <p:txBody>
          <a:bodyPr/>
          <a:lstStyle/>
          <a:p>
            <a:pPr algn="just"/>
            <a:r>
              <a:rPr lang="vi-VN" dirty="0" smtClean="0"/>
              <a:t> </a:t>
            </a:r>
            <a:r>
              <a:rPr lang="en-US" dirty="0" smtClean="0">
                <a:solidFill>
                  <a:srgbClr val="FF0000"/>
                </a:solidFill>
              </a:rPr>
              <a:t> </a:t>
            </a:r>
            <a:r>
              <a:rPr lang="vi-VN" dirty="0" smtClean="0">
                <a:solidFill>
                  <a:srgbClr val="FF0000"/>
                </a:solidFill>
              </a:rPr>
              <a:t>Hiệu năng cache</a:t>
            </a:r>
            <a:r>
              <a:rPr lang="en-US" dirty="0" smtClean="0">
                <a:solidFill>
                  <a:srgbClr val="FF0000"/>
                </a:solidFill>
              </a:rPr>
              <a:t> </a:t>
            </a:r>
          </a:p>
          <a:p>
            <a:pPr lvl="1" algn="just">
              <a:buNone/>
            </a:pPr>
            <a:r>
              <a:rPr lang="vi-VN" sz="2600" dirty="0" smtClean="0"/>
              <a:t>Thời gian truy cập trung bình của hệ thống nhớ có </a:t>
            </a:r>
          </a:p>
          <a:p>
            <a:pPr lvl="1" algn="just">
              <a:buNone/>
            </a:pPr>
            <a:r>
              <a:rPr lang="vi-VN" sz="2600" dirty="0" smtClean="0"/>
              <a:t>cache: </a:t>
            </a:r>
            <a:endParaRPr lang="en-US" sz="2600" dirty="0" smtClean="0"/>
          </a:p>
          <a:p>
            <a:pPr lvl="1" algn="just">
              <a:buNone/>
            </a:pPr>
            <a:r>
              <a:rPr lang="vi-VN" sz="2600" dirty="0" smtClean="0">
                <a:solidFill>
                  <a:srgbClr val="FF0000"/>
                </a:solidFill>
              </a:rPr>
              <a:t>t</a:t>
            </a:r>
            <a:r>
              <a:rPr lang="vi-VN" sz="2000" dirty="0" smtClean="0">
                <a:solidFill>
                  <a:srgbClr val="FF0000"/>
                </a:solidFill>
              </a:rPr>
              <a:t>access</a:t>
            </a:r>
            <a:r>
              <a:rPr lang="vi-VN" sz="2600" dirty="0" smtClean="0"/>
              <a:t> = (</a:t>
            </a:r>
            <a:r>
              <a:rPr lang="vi-VN" sz="2600" dirty="0" smtClean="0">
                <a:solidFill>
                  <a:srgbClr val="FF0000"/>
                </a:solidFill>
              </a:rPr>
              <a:t>Hit cost</a:t>
            </a:r>
            <a:r>
              <a:rPr lang="vi-VN" sz="2600" dirty="0" smtClean="0"/>
              <a:t>) + (</a:t>
            </a:r>
            <a:r>
              <a:rPr lang="vi-VN" sz="2600" dirty="0" smtClean="0">
                <a:solidFill>
                  <a:srgbClr val="FF0000"/>
                </a:solidFill>
              </a:rPr>
              <a:t>miss rate</a:t>
            </a:r>
            <a:r>
              <a:rPr lang="vi-VN" sz="2600" dirty="0" smtClean="0"/>
              <a:t>) * (</a:t>
            </a:r>
            <a:r>
              <a:rPr lang="vi-VN" sz="2600" dirty="0" smtClean="0">
                <a:solidFill>
                  <a:srgbClr val="FF0000"/>
                </a:solidFill>
              </a:rPr>
              <a:t>miss penalty</a:t>
            </a:r>
            <a:r>
              <a:rPr lang="vi-VN" sz="2600" dirty="0" smtClean="0"/>
              <a:t>) </a:t>
            </a:r>
          </a:p>
          <a:p>
            <a:pPr lvl="1" algn="just">
              <a:buNone/>
            </a:pPr>
            <a:r>
              <a:rPr lang="vi-VN" sz="2600" dirty="0" smtClean="0">
                <a:solidFill>
                  <a:srgbClr val="FF0000"/>
                </a:solidFill>
              </a:rPr>
              <a:t>t</a:t>
            </a:r>
            <a:r>
              <a:rPr lang="vi-VN" sz="2000" dirty="0" smtClean="0">
                <a:solidFill>
                  <a:srgbClr val="FF0000"/>
                </a:solidFill>
              </a:rPr>
              <a:t>access</a:t>
            </a:r>
            <a:r>
              <a:rPr lang="vi-VN" sz="2600" dirty="0" smtClean="0"/>
              <a:t> = </a:t>
            </a:r>
            <a:r>
              <a:rPr lang="vi-VN" sz="2600" dirty="0" smtClean="0">
                <a:solidFill>
                  <a:srgbClr val="FF0000"/>
                </a:solidFill>
              </a:rPr>
              <a:t>t</a:t>
            </a:r>
            <a:r>
              <a:rPr lang="vi-VN" sz="2000" dirty="0" smtClean="0">
                <a:solidFill>
                  <a:srgbClr val="FF0000"/>
                </a:solidFill>
              </a:rPr>
              <a:t>cache</a:t>
            </a:r>
            <a:r>
              <a:rPr lang="vi-VN" sz="2600" dirty="0" smtClean="0"/>
              <a:t> + (</a:t>
            </a:r>
            <a:r>
              <a:rPr lang="vi-VN" sz="2600" dirty="0" smtClean="0">
                <a:solidFill>
                  <a:srgbClr val="FF0000"/>
                </a:solidFill>
              </a:rPr>
              <a:t>1 - H</a:t>
            </a:r>
            <a:r>
              <a:rPr lang="vi-VN" sz="2600" dirty="0" smtClean="0"/>
              <a:t>) * (</a:t>
            </a:r>
            <a:r>
              <a:rPr lang="vi-VN" sz="2600" dirty="0" smtClean="0">
                <a:solidFill>
                  <a:srgbClr val="FF0000"/>
                </a:solidFill>
              </a:rPr>
              <a:t>t</a:t>
            </a:r>
            <a:r>
              <a:rPr lang="vi-VN" sz="2000" dirty="0" smtClean="0">
                <a:solidFill>
                  <a:srgbClr val="FF0000"/>
                </a:solidFill>
              </a:rPr>
              <a:t>memory</a:t>
            </a:r>
            <a:r>
              <a:rPr lang="vi-VN" sz="2600" dirty="0" smtClean="0"/>
              <a:t>)</a:t>
            </a:r>
            <a:r>
              <a:rPr lang="en-US" sz="2600" dirty="0" smtClean="0"/>
              <a:t>; </a:t>
            </a:r>
            <a:r>
              <a:rPr lang="vi-VN" sz="2600" dirty="0" smtClean="0"/>
              <a:t>H là hệ số hit </a:t>
            </a:r>
          </a:p>
          <a:p>
            <a:pPr lvl="1" algn="just">
              <a:buNone/>
            </a:pPr>
            <a:endParaRPr lang="en-US" sz="2600" dirty="0" smtClean="0"/>
          </a:p>
          <a:p>
            <a:pPr lvl="1" algn="just">
              <a:buNone/>
            </a:pPr>
            <a:r>
              <a:rPr lang="vi-VN" sz="2600" dirty="0" smtClean="0"/>
              <a:t>Nếu t</a:t>
            </a:r>
            <a:r>
              <a:rPr lang="vi-VN" sz="2000" dirty="0" smtClean="0"/>
              <a:t>cache</a:t>
            </a:r>
            <a:r>
              <a:rPr lang="vi-VN" sz="2600" dirty="0" smtClean="0"/>
              <a:t> = 5ns, t</a:t>
            </a:r>
            <a:r>
              <a:rPr lang="vi-VN" sz="2000" dirty="0" smtClean="0"/>
              <a:t>memory</a:t>
            </a:r>
            <a:r>
              <a:rPr lang="vi-VN" sz="2600" dirty="0" smtClean="0"/>
              <a:t> = 60ns và H=80%, ta có: </a:t>
            </a:r>
          </a:p>
          <a:p>
            <a:pPr lvl="1" algn="just">
              <a:buNone/>
            </a:pPr>
            <a:r>
              <a:rPr lang="vi-VN" sz="2600" dirty="0" smtClean="0"/>
              <a:t>t</a:t>
            </a:r>
            <a:r>
              <a:rPr lang="vi-VN" sz="2000" dirty="0" smtClean="0"/>
              <a:t>access</a:t>
            </a:r>
            <a:r>
              <a:rPr lang="vi-VN" sz="2600" dirty="0" smtClean="0"/>
              <a:t> = 5 + (1 – 0.8) * (60) = 5+12 = 17ns </a:t>
            </a:r>
          </a:p>
          <a:p>
            <a:pPr lvl="1" algn="just">
              <a:buNone/>
            </a:pPr>
            <a:r>
              <a:rPr lang="vi-VN" sz="2600" dirty="0" smtClean="0"/>
              <a:t>Nếu t</a:t>
            </a:r>
            <a:r>
              <a:rPr lang="vi-VN" sz="2000" dirty="0" smtClean="0"/>
              <a:t>cache</a:t>
            </a:r>
            <a:r>
              <a:rPr lang="vi-VN" sz="2600" dirty="0" smtClean="0"/>
              <a:t> = 5ns, t</a:t>
            </a:r>
            <a:r>
              <a:rPr lang="vi-VN" sz="2000" dirty="0" smtClean="0"/>
              <a:t>memory</a:t>
            </a:r>
            <a:r>
              <a:rPr lang="vi-VN" sz="2600" dirty="0" smtClean="0"/>
              <a:t> = 60ns và H=95%, ta có: </a:t>
            </a:r>
          </a:p>
          <a:p>
            <a:pPr lvl="1" algn="just">
              <a:buNone/>
            </a:pPr>
            <a:r>
              <a:rPr lang="vi-VN" sz="2600" dirty="0" smtClean="0"/>
              <a:t>t</a:t>
            </a:r>
            <a:r>
              <a:rPr lang="vi-VN" sz="2000" dirty="0" smtClean="0"/>
              <a:t>access</a:t>
            </a:r>
            <a:r>
              <a:rPr lang="vi-VN" sz="2600" dirty="0" smtClean="0"/>
              <a:t> = 5 + (1 – 0.95) * (60) = 5+3 = 8ns </a:t>
            </a:r>
            <a:endParaRPr lang="en-US" sz="2600" dirty="0" smtClean="0">
              <a:solidFill>
                <a:schemeClr val="tx1"/>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228600" y="914400"/>
            <a:ext cx="8686800" cy="5410200"/>
          </a:xfrm>
        </p:spPr>
        <p:txBody>
          <a:bodyPr/>
          <a:lstStyle/>
          <a:p>
            <a:pPr algn="just"/>
            <a:r>
              <a:rPr lang="vi-VN" dirty="0" smtClean="0"/>
              <a:t> </a:t>
            </a:r>
            <a:r>
              <a:rPr lang="vi-VN" dirty="0" smtClean="0">
                <a:solidFill>
                  <a:srgbClr val="FF0000"/>
                </a:solidFill>
              </a:rPr>
              <a:t>Các yếu tố ảnh hưởng tới hiệu năng</a:t>
            </a:r>
            <a:endParaRPr lang="en-US" dirty="0" smtClean="0">
              <a:solidFill>
                <a:srgbClr val="FF0000"/>
              </a:solidFill>
            </a:endParaRPr>
          </a:p>
          <a:p>
            <a:pPr lvl="1" algn="just"/>
            <a:r>
              <a:rPr lang="vi-VN" sz="3200" dirty="0" smtClean="0"/>
              <a:t>Kích thước cache</a:t>
            </a:r>
            <a:endParaRPr lang="en-US" sz="3200" dirty="0" smtClean="0"/>
          </a:p>
          <a:p>
            <a:pPr lvl="1" algn="just"/>
            <a:r>
              <a:rPr lang="vi-VN" sz="3200" dirty="0" smtClean="0"/>
              <a:t>Phân chia cache: một cache cho dữ liệu, một cache</a:t>
            </a:r>
            <a:r>
              <a:rPr lang="en-US" sz="3200" dirty="0" smtClean="0"/>
              <a:t> </a:t>
            </a:r>
            <a:r>
              <a:rPr lang="vi-VN" sz="3200" dirty="0" smtClean="0"/>
              <a:t>cho lệnh </a:t>
            </a:r>
            <a:endParaRPr lang="en-US" sz="3200" dirty="0" smtClean="0"/>
          </a:p>
          <a:p>
            <a:pPr lvl="1" algn="just"/>
            <a:r>
              <a:rPr lang="vi-VN" sz="3200" dirty="0" smtClean="0"/>
              <a:t>Tạo nhiều mức cache</a:t>
            </a:r>
            <a:endParaRPr lang="en-US" sz="3200" dirty="0" smtClean="0">
              <a:solidFill>
                <a:schemeClr val="tx1"/>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0" y="914400"/>
            <a:ext cx="8839200" cy="5410200"/>
          </a:xfrm>
        </p:spPr>
        <p:txBody>
          <a:bodyPr/>
          <a:lstStyle/>
          <a:p>
            <a:pPr algn="just"/>
            <a:r>
              <a:rPr lang="vi-VN" dirty="0" smtClean="0"/>
              <a:t> </a:t>
            </a:r>
            <a:r>
              <a:rPr lang="vi-VN" dirty="0" smtClean="0">
                <a:solidFill>
                  <a:srgbClr val="FF0000"/>
                </a:solidFill>
              </a:rPr>
              <a:t>Các yếu tố ảnh hưởng – kích thước cache</a:t>
            </a:r>
            <a:endParaRPr lang="en-US" dirty="0" smtClean="0">
              <a:solidFill>
                <a:srgbClr val="FF0000"/>
              </a:solidFill>
            </a:endParaRPr>
          </a:p>
          <a:p>
            <a:pPr lvl="1" algn="just"/>
            <a:r>
              <a:rPr lang="vi-VN" dirty="0" smtClean="0">
                <a:solidFill>
                  <a:schemeClr val="tx1"/>
                </a:solidFill>
              </a:rPr>
              <a:t>Số liệu thống kê cho thấy: </a:t>
            </a:r>
            <a:endParaRPr lang="en-US" dirty="0" smtClean="0">
              <a:solidFill>
                <a:schemeClr val="tx1"/>
              </a:solidFill>
            </a:endParaRPr>
          </a:p>
          <a:p>
            <a:pPr marL="460375" lvl="2" algn="just" defTabSz="573088"/>
            <a:r>
              <a:rPr lang="vi-VN" dirty="0" smtClean="0">
                <a:solidFill>
                  <a:schemeClr val="tx1"/>
                </a:solidFill>
              </a:rPr>
              <a:t>Kích thước cache </a:t>
            </a:r>
            <a:r>
              <a:rPr lang="vi-VN" b="1" i="1" dirty="0" smtClean="0">
                <a:solidFill>
                  <a:schemeClr val="tx1"/>
                </a:solidFill>
              </a:rPr>
              <a:t>không</a:t>
            </a:r>
            <a:r>
              <a:rPr lang="vi-VN" dirty="0" smtClean="0">
                <a:solidFill>
                  <a:schemeClr val="tx1"/>
                </a:solidFill>
              </a:rPr>
              <a:t> ảnh hưởng nhiều đến hệ số miss </a:t>
            </a:r>
            <a:endParaRPr lang="en-US" dirty="0" smtClean="0">
              <a:solidFill>
                <a:schemeClr val="tx1"/>
              </a:solidFill>
            </a:endParaRPr>
          </a:p>
          <a:p>
            <a:pPr marL="460375" lvl="2" algn="just"/>
            <a:r>
              <a:rPr lang="vi-VN" dirty="0" smtClean="0">
                <a:solidFill>
                  <a:schemeClr val="tx1"/>
                </a:solidFill>
              </a:rPr>
              <a:t>Hệ số miss của cache lệnh thấp hơn nhiều so với cache dữ liệu </a:t>
            </a:r>
            <a:endParaRPr lang="en-US" dirty="0" smtClean="0"/>
          </a:p>
          <a:p>
            <a:pPr marL="460375" lvl="2" algn="just"/>
            <a:r>
              <a:rPr lang="vi-VN" dirty="0" smtClean="0">
                <a:solidFill>
                  <a:schemeClr val="tx1"/>
                </a:solidFill>
              </a:rPr>
              <a:t>8KB cache lệnh có hệ số miss &lt; 1% </a:t>
            </a:r>
            <a:endParaRPr lang="en-US" dirty="0" smtClean="0">
              <a:solidFill>
                <a:schemeClr val="tx1"/>
              </a:solidFill>
            </a:endParaRPr>
          </a:p>
          <a:p>
            <a:pPr marL="460375" lvl="2" algn="just"/>
            <a:r>
              <a:rPr lang="vi-VN" dirty="0" smtClean="0">
                <a:solidFill>
                  <a:schemeClr val="tx1"/>
                </a:solidFill>
              </a:rPr>
              <a:t>256KB cache lệnh có hệ số miss &lt; 0.002% </a:t>
            </a:r>
            <a:endParaRPr lang="en-US" dirty="0" smtClean="0">
              <a:solidFill>
                <a:schemeClr val="tx1"/>
              </a:solidFill>
            </a:endParaRPr>
          </a:p>
          <a:p>
            <a:pPr marL="460375" lvl="2" algn="just">
              <a:buNone/>
            </a:pPr>
            <a:r>
              <a:rPr lang="vi-VN" dirty="0" smtClean="0">
                <a:solidFill>
                  <a:schemeClr val="tx1"/>
                </a:solidFill>
              </a:rPr>
              <a:t>----&gt; tăng kích thước cache lệnh không giảm miss hiệu quả.  </a:t>
            </a:r>
            <a:endParaRPr lang="en-US" dirty="0" smtClean="0"/>
          </a:p>
          <a:p>
            <a:pPr marL="460375" lvl="2" algn="just"/>
            <a:r>
              <a:rPr lang="vi-VN" dirty="0" smtClean="0">
                <a:solidFill>
                  <a:schemeClr val="tx1"/>
                </a:solidFill>
              </a:rPr>
              <a:t>8KB cache dữ liệu có hệ số miss &lt; 4% </a:t>
            </a:r>
            <a:endParaRPr lang="en-US" dirty="0" smtClean="0">
              <a:solidFill>
                <a:schemeClr val="tx1"/>
              </a:solidFill>
            </a:endParaRPr>
          </a:p>
          <a:p>
            <a:pPr marL="460375" lvl="2" algn="just"/>
            <a:r>
              <a:rPr lang="vi-VN" dirty="0" smtClean="0">
                <a:solidFill>
                  <a:schemeClr val="tx1"/>
                </a:solidFill>
              </a:rPr>
              <a:t>256KB cache dữ liệu có hệ số miss &lt; 3% </a:t>
            </a:r>
            <a:endParaRPr lang="en-US" dirty="0" smtClean="0">
              <a:solidFill>
                <a:schemeClr val="tx1"/>
              </a:solidFill>
            </a:endParaRPr>
          </a:p>
          <a:p>
            <a:pPr marL="460375" lvl="2" algn="just">
              <a:buNone/>
            </a:pPr>
            <a:r>
              <a:rPr lang="vi-VN" dirty="0" smtClean="0">
                <a:solidFill>
                  <a:schemeClr val="tx1"/>
                </a:solidFill>
              </a:rPr>
              <a:t>----&gt; tăng kích thước cache dữ liệu lên 32 lần, hệ số miss giảm 25% (từ 4% xuống 3%).</a:t>
            </a:r>
            <a:endParaRPr lang="en-US" sz="3200" dirty="0" smtClean="0">
              <a:solidFill>
                <a:schemeClr val="tx1"/>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0" y="914400"/>
            <a:ext cx="8839200" cy="5410200"/>
          </a:xfrm>
        </p:spPr>
        <p:txBody>
          <a:bodyPr/>
          <a:lstStyle/>
          <a:p>
            <a:pPr algn="just"/>
            <a:r>
              <a:rPr lang="vi-VN" dirty="0" smtClean="0"/>
              <a:t> </a:t>
            </a:r>
            <a:r>
              <a:rPr lang="vi-VN" dirty="0" smtClean="0">
                <a:solidFill>
                  <a:srgbClr val="FF0000"/>
                </a:solidFill>
              </a:rPr>
              <a:t>Các yếu tố ảnh hưởng – kích thước cache</a:t>
            </a:r>
            <a:endParaRPr lang="en-US" dirty="0" smtClean="0">
              <a:solidFill>
                <a:srgbClr val="FF0000"/>
              </a:solidFill>
            </a:endParaRPr>
          </a:p>
          <a:p>
            <a:pPr lvl="1" algn="just"/>
            <a:r>
              <a:rPr lang="vi-VN" dirty="0" smtClean="0"/>
              <a:t>Kích thước cache lớn: </a:t>
            </a:r>
          </a:p>
          <a:p>
            <a:pPr lvl="2" algn="just"/>
            <a:r>
              <a:rPr lang="vi-VN" dirty="0" smtClean="0"/>
              <a:t>Có thể lưu trữ nhiều khối dữ liệu trong bộ nhớ hơn </a:t>
            </a:r>
          </a:p>
          <a:p>
            <a:pPr lvl="2" algn="just"/>
            <a:r>
              <a:rPr lang="vi-VN" dirty="0" smtClean="0"/>
              <a:t>Giảm tần suất trao đổi các khối dữ liệu của chương trình khác nhau giữa bộ nhớ và cache </a:t>
            </a:r>
          </a:p>
          <a:p>
            <a:pPr lvl="2" algn="just"/>
            <a:r>
              <a:rPr lang="vi-VN" dirty="0" smtClean="0"/>
              <a:t>Cache lớn chậm hơn cache nhỏ:</a:t>
            </a:r>
          </a:p>
          <a:p>
            <a:pPr lvl="2" algn="just"/>
            <a:r>
              <a:rPr lang="vi-VN" dirty="0" smtClean="0"/>
              <a:t>Xu hướng: cache càng ngày càng lớn </a:t>
            </a:r>
          </a:p>
          <a:p>
            <a:pPr marL="1377950" lvl="2" indent="-231775" algn="just">
              <a:buFont typeface="Wingdings" pitchFamily="2" charset="2"/>
              <a:buChar char="Ø"/>
            </a:pPr>
            <a:r>
              <a:rPr lang="vi-VN" dirty="0" smtClean="0"/>
              <a:t>Hỗ trợ đa nhiệm (multi-tasking ) tốt hơn </a:t>
            </a:r>
          </a:p>
          <a:p>
            <a:pPr marL="1377950" lvl="2" indent="-231775" algn="just">
              <a:buFont typeface="Wingdings" pitchFamily="2" charset="2"/>
              <a:buChar char="Ø"/>
            </a:pPr>
            <a:r>
              <a:rPr lang="vi-VN" dirty="0" smtClean="0"/>
              <a:t>Hỗ trợ tốt hơn cho xử lý song song </a:t>
            </a:r>
          </a:p>
          <a:p>
            <a:pPr marL="1377950" lvl="2" indent="-231775" algn="just">
              <a:buFont typeface="Wingdings" pitchFamily="2" charset="2"/>
              <a:buChar char="Ø"/>
            </a:pPr>
            <a:r>
              <a:rPr lang="vi-VN" dirty="0" smtClean="0"/>
              <a:t>Hỗ trợ tốt hơn cho các hệ thống CPU đa nhân</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0" y="914400"/>
            <a:ext cx="8839200" cy="5410200"/>
          </a:xfrm>
        </p:spPr>
        <p:txBody>
          <a:bodyPr/>
          <a:lstStyle/>
          <a:p>
            <a:pPr algn="just"/>
            <a:r>
              <a:rPr lang="vi-VN" dirty="0" smtClean="0"/>
              <a:t> </a:t>
            </a:r>
            <a:r>
              <a:rPr lang="vi-VN" dirty="0" smtClean="0">
                <a:solidFill>
                  <a:srgbClr val="FF0000"/>
                </a:solidFill>
              </a:rPr>
              <a:t>Các yếu tố ảnh hưởng - Cache nhiều mức</a:t>
            </a:r>
            <a:endParaRPr lang="en-US" dirty="0" smtClean="0">
              <a:solidFill>
                <a:srgbClr val="FF0000"/>
              </a:solidFill>
            </a:endParaRPr>
          </a:p>
          <a:p>
            <a:pPr lvl="1" algn="just"/>
            <a:r>
              <a:rPr lang="vi-VN" dirty="0" smtClean="0"/>
              <a:t>Nâng cao hiệu năng hệ thống vì cache nhiều mức</a:t>
            </a:r>
            <a:r>
              <a:rPr lang="en-US" dirty="0" smtClean="0"/>
              <a:t> </a:t>
            </a:r>
            <a:r>
              <a:rPr lang="vi-VN" dirty="0" smtClean="0"/>
              <a:t>có thể dung hòa tốc độ của CPU và MEM tốt hơn cache một mức </a:t>
            </a:r>
          </a:p>
          <a:p>
            <a:pPr lvl="1" algn="just">
              <a:buNone/>
            </a:pPr>
            <a:r>
              <a:rPr lang="vi-VN" dirty="0" smtClean="0"/>
              <a:t>     CPU  L1  </a:t>
            </a:r>
            <a:r>
              <a:rPr lang="en-US" dirty="0" smtClean="0"/>
              <a:t>	</a:t>
            </a:r>
            <a:r>
              <a:rPr lang="vi-VN" dirty="0" smtClean="0"/>
              <a:t>L2  </a:t>
            </a:r>
            <a:r>
              <a:rPr lang="en-US" dirty="0" smtClean="0"/>
              <a:t>	</a:t>
            </a:r>
            <a:r>
              <a:rPr lang="vi-VN" dirty="0" smtClean="0"/>
              <a:t>L3  </a:t>
            </a:r>
            <a:r>
              <a:rPr lang="en-US" dirty="0" smtClean="0"/>
              <a:t>	</a:t>
            </a:r>
            <a:r>
              <a:rPr lang="vi-VN" dirty="0" smtClean="0"/>
              <a:t>Main memory </a:t>
            </a:r>
          </a:p>
          <a:p>
            <a:pPr lvl="1" algn="just">
              <a:buNone/>
            </a:pPr>
            <a:r>
              <a:rPr lang="vi-VN" dirty="0" smtClean="0"/>
              <a:t>      1ns  5ns  </a:t>
            </a:r>
            <a:r>
              <a:rPr lang="en-US" dirty="0" smtClean="0"/>
              <a:t>	</a:t>
            </a:r>
            <a:r>
              <a:rPr lang="vi-VN" dirty="0" smtClean="0"/>
              <a:t>15ns  30ns      60ns </a:t>
            </a:r>
          </a:p>
          <a:p>
            <a:pPr lvl="1" algn="just">
              <a:buNone/>
            </a:pPr>
            <a:r>
              <a:rPr lang="vi-VN" dirty="0" smtClean="0"/>
              <a:t>      1ns  5ns            </a:t>
            </a:r>
            <a:r>
              <a:rPr lang="en-US" dirty="0" smtClean="0"/>
              <a:t>	</a:t>
            </a:r>
            <a:r>
              <a:rPr lang="vi-VN" dirty="0" smtClean="0"/>
              <a:t>60ns </a:t>
            </a:r>
          </a:p>
          <a:p>
            <a:pPr lvl="1" algn="just"/>
            <a:r>
              <a:rPr lang="vi-VN" dirty="0" smtClean="0"/>
              <a:t>Thực tế, cache thường có 2 mức: L1 và L2. Một số cache có 3 mức: L1, L2 và L3 </a:t>
            </a:r>
          </a:p>
          <a:p>
            <a:pPr lvl="1" algn="just"/>
            <a:r>
              <a:rPr lang="vi-VN" dirty="0" smtClean="0"/>
              <a:t>Giảm giá thành hệ thống nhớ</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0" y="838200"/>
            <a:ext cx="8839200" cy="5715000"/>
          </a:xfrm>
        </p:spPr>
        <p:txBody>
          <a:bodyPr/>
          <a:lstStyle/>
          <a:p>
            <a:pPr algn="just"/>
            <a:r>
              <a:rPr lang="vi-VN" dirty="0" smtClean="0"/>
              <a:t> </a:t>
            </a:r>
            <a:r>
              <a:rPr lang="vi-VN" dirty="0" smtClean="0">
                <a:solidFill>
                  <a:srgbClr val="FF0000"/>
                </a:solidFill>
              </a:rPr>
              <a:t>Các yếu tố ảnh hưởng – phân chia cache</a:t>
            </a:r>
            <a:endParaRPr lang="en-US" dirty="0" smtClean="0">
              <a:solidFill>
                <a:srgbClr val="FF0000"/>
              </a:solidFill>
            </a:endParaRPr>
          </a:p>
          <a:p>
            <a:pPr lvl="1" algn="just"/>
            <a:r>
              <a:rPr lang="vi-VN" dirty="0" smtClean="0"/>
              <a:t>Cache có thể được chia thành cache lệnh và cache dữ liệu để hiệu năng tốt hơn vì: </a:t>
            </a:r>
          </a:p>
          <a:p>
            <a:pPr lvl="2" algn="just"/>
            <a:r>
              <a:rPr lang="vi-VN" dirty="0" smtClean="0"/>
              <a:t>Dữ liệu và lệnh khác nhau về tính cục bộ </a:t>
            </a:r>
          </a:p>
          <a:p>
            <a:pPr lvl="2" algn="just"/>
            <a:r>
              <a:rPr lang="vi-VN" dirty="0" smtClean="0"/>
              <a:t>Dữ liệu có tính chất cục bộ về thời gian hơn  </a:t>
            </a:r>
          </a:p>
          <a:p>
            <a:pPr lvl="2" algn="just"/>
            <a:r>
              <a:rPr lang="vi-VN" dirty="0" smtClean="0"/>
              <a:t>Lệnh có tính chất cục bộ về không gian hơn </a:t>
            </a:r>
          </a:p>
          <a:p>
            <a:pPr lvl="1" algn="just"/>
            <a:r>
              <a:rPr lang="vi-VN" dirty="0" smtClean="0"/>
              <a:t>Cache lệnh chỉ hỗ trợ thao tác đọc còn cache dữ liệu hỗ trợ cả 2 thao tác đọc ghi </a:t>
            </a:r>
          </a:p>
          <a:p>
            <a:pPr lvl="2" algn="just"/>
            <a:r>
              <a:rPr lang="vi-VN" dirty="0" smtClean="0"/>
              <a:t>Dễ tối ưu cache hơn </a:t>
            </a:r>
          </a:p>
          <a:p>
            <a:pPr lvl="2" algn="just"/>
            <a:r>
              <a:rPr lang="vi-VN" dirty="0" smtClean="0"/>
              <a:t>Hỗ trợ nhiều thao tác đọc/ ghi cùng lúc =&gt; giảm xung đột tài nguyên </a:t>
            </a:r>
          </a:p>
          <a:p>
            <a:pPr lvl="2" algn="just"/>
            <a:r>
              <a:rPr lang="vi-VN" dirty="0" smtClean="0"/>
              <a:t>Kết hợp các chức năng khác như giải mã trước lệnh vào trong cache lệnh =&gt; xử lý lệnh tốt hơn</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3. </a:t>
            </a:r>
            <a:r>
              <a:rPr lang="en-US" sz="4000" dirty="0" err="1" smtClean="0"/>
              <a:t>Bộ</a:t>
            </a:r>
            <a:r>
              <a:rPr lang="en-US" sz="4000" dirty="0" smtClean="0"/>
              <a:t> </a:t>
            </a:r>
            <a:r>
              <a:rPr lang="en-US" sz="4000" dirty="0" err="1" smtClean="0"/>
              <a:t>nhớ</a:t>
            </a:r>
            <a:r>
              <a:rPr lang="en-US" sz="4000" dirty="0" smtClean="0"/>
              <a:t> Cache</a:t>
            </a:r>
          </a:p>
        </p:txBody>
      </p:sp>
      <p:sp>
        <p:nvSpPr>
          <p:cNvPr id="6148" name="Rectangle 3"/>
          <p:cNvSpPr>
            <a:spLocks noGrp="1" noChangeArrowheads="1"/>
          </p:cNvSpPr>
          <p:nvPr>
            <p:ph type="body" idx="1"/>
          </p:nvPr>
        </p:nvSpPr>
        <p:spPr>
          <a:xfrm>
            <a:off x="0" y="838200"/>
            <a:ext cx="9144000" cy="5715000"/>
          </a:xfrm>
        </p:spPr>
        <p:txBody>
          <a:bodyPr/>
          <a:lstStyle/>
          <a:p>
            <a:pPr algn="just"/>
            <a:r>
              <a:rPr lang="vi-VN" dirty="0" smtClean="0">
                <a:solidFill>
                  <a:srgbClr val="FF0000"/>
                </a:solidFill>
              </a:rPr>
              <a:t>Các yếu tố ảnh hưởng – phân chia cache</a:t>
            </a:r>
            <a:r>
              <a:rPr lang="en-US" dirty="0" smtClean="0">
                <a:solidFill>
                  <a:srgbClr val="FF0000"/>
                </a:solidFill>
              </a:rPr>
              <a:t> (</a:t>
            </a:r>
            <a:r>
              <a:rPr lang="en-US" dirty="0" err="1" smtClean="0">
                <a:solidFill>
                  <a:srgbClr val="FF0000"/>
                </a:solidFill>
              </a:rPr>
              <a:t>tt</a:t>
            </a:r>
            <a:r>
              <a:rPr lang="en-US" dirty="0" smtClean="0">
                <a:solidFill>
                  <a:srgbClr val="FF0000"/>
                </a:solidFill>
              </a:rPr>
              <a:t>)</a:t>
            </a:r>
          </a:p>
          <a:p>
            <a:pPr lvl="1" algn="just"/>
            <a:r>
              <a:rPr lang="vi-VN" dirty="0" smtClean="0"/>
              <a:t>Trong thực tế, hầu hết cache L1 được chia thành 2</a:t>
            </a:r>
            <a:r>
              <a:rPr lang="en-US" dirty="0" smtClean="0"/>
              <a:t> </a:t>
            </a:r>
            <a:r>
              <a:rPr lang="vi-VN" dirty="0" smtClean="0"/>
              <a:t>phần:</a:t>
            </a:r>
            <a:endParaRPr lang="en-US" dirty="0" smtClean="0"/>
          </a:p>
          <a:p>
            <a:pPr lvl="2" algn="just"/>
            <a:r>
              <a:rPr lang="vi-VN" dirty="0" smtClean="0"/>
              <a:t>I_cache (Instruction cache): cache lệnh  </a:t>
            </a:r>
            <a:endParaRPr lang="en-US" dirty="0" smtClean="0"/>
          </a:p>
          <a:p>
            <a:pPr lvl="2" algn="just"/>
            <a:r>
              <a:rPr lang="vi-VN" dirty="0" smtClean="0"/>
              <a:t>D_cache (data cache): cache dữ liệu.  </a:t>
            </a:r>
            <a:endParaRPr lang="en-US" dirty="0" smtClean="0"/>
          </a:p>
          <a:p>
            <a:pPr lvl="1" algn="just"/>
            <a:r>
              <a:rPr lang="vi-VN" dirty="0" smtClean="0"/>
              <a:t>Các cache mức cao hơn không được chia </a:t>
            </a:r>
            <a:endParaRPr lang="en-US" dirty="0" smtClean="0"/>
          </a:p>
          <a:p>
            <a:pPr lvl="2" algn="just"/>
            <a:r>
              <a:rPr lang="vi-VN" dirty="0" smtClean="0"/>
              <a:t>Chia cache L1 có lợi ích cao nhất vì nó gần CPU nhất. CPU đọc/ ghi trực tiếp lên cache L1. Cache L1 cần hỗ trợ nhiều lệnh truy nhập đồng thời và các biện pháp tối ưu hóa </a:t>
            </a:r>
          </a:p>
          <a:p>
            <a:pPr lvl="2" algn="just"/>
            <a:r>
              <a:rPr lang="vi-VN" dirty="0" smtClean="0"/>
              <a:t>Chia các cache mức cao hơn không đem lại hiệu quả cao và làm phức tạp trong hệ thống điều khiển cache</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228600" y="1143000"/>
            <a:ext cx="8686800" cy="5410200"/>
          </a:xfrm>
        </p:spPr>
        <p:txBody>
          <a:bodyPr/>
          <a:lstStyle/>
          <a:p>
            <a:pPr algn="just"/>
            <a:r>
              <a:rPr lang="en-US" dirty="0" smtClean="0">
                <a:solidFill>
                  <a:schemeClr val="tx1"/>
                </a:solidFill>
              </a:rPr>
              <a:t> </a:t>
            </a:r>
            <a:r>
              <a:rPr lang="en-US" dirty="0" err="1" smtClean="0">
                <a:solidFill>
                  <a:schemeClr val="tx1"/>
                </a:solidFill>
              </a:rPr>
              <a:t>Đĩa</a:t>
            </a:r>
            <a:r>
              <a:rPr lang="en-US" dirty="0" smtClean="0">
                <a:solidFill>
                  <a:schemeClr val="tx1"/>
                </a:solidFill>
              </a:rPr>
              <a:t> </a:t>
            </a:r>
            <a:r>
              <a:rPr lang="en-US" dirty="0" err="1" smtClean="0">
                <a:solidFill>
                  <a:schemeClr val="tx1"/>
                </a:solidFill>
              </a:rPr>
              <a:t>từ</a:t>
            </a:r>
            <a:r>
              <a:rPr lang="en-US" dirty="0" smtClean="0">
                <a:solidFill>
                  <a:schemeClr val="tx1"/>
                </a:solidFill>
              </a:rPr>
              <a:t>:</a:t>
            </a:r>
          </a:p>
          <a:p>
            <a:pPr lvl="1" algn="just"/>
            <a:r>
              <a:rPr lang="en-US" dirty="0" smtClean="0">
                <a:solidFill>
                  <a:schemeClr val="tx1"/>
                </a:solidFill>
              </a:rPr>
              <a:t>FDD</a:t>
            </a:r>
          </a:p>
          <a:p>
            <a:pPr lvl="1" algn="just"/>
            <a:r>
              <a:rPr lang="en-US" dirty="0" smtClean="0">
                <a:solidFill>
                  <a:schemeClr val="tx1"/>
                </a:solidFill>
              </a:rPr>
              <a:t>HDD</a:t>
            </a:r>
          </a:p>
          <a:p>
            <a:pPr algn="just"/>
            <a:r>
              <a:rPr lang="en-US" dirty="0" smtClean="0">
                <a:solidFill>
                  <a:schemeClr val="tx1"/>
                </a:solidFill>
              </a:rPr>
              <a:t> </a:t>
            </a:r>
            <a:r>
              <a:rPr lang="en-US" dirty="0" err="1" smtClean="0">
                <a:solidFill>
                  <a:schemeClr val="tx1"/>
                </a:solidFill>
              </a:rPr>
              <a:t>Đĩa</a:t>
            </a:r>
            <a:r>
              <a:rPr lang="en-US" dirty="0" smtClean="0">
                <a:solidFill>
                  <a:schemeClr val="tx1"/>
                </a:solidFill>
              </a:rPr>
              <a:t> </a:t>
            </a:r>
            <a:r>
              <a:rPr lang="en-US" dirty="0" err="1" smtClean="0">
                <a:solidFill>
                  <a:schemeClr val="tx1"/>
                </a:solidFill>
              </a:rPr>
              <a:t>quang</a:t>
            </a:r>
            <a:endParaRPr lang="en-US" dirty="0" smtClean="0">
              <a:solidFill>
                <a:schemeClr val="tx1"/>
              </a:solidFill>
            </a:endParaRPr>
          </a:p>
          <a:p>
            <a:pPr lvl="1" algn="just"/>
            <a:r>
              <a:rPr lang="en-US" dirty="0" smtClean="0">
                <a:solidFill>
                  <a:schemeClr val="tx1"/>
                </a:solidFill>
              </a:rPr>
              <a:t>CD</a:t>
            </a:r>
          </a:p>
          <a:p>
            <a:pPr lvl="1" algn="just"/>
            <a:r>
              <a:rPr lang="en-US" dirty="0" smtClean="0">
                <a:solidFill>
                  <a:schemeClr val="tx1"/>
                </a:solidFill>
              </a:rPr>
              <a:t>DVD</a:t>
            </a:r>
          </a:p>
          <a:p>
            <a:pPr algn="just"/>
            <a:r>
              <a:rPr lang="en-US" dirty="0" smtClean="0"/>
              <a:t> </a:t>
            </a:r>
            <a:r>
              <a:rPr lang="en-US" dirty="0" smtClean="0">
                <a:solidFill>
                  <a:schemeClr val="tx1"/>
                </a:solidFill>
              </a:rPr>
              <a:t>RAID</a:t>
            </a:r>
          </a:p>
          <a:p>
            <a:pPr algn="just"/>
            <a:r>
              <a:rPr lang="en-US" dirty="0" smtClean="0">
                <a:solidFill>
                  <a:schemeClr val="tx1"/>
                </a:solidFill>
              </a:rPr>
              <a:t> NAS</a:t>
            </a:r>
          </a:p>
          <a:p>
            <a:pPr algn="just"/>
            <a:r>
              <a:rPr lang="en-US" dirty="0" smtClean="0">
                <a:solidFill>
                  <a:schemeClr val="tx1"/>
                </a:solidFill>
              </a:rPr>
              <a:t> SAN</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xfrm>
            <a:off x="6629400" y="6567488"/>
            <a:ext cx="2057400" cy="290512"/>
          </a:xfrm>
          <a:noFill/>
        </p:spPr>
        <p:txBody>
          <a:bodyPr/>
          <a:lstStyle/>
          <a:p>
            <a:r>
              <a:rPr lang="en-US" dirty="0" err="1" smtClean="0"/>
              <a:t>Đại</a:t>
            </a:r>
            <a:r>
              <a:rPr lang="en-US" dirty="0" smtClean="0"/>
              <a:t> </a:t>
            </a:r>
            <a:r>
              <a:rPr lang="en-US" dirty="0" err="1" smtClean="0"/>
              <a:t>học</a:t>
            </a:r>
            <a:r>
              <a:rPr lang="en-US" dirty="0" smtClean="0"/>
              <a:t> </a:t>
            </a:r>
            <a:r>
              <a:rPr lang="en-US" dirty="0" err="1" smtClean="0"/>
              <a:t>Tôn</a:t>
            </a:r>
            <a:r>
              <a:rPr lang="en-US" dirty="0" smtClean="0"/>
              <a:t> </a:t>
            </a:r>
            <a:r>
              <a:rPr lang="en-US" dirty="0" err="1" smtClean="0"/>
              <a:t>Đức</a:t>
            </a:r>
            <a:r>
              <a:rPr lang="en-US" dirty="0" smtClean="0"/>
              <a:t> </a:t>
            </a:r>
            <a:r>
              <a:rPr lang="en-US" dirty="0" err="1" smtClean="0"/>
              <a:t>Thắng</a:t>
            </a:r>
            <a:endParaRPr lang="en-US" dirty="0"/>
          </a:p>
        </p:txBody>
      </p:sp>
      <p:sp>
        <p:nvSpPr>
          <p:cNvPr id="6147" name="Rectangle 2"/>
          <p:cNvSpPr>
            <a:spLocks noGrp="1" noChangeArrowheads="1"/>
          </p:cNvSpPr>
          <p:nvPr>
            <p:ph type="title"/>
          </p:nvPr>
        </p:nvSpPr>
        <p:spPr>
          <a:xfrm>
            <a:off x="228600" y="304800"/>
            <a:ext cx="8763000" cy="563562"/>
          </a:xfrm>
        </p:spPr>
        <p:txBody>
          <a:bodyPr/>
          <a:lstStyle/>
          <a:p>
            <a:r>
              <a:rPr lang="en-US" sz="4000" dirty="0" smtClean="0"/>
              <a:t>4. </a:t>
            </a:r>
            <a:r>
              <a:rPr lang="en-US" sz="4000" dirty="0" err="1" smtClean="0"/>
              <a:t>Bộ</a:t>
            </a:r>
            <a:r>
              <a:rPr lang="en-US" sz="4000" dirty="0" smtClean="0"/>
              <a:t> </a:t>
            </a:r>
            <a:r>
              <a:rPr lang="en-US" sz="4000" dirty="0" err="1" smtClean="0"/>
              <a:t>nhớ</a:t>
            </a:r>
            <a:r>
              <a:rPr lang="en-US" sz="4000" dirty="0" smtClean="0"/>
              <a:t> </a:t>
            </a:r>
            <a:r>
              <a:rPr lang="en-US" sz="4000" dirty="0" err="1" smtClean="0"/>
              <a:t>ngoài</a:t>
            </a:r>
            <a:endParaRPr lang="en-US" sz="4000" dirty="0" smtClean="0"/>
          </a:p>
        </p:txBody>
      </p:sp>
      <p:sp>
        <p:nvSpPr>
          <p:cNvPr id="6148" name="Rectangle 3"/>
          <p:cNvSpPr>
            <a:spLocks noGrp="1" noChangeArrowheads="1"/>
          </p:cNvSpPr>
          <p:nvPr>
            <p:ph type="body" idx="1"/>
          </p:nvPr>
        </p:nvSpPr>
        <p:spPr>
          <a:xfrm>
            <a:off x="228600" y="1143000"/>
            <a:ext cx="8686800" cy="5410200"/>
          </a:xfrm>
        </p:spPr>
        <p:txBody>
          <a:bodyPr/>
          <a:lstStyle/>
          <a:p>
            <a:pPr algn="just"/>
            <a:r>
              <a:rPr lang="en-US" dirty="0" smtClean="0"/>
              <a:t> </a:t>
            </a:r>
            <a:r>
              <a:rPr lang="vi-VN" dirty="0" smtClean="0"/>
              <a:t>Đĩa từ là các phương tiện lưu trữ:</a:t>
            </a:r>
            <a:endParaRPr lang="en-US" dirty="0" smtClean="0"/>
          </a:p>
          <a:p>
            <a:pPr lvl="1" algn="just"/>
            <a:r>
              <a:rPr lang="vi-VN" dirty="0" smtClean="0"/>
              <a:t>Thiết bị lưu trữ thông tin kiểu ổn định</a:t>
            </a:r>
            <a:endParaRPr lang="en-US" dirty="0" smtClean="0"/>
          </a:p>
          <a:p>
            <a:pPr lvl="1" algn="just"/>
            <a:r>
              <a:rPr lang="vi-VN" dirty="0" smtClean="0"/>
              <a:t>Thiết bị lưu trữ lớn</a:t>
            </a:r>
            <a:endParaRPr lang="en-US" dirty="0" smtClean="0"/>
          </a:p>
          <a:p>
            <a:pPr lvl="1" algn="just"/>
            <a:r>
              <a:rPr lang="vi-VN" dirty="0" smtClean="0"/>
              <a:t>Dựa trên các nguyên lý từ và vật liệu sắt từ phủ mặt đĩa để lưu thông tin</a:t>
            </a:r>
            <a:endParaRPr lang="en-US" dirty="0" smtClean="0"/>
          </a:p>
          <a:p>
            <a:pPr lvl="1" algn="just"/>
            <a:r>
              <a:rPr lang="vi-VN" dirty="0" smtClean="0"/>
              <a:t>Thường dưới dạng đĩa nhựa hoặc kim loạ</a:t>
            </a:r>
            <a:r>
              <a:rPr lang="en-US" dirty="0" err="1" smtClean="0"/>
              <a:t>i</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c007l">
  <a:themeElements>
    <a:clrScheme name="sample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C1A37"/>
        </a:dk1>
        <a:lt1>
          <a:srgbClr val="FFFFFF"/>
        </a:lt1>
        <a:dk2>
          <a:srgbClr val="FFFFE7"/>
        </a:dk2>
        <a:lt2>
          <a:srgbClr val="B2B2B2"/>
        </a:lt2>
        <a:accent1>
          <a:srgbClr val="C06C98"/>
        </a:accent1>
        <a:accent2>
          <a:srgbClr val="FF9966"/>
        </a:accent2>
        <a:accent3>
          <a:srgbClr val="FFFFFF"/>
        </a:accent3>
        <a:accent4>
          <a:srgbClr val="40142D"/>
        </a:accent4>
        <a:accent5>
          <a:srgbClr val="DCBACA"/>
        </a:accent5>
        <a:accent6>
          <a:srgbClr val="E78A5C"/>
        </a:accent6>
        <a:hlink>
          <a:srgbClr val="BD6D45"/>
        </a:hlink>
        <a:folHlink>
          <a:srgbClr val="3AABC6"/>
        </a:folHlink>
      </a:clrScheme>
      <a:clrMap bg1="lt1" tx1="dk1" bg2="lt2" tx2="dk2" accent1="accent1" accent2="accent2" accent3="accent3" accent4="accent4" accent5="accent5" accent6="accent6" hlink="hlink" folHlink="folHlink"/>
    </a:extraClrScheme>
    <a:extraClrScheme>
      <a:clrScheme name="sample 2">
        <a:dk1>
          <a:srgbClr val="003366"/>
        </a:dk1>
        <a:lt1>
          <a:srgbClr val="FFFFFF"/>
        </a:lt1>
        <a:dk2>
          <a:srgbClr val="FFFFFF"/>
        </a:dk2>
        <a:lt2>
          <a:srgbClr val="B2B2B2"/>
        </a:lt2>
        <a:accent1>
          <a:srgbClr val="2879B0"/>
        </a:accent1>
        <a:accent2>
          <a:srgbClr val="0099CC"/>
        </a:accent2>
        <a:accent3>
          <a:srgbClr val="FFFFFF"/>
        </a:accent3>
        <a:accent4>
          <a:srgbClr val="002A56"/>
        </a:accent4>
        <a:accent5>
          <a:srgbClr val="ACBED4"/>
        </a:accent5>
        <a:accent6>
          <a:srgbClr val="008AB9"/>
        </a:accent6>
        <a:hlink>
          <a:srgbClr val="A9683B"/>
        </a:hlink>
        <a:folHlink>
          <a:srgbClr val="166A84"/>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cdb2004c007l</Template>
  <TotalTime>9496</TotalTime>
  <Words>10213</Words>
  <Application>Microsoft PowerPoint</Application>
  <PresentationFormat>On-screen Show (4:3)</PresentationFormat>
  <Paragraphs>1158</Paragraphs>
  <Slides>162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162</vt:i4>
      </vt:variant>
    </vt:vector>
  </HeadingPairs>
  <TitlesOfParts>
    <vt:vector size="164" baseType="lpstr">
      <vt:lpstr>cdb2004c007l</vt:lpstr>
      <vt:lpstr>Equation</vt:lpstr>
      <vt:lpstr>KIẾN TRÚC MÁY TÍNH</vt:lpstr>
      <vt:lpstr>Chương 4</vt:lpstr>
      <vt:lpstr>Nội dung</vt:lpstr>
      <vt:lpstr>Các đặc trung của hệ thống nhớ</vt:lpstr>
      <vt:lpstr>Các đặc trung của hệ thống nhớ(tt)</vt:lpstr>
      <vt:lpstr>Các đặc trung của hệ thống nhớ(tt)</vt:lpstr>
      <vt:lpstr>Các đặc trung của hệ thống nhớ(tt)</vt:lpstr>
      <vt:lpstr>1. Khái niệm về tổ chức thứ bậc của bộ nhớ</vt:lpstr>
      <vt:lpstr>1. Khái niệm về tổ chức thứ bậc của bộ nhớ</vt:lpstr>
      <vt:lpstr>1. Khái niệm về tổ chức thứ bậc của bộ nhớ</vt:lpstr>
      <vt:lpstr>1. Khái niệm về tổ chức thứ bậc của bộ nhớ</vt:lpstr>
      <vt:lpstr>1. Khái niệm về tổ chức thứ bậc của bộ nhớ</vt:lpstr>
      <vt:lpstr>1. Khái niệm về tổ chức thứ bậc của bộ nhớ</vt:lpstr>
      <vt:lpstr>1. Khái niệm về tổ chức thứ bậc của bộ nhớ</vt:lpstr>
      <vt:lpstr>1. Khái niệm về tổ chức thứ bậc của bộ nhớ</vt:lpstr>
      <vt:lpstr>Phân loại bộ nhớ</vt:lpstr>
      <vt:lpstr>Phân loại bộ nhớ(tt)</vt:lpstr>
      <vt:lpstr>Phân loại bộ nhớ(tt)</vt:lpstr>
      <vt:lpstr>Tổ chức mạch nhớ</vt:lpstr>
      <vt:lpstr>Tổ chức của thiết bị nhớ </vt:lpstr>
      <vt:lpstr>Tổ chức của thiết bị nhớ(tt)</vt:lpstr>
      <vt:lpstr>Băng thông của bộ nhớ</vt:lpstr>
      <vt:lpstr>Tốc độ của bộ nhớ phân cấp</vt:lpstr>
      <vt:lpstr>2. Bộ nhớ chính</vt:lpstr>
      <vt:lpstr>2. Bộ nhớ chính</vt:lpstr>
      <vt:lpstr>2. Bộ nhớ chính</vt:lpstr>
      <vt:lpstr>2. Bộ nhớ chính</vt:lpstr>
      <vt:lpstr>2. Bộ nhớ bán dẫn</vt:lpstr>
      <vt:lpstr>2. Bộ nhớ bán dẫn</vt:lpstr>
      <vt:lpstr>2. Bộ nhớ bán dẫn</vt:lpstr>
      <vt:lpstr>2. Bộ nhớ bán dẫn</vt:lpstr>
      <vt:lpstr>2. Bộ nhớ bán dẫn</vt:lpstr>
      <vt:lpstr>2. Bộ nhớ bán dẫn</vt:lpstr>
      <vt:lpstr>2. Bộ nhớ bán dẫn</vt:lpstr>
      <vt:lpstr>2. Bộ nhớ bán dẫn</vt:lpstr>
      <vt:lpstr>2. Bộ nhớ bán dẫn</vt:lpstr>
      <vt:lpstr>2. Bộ nhớ bán dẫn</vt:lpstr>
      <vt:lpstr>2. Bộ nhớ bán dẫn</vt:lpstr>
      <vt:lpstr>2. Bộ nhớ bán dẫn</vt:lpstr>
      <vt:lpstr>2. Bộ nhớ bán dẫn</vt:lpstr>
      <vt:lpstr>2. Bộ nhớ bán dẫn</vt:lpstr>
      <vt:lpstr>2. Bộ nhớ bán dẫn</vt:lpstr>
      <vt:lpstr>2. Bộ nhớ bán dẫn</vt:lpstr>
      <vt:lpstr>2. Bộ nhớ bán dẫn</vt:lpstr>
      <vt:lpstr>2. Bộ nhớ bán dẫn</vt:lpstr>
      <vt:lpstr>2. Bộ nhớ bán dẫn</vt:lpstr>
      <vt:lpstr>2. Bộ nhớ bán dẫn</vt:lpstr>
      <vt:lpstr>2. Bộ nhớ bán dẫn</vt:lpstr>
      <vt:lpstr>2. Bộ nhớ bán dẫn</vt:lpstr>
      <vt:lpstr>Phân biệt DDR, DDR II và DDR III</vt:lpstr>
      <vt:lpstr>Phân biệt SDRAM, DDR</vt:lpstr>
      <vt:lpstr>Tổng hợp các kiểu bộ nhớ BD</vt:lpstr>
      <vt:lpstr>Xác suất truy cập dữ liệu trong BNT</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3. Bộ nhớ Cache</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4. Bộ nhớ ngoài</vt:lpstr>
      <vt:lpstr>Giới thiệu về RAID</vt:lpstr>
      <vt:lpstr>Các kỹ thuật RAID</vt:lpstr>
      <vt:lpstr>Các kỹ thuật RAID</vt:lpstr>
      <vt:lpstr>Các kỹ thuật RAID</vt:lpstr>
      <vt:lpstr>Các kỹ thuật RAID</vt:lpstr>
      <vt:lpstr>Các kỹ thuật RAID</vt:lpstr>
      <vt:lpstr>Các kỹ thuật RAID</vt:lpstr>
      <vt:lpstr>Các kỹ thuật RAID</vt:lpstr>
      <vt:lpstr>Các kỹ thuật RAID</vt:lpstr>
      <vt:lpstr>Các kỹ thuật RAID</vt:lpstr>
      <vt:lpstr>Các kỹ thuật RAID</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lpstr>4. Bộ nhớ ảo (Virtual Memory)</vt:lpstr>
    </vt:vector>
  </TitlesOfParts>
  <Company>Guilddesign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Microsoft Cop.</dc:creator>
  <cp:lastModifiedBy>Microsoft Cop.</cp:lastModifiedBy>
  <cp:revision>913</cp:revision>
  <dcterms:created xsi:type="dcterms:W3CDTF">2012-08-15T15:38:09Z</dcterms:created>
  <dcterms:modified xsi:type="dcterms:W3CDTF">2012-10-12T06:05:43Z</dcterms:modified>
</cp:coreProperties>
</file>