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8" y="59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63ACFC6-1A9D-49C0-9CF2-E7603880EFAB}" type="datetimeFigureOut">
              <a:rPr lang="en-US" smtClean="0"/>
              <a:t>11/16/2017</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2D77854-B1C1-42A5-A271-42ACDBB2E1E1}" type="slidenum">
              <a:rPr lang="en-US" smtClean="0"/>
              <a:t>‹#›</a:t>
            </a:fld>
            <a:endParaRPr lang="en-US"/>
          </a:p>
        </p:txBody>
      </p:sp>
    </p:spTree>
    <p:extLst>
      <p:ext uri="{BB962C8B-B14F-4D97-AF65-F5344CB8AC3E}">
        <p14:creationId xmlns:p14="http://schemas.microsoft.com/office/powerpoint/2010/main" val="18473226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3ACFC6-1A9D-49C0-9CF2-E7603880EFAB}"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77854-B1C1-42A5-A271-42ACDBB2E1E1}" type="slidenum">
              <a:rPr lang="en-US" smtClean="0"/>
              <a:t>‹#›</a:t>
            </a:fld>
            <a:endParaRPr lang="en-US"/>
          </a:p>
        </p:txBody>
      </p:sp>
    </p:spTree>
    <p:extLst>
      <p:ext uri="{BB962C8B-B14F-4D97-AF65-F5344CB8AC3E}">
        <p14:creationId xmlns:p14="http://schemas.microsoft.com/office/powerpoint/2010/main" val="3812778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3ACFC6-1A9D-49C0-9CF2-E7603880EFA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77854-B1C1-42A5-A271-42ACDBB2E1E1}" type="slidenum">
              <a:rPr lang="en-US" smtClean="0"/>
              <a:t>‹#›</a:t>
            </a:fld>
            <a:endParaRPr lang="en-US"/>
          </a:p>
        </p:txBody>
      </p:sp>
    </p:spTree>
    <p:extLst>
      <p:ext uri="{BB962C8B-B14F-4D97-AF65-F5344CB8AC3E}">
        <p14:creationId xmlns:p14="http://schemas.microsoft.com/office/powerpoint/2010/main" val="381825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3ACFC6-1A9D-49C0-9CF2-E7603880EFA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77854-B1C1-42A5-A271-42ACDBB2E1E1}" type="slidenum">
              <a:rPr lang="en-US" smtClean="0"/>
              <a:t>‹#›</a:t>
            </a:fld>
            <a:endParaRPr lang="en-US"/>
          </a:p>
        </p:txBody>
      </p:sp>
    </p:spTree>
    <p:extLst>
      <p:ext uri="{BB962C8B-B14F-4D97-AF65-F5344CB8AC3E}">
        <p14:creationId xmlns:p14="http://schemas.microsoft.com/office/powerpoint/2010/main" val="1683677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3ACFC6-1A9D-49C0-9CF2-E7603880EFA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77854-B1C1-42A5-A271-42ACDBB2E1E1}" type="slidenum">
              <a:rPr lang="en-US" smtClean="0"/>
              <a:t>‹#›</a:t>
            </a:fld>
            <a:endParaRPr lang="en-US"/>
          </a:p>
        </p:txBody>
      </p:sp>
    </p:spTree>
    <p:extLst>
      <p:ext uri="{BB962C8B-B14F-4D97-AF65-F5344CB8AC3E}">
        <p14:creationId xmlns:p14="http://schemas.microsoft.com/office/powerpoint/2010/main" val="3282855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3ACFC6-1A9D-49C0-9CF2-E7603880EFA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77854-B1C1-42A5-A271-42ACDBB2E1E1}" type="slidenum">
              <a:rPr lang="en-US" smtClean="0"/>
              <a:t>‹#›</a:t>
            </a:fld>
            <a:endParaRPr lang="en-US"/>
          </a:p>
        </p:txBody>
      </p:sp>
    </p:spTree>
    <p:extLst>
      <p:ext uri="{BB962C8B-B14F-4D97-AF65-F5344CB8AC3E}">
        <p14:creationId xmlns:p14="http://schemas.microsoft.com/office/powerpoint/2010/main" val="978240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3ACFC6-1A9D-49C0-9CF2-E7603880EFA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77854-B1C1-42A5-A271-42ACDBB2E1E1}" type="slidenum">
              <a:rPr lang="en-US" smtClean="0"/>
              <a:t>‹#›</a:t>
            </a:fld>
            <a:endParaRPr lang="en-US"/>
          </a:p>
        </p:txBody>
      </p:sp>
    </p:spTree>
    <p:extLst>
      <p:ext uri="{BB962C8B-B14F-4D97-AF65-F5344CB8AC3E}">
        <p14:creationId xmlns:p14="http://schemas.microsoft.com/office/powerpoint/2010/main" val="1662530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3ACFC6-1A9D-49C0-9CF2-E7603880EFA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77854-B1C1-42A5-A271-42ACDBB2E1E1}"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442673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3ACFC6-1A9D-49C0-9CF2-E7603880EFA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77854-B1C1-42A5-A271-42ACDBB2E1E1}" type="slidenum">
              <a:rPr lang="en-US" smtClean="0"/>
              <a:t>‹#›</a:t>
            </a:fld>
            <a:endParaRPr lang="en-US"/>
          </a:p>
        </p:txBody>
      </p:sp>
    </p:spTree>
    <p:extLst>
      <p:ext uri="{BB962C8B-B14F-4D97-AF65-F5344CB8AC3E}">
        <p14:creationId xmlns:p14="http://schemas.microsoft.com/office/powerpoint/2010/main" val="305055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3ACFC6-1A9D-49C0-9CF2-E7603880EFA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77854-B1C1-42A5-A271-42ACDBB2E1E1}" type="slidenum">
              <a:rPr lang="en-US" smtClean="0"/>
              <a:t>‹#›</a:t>
            </a:fld>
            <a:endParaRPr lang="en-US"/>
          </a:p>
        </p:txBody>
      </p:sp>
    </p:spTree>
    <p:extLst>
      <p:ext uri="{BB962C8B-B14F-4D97-AF65-F5344CB8AC3E}">
        <p14:creationId xmlns:p14="http://schemas.microsoft.com/office/powerpoint/2010/main" val="66823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3ACFC6-1A9D-49C0-9CF2-E7603880EFA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77854-B1C1-42A5-A271-42ACDBB2E1E1}" type="slidenum">
              <a:rPr lang="en-US" smtClean="0"/>
              <a:t>‹#›</a:t>
            </a:fld>
            <a:endParaRPr lang="en-US"/>
          </a:p>
        </p:txBody>
      </p:sp>
    </p:spTree>
    <p:extLst>
      <p:ext uri="{BB962C8B-B14F-4D97-AF65-F5344CB8AC3E}">
        <p14:creationId xmlns:p14="http://schemas.microsoft.com/office/powerpoint/2010/main" val="171719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3ACFC6-1A9D-49C0-9CF2-E7603880EFAB}"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77854-B1C1-42A5-A271-42ACDBB2E1E1}" type="slidenum">
              <a:rPr lang="en-US" smtClean="0"/>
              <a:t>‹#›</a:t>
            </a:fld>
            <a:endParaRPr lang="en-US"/>
          </a:p>
        </p:txBody>
      </p:sp>
    </p:spTree>
    <p:extLst>
      <p:ext uri="{BB962C8B-B14F-4D97-AF65-F5344CB8AC3E}">
        <p14:creationId xmlns:p14="http://schemas.microsoft.com/office/powerpoint/2010/main" val="211836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3ACFC6-1A9D-49C0-9CF2-E7603880EFAB}" type="datetimeFigureOut">
              <a:rPr lang="en-US" smtClean="0"/>
              <a:t>11/16/2017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D77854-B1C1-42A5-A271-42ACDBB2E1E1}" type="slidenum">
              <a:rPr lang="en-US" smtClean="0"/>
              <a:t>‹#›</a:t>
            </a:fld>
            <a:endParaRPr lang="en-US"/>
          </a:p>
        </p:txBody>
      </p:sp>
    </p:spTree>
    <p:extLst>
      <p:ext uri="{BB962C8B-B14F-4D97-AF65-F5344CB8AC3E}">
        <p14:creationId xmlns:p14="http://schemas.microsoft.com/office/powerpoint/2010/main" val="206580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3ACFC6-1A9D-49C0-9CF2-E7603880EFAB}" type="datetimeFigureOut">
              <a:rPr lang="en-US" smtClean="0"/>
              <a:t>11/16/2017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D77854-B1C1-42A5-A271-42ACDBB2E1E1}" type="slidenum">
              <a:rPr lang="en-US" smtClean="0"/>
              <a:t>‹#›</a:t>
            </a:fld>
            <a:endParaRPr lang="en-US"/>
          </a:p>
        </p:txBody>
      </p:sp>
    </p:spTree>
    <p:extLst>
      <p:ext uri="{BB962C8B-B14F-4D97-AF65-F5344CB8AC3E}">
        <p14:creationId xmlns:p14="http://schemas.microsoft.com/office/powerpoint/2010/main" val="1748834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63ACFC6-1A9D-49C0-9CF2-E7603880EFAB}" type="datetimeFigureOut">
              <a:rPr lang="en-US" smtClean="0"/>
              <a:t>11/16/2017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D77854-B1C1-42A5-A271-42ACDBB2E1E1}" type="slidenum">
              <a:rPr lang="en-US" smtClean="0"/>
              <a:t>‹#›</a:t>
            </a:fld>
            <a:endParaRPr lang="en-US"/>
          </a:p>
        </p:txBody>
      </p:sp>
    </p:spTree>
    <p:extLst>
      <p:ext uri="{BB962C8B-B14F-4D97-AF65-F5344CB8AC3E}">
        <p14:creationId xmlns:p14="http://schemas.microsoft.com/office/powerpoint/2010/main" val="152791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3ACFC6-1A9D-49C0-9CF2-E7603880EFAB}"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77854-B1C1-42A5-A271-42ACDBB2E1E1}" type="slidenum">
              <a:rPr lang="en-US" smtClean="0"/>
              <a:t>‹#›</a:t>
            </a:fld>
            <a:endParaRPr lang="en-US"/>
          </a:p>
        </p:txBody>
      </p:sp>
    </p:spTree>
    <p:extLst>
      <p:ext uri="{BB962C8B-B14F-4D97-AF65-F5344CB8AC3E}">
        <p14:creationId xmlns:p14="http://schemas.microsoft.com/office/powerpoint/2010/main" val="4067278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3ACFC6-1A9D-49C0-9CF2-E7603880EFAB}"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77854-B1C1-42A5-A271-42ACDBB2E1E1}" type="slidenum">
              <a:rPr lang="en-US" smtClean="0"/>
              <a:t>‹#›</a:t>
            </a:fld>
            <a:endParaRPr lang="en-US"/>
          </a:p>
        </p:txBody>
      </p:sp>
    </p:spTree>
    <p:extLst>
      <p:ext uri="{BB962C8B-B14F-4D97-AF65-F5344CB8AC3E}">
        <p14:creationId xmlns:p14="http://schemas.microsoft.com/office/powerpoint/2010/main" val="2753753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3ACFC6-1A9D-49C0-9CF2-E7603880EFAB}" type="datetimeFigureOut">
              <a:rPr lang="en-US" smtClean="0"/>
              <a:t>11/16/2017</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D77854-B1C1-42A5-A271-42ACDBB2E1E1}" type="slidenum">
              <a:rPr lang="en-US" smtClean="0"/>
              <a:t>‹#›</a:t>
            </a:fld>
            <a:endParaRPr lang="en-US"/>
          </a:p>
        </p:txBody>
      </p:sp>
    </p:spTree>
    <p:extLst>
      <p:ext uri="{BB962C8B-B14F-4D97-AF65-F5344CB8AC3E}">
        <p14:creationId xmlns:p14="http://schemas.microsoft.com/office/powerpoint/2010/main" val="41419959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o7planning.org/vi/10523/phat-hieu-ung-am-thanh-trong-android-voi-soundpoo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MEDIA PLAYER</a:t>
            </a:r>
            <a:br>
              <a:rPr lang="en-US" dirty="0" smtClean="0"/>
            </a:br>
            <a:r>
              <a:rPr lang="en-US" dirty="0" smtClean="0"/>
              <a:t>SOUND POOL</a:t>
            </a:r>
            <a:endParaRPr lang="en-US" dirty="0"/>
          </a:p>
        </p:txBody>
      </p:sp>
    </p:spTree>
    <p:extLst>
      <p:ext uri="{BB962C8B-B14F-4D97-AF65-F5344CB8AC3E}">
        <p14:creationId xmlns:p14="http://schemas.microsoft.com/office/powerpoint/2010/main" val="2578692722"/>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
            <a:ext cx="10131425" cy="1456267"/>
          </a:xfrm>
        </p:spPr>
        <p:txBody>
          <a:bodyPr/>
          <a:lstStyle/>
          <a:p>
            <a:r>
              <a:rPr lang="en-US" dirty="0" smtClean="0"/>
              <a:t>Media </a:t>
            </a:r>
            <a:r>
              <a:rPr lang="en-US" dirty="0" smtClean="0">
                <a:latin typeface="Times New Roman" panose="02020603050405020304" pitchFamily="18" charset="0"/>
                <a:cs typeface="Times New Roman" panose="02020603050405020304" pitchFamily="18" charset="0"/>
              </a:rPr>
              <a:t>Player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570567"/>
            <a:ext cx="10131425" cy="4220633"/>
          </a:xfrm>
        </p:spPr>
        <p:txBody>
          <a:bodyPr>
            <a:noAutofit/>
          </a:bodyPr>
          <a:lstStyle/>
          <a:p>
            <a:r>
              <a:rPr lang="vi-VN" sz="2400" dirty="0">
                <a:latin typeface="+mj-lt"/>
              </a:rPr>
              <a:t> </a:t>
            </a:r>
            <a:r>
              <a:rPr lang="vi-VN" sz="2400" b="1" dirty="0">
                <a:latin typeface="+mj-lt"/>
              </a:rPr>
              <a:t>MediaPlayer</a:t>
            </a:r>
            <a:r>
              <a:rPr lang="vi-VN" sz="2400" dirty="0">
                <a:latin typeface="+mj-lt"/>
              </a:rPr>
              <a:t> có thể chạy các file audio và video, với file nguồn nằm trên thiết bị của bạn hoặc từ một đường dẫn URL. </a:t>
            </a:r>
            <a:endParaRPr lang="en-US" sz="2400" dirty="0" smtClean="0">
              <a:latin typeface="+mj-lt"/>
            </a:endParaRPr>
          </a:p>
          <a:p>
            <a:r>
              <a:rPr lang="vi-VN" sz="2400" dirty="0">
                <a:latin typeface="+mj-lt"/>
              </a:rPr>
              <a:t>Cũng giống với các phần mềm chơi nhạc khác mà bạn biết, </a:t>
            </a:r>
            <a:r>
              <a:rPr lang="vi-VN" sz="2400" b="1" dirty="0">
                <a:latin typeface="+mj-lt"/>
              </a:rPr>
              <a:t>MediaPlayer</a:t>
            </a:r>
            <a:r>
              <a:rPr lang="vi-VN" sz="2400" dirty="0">
                <a:latin typeface="+mj-lt"/>
              </a:rPr>
              <a:t> cung cấp các phương thức để bản kiểm soát phát lại âm thanh (control playback of audio/video) bao gồm chạy, dừng, tua đi, tua lại</a:t>
            </a:r>
            <a:r>
              <a:rPr lang="vi-VN" sz="2400" dirty="0" smtClean="0">
                <a:latin typeface="+mj-lt"/>
              </a:rPr>
              <a:t>,..</a:t>
            </a:r>
            <a:endParaRPr lang="en-US" sz="2400" dirty="0" smtClean="0">
              <a:latin typeface="+mj-lt"/>
            </a:endParaRPr>
          </a:p>
          <a:p>
            <a:r>
              <a:rPr lang="vi-VN" sz="2400" dirty="0">
                <a:latin typeface="+mj-lt"/>
              </a:rPr>
              <a:t>Bạn cũng có thể gọi tới </a:t>
            </a:r>
            <a:r>
              <a:rPr lang="vi-VN" sz="2400" b="1" dirty="0">
                <a:latin typeface="+mj-lt"/>
              </a:rPr>
              <a:t>MediaPlayer</a:t>
            </a:r>
            <a:r>
              <a:rPr lang="vi-VN" sz="2400" dirty="0">
                <a:latin typeface="+mj-lt"/>
              </a:rPr>
              <a:t> từ một dịch vụ. </a:t>
            </a:r>
            <a:r>
              <a:rPr lang="vi-VN" sz="2400" dirty="0" smtClean="0">
                <a:latin typeface="+mj-lt"/>
              </a:rPr>
              <a:t/>
            </a:r>
            <a:br>
              <a:rPr lang="vi-VN" sz="2400" dirty="0" smtClean="0">
                <a:latin typeface="+mj-lt"/>
              </a:rPr>
            </a:br>
            <a:r>
              <a:rPr lang="vi-VN" sz="2400" dirty="0" smtClean="0">
                <a:latin typeface="+mj-lt"/>
              </a:rPr>
              <a:t/>
            </a:r>
            <a:br>
              <a:rPr lang="vi-VN" sz="2400" dirty="0" smtClean="0">
                <a:latin typeface="+mj-lt"/>
              </a:rPr>
            </a:br>
            <a:r>
              <a:rPr lang="vi-VN" sz="2400" b="1" dirty="0">
                <a:latin typeface="+mj-lt"/>
              </a:rPr>
              <a:t>MediaPlayer</a:t>
            </a:r>
            <a:r>
              <a:rPr lang="vi-VN" sz="2400" dirty="0">
                <a:latin typeface="+mj-lt"/>
              </a:rPr>
              <a:t> là một thành phần không có giao diện, nó dễ dàng giúp bạn chơi một file nhạc, tuy nhiên để chơi một file video bạn cần phải kết hợp nó với </a:t>
            </a:r>
            <a:r>
              <a:rPr lang="vi-VN" sz="2400" b="1" dirty="0">
                <a:latin typeface="+mj-lt"/>
              </a:rPr>
              <a:t>SuffaceView</a:t>
            </a:r>
            <a:r>
              <a:rPr lang="vi-VN" sz="2400" dirty="0">
                <a:latin typeface="+mj-lt"/>
              </a:rPr>
              <a:t> để hiển thị hình ảnh. </a:t>
            </a:r>
            <a:endParaRPr lang="en-US" sz="2400" dirty="0">
              <a:latin typeface="+mj-lt"/>
            </a:endParaRPr>
          </a:p>
        </p:txBody>
      </p:sp>
    </p:spTree>
    <p:extLst>
      <p:ext uri="{BB962C8B-B14F-4D97-AF65-F5344CB8AC3E}">
        <p14:creationId xmlns:p14="http://schemas.microsoft.com/office/powerpoint/2010/main" val="2566022898"/>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52575"/>
          </a:xfrm>
        </p:spPr>
        <p:txBody>
          <a:bodyPr>
            <a:normAutofit/>
          </a:bodyPr>
          <a:lstStyle/>
          <a:p>
            <a:r>
              <a:rPr lang="vi-VN" sz="2800" dirty="0"/>
              <a:t>Ví dụ đơn giản sau đây, sử dụng </a:t>
            </a:r>
            <a:r>
              <a:rPr lang="vi-VN" sz="2800" b="1" dirty="0"/>
              <a:t>MediaPlayer</a:t>
            </a:r>
            <a:r>
              <a:rPr lang="vi-VN" sz="2800" dirty="0"/>
              <a:t> để chơi một file nhạc và một vài nút điều khiển việc chơi nhạc như chạy, tạm dừng, tua đi tua lại.</a:t>
            </a:r>
            <a:endParaRPr lang="en-US" sz="2800" dirty="0"/>
          </a:p>
        </p:txBody>
      </p:sp>
      <p:pic>
        <p:nvPicPr>
          <p:cNvPr id="1026" name="Picture 2" descr="C:\Users\TRILE\Download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118" y="1762900"/>
            <a:ext cx="3322749" cy="4997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02991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73275"/>
          </a:xfrm>
        </p:spPr>
        <p:txBody>
          <a:bodyPr>
            <a:noAutofit/>
          </a:bodyPr>
          <a:lstStyle/>
          <a:p>
            <a:r>
              <a:rPr lang="vi-VN" sz="2400" dirty="0"/>
              <a:t>Theo mặc định, bạn sẽ thấy nút tạm dừng vô hiệu hóa. Bây giờ nhấn nút play và nó sẽ trở nên vô hiệu hóa và tạm dừng nút trở thành phép. Nó được thể hiện trong hình dưới đây – Tính đến nay, âm nhạc đã được chơi. Bây giờ, nhấn nút tạm dừng và xem các thông báo tạm dừng. Điều này được thể hiện dưới đây</a:t>
            </a:r>
            <a:endParaRPr lang="en-US" sz="2400" dirty="0"/>
          </a:p>
        </p:txBody>
      </p:sp>
      <p:pic>
        <p:nvPicPr>
          <p:cNvPr id="2050" name="Picture 2" descr="C:\Users\TRILE\Download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423" y="2374010"/>
            <a:ext cx="2835969" cy="421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61552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30025" cy="6492875"/>
          </a:xfrm>
        </p:spPr>
        <p:txBody>
          <a:bodyPr>
            <a:noAutofit/>
          </a:bodyPr>
          <a:lstStyle/>
          <a:p>
            <a:r>
              <a:rPr lang="vi-VN" sz="2400" dirty="0"/>
              <a:t>Bây giờ khi bạn bấm vào nút play một lần nữa, bài hát sẽ không chơi ngay từ đầu nhưng từ nơi nó được dừng lại. Bây giờ bấm vào nút nhanh về phía trước hoặc phía sau để nhảy bài hát về phía trước hoặc phía sau 5 giây. Một thời gian đến khi bài hát không thể nhảy về phía trước. Tại thời điểm này, các thông báo sẽ xuất hiện đó sẽ là một cái gì đó như thế này</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4146" y="1074839"/>
            <a:ext cx="3647137" cy="5377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81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SOUNDPOOL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vi-VN" sz="2400" dirty="0">
                <a:latin typeface="+mj-lt"/>
              </a:rPr>
              <a:t>Trước hết tôi đặt ra một tình huống, bạn đang tạo một trò chơi, nó phát ra các âm thanh chẳng hạn như tiếng súng, tiếng bom, đó là các hiệu ứng âm thanh trong trò chơi. Android cung cấp cho bạn lớp </a:t>
            </a:r>
            <a:r>
              <a:rPr lang="vi-VN" sz="2400" b="1" dirty="0">
                <a:latin typeface="+mj-lt"/>
              </a:rPr>
              <a:t>SoundPool</a:t>
            </a:r>
            <a:r>
              <a:rPr lang="vi-VN" sz="2400" dirty="0">
                <a:latin typeface="+mj-lt"/>
              </a:rPr>
              <a:t>, nó giống như một bể chứa các nguồn nhạc và sẵn sàng phát ra khi có yêu </a:t>
            </a:r>
            <a:r>
              <a:rPr lang="vi-VN" sz="2400" dirty="0" smtClean="0">
                <a:latin typeface="+mj-lt"/>
              </a:rPr>
              <a:t>cầu</a:t>
            </a:r>
            <a:endParaRPr lang="en-US" sz="2400" dirty="0" smtClean="0">
              <a:latin typeface="+mj-lt"/>
            </a:endParaRPr>
          </a:p>
          <a:p>
            <a:r>
              <a:rPr lang="en-US" sz="2400" b="1" dirty="0" err="1">
                <a:latin typeface="+mj-lt"/>
              </a:rPr>
              <a:t>SoundPool</a:t>
            </a:r>
            <a:r>
              <a:rPr lang="en-US" sz="2400" dirty="0">
                <a:latin typeface="+mj-lt"/>
              </a:rPr>
              <a:t> </a:t>
            </a:r>
            <a:r>
              <a:rPr lang="en-US" sz="2400" dirty="0" err="1">
                <a:latin typeface="+mj-lt"/>
              </a:rPr>
              <a:t>chứa</a:t>
            </a:r>
            <a:r>
              <a:rPr lang="en-US" sz="2400" dirty="0">
                <a:latin typeface="+mj-lt"/>
              </a:rPr>
              <a:t> </a:t>
            </a:r>
            <a:r>
              <a:rPr lang="en-US" sz="2400" dirty="0" err="1">
                <a:latin typeface="+mj-lt"/>
              </a:rPr>
              <a:t>một</a:t>
            </a:r>
            <a:r>
              <a:rPr lang="en-US" sz="2400" dirty="0">
                <a:latin typeface="+mj-lt"/>
              </a:rPr>
              <a:t> </a:t>
            </a:r>
            <a:r>
              <a:rPr lang="en-US" sz="2400" dirty="0" err="1">
                <a:latin typeface="+mj-lt"/>
              </a:rPr>
              <a:t>tập</a:t>
            </a:r>
            <a:r>
              <a:rPr lang="en-US" sz="2400" dirty="0">
                <a:latin typeface="+mj-lt"/>
              </a:rPr>
              <a:t> </a:t>
            </a:r>
            <a:r>
              <a:rPr lang="en-US" sz="2400" dirty="0" err="1">
                <a:latin typeface="+mj-lt"/>
              </a:rPr>
              <a:t>hợp</a:t>
            </a:r>
            <a:r>
              <a:rPr lang="en-US" sz="2400" dirty="0">
                <a:latin typeface="+mj-lt"/>
              </a:rPr>
              <a:t> </a:t>
            </a:r>
            <a:r>
              <a:rPr lang="en-US" sz="2400" dirty="0" err="1">
                <a:latin typeface="+mj-lt"/>
              </a:rPr>
              <a:t>các</a:t>
            </a:r>
            <a:r>
              <a:rPr lang="en-US" sz="2400" dirty="0">
                <a:latin typeface="+mj-lt"/>
              </a:rPr>
              <a:t> </a:t>
            </a:r>
            <a:r>
              <a:rPr lang="en-US" sz="2400" dirty="0" err="1">
                <a:latin typeface="+mj-lt"/>
              </a:rPr>
              <a:t>nguồn</a:t>
            </a:r>
            <a:r>
              <a:rPr lang="en-US" sz="2400" dirty="0">
                <a:latin typeface="+mj-lt"/>
              </a:rPr>
              <a:t> </a:t>
            </a:r>
            <a:r>
              <a:rPr lang="en-US" sz="2400" dirty="0" err="1">
                <a:latin typeface="+mj-lt"/>
              </a:rPr>
              <a:t>nhạc</a:t>
            </a:r>
            <a:r>
              <a:rPr lang="en-US" sz="2400" dirty="0">
                <a:latin typeface="+mj-lt"/>
              </a:rPr>
              <a:t>, </a:t>
            </a:r>
            <a:r>
              <a:rPr lang="en-US" sz="2400" dirty="0" err="1">
                <a:latin typeface="+mj-lt"/>
              </a:rPr>
              <a:t>nguồn</a:t>
            </a:r>
            <a:r>
              <a:rPr lang="en-US" sz="2400" dirty="0">
                <a:latin typeface="+mj-lt"/>
              </a:rPr>
              <a:t> </a:t>
            </a:r>
            <a:r>
              <a:rPr lang="en-US" sz="2400" dirty="0" err="1">
                <a:latin typeface="+mj-lt"/>
              </a:rPr>
              <a:t>âm</a:t>
            </a:r>
            <a:r>
              <a:rPr lang="en-US" sz="2400" dirty="0">
                <a:latin typeface="+mj-lt"/>
              </a:rPr>
              <a:t> </a:t>
            </a:r>
            <a:r>
              <a:rPr lang="en-US" sz="2400" dirty="0" err="1">
                <a:latin typeface="+mj-lt"/>
              </a:rPr>
              <a:t>có</a:t>
            </a:r>
            <a:r>
              <a:rPr lang="en-US" sz="2400" dirty="0">
                <a:latin typeface="+mj-lt"/>
              </a:rPr>
              <a:t> </a:t>
            </a:r>
            <a:r>
              <a:rPr lang="en-US" sz="2400" dirty="0" err="1">
                <a:latin typeface="+mj-lt"/>
              </a:rPr>
              <a:t>thể</a:t>
            </a:r>
            <a:r>
              <a:rPr lang="en-US" sz="2400" dirty="0">
                <a:latin typeface="+mj-lt"/>
              </a:rPr>
              <a:t> </a:t>
            </a:r>
            <a:r>
              <a:rPr lang="en-US" sz="2400" dirty="0" err="1">
                <a:latin typeface="+mj-lt"/>
              </a:rPr>
              <a:t>từ</a:t>
            </a:r>
            <a:r>
              <a:rPr lang="en-US" sz="2400" dirty="0">
                <a:latin typeface="+mj-lt"/>
              </a:rPr>
              <a:t> file </a:t>
            </a:r>
            <a:r>
              <a:rPr lang="en-US" sz="2400" dirty="0" err="1">
                <a:latin typeface="+mj-lt"/>
              </a:rPr>
              <a:t>nhạc</a:t>
            </a:r>
            <a:r>
              <a:rPr lang="en-US" sz="2400" dirty="0">
                <a:latin typeface="+mj-lt"/>
              </a:rPr>
              <a:t> </a:t>
            </a:r>
            <a:r>
              <a:rPr lang="en-US" sz="2400" dirty="0" err="1">
                <a:latin typeface="+mj-lt"/>
              </a:rPr>
              <a:t>trong</a:t>
            </a:r>
            <a:r>
              <a:rPr lang="en-US" sz="2400" dirty="0">
                <a:latin typeface="+mj-lt"/>
              </a:rPr>
              <a:t> </a:t>
            </a:r>
            <a:r>
              <a:rPr lang="en-US" sz="2400" dirty="0" err="1">
                <a:latin typeface="+mj-lt"/>
              </a:rPr>
              <a:t>ứng</a:t>
            </a:r>
            <a:r>
              <a:rPr lang="en-US" sz="2400" dirty="0">
                <a:latin typeface="+mj-lt"/>
              </a:rPr>
              <a:t> </a:t>
            </a:r>
            <a:r>
              <a:rPr lang="en-US" sz="2400" dirty="0" err="1">
                <a:latin typeface="+mj-lt"/>
              </a:rPr>
              <a:t>dụng</a:t>
            </a:r>
            <a:r>
              <a:rPr lang="en-US" sz="2400" dirty="0">
                <a:latin typeface="+mj-lt"/>
              </a:rPr>
              <a:t> </a:t>
            </a:r>
            <a:r>
              <a:rPr lang="en-US" sz="2400" dirty="0" err="1">
                <a:latin typeface="+mj-lt"/>
              </a:rPr>
              <a:t>hoặc</a:t>
            </a:r>
            <a:r>
              <a:rPr lang="en-US" sz="2400" dirty="0">
                <a:latin typeface="+mj-lt"/>
              </a:rPr>
              <a:t> </a:t>
            </a:r>
            <a:r>
              <a:rPr lang="en-US" sz="2400" dirty="0" err="1">
                <a:latin typeface="+mj-lt"/>
              </a:rPr>
              <a:t>trong</a:t>
            </a:r>
            <a:r>
              <a:rPr lang="en-US" sz="2400" dirty="0">
                <a:latin typeface="+mj-lt"/>
              </a:rPr>
              <a:t> file </a:t>
            </a:r>
            <a:r>
              <a:rPr lang="en-US" sz="2400" dirty="0" err="1">
                <a:latin typeface="+mj-lt"/>
              </a:rPr>
              <a:t>hệ</a:t>
            </a:r>
            <a:r>
              <a:rPr lang="en-US" sz="2400" dirty="0">
                <a:latin typeface="+mj-lt"/>
              </a:rPr>
              <a:t> </a:t>
            </a:r>
            <a:r>
              <a:rPr lang="en-US" sz="2400" dirty="0" err="1">
                <a:latin typeface="+mj-lt"/>
              </a:rPr>
              <a:t>thống</a:t>
            </a:r>
            <a:r>
              <a:rPr lang="en-US" sz="2400" dirty="0">
                <a:latin typeface="+mj-lt"/>
              </a:rPr>
              <a:t>,.. </a:t>
            </a:r>
            <a:r>
              <a:rPr lang="en-US" sz="2400" b="1" dirty="0" err="1">
                <a:latin typeface="+mj-lt"/>
              </a:rPr>
              <a:t>SoundPool</a:t>
            </a:r>
            <a:r>
              <a:rPr lang="en-US" sz="2400" dirty="0" err="1">
                <a:latin typeface="+mj-lt"/>
              </a:rPr>
              <a:t>hỗ</a:t>
            </a:r>
            <a:r>
              <a:rPr lang="en-US" sz="2400" dirty="0">
                <a:latin typeface="+mj-lt"/>
              </a:rPr>
              <a:t> </a:t>
            </a:r>
            <a:r>
              <a:rPr lang="en-US" sz="2400" dirty="0" err="1">
                <a:latin typeface="+mj-lt"/>
              </a:rPr>
              <a:t>trợ</a:t>
            </a:r>
            <a:r>
              <a:rPr lang="en-US" sz="2400" dirty="0">
                <a:latin typeface="+mj-lt"/>
              </a:rPr>
              <a:t> </a:t>
            </a:r>
            <a:r>
              <a:rPr lang="en-US" sz="2400" dirty="0" err="1">
                <a:latin typeface="+mj-lt"/>
              </a:rPr>
              <a:t>phát</a:t>
            </a:r>
            <a:r>
              <a:rPr lang="en-US" sz="2400" dirty="0">
                <a:latin typeface="+mj-lt"/>
              </a:rPr>
              <a:t> </a:t>
            </a:r>
            <a:r>
              <a:rPr lang="en-US" sz="2400" dirty="0" err="1">
                <a:latin typeface="+mj-lt"/>
              </a:rPr>
              <a:t>đồng</a:t>
            </a:r>
            <a:r>
              <a:rPr lang="en-US" sz="2400" dirty="0">
                <a:latin typeface="+mj-lt"/>
              </a:rPr>
              <a:t> </a:t>
            </a:r>
            <a:r>
              <a:rPr lang="en-US" sz="2400" dirty="0" err="1">
                <a:latin typeface="+mj-lt"/>
              </a:rPr>
              <a:t>loạt</a:t>
            </a:r>
            <a:r>
              <a:rPr lang="en-US" sz="2400" dirty="0">
                <a:latin typeface="+mj-lt"/>
              </a:rPr>
              <a:t> </a:t>
            </a:r>
            <a:r>
              <a:rPr lang="en-US" sz="2400" dirty="0" err="1">
                <a:latin typeface="+mj-lt"/>
              </a:rPr>
              <a:t>nhiều</a:t>
            </a:r>
            <a:r>
              <a:rPr lang="en-US" sz="2400" dirty="0">
                <a:latin typeface="+mj-lt"/>
              </a:rPr>
              <a:t> </a:t>
            </a:r>
            <a:r>
              <a:rPr lang="en-US" sz="2400" dirty="0" err="1">
                <a:latin typeface="+mj-lt"/>
              </a:rPr>
              <a:t>nguồn</a:t>
            </a:r>
            <a:r>
              <a:rPr lang="en-US" sz="2400" dirty="0">
                <a:latin typeface="+mj-lt"/>
              </a:rPr>
              <a:t> </a:t>
            </a:r>
            <a:r>
              <a:rPr lang="en-US" sz="2400" dirty="0" err="1">
                <a:latin typeface="+mj-lt"/>
              </a:rPr>
              <a:t>nhạc</a:t>
            </a:r>
            <a:r>
              <a:rPr lang="en-US" sz="2400" dirty="0">
                <a:latin typeface="+mj-lt"/>
              </a:rPr>
              <a:t> </a:t>
            </a:r>
            <a:r>
              <a:rPr lang="en-US" sz="2400" dirty="0" err="1">
                <a:latin typeface="+mj-lt"/>
              </a:rPr>
              <a:t>cùng</a:t>
            </a:r>
            <a:r>
              <a:rPr lang="en-US" sz="2400" dirty="0">
                <a:latin typeface="+mj-lt"/>
              </a:rPr>
              <a:t> </a:t>
            </a:r>
            <a:r>
              <a:rPr lang="en-US" sz="2400" dirty="0" err="1">
                <a:latin typeface="+mj-lt"/>
              </a:rPr>
              <a:t>một</a:t>
            </a:r>
            <a:r>
              <a:rPr lang="en-US" sz="2400" dirty="0">
                <a:latin typeface="+mj-lt"/>
              </a:rPr>
              <a:t> </a:t>
            </a:r>
            <a:r>
              <a:rPr lang="en-US" sz="2400" dirty="0" err="1">
                <a:latin typeface="+mj-lt"/>
              </a:rPr>
              <a:t>lúc</a:t>
            </a:r>
            <a:r>
              <a:rPr lang="en-US" sz="2400" dirty="0">
                <a:latin typeface="+mj-lt"/>
              </a:rPr>
              <a:t>. </a:t>
            </a:r>
            <a:r>
              <a:rPr lang="en-US" sz="2400" dirty="0" smtClean="0">
                <a:latin typeface="+mj-lt"/>
              </a:rPr>
              <a:t>	</a:t>
            </a:r>
          </a:p>
          <a:p>
            <a:r>
              <a:rPr lang="en-US" sz="2400" b="1" dirty="0" err="1">
                <a:latin typeface="+mj-lt"/>
              </a:rPr>
              <a:t>SourcePool</a:t>
            </a:r>
            <a:r>
              <a:rPr lang="en-US" sz="2400" dirty="0">
                <a:latin typeface="+mj-lt"/>
              </a:rPr>
              <a:t> </a:t>
            </a:r>
            <a:r>
              <a:rPr lang="en-US" sz="2400" dirty="0" err="1">
                <a:latin typeface="+mj-lt"/>
              </a:rPr>
              <a:t>sử</a:t>
            </a:r>
            <a:r>
              <a:rPr lang="en-US" sz="2400" dirty="0">
                <a:latin typeface="+mj-lt"/>
              </a:rPr>
              <a:t> </a:t>
            </a:r>
            <a:r>
              <a:rPr lang="en-US" sz="2400" dirty="0" err="1">
                <a:latin typeface="+mj-lt"/>
              </a:rPr>
              <a:t>dụng</a:t>
            </a:r>
            <a:r>
              <a:rPr lang="en-US" sz="2400" dirty="0">
                <a:latin typeface="+mj-lt"/>
              </a:rPr>
              <a:t> </a:t>
            </a:r>
            <a:r>
              <a:rPr lang="en-US" sz="2400" b="1" dirty="0" err="1">
                <a:latin typeface="+mj-lt"/>
              </a:rPr>
              <a:t>MediaPlayer</a:t>
            </a:r>
            <a:r>
              <a:rPr lang="en-US" sz="2400" dirty="0">
                <a:latin typeface="+mj-lt"/>
              </a:rPr>
              <a:t> service </a:t>
            </a:r>
            <a:r>
              <a:rPr lang="en-US" sz="2400" dirty="0" err="1">
                <a:latin typeface="+mj-lt"/>
              </a:rPr>
              <a:t>để</a:t>
            </a:r>
            <a:r>
              <a:rPr lang="en-US" sz="2400" dirty="0">
                <a:latin typeface="+mj-lt"/>
              </a:rPr>
              <a:t> </a:t>
            </a:r>
            <a:r>
              <a:rPr lang="en-US" sz="2400" dirty="0" err="1">
                <a:latin typeface="+mj-lt"/>
              </a:rPr>
              <a:t>phát</a:t>
            </a:r>
            <a:r>
              <a:rPr lang="en-US" sz="2400" dirty="0">
                <a:latin typeface="+mj-lt"/>
              </a:rPr>
              <a:t> </a:t>
            </a:r>
            <a:r>
              <a:rPr lang="en-US" sz="2400" dirty="0" err="1">
                <a:latin typeface="+mj-lt"/>
              </a:rPr>
              <a:t>ra</a:t>
            </a:r>
            <a:r>
              <a:rPr lang="en-US" sz="2400" dirty="0">
                <a:latin typeface="+mj-lt"/>
              </a:rPr>
              <a:t> </a:t>
            </a:r>
            <a:r>
              <a:rPr lang="en-US" sz="2400" dirty="0" err="1">
                <a:latin typeface="+mj-lt"/>
              </a:rPr>
              <a:t>âm</a:t>
            </a:r>
            <a:r>
              <a:rPr lang="en-US" sz="2400" dirty="0">
                <a:latin typeface="+mj-lt"/>
              </a:rPr>
              <a:t> </a:t>
            </a:r>
            <a:r>
              <a:rPr lang="en-US" sz="2400" dirty="0" err="1">
                <a:latin typeface="+mj-lt"/>
              </a:rPr>
              <a:t>thanh</a:t>
            </a:r>
            <a:r>
              <a:rPr lang="en-US" sz="2400" dirty="0">
                <a:latin typeface="+mj-lt"/>
              </a:rPr>
              <a:t>. </a:t>
            </a:r>
            <a:r>
              <a:rPr lang="en-US" sz="2400" dirty="0" smtClean="0">
                <a:latin typeface="+mj-lt"/>
              </a:rPr>
              <a:t/>
            </a:r>
            <a:br>
              <a:rPr lang="en-US" sz="2400" dirty="0" smtClean="0">
                <a:latin typeface="+mj-lt"/>
              </a:rPr>
            </a:br>
            <a:endParaRPr lang="en-US" sz="2400" dirty="0" smtClean="0">
              <a:latin typeface="+mj-lt"/>
            </a:endParaRPr>
          </a:p>
        </p:txBody>
      </p:sp>
    </p:spTree>
    <p:extLst>
      <p:ext uri="{BB962C8B-B14F-4D97-AF65-F5344CB8AC3E}">
        <p14:creationId xmlns:p14="http://schemas.microsoft.com/office/powerpoint/2010/main" val="2513371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200" dirty="0" err="1" smtClean="0">
                <a:latin typeface="Times New Roman" panose="02020603050405020304" pitchFamily="18" charset="0"/>
                <a:cs typeface="Times New Roman" panose="02020603050405020304" pitchFamily="18" charset="0"/>
              </a:rPr>
              <a:t>Chạy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ứng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endParaRPr lang="en-US" sz="3200" dirty="0">
              <a:latin typeface="Times New Roman" panose="02020603050405020304" pitchFamily="18" charset="0"/>
              <a:cs typeface="Times New Roman" panose="02020603050405020304"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4384" y="1894237"/>
            <a:ext cx="2548780" cy="4354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5325959" y="4997820"/>
            <a:ext cx="653143" cy="369332"/>
          </a:xfrm>
          <a:prstGeom prst="rect">
            <a:avLst/>
          </a:prstGeom>
          <a:noFill/>
        </p:spPr>
        <p:txBody>
          <a:bodyPr wrap="square" rtlCol="0">
            <a:spAutoFit/>
          </a:bodyPr>
          <a:lstStyle/>
          <a:p>
            <a:r>
              <a:rPr lang="en-US" dirty="0" smtClean="0"/>
              <a:t>Click</a:t>
            </a:r>
            <a:endParaRPr lang="en-US" dirty="0"/>
          </a:p>
        </p:txBody>
      </p:sp>
      <p:sp>
        <p:nvSpPr>
          <p:cNvPr id="17" name="TextBox 16"/>
          <p:cNvSpPr txBox="1"/>
          <p:nvPr/>
        </p:nvSpPr>
        <p:spPr>
          <a:xfrm>
            <a:off x="6281801" y="4997820"/>
            <a:ext cx="653143" cy="369332"/>
          </a:xfrm>
          <a:prstGeom prst="rect">
            <a:avLst/>
          </a:prstGeom>
          <a:noFill/>
        </p:spPr>
        <p:txBody>
          <a:bodyPr wrap="square" rtlCol="0">
            <a:spAutoFit/>
          </a:bodyPr>
          <a:lstStyle/>
          <a:p>
            <a:r>
              <a:rPr lang="en-US" dirty="0" smtClean="0"/>
              <a:t>Click</a:t>
            </a:r>
            <a:endParaRPr lang="en-US" dirty="0"/>
          </a:p>
        </p:txBody>
      </p:sp>
      <p:sp>
        <p:nvSpPr>
          <p:cNvPr id="18" name="Right Arrow 17"/>
          <p:cNvSpPr/>
          <p:nvPr/>
        </p:nvSpPr>
        <p:spPr>
          <a:xfrm rot="16200000">
            <a:off x="5299156" y="4412997"/>
            <a:ext cx="706747" cy="42658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ight Arrow 18"/>
          <p:cNvSpPr/>
          <p:nvPr/>
        </p:nvSpPr>
        <p:spPr>
          <a:xfrm rot="16200000">
            <a:off x="6254998" y="4412996"/>
            <a:ext cx="706747" cy="42658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7276303"/>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5508" y="490835"/>
            <a:ext cx="11898924" cy="1323439"/>
          </a:xfrm>
          <a:prstGeom prst="rect">
            <a:avLst/>
          </a:prstGeom>
          <a:noFill/>
        </p:spPr>
        <p:txBody>
          <a:bodyPr wrap="square" lIns="91440" tIns="45720" rIns="91440" bIns="45720">
            <a:spAutoFit/>
          </a:bodyPr>
          <a:lstStyle/>
          <a:p>
            <a:pPr algn="ctr"/>
            <a:r>
              <a:rPr lang="en-US" sz="2000" b="1" cap="none" spc="0"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Bài</a:t>
            </a:r>
            <a:r>
              <a:rPr lang="en-US" sz="20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000" b="1" cap="none" spc="0"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thuyết</a:t>
            </a:r>
            <a:r>
              <a:rPr lang="en-US" sz="20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000" b="1"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trinh</a:t>
            </a:r>
            <a:r>
              <a:rPr lang="en-US" sz="2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000" b="1"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cua</a:t>
            </a:r>
            <a:r>
              <a:rPr lang="en-US" sz="2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000" b="1"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nhom</a:t>
            </a:r>
            <a:r>
              <a:rPr lang="en-US" sz="2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den day la </a:t>
            </a:r>
            <a:r>
              <a:rPr lang="en-US" sz="2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het</a:t>
            </a:r>
          </a:p>
          <a:p>
            <a:pPr algn="ctr"/>
            <a:r>
              <a:rPr lang="en-US" sz="2000" b="1"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Nguồn</a:t>
            </a:r>
            <a:r>
              <a:rPr lang="en-US" sz="2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p>
          <a:p>
            <a:pPr algn="ctr"/>
            <a:r>
              <a:rPr lang="en-US"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hlinkClick r:id="rId2"/>
              </a:rPr>
              <a:t>http://</a:t>
            </a:r>
            <a:r>
              <a:rPr lang="en-US" sz="2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hlinkClick r:id="rId2"/>
              </a:rPr>
              <a:t>o7planning.org/vi/10523/phat-hieu-ung-am-thanh-trong-android-voi-soundpool</a:t>
            </a:r>
            <a:endParaRPr lang="en-US" sz="2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2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http://o7planning.org/vi/10487/huong-dan-su-dung-android-mediaplayer-va-videoview</a:t>
            </a:r>
            <a:endParaRPr lang="en-US" sz="2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8986312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64</TotalTime>
  <Words>248</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Celestial</vt:lpstr>
      <vt:lpstr>MEDIA PLAYER SOUND POOL</vt:lpstr>
      <vt:lpstr>Media Player</vt:lpstr>
      <vt:lpstr>Ví dụ đơn giản sau đây, sử dụng MediaPlayer để chơi một file nhạc và một vài nút điều khiển việc chơi nhạc như chạy, tạm dừng, tua đi tua lại.</vt:lpstr>
      <vt:lpstr>Theo mặc định, bạn sẽ thấy nút tạm dừng vô hiệu hóa. Bây giờ nhấn nút play và nó sẽ trở nên vô hiệu hóa và tạm dừng nút trở thành phép. Nó được thể hiện trong hình dưới đây – Tính đến nay, âm nhạc đã được chơi. Bây giờ, nhấn nút tạm dừng và xem các thông báo tạm dừng. Điều này được thể hiện dưới đây</vt:lpstr>
      <vt:lpstr>Bây giờ khi bạn bấm vào nút play một lần nữa, bài hát sẽ không chơi ngay từ đầu nhưng từ nơi nó được dừng lại. Bây giờ bấm vào nút nhanh về phía trước hoặc phía sau để nhảy bài hát về phía trước hoặc phía sau 5 giây. Một thời gian đến khi bài hát không thể nhảy về phía trước. Tại thời điểm này, các thông báo sẽ xuất hiện đó sẽ là một cái gì đó như thế này</vt:lpstr>
      <vt:lpstr>SOUNDPOOL</vt:lpstr>
      <vt:lpstr>Chạy ứng dụng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PLAYER SOUND POOL</dc:title>
  <dc:creator>Windows User</dc:creator>
  <cp:lastModifiedBy>IT</cp:lastModifiedBy>
  <cp:revision>10</cp:revision>
  <dcterms:created xsi:type="dcterms:W3CDTF">2017-11-15T13:55:17Z</dcterms:created>
  <dcterms:modified xsi:type="dcterms:W3CDTF">2017-11-16T03:25:22Z</dcterms:modified>
</cp:coreProperties>
</file>