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55" r:id="rId3"/>
  </p:sldMasterIdLst>
  <p:notesMasterIdLst>
    <p:notesMasterId r:id="rId22"/>
  </p:notesMasterIdLst>
  <p:sldIdLst>
    <p:sldId id="480" r:id="rId4"/>
    <p:sldId id="481" r:id="rId5"/>
    <p:sldId id="482" r:id="rId6"/>
    <p:sldId id="483" r:id="rId7"/>
    <p:sldId id="414" r:id="rId8"/>
    <p:sldId id="484" r:id="rId9"/>
    <p:sldId id="412" r:id="rId10"/>
    <p:sldId id="520" r:id="rId11"/>
    <p:sldId id="510" r:id="rId12"/>
    <p:sldId id="511" r:id="rId13"/>
    <p:sldId id="514" r:id="rId14"/>
    <p:sldId id="516" r:id="rId15"/>
    <p:sldId id="515" r:id="rId16"/>
    <p:sldId id="489" r:id="rId17"/>
    <p:sldId id="517" r:id="rId18"/>
    <p:sldId id="518" r:id="rId19"/>
    <p:sldId id="519" r:id="rId20"/>
    <p:sldId id="49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3">
          <p15:clr>
            <a:srgbClr val="A4A3A4"/>
          </p15:clr>
        </p15:guide>
        <p15:guide id="2" pos="3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D5DC"/>
    <a:srgbClr val="222144"/>
    <a:srgbClr val="364481"/>
    <a:srgbClr val="FE7876"/>
    <a:srgbClr val="22004A"/>
    <a:srgbClr val="2C0059"/>
    <a:srgbClr val="270053"/>
    <a:srgbClr val="7089C9"/>
    <a:srgbClr val="B85BBB"/>
    <a:srgbClr val="0FCA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83" autoAdjust="0"/>
    <p:restoredTop sz="94660"/>
  </p:normalViewPr>
  <p:slideViewPr>
    <p:cSldViewPr snapToGrid="0">
      <p:cViewPr varScale="1">
        <p:scale>
          <a:sx n="110" d="100"/>
          <a:sy n="110" d="100"/>
        </p:scale>
        <p:origin x="192" y="72"/>
      </p:cViewPr>
      <p:guideLst>
        <p:guide orient="horz" pos="2153"/>
        <p:guide pos="3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0CB82-2364-4C05-B34A-D0D0D76B35D3}" type="datetimeFigureOut">
              <a:rPr lang="zh-CN" altLang="en-US" smtClean="0"/>
              <a:t>2022/5/2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1A1AE-2E17-4F5E-93E1-0080194461F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solidFill>
                  <a:prstClr val="black"/>
                </a:solidFill>
              </a:rPr>
              <a:t>5</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solidFill>
                  <a:prstClr val="black"/>
                </a:solidFill>
              </a:rPr>
              <a:t>6</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solidFill>
                  <a:prstClr val="black"/>
                </a:solidFill>
              </a:rPr>
              <a:t>14</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自定义版式">
    <p:bg>
      <p:bgPr>
        <a:gradFill>
          <a:gsLst>
            <a:gs pos="0">
              <a:srgbClr val="291F35"/>
            </a:gs>
            <a:gs pos="80000">
              <a:srgbClr val="071931"/>
            </a:gs>
          </a:gsLst>
          <a:lin ang="18600000" scaled="0"/>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atin typeface="微软雅黑" panose="020B0503020204020204" pitchFamily="34" charset="-122"/>
                <a:ea typeface="微软雅黑" panose="020B0503020204020204" pitchFamily="34" charset="-122"/>
              </a:defRPr>
            </a:lvl1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22214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222144"/>
        </a:solidFill>
        <a:effectLst/>
      </p:bgPr>
    </p:bg>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4425696"/>
            <a:ext cx="12192000" cy="2432304"/>
          </a:xfrm>
          <a:prstGeom prst="rect">
            <a:avLst/>
          </a:prstGeom>
        </p:spPr>
        <p:txBody>
          <a:bodyPr/>
          <a:lstStyle>
            <a:lvl1pPr>
              <a:defRPr sz="1800">
                <a:solidFill>
                  <a:schemeClr val="bg1"/>
                </a:solidFill>
              </a:defRPr>
            </a:lvl1pPr>
          </a:lstStyle>
          <a:p>
            <a:endParaRPr lang="id-ID"/>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3971925"/>
            <a:ext cx="12192000" cy="2886075"/>
          </a:xfrm>
          <a:prstGeom prst="rect">
            <a:avLst/>
          </a:prstGeom>
        </p:spPr>
        <p:txBody>
          <a:bodyPr/>
          <a:lstStyle>
            <a:lvl1pPr>
              <a:defRPr sz="1800">
                <a:solidFill>
                  <a:schemeClr val="bg1"/>
                </a:solidFill>
              </a:defRPr>
            </a:lvl1pPr>
          </a:lstStyle>
          <a:p>
            <a:endParaRPr lang="id-ID"/>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t>2022/5/2</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4" r:id="rId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Lst>
  <p:transition spd="slow">
    <p:push dir="u"/>
  </p:transition>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144"/>
        </a:solidFill>
        <a:effectLst/>
      </p:bgPr>
    </p:bg>
    <p:spTree>
      <p:nvGrpSpPr>
        <p:cNvPr id="1" name=""/>
        <p:cNvGrpSpPr/>
        <p:nvPr/>
      </p:nvGrpSpPr>
      <p:grpSpPr>
        <a:xfrm>
          <a:off x="0" y="0"/>
          <a:ext cx="0" cy="0"/>
          <a:chOff x="0" y="0"/>
          <a:chExt cx="0" cy="0"/>
        </a:xfrm>
      </p:grpSpPr>
      <p:sp>
        <p:nvSpPr>
          <p:cNvPr id="8" name="矩形 259"/>
          <p:cNvSpPr>
            <a:spLocks noChangeArrowheads="1"/>
          </p:cNvSpPr>
          <p:nvPr/>
        </p:nvSpPr>
        <p:spPr bwMode="auto">
          <a:xfrm>
            <a:off x="2204909" y="1448653"/>
            <a:ext cx="778218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pPr>
            <a:r>
              <a:rPr lang="en-US" altLang="zh-CN" sz="7200" b="1" cap="all" dirty="0">
                <a:solidFill>
                  <a:prstClr val="white"/>
                </a:solidFill>
                <a:latin typeface="Arial" panose="020B0604020202020204"/>
                <a:ea typeface="微软雅黑" panose="020B0503020204020204" pitchFamily="34" charset="-122"/>
                <a:cs typeface="+mn-ea"/>
                <a:sym typeface="+mn-lt"/>
              </a:rPr>
              <a:t>Qing Gateway</a:t>
            </a:r>
            <a:endParaRPr lang="en-US" sz="7200" b="1" cap="all" dirty="0">
              <a:solidFill>
                <a:prstClr val="white"/>
              </a:solidFill>
              <a:latin typeface="Arial" panose="020B0604020202020204"/>
              <a:ea typeface="微软雅黑" panose="020B0503020204020204" pitchFamily="34" charset="-122"/>
              <a:cs typeface="+mn-ea"/>
              <a:sym typeface="+mn-lt"/>
            </a:endParaRPr>
          </a:p>
        </p:txBody>
      </p:sp>
      <p:sp>
        <p:nvSpPr>
          <p:cNvPr id="41" name="文本框 40"/>
          <p:cNvSpPr txBox="1"/>
          <p:nvPr/>
        </p:nvSpPr>
        <p:spPr>
          <a:xfrm>
            <a:off x="4933182" y="4439737"/>
            <a:ext cx="2326395" cy="306705"/>
          </a:xfrm>
          <a:prstGeom prst="rect">
            <a:avLst/>
          </a:prstGeom>
          <a:noFill/>
        </p:spPr>
        <p:txBody>
          <a:bodyPr wrap="square" rtlCol="0">
            <a:spAutoFit/>
          </a:bodyPr>
          <a:lstStyle/>
          <a:p>
            <a:pPr algn="ctr" defTabSz="913765" eaLnBrk="0" fontAlgn="base" hangingPunct="0">
              <a:spcBef>
                <a:spcPct val="0"/>
              </a:spcBef>
              <a:spcAft>
                <a:spcPct val="0"/>
              </a:spcAft>
            </a:pPr>
            <a:r>
              <a:rPr lang="zh-CN" altLang="en-US" sz="1400" spc="800" dirty="0">
                <a:latin typeface="Arial" panose="020B0604020202020204" pitchFamily="34" charset="0"/>
                <a:ea typeface="微软雅黑" panose="020B0503020204020204" pitchFamily="34" charset="-122"/>
                <a:cs typeface="+mn-ea"/>
                <a:sym typeface="Arial" panose="020B0604020202020204" pitchFamily="34" charset="0"/>
              </a:rPr>
              <a:t>汇报人：丛国庆</a:t>
            </a:r>
          </a:p>
        </p:txBody>
      </p:sp>
      <p:sp>
        <p:nvSpPr>
          <p:cNvPr id="42" name="圆角矩形 41"/>
          <p:cNvSpPr/>
          <p:nvPr/>
        </p:nvSpPr>
        <p:spPr>
          <a:xfrm>
            <a:off x="4800575" y="4317384"/>
            <a:ext cx="2590339" cy="551712"/>
          </a:xfrm>
          <a:prstGeom prst="roundRect">
            <a:avLst>
              <a:gd name="adj" fmla="val 50000"/>
            </a:avLst>
          </a:prstGeom>
          <a:noFill/>
          <a:ln w="6350" cap="flat" cmpd="sng" algn="ctr">
            <a:solidFill>
              <a:srgbClr val="29D5DC"/>
            </a:solidFill>
            <a:prstDash val="solid"/>
            <a:miter lim="800000"/>
          </a:ln>
          <a:effectLst/>
        </p:spPr>
        <p:txBody>
          <a:bodyPr rtlCol="0" anchor="ctr"/>
          <a:lstStyle/>
          <a:p>
            <a:pPr algn="ctr" defTabSz="913765" eaLnBrk="0" fontAlgn="base" hangingPunct="0">
              <a:spcBef>
                <a:spcPct val="0"/>
              </a:spcBef>
              <a:spcAft>
                <a:spcPct val="0"/>
              </a:spcAft>
              <a:defRPr/>
            </a:pPr>
            <a:endParaRPr lang="zh-CN" altLang="en-US" sz="24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矩形 42"/>
          <p:cNvSpPr/>
          <p:nvPr/>
        </p:nvSpPr>
        <p:spPr>
          <a:xfrm flipV="1">
            <a:off x="5681026" y="4834746"/>
            <a:ext cx="829437" cy="60959"/>
          </a:xfrm>
          <a:prstGeom prst="rect">
            <a:avLst/>
          </a:prstGeom>
          <a:solidFill>
            <a:srgbClr val="29D5DC"/>
          </a:solidFill>
          <a:ln w="12700" cap="flat" cmpd="sng" algn="ctr">
            <a:noFill/>
            <a:prstDash val="solid"/>
            <a:miter lim="800000"/>
          </a:ln>
          <a:effectLst/>
        </p:spPr>
        <p:txBody>
          <a:bodyPr rtlCol="0" anchor="ctr"/>
          <a:lstStyle/>
          <a:p>
            <a:pPr algn="ctr" defTabSz="913765" eaLnBrk="0" fontAlgn="base" hangingPunct="0">
              <a:spcBef>
                <a:spcPct val="0"/>
              </a:spcBef>
              <a:spcAft>
                <a:spcPct val="0"/>
              </a:spcAft>
              <a:defRPr/>
            </a:pPr>
            <a:endParaRPr lang="zh-CN" altLang="en-US" sz="24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3667125" y="3302635"/>
            <a:ext cx="5020310" cy="400110"/>
          </a:xfrm>
          <a:prstGeom prst="rect">
            <a:avLst/>
          </a:prstGeom>
          <a:noFill/>
        </p:spPr>
        <p:txBody>
          <a:bodyPr wrap="square" rtlCol="0">
            <a:spAutoFit/>
          </a:bodyPr>
          <a:lstStyle/>
          <a:p>
            <a:pPr algn="ctr"/>
            <a:r>
              <a:rPr lang="zh-CN" altLang="zh-CN" sz="2000" dirty="0"/>
              <a:t>高性能响应式云原生网关的设计与实现</a:t>
            </a:r>
            <a:endParaRPr lang="zh-CN" altLang="en-US" sz="2000" dirty="0"/>
          </a:p>
        </p:txBody>
      </p:sp>
      <p:sp>
        <p:nvSpPr>
          <p:cNvPr id="3" name="文本框 2"/>
          <p:cNvSpPr txBox="1"/>
          <p:nvPr/>
        </p:nvSpPr>
        <p:spPr>
          <a:xfrm>
            <a:off x="4422775" y="5180330"/>
            <a:ext cx="3347720" cy="922020"/>
          </a:xfrm>
          <a:prstGeom prst="rect">
            <a:avLst/>
          </a:prstGeom>
          <a:noFill/>
        </p:spPr>
        <p:txBody>
          <a:bodyPr wrap="square" rtlCol="0">
            <a:spAutoFit/>
          </a:bodyPr>
          <a:lstStyle/>
          <a:p>
            <a:pPr algn="ctr" defTabSz="913765" eaLnBrk="0" fontAlgn="base" hangingPunct="0">
              <a:spcBef>
                <a:spcPct val="0"/>
              </a:spcBef>
              <a:spcAft>
                <a:spcPct val="0"/>
              </a:spcAft>
            </a:pP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cgq</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乎乎队</a:t>
            </a:r>
          </a:p>
          <a:p>
            <a:pPr algn="ctr" defTabSz="913765" eaLnBrk="0" fontAlgn="base" hangingPunct="0">
              <a:spcBef>
                <a:spcPct val="0"/>
              </a:spcBef>
              <a:spcAft>
                <a:spcPct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p>
          <a:p>
            <a:pPr algn="ctr" defTabSz="913765" eaLnBrk="0" fontAlgn="base" hangingPunct="0">
              <a:spcBef>
                <a:spcPct val="0"/>
              </a:spcBef>
              <a:spcAft>
                <a:spcPct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队长：丛国庆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成员：</a:t>
            </a:r>
            <a:r>
              <a:rPr lang="zh-CN" dirty="0">
                <a:latin typeface="微软雅黑" panose="020B0503020204020204" pitchFamily="34" charset="-122"/>
                <a:ea typeface="微软雅黑" panose="020B0503020204020204" pitchFamily="34" charset="-122"/>
                <a:cs typeface="微软雅黑" panose="020B0503020204020204" pitchFamily="34" charset="-122"/>
              </a:rPr>
              <a:t>毕妍淇</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10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arn(inVertical)">
                                      <p:cBhvr>
                                        <p:cTn id="23" dur="500"/>
                                        <p:tgtEl>
                                          <p:spTgt spid="43"/>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41" grpId="0"/>
      <p:bldP spid="42" grpId="0" bldLvl="0" animBg="1"/>
      <p:bldP spid="43" grpId="0" bldLvl="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77391" y="640517"/>
            <a:ext cx="6065788" cy="0"/>
            <a:chOff x="4615664" y="960506"/>
            <a:chExt cx="9102718" cy="0"/>
          </a:xfrm>
        </p:grpSpPr>
        <p:cxnSp>
          <p:nvCxnSpPr>
            <p:cNvPr id="30"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31"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3773116" y="372696"/>
            <a:ext cx="4629834"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熔断限流设计</a:t>
            </a:r>
            <a:endParaRPr lang="en-US" altLang="zh-CN" sz="3200" b="1" dirty="0">
              <a:solidFill>
                <a:schemeClr val="tx1"/>
              </a:solidFill>
              <a:latin typeface="Arial" panose="020B0604020202020204" pitchFamily="34" charset="0"/>
              <a:cs typeface="+mn-ea"/>
              <a:sym typeface="Arial" panose="020B0604020202020204" pitchFamily="34" charset="0"/>
            </a:endParaRPr>
          </a:p>
        </p:txBody>
      </p:sp>
      <p:sp>
        <p:nvSpPr>
          <p:cNvPr id="3" name="TextBox 32"/>
          <p:cNvSpPr txBox="1"/>
          <p:nvPr/>
        </p:nvSpPr>
        <p:spPr>
          <a:xfrm>
            <a:off x="5579038" y="1315367"/>
            <a:ext cx="4832390" cy="220333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lnSpc>
                <a:spcPct val="125000"/>
              </a:lnSpc>
            </a:pPr>
            <a:r>
              <a:rPr lang="zh-CN" altLang="zh-CN" sz="1600" b="0" dirty="0">
                <a:solidFill>
                  <a:schemeClr val="tx1"/>
                </a:solidFill>
                <a:latin typeface="+mn-ea"/>
                <a:ea typeface="+mn-ea"/>
                <a:cs typeface="+mn-ea"/>
              </a:rPr>
              <a:t>网关目前基于</a:t>
            </a:r>
            <a:r>
              <a:rPr lang="en-US" altLang="zh-CN" sz="1600" b="0" dirty="0">
                <a:solidFill>
                  <a:schemeClr val="tx1"/>
                </a:solidFill>
                <a:latin typeface="+mn-ea"/>
                <a:ea typeface="+mn-ea"/>
                <a:cs typeface="+mn-ea"/>
              </a:rPr>
              <a:t>Redis</a:t>
            </a:r>
            <a:r>
              <a:rPr lang="zh-CN" altLang="zh-CN" sz="1600" b="0" dirty="0">
                <a:solidFill>
                  <a:schemeClr val="tx1"/>
                </a:solidFill>
                <a:latin typeface="+mn-ea"/>
                <a:ea typeface="+mn-ea"/>
                <a:cs typeface="+mn-ea"/>
              </a:rPr>
              <a:t>，支持计数器限流、滑动窗口限流、漏桶限流、令牌桶限流四种策略。</a:t>
            </a:r>
            <a:endParaRPr lang="en-US" altLang="zh-CN" sz="1600" b="0" dirty="0">
              <a:solidFill>
                <a:schemeClr val="tx1"/>
              </a:solidFill>
              <a:latin typeface="+mn-ea"/>
              <a:ea typeface="+mn-ea"/>
              <a:cs typeface="+mn-ea"/>
            </a:endParaRPr>
          </a:p>
          <a:p>
            <a:pPr algn="l">
              <a:lnSpc>
                <a:spcPct val="125000"/>
              </a:lnSpc>
            </a:pPr>
            <a:r>
              <a:rPr lang="zh-CN" altLang="zh-CN" sz="1600" b="0" dirty="0">
                <a:solidFill>
                  <a:schemeClr val="tx1"/>
                </a:solidFill>
                <a:latin typeface="+mn-ea"/>
                <a:ea typeface="+mn-ea"/>
                <a:cs typeface="+mn-ea"/>
              </a:rPr>
              <a:t>同样使用</a:t>
            </a:r>
            <a:r>
              <a:rPr lang="en-US" altLang="zh-CN" sz="1600" b="0" dirty="0">
                <a:solidFill>
                  <a:schemeClr val="tx1"/>
                </a:solidFill>
                <a:latin typeface="+mn-ea"/>
                <a:ea typeface="+mn-ea"/>
                <a:cs typeface="+mn-ea"/>
              </a:rPr>
              <a:t>SPI</a:t>
            </a:r>
            <a:r>
              <a:rPr lang="zh-CN" altLang="zh-CN" sz="1600" b="0" dirty="0">
                <a:solidFill>
                  <a:schemeClr val="tx1"/>
                </a:solidFill>
                <a:latin typeface="+mn-ea"/>
                <a:ea typeface="+mn-ea"/>
                <a:cs typeface="+mn-ea"/>
              </a:rPr>
              <a:t>热插拔技术，可动态配置。</a:t>
            </a:r>
            <a:endParaRPr lang="en-US" altLang="zh-CN" sz="1600" b="0" dirty="0">
              <a:solidFill>
                <a:schemeClr val="tx1"/>
              </a:solidFill>
              <a:latin typeface="+mn-ea"/>
              <a:ea typeface="+mn-ea"/>
              <a:cs typeface="+mn-ea"/>
            </a:endParaRPr>
          </a:p>
          <a:p>
            <a:pPr algn="l">
              <a:lnSpc>
                <a:spcPct val="125000"/>
              </a:lnSpc>
            </a:pPr>
            <a:endParaRPr lang="en-US" altLang="zh-CN" sz="1600" b="0" dirty="0">
              <a:solidFill>
                <a:schemeClr val="tx1"/>
              </a:solidFill>
              <a:latin typeface="+mn-ea"/>
              <a:ea typeface="+mn-ea"/>
              <a:cs typeface="+mn-ea"/>
            </a:endParaRPr>
          </a:p>
          <a:p>
            <a:pPr algn="l">
              <a:lnSpc>
                <a:spcPct val="125000"/>
              </a:lnSpc>
            </a:pPr>
            <a:r>
              <a:rPr lang="zh-CN" altLang="en-US" sz="1600" b="0" dirty="0">
                <a:solidFill>
                  <a:schemeClr val="tx1"/>
                </a:solidFill>
                <a:latin typeface="+mn-ea"/>
                <a:ea typeface="+mn-ea"/>
                <a:cs typeface="+mn-ea"/>
              </a:rPr>
              <a:t>在</a:t>
            </a:r>
            <a:r>
              <a:rPr lang="en-US" altLang="zh-CN" sz="1600" b="0" dirty="0">
                <a:solidFill>
                  <a:schemeClr val="tx1"/>
                </a:solidFill>
                <a:latin typeface="+mn-ea"/>
                <a:ea typeface="+mn-ea"/>
                <a:cs typeface="+mn-ea"/>
              </a:rPr>
              <a:t>admin</a:t>
            </a:r>
            <a:r>
              <a:rPr lang="zh-CN" altLang="en-US" sz="1600" b="0" dirty="0">
                <a:solidFill>
                  <a:schemeClr val="tx1"/>
                </a:solidFill>
                <a:latin typeface="+mn-ea"/>
                <a:ea typeface="+mn-ea"/>
                <a:cs typeface="+mn-ea"/>
              </a:rPr>
              <a:t>控制台可配置限流规则，</a:t>
            </a:r>
            <a:r>
              <a:rPr lang="zh-CN" altLang="zh-CN" sz="1600" b="0" dirty="0">
                <a:solidFill>
                  <a:schemeClr val="tx1"/>
                </a:solidFill>
                <a:latin typeface="+mn-ea"/>
                <a:ea typeface="+mn-ea"/>
                <a:cs typeface="+mn-ea"/>
              </a:rPr>
              <a:t>支持对单账号、单接口进行分钟级、秒级限流熔断策略配置</a:t>
            </a:r>
            <a:r>
              <a:rPr lang="zh-CN" altLang="en-US" sz="1600" b="0" dirty="0">
                <a:solidFill>
                  <a:schemeClr val="tx1"/>
                </a:solidFill>
                <a:latin typeface="+mn-ea"/>
                <a:ea typeface="+mn-ea"/>
                <a:cs typeface="+mn-ea"/>
              </a:rPr>
              <a:t>。</a:t>
            </a:r>
            <a:endParaRPr lang="zh-CN" altLang="zh-CN" sz="1600" b="0" dirty="0">
              <a:solidFill>
                <a:schemeClr val="tx1"/>
              </a:solidFill>
              <a:latin typeface="+mn-ea"/>
              <a:ea typeface="+mn-ea"/>
              <a:cs typeface="+mn-ea"/>
            </a:endParaRPr>
          </a:p>
          <a:p>
            <a:pPr algn="l" fontAlgn="auto">
              <a:lnSpc>
                <a:spcPct val="125000"/>
              </a:lnSpc>
            </a:pPr>
            <a:endParaRPr lang="en-US" altLang="zh-CN" sz="1600" b="0" dirty="0">
              <a:solidFill>
                <a:schemeClr val="tx1"/>
              </a:solidFill>
              <a:latin typeface="+mn-lt"/>
              <a:ea typeface="+mn-ea"/>
              <a:cs typeface="+mn-ea"/>
              <a:sym typeface="+mn-lt"/>
            </a:endParaRPr>
          </a:p>
        </p:txBody>
      </p:sp>
      <p:pic>
        <p:nvPicPr>
          <p:cNvPr id="17" name="图片 16">
            <a:extLst>
              <a:ext uri="{FF2B5EF4-FFF2-40B4-BE49-F238E27FC236}">
                <a16:creationId xmlns:a16="http://schemas.microsoft.com/office/drawing/2014/main" id="{F34CAE2B-D895-4EEC-A01C-7188C38EA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21" y="1061475"/>
            <a:ext cx="3964299" cy="4870550"/>
          </a:xfrm>
          <a:prstGeom prst="rect">
            <a:avLst/>
          </a:prstGeom>
        </p:spPr>
      </p:pic>
      <p:pic>
        <p:nvPicPr>
          <p:cNvPr id="19" name="图片 18">
            <a:extLst>
              <a:ext uri="{FF2B5EF4-FFF2-40B4-BE49-F238E27FC236}">
                <a16:creationId xmlns:a16="http://schemas.microsoft.com/office/drawing/2014/main" id="{4C892C40-07AF-424E-867A-E90ADFF6BB9A}"/>
              </a:ext>
            </a:extLst>
          </p:cNvPr>
          <p:cNvPicPr>
            <a:picLocks noChangeAspect="1"/>
          </p:cNvPicPr>
          <p:nvPr/>
        </p:nvPicPr>
        <p:blipFill>
          <a:blip r:embed="rId4"/>
          <a:stretch>
            <a:fillRect/>
          </a:stretch>
        </p:blipFill>
        <p:spPr>
          <a:xfrm>
            <a:off x="4548377" y="4075316"/>
            <a:ext cx="7546451" cy="13937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77391" y="640517"/>
            <a:ext cx="6065788" cy="0"/>
            <a:chOff x="4615664" y="960506"/>
            <a:chExt cx="9102718" cy="0"/>
          </a:xfrm>
        </p:grpSpPr>
        <p:cxnSp>
          <p:nvCxnSpPr>
            <p:cNvPr id="30"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31"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3773116" y="372696"/>
            <a:ext cx="4629834"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平滑发布设计</a:t>
            </a:r>
            <a:endParaRPr lang="en-US" altLang="zh-CN" sz="3200" b="1" dirty="0">
              <a:solidFill>
                <a:schemeClr val="tx1"/>
              </a:solidFill>
              <a:latin typeface="Arial" panose="020B0604020202020204" pitchFamily="34" charset="0"/>
              <a:cs typeface="+mn-ea"/>
              <a:sym typeface="Arial" panose="020B0604020202020204" pitchFamily="34" charset="0"/>
            </a:endParaRPr>
          </a:p>
        </p:txBody>
      </p:sp>
      <p:sp>
        <p:nvSpPr>
          <p:cNvPr id="3" name="TextBox 32"/>
          <p:cNvSpPr txBox="1"/>
          <p:nvPr/>
        </p:nvSpPr>
        <p:spPr>
          <a:xfrm>
            <a:off x="1276914" y="4232187"/>
            <a:ext cx="8657824" cy="181639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lnSpc>
                <a:spcPct val="125000"/>
              </a:lnSpc>
            </a:pPr>
            <a:r>
              <a:rPr lang="zh-CN" altLang="zh-CN" sz="1600" b="0" dirty="0">
                <a:solidFill>
                  <a:schemeClr val="tx1"/>
                </a:solidFill>
                <a:latin typeface="+mn-ea"/>
                <a:ea typeface="+mn-ea"/>
                <a:cs typeface="+mn-ea"/>
              </a:rPr>
              <a:t>针对每个服务实例，可设置其版本号来完成平滑发布。如</a:t>
            </a:r>
            <a:r>
              <a:rPr lang="zh-CN" altLang="en-US" sz="1600" b="0" dirty="0">
                <a:solidFill>
                  <a:schemeClr val="tx1"/>
                </a:solidFill>
                <a:latin typeface="+mn-ea"/>
                <a:ea typeface="+mn-ea"/>
                <a:cs typeface="+mn-ea"/>
              </a:rPr>
              <a:t>左</a:t>
            </a:r>
            <a:r>
              <a:rPr lang="zh-CN" altLang="zh-CN" sz="1600" b="0" dirty="0">
                <a:solidFill>
                  <a:schemeClr val="tx1"/>
                </a:solidFill>
                <a:latin typeface="+mn-ea"/>
                <a:ea typeface="+mn-ea"/>
                <a:cs typeface="+mn-ea"/>
              </a:rPr>
              <a:t>图</a:t>
            </a:r>
            <a:r>
              <a:rPr lang="zh-CN" altLang="en-US" sz="1600" b="0" dirty="0">
                <a:solidFill>
                  <a:schemeClr val="tx1"/>
                </a:solidFill>
                <a:latin typeface="+mn-ea"/>
                <a:ea typeface="+mn-ea"/>
                <a:cs typeface="+mn-ea"/>
              </a:rPr>
              <a:t>，</a:t>
            </a:r>
            <a:r>
              <a:rPr lang="zh-CN" altLang="zh-CN" sz="1600" b="0" dirty="0">
                <a:solidFill>
                  <a:schemeClr val="tx1"/>
                </a:solidFill>
                <a:latin typeface="+mn-ea"/>
                <a:ea typeface="+mn-ea"/>
                <a:cs typeface="+mn-ea"/>
              </a:rPr>
              <a:t>当</a:t>
            </a:r>
            <a:r>
              <a:rPr lang="en-US" altLang="zh-CN" sz="1600" b="0" dirty="0">
                <a:solidFill>
                  <a:schemeClr val="tx1"/>
                </a:solidFill>
                <a:latin typeface="+mn-ea"/>
                <a:ea typeface="+mn-ea"/>
                <a:cs typeface="+mn-ea"/>
              </a:rPr>
              <a:t>124.222.224.173:8901</a:t>
            </a:r>
            <a:r>
              <a:rPr lang="zh-CN" altLang="zh-CN" sz="1600" b="0" dirty="0">
                <a:solidFill>
                  <a:schemeClr val="tx1"/>
                </a:solidFill>
                <a:latin typeface="+mn-ea"/>
                <a:ea typeface="+mn-ea"/>
                <a:cs typeface="+mn-ea"/>
              </a:rPr>
              <a:t>的服务版本升级为</a:t>
            </a:r>
            <a:r>
              <a:rPr lang="en-US" altLang="zh-CN" sz="1600" b="0" dirty="0">
                <a:solidFill>
                  <a:schemeClr val="tx1"/>
                </a:solidFill>
                <a:latin typeface="+mn-ea"/>
                <a:ea typeface="+mn-ea"/>
                <a:cs typeface="+mn-ea"/>
              </a:rPr>
              <a:t>2.0</a:t>
            </a:r>
            <a:r>
              <a:rPr lang="zh-CN" altLang="zh-CN" sz="1600" b="0" dirty="0">
                <a:solidFill>
                  <a:schemeClr val="tx1"/>
                </a:solidFill>
                <a:latin typeface="+mn-ea"/>
                <a:ea typeface="+mn-ea"/>
                <a:cs typeface="+mn-ea"/>
              </a:rPr>
              <a:t>后，网关将服务无缝衔接转发到该服务下的最高版本实例，随后将</a:t>
            </a:r>
            <a:r>
              <a:rPr lang="en-US" altLang="zh-CN" sz="1600" b="0" dirty="0">
                <a:solidFill>
                  <a:schemeClr val="tx1"/>
                </a:solidFill>
                <a:latin typeface="+mn-ea"/>
                <a:ea typeface="+mn-ea"/>
                <a:cs typeface="+mn-ea"/>
              </a:rPr>
              <a:t>1.0</a:t>
            </a:r>
            <a:r>
              <a:rPr lang="zh-CN" altLang="zh-CN" sz="1600" b="0" dirty="0">
                <a:solidFill>
                  <a:schemeClr val="tx1"/>
                </a:solidFill>
                <a:latin typeface="+mn-ea"/>
                <a:ea typeface="+mn-ea"/>
                <a:cs typeface="+mn-ea"/>
              </a:rPr>
              <a:t>版本的实例逐步升级至</a:t>
            </a:r>
            <a:r>
              <a:rPr lang="en-US" altLang="zh-CN" sz="1600" b="0" dirty="0">
                <a:solidFill>
                  <a:schemeClr val="tx1"/>
                </a:solidFill>
                <a:latin typeface="+mn-ea"/>
                <a:ea typeface="+mn-ea"/>
                <a:cs typeface="+mn-ea"/>
              </a:rPr>
              <a:t>2.0</a:t>
            </a:r>
            <a:r>
              <a:rPr lang="zh-CN" altLang="zh-CN" sz="1600" b="0" dirty="0">
                <a:solidFill>
                  <a:schemeClr val="tx1"/>
                </a:solidFill>
                <a:latin typeface="+mn-ea"/>
                <a:ea typeface="+mn-ea"/>
                <a:cs typeface="+mn-ea"/>
              </a:rPr>
              <a:t>，完成平滑发布。</a:t>
            </a:r>
            <a:endParaRPr lang="en-US" altLang="zh-CN" sz="1600" b="0" dirty="0">
              <a:solidFill>
                <a:schemeClr val="tx1"/>
              </a:solidFill>
              <a:latin typeface="+mn-ea"/>
              <a:ea typeface="+mn-ea"/>
              <a:cs typeface="+mn-ea"/>
            </a:endParaRPr>
          </a:p>
          <a:p>
            <a:pPr algn="l" fontAlgn="auto">
              <a:lnSpc>
                <a:spcPct val="125000"/>
              </a:lnSpc>
            </a:pPr>
            <a:endParaRPr lang="en-US" altLang="zh-CN" sz="1600" b="0" dirty="0">
              <a:solidFill>
                <a:schemeClr val="tx1"/>
              </a:solidFill>
              <a:latin typeface="+mn-ea"/>
              <a:ea typeface="+mn-ea"/>
              <a:cs typeface="+mn-ea"/>
              <a:sym typeface="+mn-lt"/>
            </a:endParaRPr>
          </a:p>
          <a:p>
            <a:pPr algn="l" fontAlgn="auto">
              <a:lnSpc>
                <a:spcPct val="125000"/>
              </a:lnSpc>
            </a:pPr>
            <a:r>
              <a:rPr lang="zh-CN" altLang="en-US" sz="1600" b="0" dirty="0">
                <a:solidFill>
                  <a:schemeClr val="tx1"/>
                </a:solidFill>
                <a:latin typeface="+mn-ea"/>
                <a:ea typeface="+mn-ea"/>
                <a:cs typeface="+mn-ea"/>
                <a:sym typeface="+mn-lt"/>
              </a:rPr>
              <a:t>版本号的设置可在控制台直接设置，也可在项目注册</a:t>
            </a:r>
            <a:r>
              <a:rPr lang="en-US" altLang="zh-CN" sz="1600" b="0" dirty="0" err="1">
                <a:solidFill>
                  <a:schemeClr val="tx1"/>
                </a:solidFill>
                <a:latin typeface="+mn-ea"/>
                <a:ea typeface="+mn-ea"/>
                <a:cs typeface="+mn-ea"/>
                <a:sym typeface="+mn-lt"/>
              </a:rPr>
              <a:t>nacos</a:t>
            </a:r>
            <a:r>
              <a:rPr lang="zh-CN" altLang="en-US" sz="1600" b="0" dirty="0">
                <a:solidFill>
                  <a:schemeClr val="tx1"/>
                </a:solidFill>
                <a:latin typeface="+mn-ea"/>
                <a:ea typeface="+mn-ea"/>
                <a:cs typeface="+mn-ea"/>
                <a:sym typeface="+mn-lt"/>
              </a:rPr>
              <a:t>的配置中，配置元数据，如右图。</a:t>
            </a:r>
          </a:p>
          <a:p>
            <a:pPr algn="l" fontAlgn="auto">
              <a:lnSpc>
                <a:spcPct val="125000"/>
              </a:lnSpc>
            </a:pPr>
            <a:endParaRPr lang="zh-CN" altLang="en-US" sz="1600" b="0" dirty="0">
              <a:solidFill>
                <a:schemeClr val="tx1"/>
              </a:solidFill>
              <a:latin typeface="+mn-lt"/>
              <a:ea typeface="+mn-ea"/>
              <a:cs typeface="+mn-ea"/>
              <a:sym typeface="+mn-lt"/>
            </a:endParaRPr>
          </a:p>
        </p:txBody>
      </p:sp>
      <p:pic>
        <p:nvPicPr>
          <p:cNvPr id="12" name="图片 11">
            <a:extLst>
              <a:ext uri="{FF2B5EF4-FFF2-40B4-BE49-F238E27FC236}">
                <a16:creationId xmlns:a16="http://schemas.microsoft.com/office/drawing/2014/main" id="{43E31523-37D5-4F63-94A8-DCE24B7B5961}"/>
              </a:ext>
            </a:extLst>
          </p:cNvPr>
          <p:cNvPicPr>
            <a:picLocks noChangeAspect="1"/>
          </p:cNvPicPr>
          <p:nvPr/>
        </p:nvPicPr>
        <p:blipFill>
          <a:blip r:embed="rId3"/>
          <a:stretch>
            <a:fillRect/>
          </a:stretch>
        </p:blipFill>
        <p:spPr>
          <a:xfrm>
            <a:off x="359143" y="1202246"/>
            <a:ext cx="7903731" cy="2634894"/>
          </a:xfrm>
          <a:prstGeom prst="rect">
            <a:avLst/>
          </a:prstGeom>
        </p:spPr>
      </p:pic>
      <p:pic>
        <p:nvPicPr>
          <p:cNvPr id="8" name="图片 7">
            <a:extLst>
              <a:ext uri="{FF2B5EF4-FFF2-40B4-BE49-F238E27FC236}">
                <a16:creationId xmlns:a16="http://schemas.microsoft.com/office/drawing/2014/main" id="{CBE2CC62-A067-4A91-9A90-8AD7D093FA2F}"/>
              </a:ext>
            </a:extLst>
          </p:cNvPr>
          <p:cNvPicPr>
            <a:picLocks noChangeAspect="1"/>
          </p:cNvPicPr>
          <p:nvPr/>
        </p:nvPicPr>
        <p:blipFill rotWithShape="1">
          <a:blip r:embed="rId4"/>
          <a:srcRect t="-1" r="31484" b="1561"/>
          <a:stretch/>
        </p:blipFill>
        <p:spPr>
          <a:xfrm>
            <a:off x="8705147" y="1236654"/>
            <a:ext cx="3095234" cy="25660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77391" y="640517"/>
            <a:ext cx="6065788" cy="0"/>
            <a:chOff x="4615664" y="960506"/>
            <a:chExt cx="9102718" cy="0"/>
          </a:xfrm>
        </p:grpSpPr>
        <p:cxnSp>
          <p:nvCxnSpPr>
            <p:cNvPr id="30"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31"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3773116" y="372696"/>
            <a:ext cx="4629834"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秒级监控设计</a:t>
            </a:r>
            <a:endParaRPr lang="en-US" altLang="zh-CN" sz="3200" b="1" dirty="0">
              <a:solidFill>
                <a:schemeClr val="tx1"/>
              </a:solidFill>
              <a:latin typeface="Arial" panose="020B0604020202020204" pitchFamily="34" charset="0"/>
              <a:cs typeface="+mn-ea"/>
              <a:sym typeface="Arial" panose="020B0604020202020204" pitchFamily="34" charset="0"/>
            </a:endParaRPr>
          </a:p>
        </p:txBody>
      </p:sp>
      <p:sp>
        <p:nvSpPr>
          <p:cNvPr id="5" name="TextBox 32"/>
          <p:cNvSpPr txBox="1"/>
          <p:nvPr/>
        </p:nvSpPr>
        <p:spPr>
          <a:xfrm>
            <a:off x="8267115" y="1998337"/>
            <a:ext cx="3050974" cy="1818126"/>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just">
              <a:lnSpc>
                <a:spcPct val="125000"/>
              </a:lnSpc>
            </a:pPr>
            <a:r>
              <a:rPr lang="zh-CN" altLang="zh-CN" sz="1600" b="0" dirty="0">
                <a:solidFill>
                  <a:schemeClr val="tx1"/>
                </a:solidFill>
                <a:latin typeface="+mn-lt"/>
                <a:ea typeface="+mn-ea"/>
                <a:cs typeface="+mn-ea"/>
              </a:rPr>
              <a:t>如图所示，各个网关节点通过一个子线程每</a:t>
            </a:r>
            <a:r>
              <a:rPr lang="en-US" altLang="zh-CN" sz="1600" b="0" dirty="0">
                <a:solidFill>
                  <a:schemeClr val="tx1"/>
                </a:solidFill>
                <a:latin typeface="+mn-lt"/>
                <a:ea typeface="+mn-ea"/>
                <a:cs typeface="+mn-ea"/>
              </a:rPr>
              <a:t>1</a:t>
            </a:r>
            <a:r>
              <a:rPr lang="zh-CN" altLang="zh-CN" sz="1600" b="0" dirty="0">
                <a:solidFill>
                  <a:schemeClr val="tx1"/>
                </a:solidFill>
                <a:latin typeface="+mn-lt"/>
                <a:ea typeface="+mn-ea"/>
                <a:cs typeface="+mn-ea"/>
              </a:rPr>
              <a:t>秒查询自身</a:t>
            </a:r>
            <a:r>
              <a:rPr lang="en-US" altLang="zh-CN" sz="1600" b="0" dirty="0">
                <a:solidFill>
                  <a:schemeClr val="tx1"/>
                </a:solidFill>
                <a:latin typeface="+mn-lt"/>
                <a:ea typeface="+mn-ea"/>
                <a:cs typeface="+mn-ea"/>
              </a:rPr>
              <a:t>QPS</a:t>
            </a:r>
            <a:r>
              <a:rPr lang="zh-CN" altLang="zh-CN" sz="1600" b="0" dirty="0">
                <a:solidFill>
                  <a:schemeClr val="tx1"/>
                </a:solidFill>
                <a:latin typeface="+mn-lt"/>
                <a:ea typeface="+mn-ea"/>
                <a:cs typeface="+mn-ea"/>
              </a:rPr>
              <a:t>、</a:t>
            </a:r>
            <a:r>
              <a:rPr lang="en-US" altLang="zh-CN" sz="1600" b="0" dirty="0">
                <a:solidFill>
                  <a:schemeClr val="tx1"/>
                </a:solidFill>
                <a:latin typeface="+mn-lt"/>
                <a:ea typeface="+mn-ea"/>
                <a:cs typeface="+mn-ea"/>
              </a:rPr>
              <a:t>memory</a:t>
            </a:r>
            <a:r>
              <a:rPr lang="zh-CN" altLang="zh-CN" sz="1600" b="0" dirty="0">
                <a:solidFill>
                  <a:schemeClr val="tx1"/>
                </a:solidFill>
                <a:latin typeface="+mn-lt"/>
                <a:ea typeface="+mn-ea"/>
                <a:cs typeface="+mn-ea"/>
              </a:rPr>
              <a:t>、</a:t>
            </a:r>
            <a:r>
              <a:rPr lang="en-US" altLang="zh-CN" sz="1600" b="0" dirty="0">
                <a:solidFill>
                  <a:schemeClr val="tx1"/>
                </a:solidFill>
                <a:latin typeface="+mn-lt"/>
                <a:ea typeface="+mn-ea"/>
                <a:cs typeface="+mn-ea"/>
              </a:rPr>
              <a:t>JVM</a:t>
            </a:r>
            <a:r>
              <a:rPr lang="zh-CN" altLang="zh-CN" sz="1600" b="0" dirty="0">
                <a:solidFill>
                  <a:schemeClr val="tx1"/>
                </a:solidFill>
                <a:latin typeface="+mn-lt"/>
                <a:ea typeface="+mn-ea"/>
                <a:cs typeface="+mn-ea"/>
              </a:rPr>
              <a:t>运行状态，写入</a:t>
            </a:r>
            <a:r>
              <a:rPr lang="en-US" altLang="zh-CN" sz="1600" b="0" dirty="0">
                <a:solidFill>
                  <a:schemeClr val="tx1"/>
                </a:solidFill>
                <a:latin typeface="+mn-lt"/>
                <a:ea typeface="+mn-ea"/>
                <a:cs typeface="+mn-ea"/>
              </a:rPr>
              <a:t>Redis</a:t>
            </a:r>
            <a:r>
              <a:rPr lang="zh-CN" altLang="zh-CN" sz="1600" b="0" dirty="0">
                <a:solidFill>
                  <a:schemeClr val="tx1"/>
                </a:solidFill>
                <a:latin typeface="+mn-lt"/>
                <a:ea typeface="+mn-ea"/>
                <a:cs typeface="+mn-ea"/>
              </a:rPr>
              <a:t>中，管理台前端每</a:t>
            </a:r>
            <a:r>
              <a:rPr lang="en-US" altLang="zh-CN" sz="1600" b="0" dirty="0">
                <a:solidFill>
                  <a:schemeClr val="tx1"/>
                </a:solidFill>
                <a:latin typeface="+mn-lt"/>
                <a:ea typeface="+mn-ea"/>
                <a:cs typeface="+mn-ea"/>
              </a:rPr>
              <a:t>2s</a:t>
            </a:r>
            <a:r>
              <a:rPr lang="zh-CN" altLang="zh-CN" sz="1600" b="0" dirty="0">
                <a:solidFill>
                  <a:schemeClr val="tx1"/>
                </a:solidFill>
                <a:latin typeface="+mn-lt"/>
                <a:ea typeface="+mn-ea"/>
                <a:cs typeface="+mn-ea"/>
              </a:rPr>
              <a:t>进行一次数据查询，</a:t>
            </a:r>
            <a:r>
              <a:rPr lang="en-US" altLang="zh-CN" sz="1600" b="0" dirty="0">
                <a:solidFill>
                  <a:schemeClr val="tx1"/>
                </a:solidFill>
                <a:latin typeface="+mn-lt"/>
                <a:ea typeface="+mn-ea"/>
                <a:cs typeface="+mn-ea"/>
              </a:rPr>
              <a:t>admin</a:t>
            </a:r>
            <a:r>
              <a:rPr lang="zh-CN" altLang="zh-CN" sz="1600" b="0" dirty="0">
                <a:solidFill>
                  <a:schemeClr val="tx1"/>
                </a:solidFill>
                <a:latin typeface="+mn-lt"/>
                <a:ea typeface="+mn-ea"/>
                <a:cs typeface="+mn-ea"/>
              </a:rPr>
              <a:t>后台将从</a:t>
            </a:r>
            <a:r>
              <a:rPr lang="en-US" altLang="zh-CN" sz="1600" b="0" dirty="0">
                <a:solidFill>
                  <a:schemeClr val="tx1"/>
                </a:solidFill>
                <a:latin typeface="+mn-lt"/>
                <a:ea typeface="+mn-ea"/>
                <a:cs typeface="+mn-ea"/>
              </a:rPr>
              <a:t>Redis</a:t>
            </a:r>
            <a:r>
              <a:rPr lang="zh-CN" altLang="zh-CN" sz="1600" b="0" dirty="0">
                <a:solidFill>
                  <a:schemeClr val="tx1"/>
                </a:solidFill>
                <a:latin typeface="+mn-lt"/>
                <a:ea typeface="+mn-ea"/>
                <a:cs typeface="+mn-ea"/>
              </a:rPr>
              <a:t>中读到的数据返回给前端。</a:t>
            </a:r>
          </a:p>
        </p:txBody>
      </p:sp>
      <p:pic>
        <p:nvPicPr>
          <p:cNvPr id="8" name="图片 7">
            <a:extLst>
              <a:ext uri="{FF2B5EF4-FFF2-40B4-BE49-F238E27FC236}">
                <a16:creationId xmlns:a16="http://schemas.microsoft.com/office/drawing/2014/main" id="{ECDC58A4-500E-4C33-BEDE-5A6FED656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35" y="1435931"/>
            <a:ext cx="7230815" cy="37668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77391" y="640517"/>
            <a:ext cx="6065788" cy="0"/>
            <a:chOff x="4615664" y="960506"/>
            <a:chExt cx="9102718" cy="0"/>
          </a:xfrm>
        </p:grpSpPr>
        <p:cxnSp>
          <p:nvCxnSpPr>
            <p:cNvPr id="30"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31"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3773116" y="372696"/>
            <a:ext cx="4629834"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分布式数据同步设计</a:t>
            </a:r>
            <a:endParaRPr lang="en-US" altLang="zh-CN" sz="3200" b="1" dirty="0">
              <a:solidFill>
                <a:schemeClr val="tx1"/>
              </a:solidFill>
              <a:latin typeface="Arial" panose="020B0604020202020204" pitchFamily="34" charset="0"/>
              <a:cs typeface="+mn-ea"/>
              <a:sym typeface="Arial" panose="020B0604020202020204" pitchFamily="34" charset="0"/>
            </a:endParaRPr>
          </a:p>
        </p:txBody>
      </p:sp>
      <p:pic>
        <p:nvPicPr>
          <p:cNvPr id="9" name="图片 8">
            <a:extLst>
              <a:ext uri="{FF2B5EF4-FFF2-40B4-BE49-F238E27FC236}">
                <a16:creationId xmlns:a16="http://schemas.microsoft.com/office/drawing/2014/main" id="{8C5F04D6-A14E-40E6-B4C4-3BE32B761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07" y="1070469"/>
            <a:ext cx="6556958" cy="5077566"/>
          </a:xfrm>
          <a:prstGeom prst="rect">
            <a:avLst/>
          </a:prstGeom>
        </p:spPr>
      </p:pic>
      <p:sp>
        <p:nvSpPr>
          <p:cNvPr id="10" name="TextBox 32">
            <a:extLst>
              <a:ext uri="{FF2B5EF4-FFF2-40B4-BE49-F238E27FC236}">
                <a16:creationId xmlns:a16="http://schemas.microsoft.com/office/drawing/2014/main" id="{89D5FECC-8BA7-44A0-A4C3-F93581698145}"/>
              </a:ext>
            </a:extLst>
          </p:cNvPr>
          <p:cNvSpPr txBox="1"/>
          <p:nvPr/>
        </p:nvSpPr>
        <p:spPr>
          <a:xfrm>
            <a:off x="6985361" y="1139917"/>
            <a:ext cx="4108973" cy="428078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lnSpc>
                <a:spcPct val="125000"/>
              </a:lnSpc>
            </a:pPr>
            <a:r>
              <a:rPr lang="zh-CN" altLang="zh-CN" sz="1600" b="0" dirty="0">
                <a:solidFill>
                  <a:schemeClr val="tx1"/>
                </a:solidFill>
                <a:latin typeface="+mn-ea"/>
                <a:ea typeface="+mn-ea"/>
                <a:cs typeface="+mn-ea"/>
              </a:rPr>
              <a:t>为了</a:t>
            </a:r>
            <a:r>
              <a:rPr lang="zh-CN" altLang="zh-CN" sz="1600" b="0" dirty="0">
                <a:solidFill>
                  <a:srgbClr val="FFFF00"/>
                </a:solidFill>
                <a:latin typeface="+mn-ea"/>
                <a:ea typeface="+mn-ea"/>
                <a:cs typeface="+mn-ea"/>
              </a:rPr>
              <a:t>提升网关的性能</a:t>
            </a:r>
            <a:r>
              <a:rPr lang="zh-CN" altLang="zh-CN" sz="1600" b="0" dirty="0">
                <a:solidFill>
                  <a:schemeClr val="tx1"/>
                </a:solidFill>
                <a:latin typeface="+mn-ea"/>
                <a:ea typeface="+mn-ea"/>
                <a:cs typeface="+mn-ea"/>
              </a:rPr>
              <a:t>，</a:t>
            </a:r>
            <a:r>
              <a:rPr lang="en-US" altLang="zh-CN" sz="1600" b="0" dirty="0">
                <a:solidFill>
                  <a:schemeClr val="tx1"/>
                </a:solidFill>
                <a:latin typeface="+mn-ea"/>
                <a:ea typeface="+mn-ea"/>
                <a:cs typeface="+mn-ea"/>
              </a:rPr>
              <a:t>Qing Gateway</a:t>
            </a:r>
            <a:r>
              <a:rPr lang="zh-CN" altLang="zh-CN" sz="1600" b="0" dirty="0">
                <a:solidFill>
                  <a:schemeClr val="tx1"/>
                </a:solidFill>
                <a:latin typeface="+mn-ea"/>
                <a:ea typeface="+mn-ea"/>
                <a:cs typeface="+mn-ea"/>
              </a:rPr>
              <a:t>将所有的路由规则、限流规则、服务及实例数据缓存在</a:t>
            </a:r>
            <a:r>
              <a:rPr lang="en-US" altLang="zh-CN" sz="1600" b="0" dirty="0">
                <a:solidFill>
                  <a:schemeClr val="tx1"/>
                </a:solidFill>
                <a:latin typeface="+mn-ea"/>
                <a:ea typeface="+mn-ea"/>
                <a:cs typeface="+mn-ea"/>
              </a:rPr>
              <a:t>JVM </a:t>
            </a:r>
            <a:r>
              <a:rPr lang="zh-CN" altLang="zh-CN" sz="1600" b="0" dirty="0">
                <a:solidFill>
                  <a:schemeClr val="tx1"/>
                </a:solidFill>
                <a:latin typeface="+mn-ea"/>
                <a:ea typeface="+mn-ea"/>
                <a:cs typeface="+mn-ea"/>
              </a:rPr>
              <a:t>内存里面。在集群部署</a:t>
            </a:r>
            <a:r>
              <a:rPr lang="en-US" altLang="zh-CN" sz="1600" b="0" dirty="0">
                <a:solidFill>
                  <a:schemeClr val="tx1"/>
                </a:solidFill>
                <a:latin typeface="+mn-ea"/>
                <a:ea typeface="+mn-ea"/>
                <a:cs typeface="+mn-ea"/>
              </a:rPr>
              <a:t>/</a:t>
            </a:r>
            <a:r>
              <a:rPr lang="zh-CN" altLang="zh-CN" sz="1600" b="0" dirty="0">
                <a:solidFill>
                  <a:schemeClr val="tx1"/>
                </a:solidFill>
                <a:latin typeface="+mn-ea"/>
                <a:ea typeface="+mn-ea"/>
                <a:cs typeface="+mn-ea"/>
              </a:rPr>
              <a:t>分布式场景中，</a:t>
            </a:r>
            <a:r>
              <a:rPr lang="en-US" altLang="zh-CN" sz="1600" b="0" dirty="0">
                <a:solidFill>
                  <a:schemeClr val="tx1"/>
                </a:solidFill>
                <a:latin typeface="+mn-ea"/>
                <a:ea typeface="+mn-ea"/>
                <a:cs typeface="+mn-ea"/>
              </a:rPr>
              <a:t>Qing Gateway</a:t>
            </a:r>
            <a:r>
              <a:rPr lang="zh-CN" altLang="zh-CN" sz="1600" b="0" dirty="0">
                <a:solidFill>
                  <a:schemeClr val="tx1"/>
                </a:solidFill>
                <a:latin typeface="+mn-ea"/>
                <a:ea typeface="+mn-ea"/>
                <a:cs typeface="+mn-ea"/>
              </a:rPr>
              <a:t>自主研发了一套将</a:t>
            </a:r>
            <a:r>
              <a:rPr lang="en-US" altLang="zh-CN" sz="1600" b="0" dirty="0">
                <a:solidFill>
                  <a:schemeClr val="tx1"/>
                </a:solidFill>
                <a:latin typeface="+mn-ea"/>
                <a:ea typeface="+mn-ea"/>
                <a:cs typeface="+mn-ea"/>
              </a:rPr>
              <a:t>Admin</a:t>
            </a:r>
            <a:r>
              <a:rPr lang="zh-CN" altLang="zh-CN" sz="1600" b="0" dirty="0">
                <a:solidFill>
                  <a:schemeClr val="tx1"/>
                </a:solidFill>
                <a:latin typeface="+mn-ea"/>
                <a:ea typeface="+mn-ea"/>
                <a:cs typeface="+mn-ea"/>
              </a:rPr>
              <a:t>控制台的数据，远程同步到每一个</a:t>
            </a:r>
            <a:r>
              <a:rPr lang="en-US" altLang="zh-CN" sz="1600" b="0" dirty="0">
                <a:solidFill>
                  <a:schemeClr val="tx1"/>
                </a:solidFill>
                <a:latin typeface="+mn-ea"/>
                <a:ea typeface="+mn-ea"/>
                <a:cs typeface="+mn-ea"/>
              </a:rPr>
              <a:t>Qing Gateway</a:t>
            </a:r>
            <a:r>
              <a:rPr lang="zh-CN" altLang="zh-CN" sz="1600" b="0" dirty="0">
                <a:solidFill>
                  <a:schemeClr val="tx1"/>
                </a:solidFill>
                <a:latin typeface="+mn-ea"/>
                <a:ea typeface="+mn-ea"/>
                <a:cs typeface="+mn-ea"/>
              </a:rPr>
              <a:t>网关节点</a:t>
            </a:r>
            <a:r>
              <a:rPr lang="en-US" altLang="zh-CN" sz="1600" b="0" dirty="0">
                <a:solidFill>
                  <a:schemeClr val="tx1"/>
                </a:solidFill>
                <a:latin typeface="+mn-ea"/>
                <a:ea typeface="+mn-ea"/>
                <a:cs typeface="+mn-ea"/>
              </a:rPr>
              <a:t>JVM</a:t>
            </a:r>
            <a:r>
              <a:rPr lang="zh-CN" altLang="zh-CN" sz="1600" b="0" dirty="0">
                <a:solidFill>
                  <a:schemeClr val="tx1"/>
                </a:solidFill>
                <a:latin typeface="+mn-ea"/>
                <a:ea typeface="+mn-ea"/>
                <a:cs typeface="+mn-ea"/>
              </a:rPr>
              <a:t>内存的方案，如图所示。</a:t>
            </a:r>
            <a:endParaRPr lang="en-US" altLang="zh-CN" sz="1600" b="0" dirty="0">
              <a:solidFill>
                <a:schemeClr val="tx1"/>
              </a:solidFill>
              <a:latin typeface="+mn-ea"/>
              <a:ea typeface="+mn-ea"/>
              <a:cs typeface="+mn-ea"/>
            </a:endParaRPr>
          </a:p>
          <a:p>
            <a:pPr algn="l">
              <a:lnSpc>
                <a:spcPct val="125000"/>
              </a:lnSpc>
            </a:pPr>
            <a:endParaRPr lang="zh-CN" altLang="zh-CN" sz="1600" b="0" dirty="0">
              <a:solidFill>
                <a:schemeClr val="tx1"/>
              </a:solidFill>
              <a:latin typeface="+mn-ea"/>
              <a:ea typeface="+mn-ea"/>
              <a:cs typeface="+mn-ea"/>
            </a:endParaRPr>
          </a:p>
          <a:p>
            <a:pPr algn="l">
              <a:lnSpc>
                <a:spcPct val="125000"/>
              </a:lnSpc>
            </a:pPr>
            <a:r>
              <a:rPr lang="en-US" altLang="zh-CN" sz="1600" b="0" dirty="0">
                <a:solidFill>
                  <a:schemeClr val="tx1"/>
                </a:solidFill>
                <a:latin typeface="+mn-ea"/>
                <a:ea typeface="+mn-ea"/>
                <a:cs typeface="+mn-ea"/>
              </a:rPr>
              <a:t>Qing admin</a:t>
            </a:r>
            <a:r>
              <a:rPr lang="zh-CN" altLang="zh-CN" sz="1600" b="0" dirty="0">
                <a:solidFill>
                  <a:schemeClr val="tx1"/>
                </a:solidFill>
                <a:latin typeface="+mn-ea"/>
                <a:ea typeface="+mn-ea"/>
                <a:cs typeface="+mn-ea"/>
              </a:rPr>
              <a:t>开启一个子线程轮询拉取</a:t>
            </a:r>
            <a:r>
              <a:rPr lang="en-US" altLang="zh-CN" sz="1600" b="0" dirty="0" err="1">
                <a:solidFill>
                  <a:schemeClr val="tx1"/>
                </a:solidFill>
                <a:latin typeface="+mn-ea"/>
                <a:ea typeface="+mn-ea"/>
                <a:cs typeface="+mn-ea"/>
              </a:rPr>
              <a:t>Nacos</a:t>
            </a:r>
            <a:r>
              <a:rPr lang="zh-CN" altLang="zh-CN" sz="1600" b="0" dirty="0">
                <a:solidFill>
                  <a:schemeClr val="tx1"/>
                </a:solidFill>
                <a:latin typeface="+mn-ea"/>
                <a:ea typeface="+mn-ea"/>
                <a:cs typeface="+mn-ea"/>
              </a:rPr>
              <a:t>数据，首次启动时，将</a:t>
            </a:r>
            <a:r>
              <a:rPr lang="en-US" altLang="zh-CN" sz="1600" b="0" dirty="0" err="1">
                <a:solidFill>
                  <a:schemeClr val="tx1"/>
                </a:solidFill>
                <a:latin typeface="+mn-ea"/>
                <a:ea typeface="+mn-ea"/>
                <a:cs typeface="+mn-ea"/>
              </a:rPr>
              <a:t>Nacos</a:t>
            </a:r>
            <a:r>
              <a:rPr lang="zh-CN" altLang="zh-CN" sz="1600" b="0" dirty="0">
                <a:solidFill>
                  <a:schemeClr val="tx1"/>
                </a:solidFill>
                <a:latin typeface="+mn-ea"/>
                <a:ea typeface="+mn-ea"/>
                <a:cs typeface="+mn-ea"/>
              </a:rPr>
              <a:t>的数据全量同步至网关节点，之后采用数据增量同步的策略，</a:t>
            </a:r>
            <a:r>
              <a:rPr lang="zh-CN" altLang="zh-CN" sz="1600" b="0" dirty="0">
                <a:solidFill>
                  <a:srgbClr val="FFFF00"/>
                </a:solidFill>
                <a:latin typeface="+mn-ea"/>
                <a:ea typeface="+mn-ea"/>
                <a:cs typeface="+mn-ea"/>
              </a:rPr>
              <a:t>减少数据包的大小，加快消息传输速度</a:t>
            </a:r>
            <a:r>
              <a:rPr lang="zh-CN" altLang="zh-CN" sz="1600" b="0" dirty="0">
                <a:solidFill>
                  <a:schemeClr val="tx1"/>
                </a:solidFill>
                <a:latin typeface="+mn-ea"/>
                <a:ea typeface="+mn-ea"/>
                <a:cs typeface="+mn-ea"/>
              </a:rPr>
              <a:t>。</a:t>
            </a:r>
            <a:endParaRPr lang="en-US" altLang="zh-CN" sz="1600" b="0" dirty="0">
              <a:solidFill>
                <a:schemeClr val="tx1"/>
              </a:solidFill>
              <a:latin typeface="+mn-ea"/>
              <a:ea typeface="+mn-ea"/>
              <a:cs typeface="+mn-ea"/>
            </a:endParaRPr>
          </a:p>
          <a:p>
            <a:pPr algn="l">
              <a:lnSpc>
                <a:spcPct val="125000"/>
              </a:lnSpc>
            </a:pPr>
            <a:r>
              <a:rPr lang="zh-CN" altLang="zh-CN" sz="1600" b="0" dirty="0">
                <a:solidFill>
                  <a:schemeClr val="tx1"/>
                </a:solidFill>
                <a:latin typeface="+mn-ea"/>
                <a:ea typeface="+mn-ea"/>
                <a:cs typeface="+mn-ea"/>
              </a:rPr>
              <a:t>当在控制台更改路由规则、实例信息、限流规则时，会触发</a:t>
            </a:r>
            <a:r>
              <a:rPr lang="en-US" altLang="zh-CN" sz="1600" b="0" dirty="0">
                <a:solidFill>
                  <a:schemeClr val="tx1"/>
                </a:solidFill>
                <a:latin typeface="+mn-ea"/>
                <a:ea typeface="+mn-ea"/>
                <a:cs typeface="+mn-ea"/>
              </a:rPr>
              <a:t>Spring</a:t>
            </a:r>
            <a:r>
              <a:rPr lang="zh-CN" altLang="zh-CN" sz="1600" b="0" dirty="0">
                <a:solidFill>
                  <a:schemeClr val="tx1"/>
                </a:solidFill>
                <a:latin typeface="+mn-ea"/>
                <a:ea typeface="+mn-ea"/>
                <a:cs typeface="+mn-ea"/>
              </a:rPr>
              <a:t>的发布事件机制，异步将消息通知网关节点</a:t>
            </a:r>
          </a:p>
        </p:txBody>
      </p:sp>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345803"/>
            <a:ext cx="12192000" cy="2512197"/>
          </a:xfrm>
          <a:prstGeom prst="rect">
            <a:avLst/>
          </a:prstGeom>
          <a:solidFill>
            <a:srgbClr val="40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bwMode="auto">
          <a:xfrm>
            <a:off x="0" y="2017892"/>
            <a:ext cx="12192000" cy="2512197"/>
          </a:xfrm>
          <a:prstGeom prst="rect">
            <a:avLst/>
          </a:prstGeom>
          <a:solidFill>
            <a:srgbClr val="3644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p:cNvGrpSpPr/>
          <p:nvPr/>
        </p:nvGrpSpPr>
        <p:grpSpPr>
          <a:xfrm>
            <a:off x="3971475" y="2943489"/>
            <a:ext cx="4066139" cy="1009643"/>
            <a:chOff x="2627776" y="279866"/>
            <a:chExt cx="3049604" cy="757232"/>
          </a:xfrm>
        </p:grpSpPr>
        <p:sp>
          <p:nvSpPr>
            <p:cNvPr id="2" name="矩形 1"/>
            <p:cNvSpPr/>
            <p:nvPr/>
          </p:nvSpPr>
          <p:spPr>
            <a:xfrm>
              <a:off x="3750324" y="279866"/>
              <a:ext cx="703694" cy="757232"/>
            </a:xfrm>
            <a:prstGeom prst="rect">
              <a:avLst/>
            </a:prstGeom>
            <a:noFill/>
            <a:ln w="31750">
              <a:solidFill>
                <a:srgbClr val="29D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2766202" y="390108"/>
              <a:ext cx="2748604" cy="522361"/>
            </a:xfrm>
            <a:prstGeom prst="rect">
              <a:avLst/>
            </a:prstGeom>
            <a:solidFill>
              <a:srgbClr val="3644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1" name="Title 13"/>
            <p:cNvSpPr txBox="1"/>
            <p:nvPr/>
          </p:nvSpPr>
          <p:spPr>
            <a:xfrm>
              <a:off x="2627776" y="375286"/>
              <a:ext cx="3049604" cy="53718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3735"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四、总结</a:t>
              </a:r>
            </a:p>
          </p:txBody>
        </p:sp>
      </p:grpSp>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68501" y="640517"/>
            <a:ext cx="6065788" cy="0"/>
            <a:chOff x="4615664" y="960506"/>
            <a:chExt cx="9102718" cy="0"/>
          </a:xfrm>
        </p:grpSpPr>
        <p:cxnSp>
          <p:nvCxnSpPr>
            <p:cNvPr id="30"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31"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5352303" y="892722"/>
            <a:ext cx="1453680" cy="215444"/>
          </a:xfrm>
          <a:prstGeom prst="rect">
            <a:avLst/>
          </a:prstGeom>
        </p:spPr>
        <p:txBody>
          <a:bodyPr wrap="square">
            <a:spAutoFit/>
          </a:bodyPr>
          <a:lstStyle/>
          <a:p>
            <a:pPr algn="ctr">
              <a:defRPr/>
            </a:pPr>
            <a:r>
              <a:rPr lang="en-US" altLang="zh-CN" sz="800" dirty="0">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41" name="文本框 40"/>
          <p:cNvSpPr txBox="1"/>
          <p:nvPr/>
        </p:nvSpPr>
        <p:spPr>
          <a:xfrm>
            <a:off x="3134995" y="349250"/>
            <a:ext cx="590423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测试报告</a:t>
            </a:r>
            <a:r>
              <a:rPr lang="en-US" altLang="zh-CN" sz="3200" b="1" dirty="0">
                <a:solidFill>
                  <a:schemeClr val="tx1"/>
                </a:solidFill>
                <a:latin typeface="Arial" panose="020B0604020202020204" pitchFamily="34" charset="0"/>
                <a:cs typeface="+mn-ea"/>
                <a:sym typeface="Arial" panose="020B0604020202020204" pitchFamily="34" charset="0"/>
              </a:rPr>
              <a:t>-</a:t>
            </a:r>
            <a:r>
              <a:rPr lang="zh-CN" altLang="en-US" sz="3200" b="1" dirty="0">
                <a:solidFill>
                  <a:schemeClr val="tx1"/>
                </a:solidFill>
                <a:latin typeface="Arial" panose="020B0604020202020204" pitchFamily="34" charset="0"/>
                <a:cs typeface="+mn-ea"/>
                <a:sym typeface="Arial" panose="020B0604020202020204" pitchFamily="34" charset="0"/>
              </a:rPr>
              <a:t>网关损耗</a:t>
            </a:r>
            <a:endParaRPr lang="zh-CN" sz="3200" b="1" dirty="0">
              <a:solidFill>
                <a:schemeClr val="tx1"/>
              </a:solidFill>
              <a:latin typeface="Arial" panose="020B0604020202020204" pitchFamily="34" charset="0"/>
              <a:cs typeface="+mn-ea"/>
              <a:sym typeface="Arial" panose="020B0604020202020204" pitchFamily="34" charset="0"/>
            </a:endParaRPr>
          </a:p>
        </p:txBody>
      </p:sp>
      <p:pic>
        <p:nvPicPr>
          <p:cNvPr id="8" name="图片 7">
            <a:extLst>
              <a:ext uri="{FF2B5EF4-FFF2-40B4-BE49-F238E27FC236}">
                <a16:creationId xmlns:a16="http://schemas.microsoft.com/office/drawing/2014/main" id="{F30D59D4-66FD-4E0C-82D8-795E5ABE3DD1}"/>
              </a:ext>
            </a:extLst>
          </p:cNvPr>
          <p:cNvPicPr>
            <a:picLocks noChangeAspect="1"/>
          </p:cNvPicPr>
          <p:nvPr/>
        </p:nvPicPr>
        <p:blipFill>
          <a:blip r:embed="rId2"/>
          <a:stretch>
            <a:fillRect/>
          </a:stretch>
        </p:blipFill>
        <p:spPr>
          <a:xfrm>
            <a:off x="216951" y="1385958"/>
            <a:ext cx="7198622" cy="4250323"/>
          </a:xfrm>
          <a:prstGeom prst="rect">
            <a:avLst/>
          </a:prstGeom>
        </p:spPr>
      </p:pic>
      <p:sp>
        <p:nvSpPr>
          <p:cNvPr id="9" name="TextBox 32">
            <a:extLst>
              <a:ext uri="{FF2B5EF4-FFF2-40B4-BE49-F238E27FC236}">
                <a16:creationId xmlns:a16="http://schemas.microsoft.com/office/drawing/2014/main" id="{CDEE8EC8-A98E-4AD3-87CC-7292958819F8}"/>
              </a:ext>
            </a:extLst>
          </p:cNvPr>
          <p:cNvSpPr txBox="1"/>
          <p:nvPr/>
        </p:nvSpPr>
        <p:spPr>
          <a:xfrm>
            <a:off x="7919874" y="1789993"/>
            <a:ext cx="3050974" cy="1200842"/>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just">
              <a:lnSpc>
                <a:spcPct val="125000"/>
              </a:lnSpc>
            </a:pPr>
            <a:r>
              <a:rPr lang="zh-CN" altLang="zh-CN" sz="1600" b="0" dirty="0">
                <a:solidFill>
                  <a:schemeClr val="tx1"/>
                </a:solidFill>
                <a:latin typeface="+mn-lt"/>
                <a:ea typeface="+mn-ea"/>
                <a:cs typeface="+mn-ea"/>
              </a:rPr>
              <a:t>经实验得，如图所示，网关插件链的平均损耗是</a:t>
            </a:r>
            <a:r>
              <a:rPr lang="en-US" altLang="zh-CN" sz="1600" b="0" dirty="0">
                <a:solidFill>
                  <a:schemeClr val="tx1"/>
                </a:solidFill>
                <a:latin typeface="+mn-lt"/>
                <a:ea typeface="+mn-ea"/>
                <a:cs typeface="+mn-ea"/>
              </a:rPr>
              <a:t>1-3ms</a:t>
            </a:r>
            <a:r>
              <a:rPr lang="zh-CN" altLang="zh-CN" sz="1600" b="0" dirty="0">
                <a:solidFill>
                  <a:schemeClr val="tx1"/>
                </a:solidFill>
                <a:latin typeface="+mn-lt"/>
                <a:ea typeface="+mn-ea"/>
                <a:cs typeface="+mn-ea"/>
              </a:rPr>
              <a:t>，对整个链路几乎无损。</a:t>
            </a:r>
          </a:p>
          <a:p>
            <a:pPr algn="just">
              <a:lnSpc>
                <a:spcPct val="125000"/>
              </a:lnSpc>
            </a:pPr>
            <a:endParaRPr lang="zh-CN" altLang="zh-CN" sz="1600" b="0" dirty="0">
              <a:solidFill>
                <a:schemeClr val="tx1"/>
              </a:solidFill>
              <a:latin typeface="+mn-lt"/>
              <a:ea typeface="+mn-ea"/>
              <a:cs typeface="+mn-ea"/>
            </a:endParaRPr>
          </a:p>
        </p:txBody>
      </p:sp>
    </p:spTree>
    <p:extLst>
      <p:ext uri="{BB962C8B-B14F-4D97-AF65-F5344CB8AC3E}">
        <p14:creationId xmlns:p14="http://schemas.microsoft.com/office/powerpoint/2010/main" val="3394739451"/>
      </p:ext>
    </p:extLst>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68501" y="640517"/>
            <a:ext cx="6065788" cy="0"/>
            <a:chOff x="4615664" y="960506"/>
            <a:chExt cx="9102718" cy="0"/>
          </a:xfrm>
        </p:grpSpPr>
        <p:cxnSp>
          <p:nvCxnSpPr>
            <p:cNvPr id="30"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31"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5352303" y="892722"/>
            <a:ext cx="1453680" cy="215444"/>
          </a:xfrm>
          <a:prstGeom prst="rect">
            <a:avLst/>
          </a:prstGeom>
        </p:spPr>
        <p:txBody>
          <a:bodyPr wrap="square">
            <a:spAutoFit/>
          </a:bodyPr>
          <a:lstStyle/>
          <a:p>
            <a:pPr algn="ctr">
              <a:defRPr/>
            </a:pPr>
            <a:r>
              <a:rPr lang="en-US" altLang="zh-CN" sz="800" dirty="0">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41" name="文本框 40"/>
          <p:cNvSpPr txBox="1"/>
          <p:nvPr/>
        </p:nvSpPr>
        <p:spPr>
          <a:xfrm>
            <a:off x="3134995" y="349250"/>
            <a:ext cx="590423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测试报告</a:t>
            </a:r>
            <a:r>
              <a:rPr lang="en-US" altLang="zh-CN" sz="3200" b="1" dirty="0">
                <a:solidFill>
                  <a:schemeClr val="tx1"/>
                </a:solidFill>
                <a:latin typeface="Arial" panose="020B0604020202020204" pitchFamily="34" charset="0"/>
                <a:cs typeface="+mn-ea"/>
                <a:sym typeface="Arial" panose="020B0604020202020204" pitchFamily="34" charset="0"/>
              </a:rPr>
              <a:t>-</a:t>
            </a:r>
            <a:r>
              <a:rPr lang="zh-CN" altLang="en-US" sz="3200" b="1" dirty="0">
                <a:solidFill>
                  <a:schemeClr val="tx1"/>
                </a:solidFill>
                <a:latin typeface="Arial" panose="020B0604020202020204" pitchFamily="34" charset="0"/>
                <a:cs typeface="+mn-ea"/>
                <a:sym typeface="Arial" panose="020B0604020202020204" pitchFamily="34" charset="0"/>
              </a:rPr>
              <a:t>单机性能</a:t>
            </a:r>
            <a:endParaRPr lang="zh-CN" sz="3200" b="1" dirty="0">
              <a:solidFill>
                <a:schemeClr val="tx1"/>
              </a:solidFill>
              <a:latin typeface="Arial" panose="020B0604020202020204" pitchFamily="34" charset="0"/>
              <a:cs typeface="+mn-ea"/>
              <a:sym typeface="Arial" panose="020B0604020202020204" pitchFamily="34" charset="0"/>
            </a:endParaRPr>
          </a:p>
        </p:txBody>
      </p:sp>
      <p:sp>
        <p:nvSpPr>
          <p:cNvPr id="9" name="TextBox 32">
            <a:extLst>
              <a:ext uri="{FF2B5EF4-FFF2-40B4-BE49-F238E27FC236}">
                <a16:creationId xmlns:a16="http://schemas.microsoft.com/office/drawing/2014/main" id="{CDEE8EC8-A98E-4AD3-87CC-7292958819F8}"/>
              </a:ext>
            </a:extLst>
          </p:cNvPr>
          <p:cNvSpPr txBox="1"/>
          <p:nvPr/>
        </p:nvSpPr>
        <p:spPr>
          <a:xfrm>
            <a:off x="1797878" y="5027233"/>
            <a:ext cx="8244171" cy="58702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just">
              <a:lnSpc>
                <a:spcPct val="125000"/>
              </a:lnSpc>
            </a:pPr>
            <a:r>
              <a:rPr lang="zh-CN" altLang="zh-CN" sz="1600" b="0" dirty="0">
                <a:solidFill>
                  <a:schemeClr val="tx1"/>
                </a:solidFill>
                <a:latin typeface="+mn-lt"/>
                <a:ea typeface="+mn-ea"/>
                <a:cs typeface="+mn-ea"/>
              </a:rPr>
              <a:t>如图所示，在</a:t>
            </a:r>
            <a:r>
              <a:rPr lang="en-US" altLang="zh-CN" sz="1600" b="0" dirty="0">
                <a:solidFill>
                  <a:schemeClr val="tx1"/>
                </a:solidFill>
                <a:latin typeface="+mn-lt"/>
                <a:ea typeface="+mn-ea"/>
                <a:cs typeface="+mn-ea"/>
              </a:rPr>
              <a:t>4</a:t>
            </a:r>
            <a:r>
              <a:rPr lang="zh-CN" altLang="zh-CN" sz="1600" b="0" dirty="0">
                <a:solidFill>
                  <a:schemeClr val="tx1"/>
                </a:solidFill>
                <a:latin typeface="+mn-lt"/>
                <a:ea typeface="+mn-ea"/>
                <a:cs typeface="+mn-ea"/>
              </a:rPr>
              <a:t>核</a:t>
            </a:r>
            <a:r>
              <a:rPr lang="en-US" altLang="zh-CN" sz="1600" b="0" dirty="0">
                <a:solidFill>
                  <a:schemeClr val="tx1"/>
                </a:solidFill>
                <a:latin typeface="+mn-lt"/>
                <a:ea typeface="+mn-ea"/>
                <a:cs typeface="+mn-ea"/>
              </a:rPr>
              <a:t>16G</a:t>
            </a:r>
            <a:r>
              <a:rPr lang="zh-CN" altLang="zh-CN" sz="1600" b="0" dirty="0">
                <a:solidFill>
                  <a:schemeClr val="tx1"/>
                </a:solidFill>
                <a:latin typeface="+mn-lt"/>
                <a:ea typeface="+mn-ea"/>
                <a:cs typeface="+mn-ea"/>
              </a:rPr>
              <a:t>的环境对网关单机测试，设置线程数为</a:t>
            </a:r>
            <a:r>
              <a:rPr lang="en-US" altLang="zh-CN" sz="1600" b="0" dirty="0">
                <a:solidFill>
                  <a:schemeClr val="tx1"/>
                </a:solidFill>
                <a:latin typeface="+mn-lt"/>
                <a:ea typeface="+mn-ea"/>
                <a:cs typeface="+mn-ea"/>
              </a:rPr>
              <a:t>1000</a:t>
            </a:r>
            <a:r>
              <a:rPr lang="zh-CN" altLang="zh-CN" sz="1600" b="0" dirty="0">
                <a:solidFill>
                  <a:schemeClr val="tx1"/>
                </a:solidFill>
                <a:latin typeface="+mn-lt"/>
                <a:ea typeface="+mn-ea"/>
                <a:cs typeface="+mn-ea"/>
              </a:rPr>
              <a:t>，</a:t>
            </a:r>
            <a:r>
              <a:rPr lang="en-US" altLang="zh-CN" sz="1600" b="0" dirty="0">
                <a:solidFill>
                  <a:schemeClr val="tx1"/>
                </a:solidFill>
                <a:latin typeface="+mn-lt"/>
                <a:ea typeface="+mn-ea"/>
                <a:cs typeface="+mn-ea"/>
              </a:rPr>
              <a:t>2</a:t>
            </a:r>
            <a:r>
              <a:rPr lang="zh-CN" altLang="zh-CN" sz="1600" b="0" dirty="0">
                <a:solidFill>
                  <a:schemeClr val="tx1"/>
                </a:solidFill>
                <a:latin typeface="+mn-lt"/>
                <a:ea typeface="+mn-ea"/>
                <a:cs typeface="+mn-ea"/>
              </a:rPr>
              <a:t>秒内发送，循环</a:t>
            </a:r>
            <a:r>
              <a:rPr lang="en-US" altLang="zh-CN" sz="1600" b="0" dirty="0">
                <a:solidFill>
                  <a:schemeClr val="tx1"/>
                </a:solidFill>
                <a:latin typeface="+mn-lt"/>
                <a:ea typeface="+mn-ea"/>
                <a:cs typeface="+mn-ea"/>
              </a:rPr>
              <a:t>200</a:t>
            </a:r>
            <a:r>
              <a:rPr lang="zh-CN" altLang="zh-CN" sz="1600" b="0" dirty="0">
                <a:solidFill>
                  <a:schemeClr val="tx1"/>
                </a:solidFill>
                <a:latin typeface="+mn-lt"/>
                <a:ea typeface="+mn-ea"/>
                <a:cs typeface="+mn-ea"/>
              </a:rPr>
              <a:t>次，也就是</a:t>
            </a:r>
            <a:r>
              <a:rPr lang="en-US" altLang="zh-CN" sz="1600" b="0" dirty="0">
                <a:solidFill>
                  <a:schemeClr val="tx1"/>
                </a:solidFill>
                <a:latin typeface="+mn-lt"/>
                <a:ea typeface="+mn-ea"/>
                <a:cs typeface="+mn-ea"/>
              </a:rPr>
              <a:t>10w</a:t>
            </a:r>
            <a:r>
              <a:rPr lang="zh-CN" altLang="zh-CN" sz="1600" b="0" dirty="0">
                <a:solidFill>
                  <a:schemeClr val="tx1"/>
                </a:solidFill>
                <a:latin typeface="+mn-lt"/>
                <a:ea typeface="+mn-ea"/>
                <a:cs typeface="+mn-ea"/>
              </a:rPr>
              <a:t>的</a:t>
            </a:r>
            <a:r>
              <a:rPr lang="en-US" altLang="zh-CN" sz="1600" b="0" dirty="0">
                <a:solidFill>
                  <a:schemeClr val="tx1"/>
                </a:solidFill>
                <a:latin typeface="+mn-lt"/>
                <a:ea typeface="+mn-ea"/>
                <a:cs typeface="+mn-ea"/>
              </a:rPr>
              <a:t>QPS</a:t>
            </a:r>
            <a:r>
              <a:rPr lang="zh-CN" altLang="zh-CN" sz="1600" b="0" dirty="0">
                <a:solidFill>
                  <a:schemeClr val="tx1"/>
                </a:solidFill>
                <a:latin typeface="+mn-lt"/>
                <a:ea typeface="+mn-ea"/>
                <a:cs typeface="+mn-ea"/>
              </a:rPr>
              <a:t>，错误率为</a:t>
            </a:r>
            <a:r>
              <a:rPr lang="en-US" altLang="zh-CN" sz="1600" b="0" dirty="0">
                <a:solidFill>
                  <a:schemeClr val="tx1"/>
                </a:solidFill>
                <a:latin typeface="+mn-lt"/>
                <a:ea typeface="+mn-ea"/>
                <a:cs typeface="+mn-ea"/>
              </a:rPr>
              <a:t>0.13%</a:t>
            </a:r>
            <a:r>
              <a:rPr lang="zh-CN" altLang="zh-CN" sz="1600" b="0" dirty="0">
                <a:solidFill>
                  <a:schemeClr val="tx1"/>
                </a:solidFill>
                <a:latin typeface="+mn-lt"/>
                <a:ea typeface="+mn-ea"/>
                <a:cs typeface="+mn-ea"/>
              </a:rPr>
              <a:t>，因此得出结论，网关单节点能承受</a:t>
            </a:r>
            <a:r>
              <a:rPr lang="en-US" altLang="zh-CN" sz="1600" b="0" dirty="0">
                <a:solidFill>
                  <a:srgbClr val="FFFF00"/>
                </a:solidFill>
                <a:latin typeface="+mn-lt"/>
                <a:ea typeface="+mn-ea"/>
                <a:cs typeface="+mn-ea"/>
              </a:rPr>
              <a:t>10w</a:t>
            </a:r>
            <a:r>
              <a:rPr lang="zh-CN" altLang="zh-CN" sz="1600" b="0" dirty="0">
                <a:solidFill>
                  <a:schemeClr val="tx1"/>
                </a:solidFill>
                <a:latin typeface="+mn-lt"/>
                <a:ea typeface="+mn-ea"/>
                <a:cs typeface="+mn-ea"/>
              </a:rPr>
              <a:t>的并发量。</a:t>
            </a:r>
          </a:p>
        </p:txBody>
      </p:sp>
      <p:pic>
        <p:nvPicPr>
          <p:cNvPr id="10" name="图片 9">
            <a:extLst>
              <a:ext uri="{FF2B5EF4-FFF2-40B4-BE49-F238E27FC236}">
                <a16:creationId xmlns:a16="http://schemas.microsoft.com/office/drawing/2014/main" id="{F0453392-9581-46BB-9B41-8A53AAA6C572}"/>
              </a:ext>
            </a:extLst>
          </p:cNvPr>
          <p:cNvPicPr>
            <a:picLocks noChangeAspect="1"/>
          </p:cNvPicPr>
          <p:nvPr/>
        </p:nvPicPr>
        <p:blipFill>
          <a:blip r:embed="rId2"/>
          <a:stretch>
            <a:fillRect/>
          </a:stretch>
        </p:blipFill>
        <p:spPr>
          <a:xfrm>
            <a:off x="1410126" y="1309126"/>
            <a:ext cx="8869280" cy="3598540"/>
          </a:xfrm>
          <a:prstGeom prst="rect">
            <a:avLst/>
          </a:prstGeom>
        </p:spPr>
      </p:pic>
    </p:spTree>
    <p:extLst>
      <p:ext uri="{BB962C8B-B14F-4D97-AF65-F5344CB8AC3E}">
        <p14:creationId xmlns:p14="http://schemas.microsoft.com/office/powerpoint/2010/main" val="482267256"/>
      </p:ext>
    </p:extLst>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68501" y="640517"/>
            <a:ext cx="6065788" cy="0"/>
            <a:chOff x="4615664" y="960506"/>
            <a:chExt cx="9102718" cy="0"/>
          </a:xfrm>
        </p:grpSpPr>
        <p:cxnSp>
          <p:nvCxnSpPr>
            <p:cNvPr id="30"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31"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5352303" y="892722"/>
            <a:ext cx="1453680" cy="215444"/>
          </a:xfrm>
          <a:prstGeom prst="rect">
            <a:avLst/>
          </a:prstGeom>
        </p:spPr>
        <p:txBody>
          <a:bodyPr wrap="square">
            <a:spAutoFit/>
          </a:bodyPr>
          <a:lstStyle/>
          <a:p>
            <a:pPr algn="ctr">
              <a:defRPr/>
            </a:pPr>
            <a:r>
              <a:rPr lang="en-US" altLang="zh-CN" sz="800" dirty="0">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41" name="文本框 40"/>
          <p:cNvSpPr txBox="1"/>
          <p:nvPr/>
        </p:nvSpPr>
        <p:spPr>
          <a:xfrm>
            <a:off x="3134995" y="349250"/>
            <a:ext cx="590423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测试报告</a:t>
            </a:r>
            <a:r>
              <a:rPr lang="en-US" altLang="zh-CN" sz="3200" b="1" dirty="0">
                <a:solidFill>
                  <a:schemeClr val="tx1"/>
                </a:solidFill>
                <a:latin typeface="Arial" panose="020B0604020202020204" pitchFamily="34" charset="0"/>
                <a:cs typeface="+mn-ea"/>
                <a:sym typeface="Arial" panose="020B0604020202020204" pitchFamily="34" charset="0"/>
              </a:rPr>
              <a:t>-</a:t>
            </a:r>
            <a:r>
              <a:rPr lang="zh-CN" altLang="en-US" sz="3200" b="1" dirty="0">
                <a:solidFill>
                  <a:schemeClr val="tx1"/>
                </a:solidFill>
                <a:latin typeface="Arial" panose="020B0604020202020204" pitchFamily="34" charset="0"/>
                <a:cs typeface="+mn-ea"/>
                <a:sym typeface="Arial" panose="020B0604020202020204" pitchFamily="34" charset="0"/>
              </a:rPr>
              <a:t>集群性能</a:t>
            </a:r>
            <a:endParaRPr lang="zh-CN" sz="3200" b="1" dirty="0">
              <a:solidFill>
                <a:schemeClr val="tx1"/>
              </a:solidFill>
              <a:latin typeface="Arial" panose="020B0604020202020204" pitchFamily="34" charset="0"/>
              <a:cs typeface="+mn-ea"/>
              <a:sym typeface="Arial" panose="020B0604020202020204" pitchFamily="34" charset="0"/>
            </a:endParaRPr>
          </a:p>
        </p:txBody>
      </p:sp>
      <p:sp>
        <p:nvSpPr>
          <p:cNvPr id="9" name="TextBox 32">
            <a:extLst>
              <a:ext uri="{FF2B5EF4-FFF2-40B4-BE49-F238E27FC236}">
                <a16:creationId xmlns:a16="http://schemas.microsoft.com/office/drawing/2014/main" id="{CDEE8EC8-A98E-4AD3-87CC-7292958819F8}"/>
              </a:ext>
            </a:extLst>
          </p:cNvPr>
          <p:cNvSpPr txBox="1"/>
          <p:nvPr/>
        </p:nvSpPr>
        <p:spPr>
          <a:xfrm>
            <a:off x="1433276" y="5001376"/>
            <a:ext cx="9131466" cy="1510350"/>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just">
              <a:lnSpc>
                <a:spcPct val="125000"/>
              </a:lnSpc>
            </a:pPr>
            <a:r>
              <a:rPr lang="zh-CN" altLang="zh-CN" sz="1600" b="0" dirty="0">
                <a:solidFill>
                  <a:schemeClr val="tx1"/>
                </a:solidFill>
                <a:latin typeface="+mn-lt"/>
                <a:ea typeface="+mn-ea"/>
                <a:cs typeface="+mn-ea"/>
              </a:rPr>
              <a:t>分别在一台</a:t>
            </a:r>
            <a:r>
              <a:rPr lang="en-US" altLang="zh-CN" sz="1600" b="0" dirty="0">
                <a:solidFill>
                  <a:schemeClr val="tx1"/>
                </a:solidFill>
                <a:latin typeface="+mn-lt"/>
                <a:ea typeface="+mn-ea"/>
                <a:cs typeface="+mn-ea"/>
              </a:rPr>
              <a:t>4</a:t>
            </a:r>
            <a:r>
              <a:rPr lang="zh-CN" altLang="zh-CN" sz="1600" b="0" dirty="0">
                <a:solidFill>
                  <a:schemeClr val="tx1"/>
                </a:solidFill>
                <a:latin typeface="+mn-lt"/>
                <a:ea typeface="+mn-ea"/>
                <a:cs typeface="+mn-ea"/>
              </a:rPr>
              <a:t>核、</a:t>
            </a:r>
            <a:r>
              <a:rPr lang="en-US" altLang="zh-CN" sz="1600" b="0" dirty="0">
                <a:solidFill>
                  <a:schemeClr val="tx1"/>
                </a:solidFill>
                <a:latin typeface="+mn-lt"/>
                <a:ea typeface="+mn-ea"/>
                <a:cs typeface="+mn-ea"/>
              </a:rPr>
              <a:t>16G</a:t>
            </a:r>
            <a:r>
              <a:rPr lang="zh-CN" altLang="zh-CN" sz="1600" b="0" dirty="0">
                <a:solidFill>
                  <a:schemeClr val="tx1"/>
                </a:solidFill>
                <a:latin typeface="+mn-lt"/>
                <a:ea typeface="+mn-ea"/>
                <a:cs typeface="+mn-ea"/>
              </a:rPr>
              <a:t>的，三台</a:t>
            </a:r>
            <a:r>
              <a:rPr lang="en-US" altLang="zh-CN" sz="1600" b="0" dirty="0">
                <a:solidFill>
                  <a:schemeClr val="tx1"/>
                </a:solidFill>
                <a:latin typeface="+mn-lt"/>
                <a:ea typeface="+mn-ea"/>
                <a:cs typeface="+mn-ea"/>
              </a:rPr>
              <a:t>2</a:t>
            </a:r>
            <a:r>
              <a:rPr lang="zh-CN" altLang="zh-CN" sz="1600" b="0" dirty="0">
                <a:solidFill>
                  <a:schemeClr val="tx1"/>
                </a:solidFill>
                <a:latin typeface="+mn-lt"/>
                <a:ea typeface="+mn-ea"/>
                <a:cs typeface="+mn-ea"/>
              </a:rPr>
              <a:t>核</a:t>
            </a:r>
            <a:r>
              <a:rPr lang="en-US" altLang="zh-CN" sz="1600" b="0" dirty="0">
                <a:solidFill>
                  <a:schemeClr val="tx1"/>
                </a:solidFill>
                <a:latin typeface="+mn-lt"/>
                <a:ea typeface="+mn-ea"/>
                <a:cs typeface="+mn-ea"/>
              </a:rPr>
              <a:t>4G</a:t>
            </a:r>
            <a:r>
              <a:rPr lang="zh-CN" altLang="zh-CN" sz="1600" b="0" dirty="0">
                <a:solidFill>
                  <a:schemeClr val="tx1"/>
                </a:solidFill>
                <a:latin typeface="+mn-lt"/>
                <a:ea typeface="+mn-ea"/>
                <a:cs typeface="+mn-ea"/>
              </a:rPr>
              <a:t>的服务器搭建四个网关节点，使用</a:t>
            </a:r>
            <a:r>
              <a:rPr lang="en-US" altLang="zh-CN" sz="1600" b="0" dirty="0">
                <a:solidFill>
                  <a:schemeClr val="tx1"/>
                </a:solidFill>
                <a:latin typeface="+mn-lt"/>
                <a:ea typeface="+mn-ea"/>
                <a:cs typeface="+mn-ea"/>
              </a:rPr>
              <a:t>Nginx</a:t>
            </a:r>
            <a:r>
              <a:rPr lang="zh-CN" altLang="zh-CN" sz="1600" b="0" dirty="0">
                <a:solidFill>
                  <a:schemeClr val="tx1"/>
                </a:solidFill>
                <a:latin typeface="+mn-lt"/>
                <a:ea typeface="+mn-ea"/>
                <a:cs typeface="+mn-ea"/>
              </a:rPr>
              <a:t>按照</a:t>
            </a:r>
            <a:r>
              <a:rPr lang="en-US" altLang="zh-CN" sz="1600" b="0" dirty="0">
                <a:solidFill>
                  <a:schemeClr val="tx1"/>
                </a:solidFill>
                <a:latin typeface="+mn-lt"/>
                <a:ea typeface="+mn-ea"/>
                <a:cs typeface="+mn-ea"/>
              </a:rPr>
              <a:t>4</a:t>
            </a:r>
            <a:r>
              <a:rPr lang="zh-CN" altLang="zh-CN" sz="1600" b="0" dirty="0">
                <a:solidFill>
                  <a:schemeClr val="tx1"/>
                </a:solidFill>
                <a:latin typeface="+mn-lt"/>
                <a:ea typeface="+mn-ea"/>
                <a:cs typeface="+mn-ea"/>
              </a:rPr>
              <a:t>，</a:t>
            </a:r>
            <a:r>
              <a:rPr lang="en-US" altLang="zh-CN" sz="1600" b="0" dirty="0">
                <a:solidFill>
                  <a:schemeClr val="tx1"/>
                </a:solidFill>
                <a:latin typeface="+mn-lt"/>
                <a:ea typeface="+mn-ea"/>
                <a:cs typeface="+mn-ea"/>
              </a:rPr>
              <a:t>1</a:t>
            </a:r>
            <a:r>
              <a:rPr lang="zh-CN" altLang="zh-CN" sz="1600" b="0" dirty="0">
                <a:solidFill>
                  <a:schemeClr val="tx1"/>
                </a:solidFill>
                <a:latin typeface="+mn-lt"/>
                <a:ea typeface="+mn-ea"/>
                <a:cs typeface="+mn-ea"/>
              </a:rPr>
              <a:t>，</a:t>
            </a:r>
            <a:r>
              <a:rPr lang="en-US" altLang="zh-CN" sz="1600" b="0" dirty="0">
                <a:solidFill>
                  <a:schemeClr val="tx1"/>
                </a:solidFill>
                <a:latin typeface="+mn-lt"/>
                <a:ea typeface="+mn-ea"/>
                <a:cs typeface="+mn-ea"/>
              </a:rPr>
              <a:t>1</a:t>
            </a:r>
            <a:r>
              <a:rPr lang="zh-CN" altLang="zh-CN" sz="1600" b="0" dirty="0">
                <a:solidFill>
                  <a:schemeClr val="tx1"/>
                </a:solidFill>
                <a:latin typeface="+mn-lt"/>
                <a:ea typeface="+mn-ea"/>
                <a:cs typeface="+mn-ea"/>
              </a:rPr>
              <a:t>，</a:t>
            </a:r>
            <a:r>
              <a:rPr lang="en-US" altLang="zh-CN" sz="1600" b="0" dirty="0">
                <a:solidFill>
                  <a:schemeClr val="tx1"/>
                </a:solidFill>
                <a:latin typeface="+mn-lt"/>
                <a:ea typeface="+mn-ea"/>
                <a:cs typeface="+mn-ea"/>
              </a:rPr>
              <a:t>1</a:t>
            </a:r>
            <a:r>
              <a:rPr lang="zh-CN" altLang="zh-CN" sz="1600" b="0" dirty="0">
                <a:solidFill>
                  <a:schemeClr val="tx1"/>
                </a:solidFill>
                <a:latin typeface="+mn-lt"/>
                <a:ea typeface="+mn-ea"/>
                <a:cs typeface="+mn-ea"/>
              </a:rPr>
              <a:t>权重做负载均衡。</a:t>
            </a:r>
            <a:endParaRPr lang="en-US" altLang="zh-CN" sz="1600" b="0" dirty="0">
              <a:solidFill>
                <a:schemeClr val="tx1"/>
              </a:solidFill>
              <a:latin typeface="+mn-lt"/>
              <a:ea typeface="+mn-ea"/>
              <a:cs typeface="+mn-ea"/>
            </a:endParaRPr>
          </a:p>
          <a:p>
            <a:pPr algn="just">
              <a:lnSpc>
                <a:spcPct val="125000"/>
              </a:lnSpc>
            </a:pPr>
            <a:r>
              <a:rPr lang="zh-CN" altLang="zh-CN" sz="1600" b="0" dirty="0">
                <a:solidFill>
                  <a:schemeClr val="tx1"/>
                </a:solidFill>
                <a:latin typeface="+mn-lt"/>
                <a:ea typeface="+mn-ea"/>
                <a:cs typeface="+mn-ea"/>
              </a:rPr>
              <a:t>如图所示，设置线程数为</a:t>
            </a:r>
            <a:r>
              <a:rPr lang="en-US" altLang="zh-CN" sz="1600" b="0" dirty="0">
                <a:solidFill>
                  <a:schemeClr val="tx1"/>
                </a:solidFill>
                <a:latin typeface="+mn-lt"/>
                <a:ea typeface="+mn-ea"/>
                <a:cs typeface="+mn-ea"/>
              </a:rPr>
              <a:t>1000</a:t>
            </a:r>
            <a:r>
              <a:rPr lang="zh-CN" altLang="zh-CN" sz="1600" b="0" dirty="0">
                <a:solidFill>
                  <a:schemeClr val="tx1"/>
                </a:solidFill>
                <a:latin typeface="+mn-lt"/>
                <a:ea typeface="+mn-ea"/>
                <a:cs typeface="+mn-ea"/>
              </a:rPr>
              <a:t>，</a:t>
            </a:r>
            <a:r>
              <a:rPr lang="en-US" altLang="zh-CN" sz="1600" b="0" dirty="0">
                <a:solidFill>
                  <a:schemeClr val="tx1"/>
                </a:solidFill>
                <a:latin typeface="+mn-lt"/>
                <a:ea typeface="+mn-ea"/>
                <a:cs typeface="+mn-ea"/>
              </a:rPr>
              <a:t>2</a:t>
            </a:r>
            <a:r>
              <a:rPr lang="zh-CN" altLang="zh-CN" sz="1600" b="0" dirty="0">
                <a:solidFill>
                  <a:schemeClr val="tx1"/>
                </a:solidFill>
                <a:latin typeface="+mn-lt"/>
                <a:ea typeface="+mn-ea"/>
                <a:cs typeface="+mn-ea"/>
              </a:rPr>
              <a:t>秒内发送，循环</a:t>
            </a:r>
            <a:r>
              <a:rPr lang="en-US" altLang="zh-CN" sz="1600" b="0" dirty="0">
                <a:solidFill>
                  <a:schemeClr val="tx1"/>
                </a:solidFill>
                <a:latin typeface="+mn-lt"/>
                <a:ea typeface="+mn-ea"/>
                <a:cs typeface="+mn-ea"/>
              </a:rPr>
              <a:t>400</a:t>
            </a:r>
            <a:r>
              <a:rPr lang="zh-CN" altLang="zh-CN" sz="1600" b="0" dirty="0">
                <a:solidFill>
                  <a:schemeClr val="tx1"/>
                </a:solidFill>
                <a:latin typeface="+mn-lt"/>
                <a:ea typeface="+mn-ea"/>
                <a:cs typeface="+mn-ea"/>
              </a:rPr>
              <a:t>次，也就是</a:t>
            </a:r>
            <a:r>
              <a:rPr lang="en-US" altLang="zh-CN" sz="1600" b="0" dirty="0">
                <a:solidFill>
                  <a:schemeClr val="tx1"/>
                </a:solidFill>
                <a:latin typeface="+mn-lt"/>
                <a:ea typeface="+mn-ea"/>
                <a:cs typeface="+mn-ea"/>
              </a:rPr>
              <a:t>20w</a:t>
            </a:r>
            <a:r>
              <a:rPr lang="zh-CN" altLang="zh-CN" sz="1600" b="0" dirty="0">
                <a:solidFill>
                  <a:schemeClr val="tx1"/>
                </a:solidFill>
                <a:latin typeface="+mn-lt"/>
                <a:ea typeface="+mn-ea"/>
                <a:cs typeface="+mn-ea"/>
              </a:rPr>
              <a:t>的</a:t>
            </a:r>
            <a:r>
              <a:rPr lang="en-US" altLang="zh-CN" sz="1600" b="0" dirty="0">
                <a:solidFill>
                  <a:schemeClr val="tx1"/>
                </a:solidFill>
                <a:latin typeface="+mn-lt"/>
                <a:ea typeface="+mn-ea"/>
                <a:cs typeface="+mn-ea"/>
              </a:rPr>
              <a:t>QPS</a:t>
            </a:r>
            <a:r>
              <a:rPr lang="zh-CN" altLang="zh-CN" sz="1600" b="0" dirty="0">
                <a:solidFill>
                  <a:schemeClr val="tx1"/>
                </a:solidFill>
                <a:latin typeface="+mn-lt"/>
                <a:ea typeface="+mn-ea"/>
                <a:cs typeface="+mn-ea"/>
              </a:rPr>
              <a:t>，错误率为</a:t>
            </a:r>
            <a:r>
              <a:rPr lang="en-US" altLang="zh-CN" sz="1600" b="0" dirty="0">
                <a:solidFill>
                  <a:schemeClr val="tx1"/>
                </a:solidFill>
                <a:latin typeface="+mn-lt"/>
                <a:ea typeface="+mn-ea"/>
                <a:cs typeface="+mn-ea"/>
              </a:rPr>
              <a:t>0.01%</a:t>
            </a:r>
            <a:r>
              <a:rPr lang="zh-CN" altLang="zh-CN" sz="1600" b="0" dirty="0">
                <a:solidFill>
                  <a:schemeClr val="tx1"/>
                </a:solidFill>
                <a:latin typeface="+mn-lt"/>
                <a:ea typeface="+mn-ea"/>
                <a:cs typeface="+mn-ea"/>
              </a:rPr>
              <a:t>。</a:t>
            </a:r>
            <a:endParaRPr lang="en-US" altLang="zh-CN" sz="1600" b="0" dirty="0">
              <a:solidFill>
                <a:schemeClr val="tx1"/>
              </a:solidFill>
              <a:latin typeface="+mn-lt"/>
              <a:ea typeface="+mn-ea"/>
              <a:cs typeface="+mn-ea"/>
            </a:endParaRPr>
          </a:p>
          <a:p>
            <a:pPr algn="just">
              <a:lnSpc>
                <a:spcPct val="125000"/>
              </a:lnSpc>
            </a:pPr>
            <a:r>
              <a:rPr lang="zh-CN" altLang="en-US" sz="1600" b="0" dirty="0">
                <a:solidFill>
                  <a:schemeClr val="tx1"/>
                </a:solidFill>
                <a:latin typeface="+mn-lt"/>
                <a:ea typeface="+mn-ea"/>
                <a:cs typeface="+mn-ea"/>
              </a:rPr>
              <a:t>平均响应时间</a:t>
            </a:r>
            <a:r>
              <a:rPr lang="en-US" altLang="zh-CN" sz="1600" b="0" dirty="0">
                <a:solidFill>
                  <a:schemeClr val="tx1"/>
                </a:solidFill>
                <a:latin typeface="+mn-lt"/>
                <a:ea typeface="+mn-ea"/>
                <a:cs typeface="+mn-ea"/>
              </a:rPr>
              <a:t>250ms</a:t>
            </a:r>
            <a:r>
              <a:rPr lang="zh-CN" altLang="en-US" sz="1600" b="0" dirty="0">
                <a:solidFill>
                  <a:schemeClr val="tx1"/>
                </a:solidFill>
                <a:latin typeface="+mn-lt"/>
                <a:ea typeface="+mn-ea"/>
                <a:cs typeface="+mn-ea"/>
              </a:rPr>
              <a:t>。</a:t>
            </a:r>
            <a:endParaRPr lang="en-US" altLang="zh-CN" sz="1600" b="0" dirty="0">
              <a:solidFill>
                <a:schemeClr val="tx1"/>
              </a:solidFill>
              <a:latin typeface="+mn-lt"/>
              <a:ea typeface="+mn-ea"/>
              <a:cs typeface="+mn-ea"/>
            </a:endParaRPr>
          </a:p>
          <a:p>
            <a:pPr algn="just">
              <a:lnSpc>
                <a:spcPct val="125000"/>
              </a:lnSpc>
            </a:pPr>
            <a:r>
              <a:rPr lang="zh-CN" altLang="zh-CN" sz="1600" b="0" dirty="0">
                <a:solidFill>
                  <a:schemeClr val="tx1"/>
                </a:solidFill>
                <a:latin typeface="+mn-lt"/>
                <a:ea typeface="+mn-ea"/>
                <a:cs typeface="+mn-ea"/>
              </a:rPr>
              <a:t>因此得出结论，集群模式下，可承受至少</a:t>
            </a:r>
            <a:r>
              <a:rPr lang="en-US" altLang="zh-CN" sz="1600" b="0" dirty="0">
                <a:solidFill>
                  <a:srgbClr val="FFFF00"/>
                </a:solidFill>
                <a:latin typeface="+mn-lt"/>
                <a:ea typeface="+mn-ea"/>
                <a:cs typeface="+mn-ea"/>
              </a:rPr>
              <a:t>20wQPS</a:t>
            </a:r>
            <a:r>
              <a:rPr lang="zh-CN" altLang="en-US" sz="1600" b="0" dirty="0">
                <a:solidFill>
                  <a:schemeClr val="tx1"/>
                </a:solidFill>
                <a:latin typeface="+mn-lt"/>
                <a:ea typeface="+mn-ea"/>
                <a:cs typeface="+mn-ea"/>
              </a:rPr>
              <a:t>。</a:t>
            </a:r>
            <a:endParaRPr lang="zh-CN" altLang="zh-CN" sz="1600" b="0" dirty="0">
              <a:solidFill>
                <a:schemeClr val="tx1"/>
              </a:solidFill>
              <a:latin typeface="+mn-lt"/>
              <a:ea typeface="+mn-ea"/>
              <a:cs typeface="+mn-ea"/>
            </a:endParaRPr>
          </a:p>
        </p:txBody>
      </p:sp>
      <p:pic>
        <p:nvPicPr>
          <p:cNvPr id="11" name="图片 10">
            <a:extLst>
              <a:ext uri="{FF2B5EF4-FFF2-40B4-BE49-F238E27FC236}">
                <a16:creationId xmlns:a16="http://schemas.microsoft.com/office/drawing/2014/main" id="{2276522F-E29A-4E5A-B4EF-86BE693EA045}"/>
              </a:ext>
            </a:extLst>
          </p:cNvPr>
          <p:cNvPicPr>
            <a:picLocks noChangeAspect="1"/>
          </p:cNvPicPr>
          <p:nvPr/>
        </p:nvPicPr>
        <p:blipFill>
          <a:blip r:embed="rId2"/>
          <a:stretch>
            <a:fillRect/>
          </a:stretch>
        </p:blipFill>
        <p:spPr>
          <a:xfrm>
            <a:off x="935563" y="1213168"/>
            <a:ext cx="9993781" cy="3521767"/>
          </a:xfrm>
          <a:prstGeom prst="rect">
            <a:avLst/>
          </a:prstGeom>
        </p:spPr>
      </p:pic>
    </p:spTree>
    <p:extLst>
      <p:ext uri="{BB962C8B-B14F-4D97-AF65-F5344CB8AC3E}">
        <p14:creationId xmlns:p14="http://schemas.microsoft.com/office/powerpoint/2010/main" val="3638189504"/>
      </p:ext>
    </p:extLst>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68501" y="640517"/>
            <a:ext cx="6065788" cy="0"/>
            <a:chOff x="4615664" y="960506"/>
            <a:chExt cx="9102718" cy="0"/>
          </a:xfrm>
        </p:grpSpPr>
        <p:cxnSp>
          <p:nvCxnSpPr>
            <p:cNvPr id="30"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31"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5352303" y="892722"/>
            <a:ext cx="1453680" cy="215444"/>
          </a:xfrm>
          <a:prstGeom prst="rect">
            <a:avLst/>
          </a:prstGeom>
        </p:spPr>
        <p:txBody>
          <a:bodyPr wrap="square">
            <a:spAutoFit/>
          </a:bodyPr>
          <a:lstStyle/>
          <a:p>
            <a:pPr algn="ctr">
              <a:defRPr/>
            </a:pPr>
            <a:r>
              <a:rPr lang="en-US" altLang="zh-CN" sz="800" dirty="0">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41" name="文本框 40"/>
          <p:cNvSpPr txBox="1"/>
          <p:nvPr/>
        </p:nvSpPr>
        <p:spPr>
          <a:xfrm>
            <a:off x="3134995" y="349250"/>
            <a:ext cx="5904230"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sz="3200" b="1" dirty="0">
                <a:solidFill>
                  <a:schemeClr val="tx1"/>
                </a:solidFill>
                <a:latin typeface="Arial" panose="020B0604020202020204" pitchFamily="34" charset="0"/>
                <a:cs typeface="+mn-ea"/>
                <a:sym typeface="Arial" panose="020B0604020202020204" pitchFamily="34" charset="0"/>
              </a:rPr>
              <a:t>项目收获</a:t>
            </a:r>
          </a:p>
        </p:txBody>
      </p:sp>
      <p:sp>
        <p:nvSpPr>
          <p:cNvPr id="2" name="TextBox 32"/>
          <p:cNvSpPr txBox="1"/>
          <p:nvPr/>
        </p:nvSpPr>
        <p:spPr>
          <a:xfrm>
            <a:off x="1782398" y="1183990"/>
            <a:ext cx="8296910" cy="493660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lnSpc>
                <a:spcPct val="150000"/>
              </a:lnSpc>
            </a:pPr>
            <a:r>
              <a:rPr lang="zh-CN" altLang="zh-CN" sz="1800" dirty="0">
                <a:solidFill>
                  <a:schemeClr val="tx1"/>
                </a:solidFill>
                <a:latin typeface="+mn-lt"/>
                <a:ea typeface="+mn-ea"/>
                <a:cs typeface="+mn-ea"/>
              </a:rPr>
              <a:t>本项目总结技术点如下：</a:t>
            </a:r>
          </a:p>
          <a:p>
            <a:pPr marL="342900" lvl="0" indent="-342900" algn="l">
              <a:lnSpc>
                <a:spcPct val="150000"/>
              </a:lnSpc>
              <a:buFont typeface="Arial" panose="020B0604020202020204" pitchFamily="34" charset="0"/>
              <a:buChar char="•"/>
            </a:pPr>
            <a:r>
              <a:rPr lang="zh-CN" altLang="zh-CN" sz="1800" b="0" dirty="0">
                <a:solidFill>
                  <a:schemeClr val="tx1"/>
                </a:solidFill>
                <a:latin typeface="+mn-lt"/>
                <a:ea typeface="+mn-ea"/>
                <a:cs typeface="+mn-ea"/>
              </a:rPr>
              <a:t>运用多种设计模式：</a:t>
            </a:r>
            <a:r>
              <a:rPr lang="zh-CN" altLang="zh-CN" sz="1800" b="0" dirty="0">
                <a:solidFill>
                  <a:srgbClr val="FFFF00"/>
                </a:solidFill>
                <a:latin typeface="+mn-lt"/>
                <a:ea typeface="+mn-ea"/>
                <a:cs typeface="+mn-ea"/>
              </a:rPr>
              <a:t>责任链模式、单例模式、工厂模式、侦听器模式</a:t>
            </a:r>
            <a:r>
              <a:rPr lang="zh-CN" altLang="zh-CN" sz="1800" b="0" dirty="0">
                <a:solidFill>
                  <a:schemeClr val="tx1"/>
                </a:solidFill>
                <a:latin typeface="+mn-lt"/>
                <a:ea typeface="+mn-ea"/>
                <a:cs typeface="+mn-ea"/>
              </a:rPr>
              <a:t>，增强了代码的可读性、维护性和扩展性。</a:t>
            </a:r>
          </a:p>
          <a:p>
            <a:pPr marL="342900" lvl="0" indent="-342900" algn="l">
              <a:lnSpc>
                <a:spcPct val="150000"/>
              </a:lnSpc>
              <a:buFont typeface="Arial" panose="020B0604020202020204" pitchFamily="34" charset="0"/>
              <a:buChar char="•"/>
            </a:pPr>
            <a:r>
              <a:rPr lang="zh-CN" altLang="zh-CN" sz="1800" b="0" dirty="0">
                <a:solidFill>
                  <a:schemeClr val="tx1"/>
                </a:solidFill>
                <a:latin typeface="+mn-lt"/>
                <a:ea typeface="+mn-ea"/>
                <a:cs typeface="+mn-ea"/>
              </a:rPr>
              <a:t>基于</a:t>
            </a:r>
            <a:r>
              <a:rPr lang="en-US" altLang="zh-CN" sz="1800" b="0" dirty="0">
                <a:solidFill>
                  <a:srgbClr val="FFFF00"/>
                </a:solidFill>
                <a:latin typeface="+mn-lt"/>
                <a:ea typeface="+mn-ea"/>
                <a:cs typeface="+mn-ea"/>
              </a:rPr>
              <a:t>NIO</a:t>
            </a:r>
            <a:r>
              <a:rPr lang="zh-CN" altLang="zh-CN" sz="1800" b="0" dirty="0">
                <a:solidFill>
                  <a:schemeClr val="tx1"/>
                </a:solidFill>
                <a:latin typeface="+mn-lt"/>
                <a:ea typeface="+mn-ea"/>
                <a:cs typeface="+mn-ea"/>
              </a:rPr>
              <a:t>异步非阻塞、</a:t>
            </a:r>
            <a:r>
              <a:rPr lang="zh-CN" altLang="zh-CN" sz="1800" b="0" dirty="0">
                <a:solidFill>
                  <a:srgbClr val="FFFF00"/>
                </a:solidFill>
                <a:latin typeface="+mn-lt"/>
                <a:ea typeface="+mn-ea"/>
                <a:cs typeface="+mn-ea"/>
              </a:rPr>
              <a:t>响应式</a:t>
            </a:r>
            <a:r>
              <a:rPr lang="zh-CN" altLang="zh-CN" sz="1800" b="0" dirty="0">
                <a:solidFill>
                  <a:schemeClr val="tx1"/>
                </a:solidFill>
                <a:latin typeface="+mn-lt"/>
                <a:ea typeface="+mn-ea"/>
                <a:cs typeface="+mn-ea"/>
              </a:rPr>
              <a:t>模式，增大了网关吞吐量。</a:t>
            </a:r>
          </a:p>
          <a:p>
            <a:pPr marL="342900" lvl="0" indent="-342900" algn="l">
              <a:lnSpc>
                <a:spcPct val="150000"/>
              </a:lnSpc>
              <a:buFont typeface="Arial" panose="020B0604020202020204" pitchFamily="34" charset="0"/>
              <a:buChar char="•"/>
            </a:pPr>
            <a:r>
              <a:rPr lang="zh-CN" altLang="zh-CN" sz="1800" b="0" dirty="0">
                <a:solidFill>
                  <a:schemeClr val="tx1"/>
                </a:solidFill>
                <a:latin typeface="+mn-lt"/>
                <a:ea typeface="+mn-ea"/>
                <a:cs typeface="+mn-ea"/>
              </a:rPr>
              <a:t>将路由规则、服务实例数据等信息缓存至</a:t>
            </a:r>
            <a:r>
              <a:rPr lang="en-US" altLang="zh-CN" sz="1800" b="0" dirty="0">
                <a:solidFill>
                  <a:schemeClr val="tx1"/>
                </a:solidFill>
                <a:latin typeface="+mn-lt"/>
                <a:ea typeface="+mn-ea"/>
                <a:cs typeface="+mn-ea"/>
              </a:rPr>
              <a:t>JVM</a:t>
            </a:r>
            <a:r>
              <a:rPr lang="zh-CN" altLang="zh-CN" sz="1800" b="0" dirty="0">
                <a:solidFill>
                  <a:schemeClr val="tx1"/>
                </a:solidFill>
                <a:latin typeface="+mn-lt"/>
                <a:ea typeface="+mn-ea"/>
                <a:cs typeface="+mn-ea"/>
              </a:rPr>
              <a:t>内存中，使网关前期处理请求的损耗极低，仅</a:t>
            </a:r>
            <a:r>
              <a:rPr lang="en-US" altLang="zh-CN" sz="1800" b="0" dirty="0">
                <a:solidFill>
                  <a:srgbClr val="FFFF00"/>
                </a:solidFill>
                <a:latin typeface="+mn-lt"/>
                <a:ea typeface="+mn-ea"/>
                <a:cs typeface="+mn-ea"/>
              </a:rPr>
              <a:t>1-3ms</a:t>
            </a:r>
            <a:r>
              <a:rPr lang="zh-CN" altLang="zh-CN" sz="1800" b="0" dirty="0">
                <a:solidFill>
                  <a:schemeClr val="tx1"/>
                </a:solidFill>
                <a:latin typeface="+mn-lt"/>
                <a:ea typeface="+mn-ea"/>
                <a:cs typeface="+mn-ea"/>
              </a:rPr>
              <a:t>。</a:t>
            </a:r>
          </a:p>
          <a:p>
            <a:pPr marL="342900" lvl="0" indent="-342900" algn="l">
              <a:lnSpc>
                <a:spcPct val="150000"/>
              </a:lnSpc>
              <a:buFont typeface="Arial" panose="020B0604020202020204" pitchFamily="34" charset="0"/>
              <a:buChar char="•"/>
            </a:pPr>
            <a:r>
              <a:rPr lang="zh-CN" altLang="zh-CN" sz="1800" b="0" dirty="0">
                <a:solidFill>
                  <a:schemeClr val="tx1"/>
                </a:solidFill>
                <a:latin typeface="+mn-lt"/>
                <a:ea typeface="+mn-ea"/>
                <a:cs typeface="+mn-ea"/>
              </a:rPr>
              <a:t>针对日志处理、</a:t>
            </a:r>
            <a:r>
              <a:rPr lang="en-US" altLang="zh-CN" sz="1800" b="0" dirty="0">
                <a:solidFill>
                  <a:schemeClr val="tx1"/>
                </a:solidFill>
                <a:latin typeface="+mn-lt"/>
                <a:ea typeface="+mn-ea"/>
                <a:cs typeface="+mn-ea"/>
              </a:rPr>
              <a:t>QPS</a:t>
            </a:r>
            <a:r>
              <a:rPr lang="zh-CN" altLang="zh-CN" sz="1800" b="0" dirty="0">
                <a:solidFill>
                  <a:schemeClr val="tx1"/>
                </a:solidFill>
                <a:latin typeface="+mn-lt"/>
                <a:ea typeface="+mn-ea"/>
                <a:cs typeface="+mn-ea"/>
              </a:rPr>
              <a:t>收集采用阻塞队列，合并处理的方式，减少网络</a:t>
            </a:r>
            <a:r>
              <a:rPr lang="en-US" altLang="zh-CN" sz="1800" b="0" dirty="0">
                <a:solidFill>
                  <a:schemeClr val="tx1"/>
                </a:solidFill>
                <a:latin typeface="+mn-lt"/>
                <a:ea typeface="+mn-ea"/>
                <a:cs typeface="+mn-ea"/>
              </a:rPr>
              <a:t>IO</a:t>
            </a:r>
            <a:r>
              <a:rPr lang="zh-CN" altLang="zh-CN" sz="1800" b="0" dirty="0">
                <a:solidFill>
                  <a:schemeClr val="tx1"/>
                </a:solidFill>
                <a:latin typeface="+mn-lt"/>
                <a:ea typeface="+mn-ea"/>
                <a:cs typeface="+mn-ea"/>
              </a:rPr>
              <a:t>次数，极大提高性能。</a:t>
            </a:r>
          </a:p>
          <a:p>
            <a:pPr marL="342900" lvl="0" indent="-342900" algn="l">
              <a:lnSpc>
                <a:spcPct val="150000"/>
              </a:lnSpc>
              <a:buFont typeface="Arial" panose="020B0604020202020204" pitchFamily="34" charset="0"/>
              <a:buChar char="•"/>
            </a:pPr>
            <a:r>
              <a:rPr lang="zh-CN" altLang="zh-CN" sz="1800" b="0" dirty="0">
                <a:solidFill>
                  <a:schemeClr val="tx1"/>
                </a:solidFill>
                <a:latin typeface="+mn-lt"/>
                <a:ea typeface="+mn-ea"/>
                <a:cs typeface="+mn-ea"/>
              </a:rPr>
              <a:t>插件化的思想，增强了用户的自定义扩展性。</a:t>
            </a:r>
          </a:p>
          <a:p>
            <a:pPr marL="342900" lvl="0" indent="-342900" algn="l">
              <a:lnSpc>
                <a:spcPct val="150000"/>
              </a:lnSpc>
              <a:buFont typeface="Arial" panose="020B0604020202020204" pitchFamily="34" charset="0"/>
              <a:buChar char="•"/>
            </a:pPr>
            <a:r>
              <a:rPr lang="zh-CN" altLang="zh-CN" sz="1800" b="0" dirty="0">
                <a:solidFill>
                  <a:schemeClr val="tx1"/>
                </a:solidFill>
                <a:latin typeface="+mn-lt"/>
                <a:ea typeface="+mn-ea"/>
                <a:cs typeface="+mn-ea"/>
              </a:rPr>
              <a:t>对访问者</a:t>
            </a:r>
            <a:r>
              <a:rPr lang="en-US" altLang="zh-CN" sz="1800" b="0" dirty="0">
                <a:solidFill>
                  <a:schemeClr val="tx1"/>
                </a:solidFill>
                <a:latin typeface="+mn-lt"/>
                <a:ea typeface="+mn-ea"/>
                <a:cs typeface="+mn-ea"/>
              </a:rPr>
              <a:t>IP</a:t>
            </a:r>
            <a:r>
              <a:rPr lang="zh-CN" altLang="zh-CN" sz="1800" b="0" dirty="0">
                <a:solidFill>
                  <a:schemeClr val="tx1"/>
                </a:solidFill>
                <a:latin typeface="+mn-lt"/>
                <a:ea typeface="+mn-ea"/>
                <a:cs typeface="+mn-ea"/>
              </a:rPr>
              <a:t>进行地图热力图处理，方便快速定位用户画像。</a:t>
            </a:r>
            <a:endParaRPr lang="en-US" altLang="zh-CN" sz="1800" b="0" dirty="0">
              <a:solidFill>
                <a:schemeClr val="tx1"/>
              </a:solidFill>
              <a:latin typeface="+mn-lt"/>
              <a:ea typeface="+mn-ea"/>
              <a:cs typeface="+mn-ea"/>
            </a:endParaRPr>
          </a:p>
          <a:p>
            <a:pPr lvl="0" algn="l">
              <a:lnSpc>
                <a:spcPct val="150000"/>
              </a:lnSpc>
            </a:pPr>
            <a:r>
              <a:rPr lang="zh-CN" altLang="en-US" sz="1800" dirty="0">
                <a:solidFill>
                  <a:schemeClr val="tx1"/>
                </a:solidFill>
                <a:latin typeface="+mn-lt"/>
                <a:ea typeface="+mn-ea"/>
                <a:cs typeface="+mn-ea"/>
              </a:rPr>
              <a:t>不足：</a:t>
            </a:r>
            <a:endParaRPr lang="en-US" altLang="zh-CN" sz="1800" dirty="0">
              <a:solidFill>
                <a:schemeClr val="tx1"/>
              </a:solidFill>
              <a:latin typeface="+mn-lt"/>
              <a:ea typeface="+mn-ea"/>
              <a:cs typeface="+mn-ea"/>
            </a:endParaRPr>
          </a:p>
          <a:p>
            <a:pPr marL="285750" lvl="0" indent="-285750" algn="l">
              <a:lnSpc>
                <a:spcPct val="150000"/>
              </a:lnSpc>
              <a:buFont typeface="Arial" panose="020B0604020202020204" pitchFamily="34" charset="0"/>
              <a:buChar char="•"/>
            </a:pPr>
            <a:r>
              <a:rPr lang="zh-CN" altLang="en-US" sz="1800" b="0" dirty="0">
                <a:solidFill>
                  <a:schemeClr val="tx1"/>
                </a:solidFill>
                <a:latin typeface="+mn-lt"/>
                <a:ea typeface="+mn-ea"/>
                <a:cs typeface="+mn-ea"/>
              </a:rPr>
              <a:t>远远没有达到</a:t>
            </a:r>
            <a:r>
              <a:rPr lang="en-US" altLang="zh-CN" sz="1800" b="0" dirty="0">
                <a:solidFill>
                  <a:schemeClr val="tx1"/>
                </a:solidFill>
                <a:latin typeface="+mn-lt"/>
                <a:ea typeface="+mn-ea"/>
                <a:cs typeface="+mn-ea"/>
              </a:rPr>
              <a:t>10wTPS</a:t>
            </a:r>
            <a:r>
              <a:rPr lang="zh-CN" altLang="en-US" sz="1800" b="0" dirty="0">
                <a:solidFill>
                  <a:schemeClr val="tx1"/>
                </a:solidFill>
                <a:latin typeface="+mn-lt"/>
                <a:ea typeface="+mn-ea"/>
                <a:cs typeface="+mn-ea"/>
              </a:rPr>
              <a:t>，值得继续研究。</a:t>
            </a:r>
            <a:endParaRPr lang="zh-CN" altLang="zh-CN" sz="1800" b="0" dirty="0">
              <a:solidFill>
                <a:schemeClr val="tx1"/>
              </a:solidFill>
              <a:latin typeface="+mn-lt"/>
              <a:ea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077391" y="640517"/>
            <a:ext cx="6065788" cy="0"/>
            <a:chOff x="4615664" y="960506"/>
            <a:chExt cx="9102718" cy="0"/>
          </a:xfrm>
        </p:grpSpPr>
        <p:cxnSp>
          <p:nvCxnSpPr>
            <p:cNvPr id="24"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25"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7" name="文本框 26"/>
          <p:cNvSpPr txBox="1"/>
          <p:nvPr/>
        </p:nvSpPr>
        <p:spPr>
          <a:xfrm>
            <a:off x="4208688" y="317922"/>
            <a:ext cx="3758691"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项目介绍</a:t>
            </a:r>
          </a:p>
        </p:txBody>
      </p:sp>
      <p:sp>
        <p:nvSpPr>
          <p:cNvPr id="4" name="Text Placeholder 33"/>
          <p:cNvSpPr txBox="1"/>
          <p:nvPr/>
        </p:nvSpPr>
        <p:spPr>
          <a:xfrm>
            <a:off x="1294130" y="1620520"/>
            <a:ext cx="9604375" cy="2245808"/>
          </a:xfrm>
          <a:prstGeom prst="rect">
            <a:avLst/>
          </a:prstGeom>
          <a:noFill/>
        </p:spPr>
        <p:txBody>
          <a:bodyPr wrap="square" rtlCol="0">
            <a:spAutoFit/>
          </a:bodyPr>
          <a:lstStyle>
            <a:defPPr>
              <a:defRPr lang="en-US"/>
            </a:defPPr>
            <a:lvl1pPr algn="ctr" defTabSz="1218565">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l">
              <a:lnSpc>
                <a:spcPct val="150000"/>
              </a:lnSpc>
              <a:defRPr/>
            </a:pPr>
            <a:r>
              <a:rPr lang="en-US" altLang="zh-CN" sz="1860" b="0" dirty="0">
                <a:solidFill>
                  <a:prstClr val="white"/>
                </a:solidFill>
                <a:cs typeface="+mn-ea"/>
              </a:rPr>
              <a:t>Qing Gateway</a:t>
            </a:r>
            <a:r>
              <a:rPr lang="zh-CN" altLang="zh-CN" sz="1860" b="0" dirty="0">
                <a:solidFill>
                  <a:prstClr val="white"/>
                </a:solidFill>
                <a:cs typeface="+mn-ea"/>
              </a:rPr>
              <a:t>是一个高性能、多协议、易扩展、分布式、响应式的</a:t>
            </a:r>
            <a:r>
              <a:rPr lang="en-US" altLang="zh-CN" sz="1860" b="0" dirty="0">
                <a:solidFill>
                  <a:prstClr val="white"/>
                </a:solidFill>
                <a:cs typeface="+mn-ea"/>
              </a:rPr>
              <a:t>API</a:t>
            </a:r>
            <a:r>
              <a:rPr lang="zh-CN" altLang="zh-CN" sz="1860" b="0" dirty="0">
                <a:solidFill>
                  <a:prstClr val="white"/>
                </a:solidFill>
                <a:cs typeface="+mn-ea"/>
              </a:rPr>
              <a:t>网关，拥有交互友好的管理平台界面。</a:t>
            </a:r>
            <a:endParaRPr lang="en-US" altLang="zh-CN" sz="1860" b="0" dirty="0">
              <a:solidFill>
                <a:prstClr val="white"/>
              </a:solidFill>
              <a:cs typeface="+mn-ea"/>
            </a:endParaRPr>
          </a:p>
          <a:p>
            <a:pPr algn="l">
              <a:lnSpc>
                <a:spcPct val="150000"/>
              </a:lnSpc>
              <a:defRPr/>
            </a:pPr>
            <a:r>
              <a:rPr lang="zh-CN" altLang="zh-CN" sz="1860" b="0" dirty="0">
                <a:solidFill>
                  <a:prstClr val="white"/>
                </a:solidFill>
                <a:cs typeface="+mn-ea"/>
              </a:rPr>
              <a:t>单机网关可承受</a:t>
            </a:r>
            <a:r>
              <a:rPr lang="en-US" altLang="zh-CN" sz="1860" b="0" dirty="0">
                <a:solidFill>
                  <a:srgbClr val="FFC000"/>
                </a:solidFill>
                <a:cs typeface="+mn-ea"/>
              </a:rPr>
              <a:t>10w </a:t>
            </a:r>
            <a:r>
              <a:rPr lang="en-US" altLang="zh-CN" sz="1860" b="0" dirty="0" err="1">
                <a:solidFill>
                  <a:srgbClr val="FFC000"/>
                </a:solidFill>
                <a:cs typeface="+mn-ea"/>
              </a:rPr>
              <a:t>Qps</a:t>
            </a:r>
            <a:r>
              <a:rPr lang="zh-CN" altLang="zh-CN" sz="1860" b="0" dirty="0">
                <a:solidFill>
                  <a:prstClr val="white"/>
                </a:solidFill>
                <a:cs typeface="+mn-ea"/>
              </a:rPr>
              <a:t>流量，网关处理损耗仅为</a:t>
            </a:r>
            <a:r>
              <a:rPr lang="en-US" altLang="zh-CN" sz="1860" b="0" dirty="0">
                <a:solidFill>
                  <a:srgbClr val="FFC000"/>
                </a:solidFill>
                <a:cs typeface="+mn-ea"/>
              </a:rPr>
              <a:t>1-3ms</a:t>
            </a:r>
            <a:r>
              <a:rPr lang="zh-CN" altLang="zh-CN" sz="1860" b="0" dirty="0">
                <a:solidFill>
                  <a:prstClr val="white"/>
                </a:solidFill>
                <a:cs typeface="+mn-ea"/>
              </a:rPr>
              <a:t>，性能不输</a:t>
            </a:r>
            <a:r>
              <a:rPr lang="en-US" altLang="zh-CN" sz="1860" b="0" dirty="0">
                <a:solidFill>
                  <a:prstClr val="white"/>
                </a:solidFill>
                <a:cs typeface="+mn-ea"/>
              </a:rPr>
              <a:t>Spring Cloud Gateway</a:t>
            </a:r>
            <a:r>
              <a:rPr lang="zh-CN" altLang="zh-CN" sz="1860" b="0" dirty="0">
                <a:solidFill>
                  <a:prstClr val="white"/>
                </a:solidFill>
                <a:cs typeface="+mn-ea"/>
              </a:rPr>
              <a:t>。兼容主流的微服务工具：</a:t>
            </a:r>
            <a:r>
              <a:rPr lang="en-US" altLang="zh-CN" sz="1860" b="0" dirty="0" err="1">
                <a:solidFill>
                  <a:prstClr val="white"/>
                </a:solidFill>
                <a:cs typeface="+mn-ea"/>
              </a:rPr>
              <a:t>Nacos</a:t>
            </a:r>
            <a:r>
              <a:rPr lang="zh-CN" altLang="zh-CN" sz="1860" b="0" dirty="0">
                <a:solidFill>
                  <a:prstClr val="white"/>
                </a:solidFill>
                <a:cs typeface="+mn-ea"/>
              </a:rPr>
              <a:t>、</a:t>
            </a:r>
            <a:r>
              <a:rPr lang="en-US" altLang="zh-CN" sz="1860" b="0" dirty="0">
                <a:solidFill>
                  <a:prstClr val="white"/>
                </a:solidFill>
                <a:cs typeface="+mn-ea"/>
              </a:rPr>
              <a:t>Redis</a:t>
            </a:r>
            <a:r>
              <a:rPr lang="zh-CN" altLang="zh-CN" sz="1860" b="0" dirty="0">
                <a:solidFill>
                  <a:prstClr val="white"/>
                </a:solidFill>
                <a:cs typeface="+mn-ea"/>
              </a:rPr>
              <a:t>、</a:t>
            </a:r>
            <a:r>
              <a:rPr lang="en-US" altLang="zh-CN" sz="1860" b="0" dirty="0" err="1">
                <a:solidFill>
                  <a:prstClr val="white"/>
                </a:solidFill>
                <a:cs typeface="+mn-ea"/>
              </a:rPr>
              <a:t>Mysql</a:t>
            </a:r>
            <a:r>
              <a:rPr lang="zh-CN" altLang="zh-CN" sz="1860" b="0" dirty="0">
                <a:solidFill>
                  <a:prstClr val="white"/>
                </a:solidFill>
                <a:cs typeface="+mn-ea"/>
              </a:rPr>
              <a:t>。基于</a:t>
            </a:r>
            <a:r>
              <a:rPr lang="en-US" altLang="zh-CN" sz="1860" b="0" dirty="0">
                <a:solidFill>
                  <a:prstClr val="white"/>
                </a:solidFill>
                <a:cs typeface="+mn-ea"/>
              </a:rPr>
              <a:t>SPI</a:t>
            </a:r>
            <a:r>
              <a:rPr lang="zh-CN" altLang="zh-CN" sz="1860" b="0" dirty="0">
                <a:solidFill>
                  <a:prstClr val="white"/>
                </a:solidFill>
                <a:cs typeface="+mn-ea"/>
              </a:rPr>
              <a:t>机制，支持热插拔，用户可以定制化开发，满足用户各种场景的现状和未来需求。</a:t>
            </a:r>
            <a:endParaRPr lang="en-US" altLang="zh-CN" sz="1860" b="0" dirty="0">
              <a:solidFill>
                <a:prstClr val="white"/>
              </a:solidFill>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3"/>
          <p:cNvSpPr txBox="1"/>
          <p:nvPr/>
        </p:nvSpPr>
        <p:spPr>
          <a:xfrm>
            <a:off x="3174996" y="2667726"/>
            <a:ext cx="1890652" cy="378460"/>
          </a:xfrm>
          <a:prstGeom prst="rect">
            <a:avLst/>
          </a:prstGeom>
          <a:noFill/>
        </p:spPr>
        <p:txBody>
          <a:bodyPr wrap="square" rtlCol="0">
            <a:spAutoFit/>
          </a:bodyPr>
          <a:lstStyle>
            <a:defPPr>
              <a:defRPr lang="en-US"/>
            </a:defPPr>
            <a:lvl1pPr algn="ctr" defTabSz="1218565">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l"/>
            <a:r>
              <a:rPr lang="zh-CN" altLang="en-AU" sz="186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一、整体设计</a:t>
            </a:r>
          </a:p>
        </p:txBody>
      </p:sp>
      <p:sp>
        <p:nvSpPr>
          <p:cNvPr id="34" name="Text Placeholder 33"/>
          <p:cNvSpPr txBox="1"/>
          <p:nvPr/>
        </p:nvSpPr>
        <p:spPr>
          <a:xfrm>
            <a:off x="3175000" y="4067810"/>
            <a:ext cx="2226945" cy="378460"/>
          </a:xfrm>
          <a:prstGeom prst="rect">
            <a:avLst/>
          </a:prstGeom>
          <a:noFill/>
        </p:spPr>
        <p:txBody>
          <a:bodyPr wrap="square" rtlCol="0">
            <a:spAutoFit/>
          </a:bodyPr>
          <a:lstStyle>
            <a:defPPr>
              <a:defRPr lang="en-US"/>
            </a:defPPr>
            <a:lvl1pPr defTabSz="1218565">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AU" sz="1865" dirty="0">
                <a:solidFill>
                  <a:schemeClr val="bg1"/>
                </a:solidFill>
                <a:cs typeface="+mn-ea"/>
                <a:sym typeface="Arial" panose="020B0604020202020204" pitchFamily="34" charset="0"/>
              </a:rPr>
              <a:t>三、核心功能介绍</a:t>
            </a:r>
          </a:p>
        </p:txBody>
      </p:sp>
      <p:sp>
        <p:nvSpPr>
          <p:cNvPr id="38" name="Text Placeholder 33"/>
          <p:cNvSpPr txBox="1"/>
          <p:nvPr/>
        </p:nvSpPr>
        <p:spPr>
          <a:xfrm>
            <a:off x="8149036" y="2657566"/>
            <a:ext cx="1890652" cy="378460"/>
          </a:xfrm>
          <a:prstGeom prst="rect">
            <a:avLst/>
          </a:prstGeom>
          <a:noFill/>
        </p:spPr>
        <p:txBody>
          <a:bodyPr wrap="square" rtlCol="0">
            <a:spAutoFit/>
          </a:bodyPr>
          <a:lstStyle>
            <a:defPPr>
              <a:defRPr lang="en-US"/>
            </a:defPPr>
            <a:lvl1pPr algn="ctr" defTabSz="1218565">
              <a:lnSpc>
                <a:spcPct val="100000"/>
              </a:lnSpc>
              <a:spcBef>
                <a:spcPct val="20000"/>
              </a:spcBef>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l"/>
            <a:r>
              <a:rPr lang="zh-CN" altLang="en-AU" sz="186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二、项目演示</a:t>
            </a:r>
          </a:p>
        </p:txBody>
      </p:sp>
      <p:sp>
        <p:nvSpPr>
          <p:cNvPr id="40" name="Text Placeholder 33"/>
          <p:cNvSpPr txBox="1"/>
          <p:nvPr/>
        </p:nvSpPr>
        <p:spPr>
          <a:xfrm>
            <a:off x="8149671" y="4067126"/>
            <a:ext cx="1890652" cy="378460"/>
          </a:xfrm>
          <a:prstGeom prst="rect">
            <a:avLst/>
          </a:prstGeom>
          <a:noFill/>
        </p:spPr>
        <p:txBody>
          <a:bodyPr wrap="square" rtlCol="0">
            <a:spAutoFit/>
          </a:bodyPr>
          <a:lstStyle>
            <a:defPPr>
              <a:defRPr lang="en-US"/>
            </a:defPPr>
            <a:lvl1pPr defTabSz="1218565">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r>
              <a:rPr lang="zh-CN" altLang="en-AU" sz="1865" dirty="0">
                <a:solidFill>
                  <a:schemeClr val="bg1"/>
                </a:solidFill>
                <a:cs typeface="+mn-ea"/>
                <a:sym typeface="Arial" panose="020B0604020202020204" pitchFamily="34" charset="0"/>
              </a:rPr>
              <a:t>四、总结</a:t>
            </a:r>
          </a:p>
        </p:txBody>
      </p:sp>
      <p:sp>
        <p:nvSpPr>
          <p:cNvPr id="19" name="椭圆 18"/>
          <p:cNvSpPr/>
          <p:nvPr/>
        </p:nvSpPr>
        <p:spPr>
          <a:xfrm>
            <a:off x="2171834" y="2517287"/>
            <a:ext cx="755904" cy="755904"/>
          </a:xfrm>
          <a:prstGeom prst="ellipse">
            <a:avLst/>
          </a:prstGeom>
          <a:solidFill>
            <a:srgbClr val="29D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微软雅黑" panose="020B0503020204020204" pitchFamily="34" charset="-122"/>
              <a:sym typeface="Arial" panose="020B0604020202020204" pitchFamily="34" charset="0"/>
            </a:endParaRPr>
          </a:p>
        </p:txBody>
      </p:sp>
      <p:sp>
        <p:nvSpPr>
          <p:cNvPr id="18" name="原创         _17"/>
          <p:cNvSpPr>
            <a:spLocks noEditPoints="1"/>
          </p:cNvSpPr>
          <p:nvPr/>
        </p:nvSpPr>
        <p:spPr bwMode="auto">
          <a:xfrm>
            <a:off x="2400109" y="2744441"/>
            <a:ext cx="299355" cy="301597"/>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a typeface="微软雅黑" panose="020B0503020204020204" pitchFamily="34" charset="-122"/>
              <a:cs typeface="+mn-ea"/>
              <a:sym typeface="Arial" panose="020B0604020202020204" pitchFamily="34" charset="0"/>
            </a:endParaRPr>
          </a:p>
        </p:txBody>
      </p:sp>
      <p:sp>
        <p:nvSpPr>
          <p:cNvPr id="49" name="椭圆 48"/>
          <p:cNvSpPr/>
          <p:nvPr/>
        </p:nvSpPr>
        <p:spPr>
          <a:xfrm>
            <a:off x="2171834" y="3917258"/>
            <a:ext cx="755904" cy="755904"/>
          </a:xfrm>
          <a:prstGeom prst="ellipse">
            <a:avLst/>
          </a:prstGeom>
          <a:solidFill>
            <a:srgbClr val="29D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微软雅黑" panose="020B0503020204020204" pitchFamily="34" charset="-122"/>
              <a:sym typeface="Arial" panose="020B0604020202020204" pitchFamily="34" charset="0"/>
            </a:endParaRPr>
          </a:p>
        </p:txBody>
      </p:sp>
      <p:sp>
        <p:nvSpPr>
          <p:cNvPr id="50" name="原创         _17"/>
          <p:cNvSpPr>
            <a:spLocks noEditPoints="1"/>
          </p:cNvSpPr>
          <p:nvPr/>
        </p:nvSpPr>
        <p:spPr bwMode="auto">
          <a:xfrm>
            <a:off x="2400109" y="4144412"/>
            <a:ext cx="299355" cy="301597"/>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a typeface="微软雅黑" panose="020B0503020204020204" pitchFamily="34" charset="-122"/>
              <a:cs typeface="+mn-ea"/>
              <a:sym typeface="Arial" panose="020B0604020202020204" pitchFamily="34" charset="0"/>
            </a:endParaRPr>
          </a:p>
        </p:txBody>
      </p:sp>
      <p:sp>
        <p:nvSpPr>
          <p:cNvPr id="51" name="椭圆 50"/>
          <p:cNvSpPr/>
          <p:nvPr/>
        </p:nvSpPr>
        <p:spPr>
          <a:xfrm>
            <a:off x="7211558" y="2516652"/>
            <a:ext cx="755904" cy="755904"/>
          </a:xfrm>
          <a:prstGeom prst="ellipse">
            <a:avLst/>
          </a:prstGeom>
          <a:solidFill>
            <a:srgbClr val="29D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微软雅黑" panose="020B0503020204020204" pitchFamily="34" charset="-122"/>
              <a:sym typeface="Arial" panose="020B0604020202020204" pitchFamily="34" charset="0"/>
            </a:endParaRPr>
          </a:p>
        </p:txBody>
      </p:sp>
      <p:sp>
        <p:nvSpPr>
          <p:cNvPr id="52" name="原创         _17"/>
          <p:cNvSpPr>
            <a:spLocks noEditPoints="1"/>
          </p:cNvSpPr>
          <p:nvPr/>
        </p:nvSpPr>
        <p:spPr bwMode="auto">
          <a:xfrm>
            <a:off x="7439833" y="2743806"/>
            <a:ext cx="299355" cy="301597"/>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a typeface="微软雅黑" panose="020B0503020204020204" pitchFamily="34" charset="-122"/>
              <a:cs typeface="+mn-ea"/>
              <a:sym typeface="Arial" panose="020B0604020202020204" pitchFamily="34" charset="0"/>
            </a:endParaRPr>
          </a:p>
        </p:txBody>
      </p:sp>
      <p:sp>
        <p:nvSpPr>
          <p:cNvPr id="53" name="椭圆 52"/>
          <p:cNvSpPr/>
          <p:nvPr/>
        </p:nvSpPr>
        <p:spPr>
          <a:xfrm>
            <a:off x="7211558" y="3916623"/>
            <a:ext cx="755904" cy="755904"/>
          </a:xfrm>
          <a:prstGeom prst="ellipse">
            <a:avLst/>
          </a:prstGeom>
          <a:solidFill>
            <a:srgbClr val="29D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a typeface="微软雅黑" panose="020B0503020204020204" pitchFamily="34" charset="-122"/>
              <a:sym typeface="Arial" panose="020B0604020202020204" pitchFamily="34" charset="0"/>
            </a:endParaRPr>
          </a:p>
        </p:txBody>
      </p:sp>
      <p:sp>
        <p:nvSpPr>
          <p:cNvPr id="54" name="原创         _17"/>
          <p:cNvSpPr>
            <a:spLocks noEditPoints="1"/>
          </p:cNvSpPr>
          <p:nvPr/>
        </p:nvSpPr>
        <p:spPr bwMode="auto">
          <a:xfrm>
            <a:off x="7439833" y="4143777"/>
            <a:ext cx="299355" cy="301597"/>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ea typeface="微软雅黑" panose="020B0503020204020204" pitchFamily="34" charset="-122"/>
              <a:cs typeface="+mn-ea"/>
              <a:sym typeface="Arial" panose="020B0604020202020204" pitchFamily="34" charset="0"/>
            </a:endParaRPr>
          </a:p>
        </p:txBody>
      </p:sp>
      <p:grpSp>
        <p:nvGrpSpPr>
          <p:cNvPr id="23" name="组合 22"/>
          <p:cNvGrpSpPr/>
          <p:nvPr/>
        </p:nvGrpSpPr>
        <p:grpSpPr>
          <a:xfrm>
            <a:off x="3077391" y="640517"/>
            <a:ext cx="6065788" cy="0"/>
            <a:chOff x="4615664" y="960506"/>
            <a:chExt cx="9102718" cy="0"/>
          </a:xfrm>
        </p:grpSpPr>
        <p:cxnSp>
          <p:nvCxnSpPr>
            <p:cNvPr id="24"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25"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5361193" y="892722"/>
            <a:ext cx="1453680" cy="215444"/>
          </a:xfrm>
          <a:prstGeom prst="rect">
            <a:avLst/>
          </a:prstGeom>
        </p:spPr>
        <p:txBody>
          <a:bodyPr wrap="square">
            <a:spAutoFit/>
          </a:bodyPr>
          <a:lstStyle/>
          <a:p>
            <a:pPr algn="ctr">
              <a:defRPr/>
            </a:pPr>
            <a:r>
              <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BUSINESS REPORT</a:t>
            </a:r>
          </a:p>
        </p:txBody>
      </p:sp>
      <p:sp>
        <p:nvSpPr>
          <p:cNvPr id="27" name="文本框 26"/>
          <p:cNvSpPr txBox="1"/>
          <p:nvPr/>
        </p:nvSpPr>
        <p:spPr>
          <a:xfrm>
            <a:off x="4208688" y="317922"/>
            <a:ext cx="3758691"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bg1"/>
                </a:solidFill>
                <a:latin typeface="Arial" panose="020B0604020202020204" pitchFamily="34" charset="0"/>
                <a:cs typeface="+mn-ea"/>
                <a:sym typeface="Arial" panose="020B0604020202020204" pitchFamily="34" charset="0"/>
              </a:rPr>
              <a:t>大纲</a:t>
            </a:r>
          </a:p>
        </p:txBody>
      </p:sp>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30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230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grpId="0" nodeType="withEffect">
                                  <p:stCondLst>
                                    <p:cond delay="23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fltVal val="0"/>
                                          </p:val>
                                        </p:tav>
                                        <p:tav tm="100000">
                                          <p:val>
                                            <p:strVal val="#ppt_h"/>
                                          </p:val>
                                        </p:tav>
                                      </p:tavLst>
                                    </p:anim>
                                    <p:animEffect transition="in" filter="fade">
                                      <p:cBhvr>
                                        <p:cTn id="19" dur="500"/>
                                        <p:tgtEl>
                                          <p:spTgt spid="52"/>
                                        </p:tgtEl>
                                      </p:cBhvr>
                                    </p:animEffect>
                                  </p:childTnLst>
                                </p:cTn>
                              </p:par>
                              <p:par>
                                <p:cTn id="20" presetID="53" presetClass="entr" presetSubtype="16" fill="hold" grpId="0" nodeType="withEffect">
                                  <p:stCondLst>
                                    <p:cond delay="2300"/>
                                  </p:stCondLst>
                                  <p:childTnLst>
                                    <p:set>
                                      <p:cBhvr>
                                        <p:cTn id="21" dur="1" fill="hold">
                                          <p:stCondLst>
                                            <p:cond delay="0"/>
                                          </p:stCondLst>
                                        </p:cTn>
                                        <p:tgtEl>
                                          <p:spTgt spid="54"/>
                                        </p:tgtEl>
                                        <p:attrNameLst>
                                          <p:attrName>style.visibility</p:attrName>
                                        </p:attrNameLst>
                                      </p:cBhvr>
                                      <p:to>
                                        <p:strVal val="visible"/>
                                      </p:to>
                                    </p:set>
                                    <p:anim calcmode="lin" valueType="num">
                                      <p:cBhvr>
                                        <p:cTn id="22" dur="500" fill="hold"/>
                                        <p:tgtEl>
                                          <p:spTgt spid="54"/>
                                        </p:tgtEl>
                                        <p:attrNameLst>
                                          <p:attrName>ppt_w</p:attrName>
                                        </p:attrNameLst>
                                      </p:cBhvr>
                                      <p:tavLst>
                                        <p:tav tm="0">
                                          <p:val>
                                            <p:fltVal val="0"/>
                                          </p:val>
                                        </p:tav>
                                        <p:tav tm="100000">
                                          <p:val>
                                            <p:strVal val="#ppt_w"/>
                                          </p:val>
                                        </p:tav>
                                      </p:tavLst>
                                    </p:anim>
                                    <p:anim calcmode="lin" valueType="num">
                                      <p:cBhvr>
                                        <p:cTn id="23" dur="500" fill="hold"/>
                                        <p:tgtEl>
                                          <p:spTgt spid="54"/>
                                        </p:tgtEl>
                                        <p:attrNameLst>
                                          <p:attrName>ppt_h</p:attrName>
                                        </p:attrNameLst>
                                      </p:cBhvr>
                                      <p:tavLst>
                                        <p:tav tm="0">
                                          <p:val>
                                            <p:fltVal val="0"/>
                                          </p:val>
                                        </p:tav>
                                        <p:tav tm="100000">
                                          <p:val>
                                            <p:strVal val="#ppt_h"/>
                                          </p:val>
                                        </p:tav>
                                      </p:tavLst>
                                    </p:anim>
                                    <p:animEffect transition="in" filter="fade">
                                      <p:cBhvr>
                                        <p:cTn id="2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50" grpId="0" bldLvl="0" animBg="1"/>
      <p:bldP spid="52" grpId="0" bldLvl="0" animBg="1"/>
      <p:bldP spid="5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3077391" y="640517"/>
            <a:ext cx="6065788" cy="0"/>
            <a:chOff x="4615664" y="960506"/>
            <a:chExt cx="9102718" cy="0"/>
          </a:xfrm>
        </p:grpSpPr>
        <p:cxnSp>
          <p:nvCxnSpPr>
            <p:cNvPr id="39"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40"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4208688" y="317922"/>
            <a:ext cx="3758691"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一、整体设计</a:t>
            </a:r>
          </a:p>
        </p:txBody>
      </p:sp>
      <p:pic>
        <p:nvPicPr>
          <p:cNvPr id="7" name="图片 6">
            <a:extLst>
              <a:ext uri="{FF2B5EF4-FFF2-40B4-BE49-F238E27FC236}">
                <a16:creationId xmlns:a16="http://schemas.microsoft.com/office/drawing/2014/main" id="{9782080F-17D7-4D21-902A-4000EB7BB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960" y="1080132"/>
            <a:ext cx="6302044" cy="4909767"/>
          </a:xfrm>
          <a:prstGeom prst="rect">
            <a:avLst/>
          </a:prstGeom>
        </p:spPr>
      </p:pic>
      <p:sp>
        <p:nvSpPr>
          <p:cNvPr id="8" name="Text Placeholder 33">
            <a:extLst>
              <a:ext uri="{FF2B5EF4-FFF2-40B4-BE49-F238E27FC236}">
                <a16:creationId xmlns:a16="http://schemas.microsoft.com/office/drawing/2014/main" id="{5D8F6453-3093-489C-A6C5-591E2BC2DD79}"/>
              </a:ext>
            </a:extLst>
          </p:cNvPr>
          <p:cNvSpPr txBox="1"/>
          <p:nvPr/>
        </p:nvSpPr>
        <p:spPr>
          <a:xfrm>
            <a:off x="343655" y="1341101"/>
            <a:ext cx="6871335" cy="4093428"/>
          </a:xfrm>
          <a:prstGeom prst="rect">
            <a:avLst/>
          </a:prstGeom>
          <a:noFill/>
        </p:spPr>
        <p:txBody>
          <a:bodyPr wrap="square" rtlCol="0">
            <a:spAutoFit/>
          </a:bodyPr>
          <a:lstStyle>
            <a:defPPr>
              <a:defRPr lang="en-US"/>
            </a:defPPr>
            <a:lvl1pPr defTabSz="1218565">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000" dirty="0">
                <a:solidFill>
                  <a:schemeClr val="tx1"/>
                </a:solidFill>
                <a:latin typeface="+mn-lt"/>
                <a:ea typeface="+mn-ea"/>
                <a:cs typeface="+mn-ea"/>
                <a:sym typeface="+mn-lt"/>
              </a:rPr>
              <a:t>网关节点</a:t>
            </a:r>
            <a:r>
              <a:rPr lang="en-US" altLang="zh-CN" sz="2000" dirty="0">
                <a:solidFill>
                  <a:schemeClr val="tx1"/>
                </a:solidFill>
                <a:latin typeface="+mn-lt"/>
                <a:ea typeface="+mn-ea"/>
                <a:cs typeface="+mn-ea"/>
                <a:sym typeface="+mn-lt"/>
              </a:rPr>
              <a:t>Server</a:t>
            </a:r>
            <a:r>
              <a:rPr lang="zh-CN" altLang="en-AU" sz="2000" dirty="0">
                <a:solidFill>
                  <a:schemeClr val="tx1"/>
                </a:solidFill>
                <a:latin typeface="+mn-lt"/>
                <a:ea typeface="+mn-ea"/>
                <a:cs typeface="+mn-ea"/>
                <a:sym typeface="+mn-lt"/>
              </a:rPr>
              <a:t>：</a:t>
            </a:r>
            <a:r>
              <a:rPr lang="en-US" altLang="zh-CN" sz="2000" dirty="0">
                <a:solidFill>
                  <a:schemeClr val="tx1"/>
                </a:solidFill>
                <a:latin typeface="+mn-lt"/>
                <a:ea typeface="+mn-ea"/>
                <a:cs typeface="+mn-ea"/>
                <a:sym typeface="+mn-lt"/>
              </a:rPr>
              <a:t>Spring</a:t>
            </a:r>
            <a:r>
              <a:rPr lang="zh-CN" altLang="en-AU" sz="2000" dirty="0">
                <a:solidFill>
                  <a:schemeClr val="tx1"/>
                </a:solidFill>
                <a:latin typeface="+mn-lt"/>
                <a:ea typeface="+mn-ea"/>
                <a:cs typeface="+mn-ea"/>
                <a:sym typeface="+mn-lt"/>
              </a:rPr>
              <a:t> </a:t>
            </a:r>
            <a:r>
              <a:rPr lang="en-US" altLang="zh-CN" sz="2000" dirty="0" err="1">
                <a:solidFill>
                  <a:schemeClr val="tx1"/>
                </a:solidFill>
                <a:latin typeface="+mn-lt"/>
                <a:ea typeface="+mn-ea"/>
                <a:cs typeface="+mn-ea"/>
                <a:sym typeface="+mn-lt"/>
              </a:rPr>
              <a:t>Webflux</a:t>
            </a:r>
            <a:endParaRPr lang="en-US" altLang="zh-CN" sz="2000" dirty="0">
              <a:solidFill>
                <a:schemeClr val="tx1"/>
              </a:solidFill>
              <a:latin typeface="+mn-lt"/>
              <a:ea typeface="+mn-ea"/>
              <a:cs typeface="+mn-ea"/>
              <a:sym typeface="+mn-lt"/>
            </a:endParaRPr>
          </a:p>
          <a:p>
            <a:endParaRPr lang="en-US" altLang="zh-CN" sz="2000" dirty="0">
              <a:solidFill>
                <a:schemeClr val="tx1"/>
              </a:solidFill>
              <a:latin typeface="+mn-lt"/>
              <a:ea typeface="+mn-ea"/>
              <a:cs typeface="+mn-ea"/>
              <a:sym typeface="+mn-lt"/>
            </a:endParaRPr>
          </a:p>
          <a:p>
            <a:r>
              <a:rPr lang="zh-CN" altLang="en-US" sz="2000" dirty="0">
                <a:solidFill>
                  <a:schemeClr val="tx1"/>
                </a:solidFill>
                <a:latin typeface="+mn-lt"/>
                <a:ea typeface="+mn-ea"/>
                <a:cs typeface="+mn-ea"/>
                <a:sym typeface="+mn-lt"/>
              </a:rPr>
              <a:t>微服务注册中心：</a:t>
            </a:r>
            <a:r>
              <a:rPr lang="en-US" altLang="zh-CN" sz="2000" dirty="0" err="1">
                <a:solidFill>
                  <a:schemeClr val="tx1"/>
                </a:solidFill>
                <a:latin typeface="+mn-lt"/>
                <a:ea typeface="+mn-ea"/>
                <a:cs typeface="+mn-ea"/>
                <a:sym typeface="+mn-lt"/>
              </a:rPr>
              <a:t>Nacos</a:t>
            </a:r>
            <a:endParaRPr lang="en-US" altLang="zh-CN" sz="2000" dirty="0">
              <a:solidFill>
                <a:schemeClr val="tx1"/>
              </a:solidFill>
              <a:latin typeface="+mn-lt"/>
              <a:ea typeface="+mn-ea"/>
              <a:cs typeface="+mn-ea"/>
              <a:sym typeface="+mn-lt"/>
            </a:endParaRPr>
          </a:p>
          <a:p>
            <a:endParaRPr lang="en-US" altLang="zh-CN" sz="2000" dirty="0">
              <a:solidFill>
                <a:schemeClr val="tx1"/>
              </a:solidFill>
              <a:latin typeface="+mn-lt"/>
              <a:ea typeface="+mn-ea"/>
              <a:cs typeface="+mn-ea"/>
              <a:sym typeface="+mn-lt"/>
            </a:endParaRPr>
          </a:p>
          <a:p>
            <a:r>
              <a:rPr lang="zh-CN" altLang="en-US" sz="2000" dirty="0">
                <a:solidFill>
                  <a:schemeClr val="tx1"/>
                </a:solidFill>
                <a:latin typeface="+mn-lt"/>
                <a:ea typeface="+mn-ea"/>
                <a:cs typeface="+mn-ea"/>
                <a:sym typeface="+mn-lt"/>
              </a:rPr>
              <a:t>中间件：</a:t>
            </a:r>
            <a:r>
              <a:rPr lang="en-US" altLang="zh-CN" sz="2000" dirty="0">
                <a:solidFill>
                  <a:schemeClr val="tx1"/>
                </a:solidFill>
                <a:latin typeface="+mn-lt"/>
                <a:ea typeface="+mn-ea"/>
                <a:cs typeface="+mn-ea"/>
                <a:sym typeface="+mn-lt"/>
              </a:rPr>
              <a:t>Redis</a:t>
            </a:r>
          </a:p>
          <a:p>
            <a:endParaRPr lang="en-US" altLang="zh-CN" sz="2000" dirty="0">
              <a:solidFill>
                <a:schemeClr val="tx1"/>
              </a:solidFill>
              <a:latin typeface="+mn-lt"/>
              <a:ea typeface="+mn-ea"/>
              <a:cs typeface="+mn-ea"/>
              <a:sym typeface="+mn-lt"/>
            </a:endParaRPr>
          </a:p>
          <a:p>
            <a:r>
              <a:rPr lang="en-US" altLang="zh-CN" sz="2000" dirty="0">
                <a:solidFill>
                  <a:schemeClr val="tx1"/>
                </a:solidFill>
                <a:latin typeface="+mn-lt"/>
                <a:ea typeface="+mn-ea"/>
                <a:cs typeface="+mn-ea"/>
                <a:sym typeface="+mn-lt"/>
              </a:rPr>
              <a:t>Admin</a:t>
            </a:r>
            <a:r>
              <a:rPr lang="zh-CN" altLang="en-US" sz="2000" dirty="0">
                <a:solidFill>
                  <a:schemeClr val="tx1"/>
                </a:solidFill>
                <a:latin typeface="+mn-lt"/>
                <a:ea typeface="+mn-ea"/>
                <a:cs typeface="+mn-ea"/>
                <a:sym typeface="+mn-lt"/>
              </a:rPr>
              <a:t>后端：</a:t>
            </a:r>
            <a:r>
              <a:rPr lang="en-US" altLang="zh-CN" sz="2000" dirty="0" err="1">
                <a:solidFill>
                  <a:schemeClr val="tx1"/>
                </a:solidFill>
                <a:latin typeface="+mn-lt"/>
                <a:ea typeface="+mn-ea"/>
                <a:cs typeface="+mn-ea"/>
                <a:sym typeface="+mn-lt"/>
              </a:rPr>
              <a:t>SpringBoot+Mysql</a:t>
            </a:r>
            <a:endParaRPr lang="en-US" altLang="zh-CN" sz="2000" dirty="0">
              <a:solidFill>
                <a:schemeClr val="tx1"/>
              </a:solidFill>
              <a:latin typeface="+mn-lt"/>
              <a:ea typeface="+mn-ea"/>
              <a:cs typeface="+mn-ea"/>
              <a:sym typeface="+mn-lt"/>
            </a:endParaRPr>
          </a:p>
          <a:p>
            <a:endParaRPr lang="en-US" altLang="zh-CN" sz="2000" dirty="0">
              <a:solidFill>
                <a:schemeClr val="tx1"/>
              </a:solidFill>
              <a:latin typeface="+mn-lt"/>
              <a:ea typeface="+mn-ea"/>
              <a:cs typeface="+mn-ea"/>
              <a:sym typeface="+mn-lt"/>
            </a:endParaRPr>
          </a:p>
          <a:p>
            <a:r>
              <a:rPr lang="en-US" altLang="zh-CN" sz="2000" dirty="0">
                <a:solidFill>
                  <a:schemeClr val="tx1"/>
                </a:solidFill>
                <a:latin typeface="+mn-lt"/>
                <a:ea typeface="+mn-ea"/>
                <a:cs typeface="+mn-ea"/>
                <a:sym typeface="+mn-lt"/>
              </a:rPr>
              <a:t>Admin</a:t>
            </a:r>
            <a:r>
              <a:rPr lang="zh-CN" altLang="en-US" sz="2000" dirty="0">
                <a:solidFill>
                  <a:schemeClr val="tx1"/>
                </a:solidFill>
                <a:latin typeface="+mn-lt"/>
                <a:ea typeface="+mn-ea"/>
                <a:cs typeface="+mn-ea"/>
                <a:sym typeface="+mn-lt"/>
              </a:rPr>
              <a:t>前端：</a:t>
            </a:r>
            <a:r>
              <a:rPr lang="en-US" altLang="zh-CN" sz="2000">
                <a:solidFill>
                  <a:schemeClr val="tx1"/>
                </a:solidFill>
                <a:latin typeface="+mn-lt"/>
                <a:ea typeface="+mn-ea"/>
                <a:cs typeface="+mn-ea"/>
                <a:sym typeface="+mn-lt"/>
              </a:rPr>
              <a:t>React</a:t>
            </a:r>
            <a:endParaRPr lang="en-US" altLang="zh-CN" sz="2000" dirty="0">
              <a:solidFill>
                <a:schemeClr val="tx1"/>
              </a:solidFill>
              <a:latin typeface="+mn-lt"/>
              <a:ea typeface="+mn-ea"/>
              <a:cs typeface="+mn-ea"/>
              <a:sym typeface="+mn-lt"/>
            </a:endParaRPr>
          </a:p>
          <a:p>
            <a:endParaRPr lang="en-US" altLang="zh-CN" sz="2000" dirty="0">
              <a:solidFill>
                <a:schemeClr val="tx1"/>
              </a:solidFill>
              <a:latin typeface="+mn-lt"/>
              <a:ea typeface="+mn-ea"/>
              <a:cs typeface="+mn-ea"/>
              <a:sym typeface="+mn-lt"/>
            </a:endParaRPr>
          </a:p>
          <a:p>
            <a:r>
              <a:rPr lang="zh-CN" altLang="en-US" sz="2000" dirty="0">
                <a:solidFill>
                  <a:schemeClr val="tx1"/>
                </a:solidFill>
                <a:latin typeface="+mn-lt"/>
                <a:ea typeface="+mn-ea"/>
                <a:cs typeface="+mn-ea"/>
                <a:sym typeface="+mn-lt"/>
              </a:rPr>
              <a:t>数据同步方式：</a:t>
            </a:r>
            <a:r>
              <a:rPr lang="en-US" altLang="zh-CN" sz="2000" dirty="0">
                <a:solidFill>
                  <a:schemeClr val="tx1"/>
                </a:solidFill>
                <a:latin typeface="+mn-lt"/>
                <a:ea typeface="+mn-ea"/>
                <a:cs typeface="+mn-ea"/>
                <a:sym typeface="+mn-lt"/>
              </a:rPr>
              <a:t> </a:t>
            </a:r>
            <a:r>
              <a:rPr lang="en-US" altLang="zh-CN" sz="2000" dirty="0" err="1">
                <a:solidFill>
                  <a:schemeClr val="tx1"/>
                </a:solidFill>
                <a:latin typeface="+mn-lt"/>
                <a:ea typeface="+mn-ea"/>
                <a:cs typeface="+mn-ea"/>
                <a:sym typeface="+mn-lt"/>
              </a:rPr>
              <a:t>Websocket+HTTP</a:t>
            </a:r>
            <a:r>
              <a:rPr lang="zh-CN" altLang="en-US" sz="2000" dirty="0">
                <a:solidFill>
                  <a:schemeClr val="tx1"/>
                </a:solidFill>
                <a:latin typeface="+mn-lt"/>
                <a:ea typeface="+mn-ea"/>
                <a:cs typeface="+mn-ea"/>
                <a:sym typeface="+mn-lt"/>
              </a:rPr>
              <a:t>轮询</a:t>
            </a:r>
            <a:endParaRPr lang="en-US" altLang="zh-CN" sz="2000" dirty="0">
              <a:solidFill>
                <a:schemeClr val="tx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345803"/>
            <a:ext cx="12192000" cy="2512197"/>
          </a:xfrm>
          <a:prstGeom prst="rect">
            <a:avLst/>
          </a:prstGeom>
          <a:solidFill>
            <a:srgbClr val="40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bwMode="auto">
          <a:xfrm>
            <a:off x="0" y="2017892"/>
            <a:ext cx="12192000" cy="2512197"/>
          </a:xfrm>
          <a:prstGeom prst="rect">
            <a:avLst/>
          </a:prstGeom>
          <a:solidFill>
            <a:srgbClr val="3644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p:cNvGrpSpPr/>
          <p:nvPr/>
        </p:nvGrpSpPr>
        <p:grpSpPr>
          <a:xfrm>
            <a:off x="3971475" y="2943489"/>
            <a:ext cx="4066139" cy="1009643"/>
            <a:chOff x="2627776" y="279866"/>
            <a:chExt cx="3049604" cy="757232"/>
          </a:xfrm>
        </p:grpSpPr>
        <p:sp>
          <p:nvSpPr>
            <p:cNvPr id="2" name="矩形 1"/>
            <p:cNvSpPr/>
            <p:nvPr/>
          </p:nvSpPr>
          <p:spPr>
            <a:xfrm>
              <a:off x="3750324" y="279866"/>
              <a:ext cx="703694" cy="757232"/>
            </a:xfrm>
            <a:prstGeom prst="rect">
              <a:avLst/>
            </a:prstGeom>
            <a:noFill/>
            <a:ln w="31750">
              <a:solidFill>
                <a:srgbClr val="29D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2766202" y="390108"/>
              <a:ext cx="2748604" cy="522361"/>
            </a:xfrm>
            <a:prstGeom prst="rect">
              <a:avLst/>
            </a:prstGeom>
            <a:solidFill>
              <a:srgbClr val="3644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1" name="Title 13"/>
            <p:cNvSpPr txBox="1"/>
            <p:nvPr/>
          </p:nvSpPr>
          <p:spPr>
            <a:xfrm>
              <a:off x="2627776" y="375286"/>
              <a:ext cx="3049604" cy="53718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3735"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二、项目展示</a:t>
              </a:r>
            </a:p>
          </p:txBody>
        </p:sp>
      </p:grpSp>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345803"/>
            <a:ext cx="12192000" cy="2512197"/>
          </a:xfrm>
          <a:prstGeom prst="rect">
            <a:avLst/>
          </a:prstGeom>
          <a:solidFill>
            <a:srgbClr val="403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bwMode="auto">
          <a:xfrm>
            <a:off x="0" y="2017892"/>
            <a:ext cx="12192000" cy="2512197"/>
          </a:xfrm>
          <a:prstGeom prst="rect">
            <a:avLst/>
          </a:prstGeom>
          <a:solidFill>
            <a:srgbClr val="36448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3"/>
          <p:cNvGrpSpPr/>
          <p:nvPr/>
        </p:nvGrpSpPr>
        <p:grpSpPr>
          <a:xfrm>
            <a:off x="3282781" y="2915686"/>
            <a:ext cx="5346145" cy="1026627"/>
            <a:chOff x="2627776" y="279866"/>
            <a:chExt cx="3049604" cy="757232"/>
          </a:xfrm>
        </p:grpSpPr>
        <p:sp>
          <p:nvSpPr>
            <p:cNvPr id="2" name="矩形 1"/>
            <p:cNvSpPr/>
            <p:nvPr/>
          </p:nvSpPr>
          <p:spPr>
            <a:xfrm>
              <a:off x="3750324" y="279866"/>
              <a:ext cx="703694" cy="757232"/>
            </a:xfrm>
            <a:prstGeom prst="rect">
              <a:avLst/>
            </a:prstGeom>
            <a:noFill/>
            <a:ln w="31750">
              <a:solidFill>
                <a:srgbClr val="29D5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2766202" y="390108"/>
              <a:ext cx="2748604" cy="522361"/>
            </a:xfrm>
            <a:prstGeom prst="rect">
              <a:avLst/>
            </a:prstGeom>
            <a:solidFill>
              <a:srgbClr val="3644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1" name="Title 13"/>
            <p:cNvSpPr txBox="1"/>
            <p:nvPr/>
          </p:nvSpPr>
          <p:spPr>
            <a:xfrm>
              <a:off x="2627776" y="375286"/>
              <a:ext cx="3049604" cy="53718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3735"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AU" sz="3735"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核心功能介绍</a:t>
              </a:r>
              <a:endParaRPr lang="zh-CN" altLang="en-US" sz="3735" b="1"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33"/>
          <p:cNvSpPr txBox="1"/>
          <p:nvPr/>
        </p:nvSpPr>
        <p:spPr>
          <a:xfrm>
            <a:off x="4709898" y="1689639"/>
            <a:ext cx="5603145" cy="1295355"/>
          </a:xfrm>
          <a:prstGeom prst="rect">
            <a:avLst/>
          </a:prstGeom>
          <a:noFill/>
        </p:spPr>
        <p:txBody>
          <a:bodyPr wrap="square" rtlCol="0">
            <a:spAutoFit/>
          </a:bodyPr>
          <a:lstStyle>
            <a:defPPr>
              <a:defRPr lang="en-US"/>
            </a:defPPr>
            <a:lvl1pPr defTabSz="1218565">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pPr defTabSz="914400" fontAlgn="auto">
              <a:lnSpc>
                <a:spcPct val="125000"/>
              </a:lnSpc>
              <a:spcBef>
                <a:spcPts val="0"/>
              </a:spcBef>
            </a:pPr>
            <a:r>
              <a:rPr lang="zh-CN" altLang="zh-CN" sz="1600" b="0" dirty="0">
                <a:solidFill>
                  <a:schemeClr val="tx1"/>
                </a:solidFill>
                <a:latin typeface="+mn-ea"/>
                <a:ea typeface="+mn-ea"/>
                <a:cs typeface="+mn-ea"/>
              </a:rPr>
              <a:t>基于责任链设计模式和插件化思想，将网关的处理逻辑抽象成多个插件，按顺序去处理推到下一层或拒绝服务。</a:t>
            </a:r>
            <a:endParaRPr lang="en-US" altLang="zh-CN" sz="1600" b="0" dirty="0">
              <a:solidFill>
                <a:schemeClr val="tx1"/>
              </a:solidFill>
              <a:latin typeface="+mn-ea"/>
              <a:ea typeface="+mn-ea"/>
              <a:cs typeface="+mn-ea"/>
            </a:endParaRPr>
          </a:p>
          <a:p>
            <a:pPr defTabSz="914400" fontAlgn="auto">
              <a:lnSpc>
                <a:spcPct val="125000"/>
              </a:lnSpc>
              <a:spcBef>
                <a:spcPts val="0"/>
              </a:spcBef>
            </a:pPr>
            <a:r>
              <a:rPr lang="zh-CN" altLang="en-US" sz="1600" b="0" dirty="0">
                <a:solidFill>
                  <a:schemeClr val="tx1"/>
                </a:solidFill>
                <a:latin typeface="+mn-ea"/>
                <a:ea typeface="+mn-ea"/>
                <a:cs typeface="+mn-ea"/>
                <a:sym typeface="+mn-lt"/>
              </a:rPr>
              <a:t>用户可自定义插件，只需继承</a:t>
            </a:r>
            <a:r>
              <a:rPr lang="en-US" altLang="zh-CN" sz="1600" b="0" dirty="0" err="1">
                <a:solidFill>
                  <a:schemeClr val="tx1"/>
                </a:solidFill>
                <a:latin typeface="+mn-ea"/>
                <a:ea typeface="+mn-ea"/>
                <a:cs typeface="+mn-ea"/>
                <a:sym typeface="+mn-lt"/>
              </a:rPr>
              <a:t>AbstractQingPlugin</a:t>
            </a:r>
            <a:r>
              <a:rPr lang="zh-CN" altLang="en-US" sz="1600" b="0" dirty="0">
                <a:solidFill>
                  <a:schemeClr val="tx1"/>
                </a:solidFill>
                <a:latin typeface="+mn-ea"/>
                <a:ea typeface="+mn-ea"/>
                <a:cs typeface="+mn-ea"/>
                <a:sym typeface="+mn-lt"/>
              </a:rPr>
              <a:t>即可，增加了网关的可扩展性。</a:t>
            </a:r>
          </a:p>
        </p:txBody>
      </p:sp>
      <p:grpSp>
        <p:nvGrpSpPr>
          <p:cNvPr id="41" name="组合 40"/>
          <p:cNvGrpSpPr/>
          <p:nvPr/>
        </p:nvGrpSpPr>
        <p:grpSpPr>
          <a:xfrm>
            <a:off x="3077391" y="640517"/>
            <a:ext cx="6065788" cy="0"/>
            <a:chOff x="4615664" y="960506"/>
            <a:chExt cx="9102718" cy="0"/>
          </a:xfrm>
        </p:grpSpPr>
        <p:cxnSp>
          <p:nvCxnSpPr>
            <p:cNvPr id="42"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43"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5" name="文本框 44"/>
          <p:cNvSpPr txBox="1"/>
          <p:nvPr/>
        </p:nvSpPr>
        <p:spPr>
          <a:xfrm>
            <a:off x="3506397" y="348129"/>
            <a:ext cx="5373370"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插件链的设计</a:t>
            </a:r>
            <a:endParaRPr lang="en-US" altLang="zh-CN" sz="3200" b="1" dirty="0">
              <a:solidFill>
                <a:schemeClr val="tx1"/>
              </a:solidFill>
              <a:latin typeface="Arial" panose="020B0604020202020204" pitchFamily="34" charset="0"/>
              <a:cs typeface="+mn-ea"/>
              <a:sym typeface="Arial" panose="020B0604020202020204" pitchFamily="34" charset="0"/>
            </a:endParaRPr>
          </a:p>
        </p:txBody>
      </p:sp>
      <p:pic>
        <p:nvPicPr>
          <p:cNvPr id="8" name="图片 7">
            <a:extLst>
              <a:ext uri="{FF2B5EF4-FFF2-40B4-BE49-F238E27FC236}">
                <a16:creationId xmlns:a16="http://schemas.microsoft.com/office/drawing/2014/main" id="{73620E19-CF04-4448-B9C4-3C561ACFD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86" y="1069429"/>
            <a:ext cx="2871869" cy="5641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33"/>
          <p:cNvSpPr txBox="1"/>
          <p:nvPr/>
        </p:nvSpPr>
        <p:spPr>
          <a:xfrm>
            <a:off x="3341303" y="4629608"/>
            <a:ext cx="6005254" cy="372025"/>
          </a:xfrm>
          <a:prstGeom prst="rect">
            <a:avLst/>
          </a:prstGeom>
          <a:noFill/>
        </p:spPr>
        <p:txBody>
          <a:bodyPr wrap="square" rtlCol="0">
            <a:spAutoFit/>
          </a:bodyPr>
          <a:lstStyle>
            <a:defPPr>
              <a:defRPr lang="en-US"/>
            </a:defPPr>
            <a:lvl1pPr defTabSz="1218565">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pPr defTabSz="914400" fontAlgn="auto">
              <a:lnSpc>
                <a:spcPct val="125000"/>
              </a:lnSpc>
              <a:spcBef>
                <a:spcPts val="0"/>
              </a:spcBef>
            </a:pPr>
            <a:r>
              <a:rPr lang="zh-CN" altLang="en-US" sz="1600" b="0" dirty="0">
                <a:solidFill>
                  <a:schemeClr val="tx1"/>
                </a:solidFill>
                <a:latin typeface="+mn-ea"/>
                <a:ea typeface="+mn-ea"/>
                <a:cs typeface="+mn-ea"/>
              </a:rPr>
              <a:t>支持对外</a:t>
            </a:r>
            <a:r>
              <a:rPr lang="en-US" altLang="zh-CN" sz="1600" b="0" dirty="0">
                <a:solidFill>
                  <a:schemeClr val="tx1"/>
                </a:solidFill>
                <a:latin typeface="+mn-ea"/>
                <a:ea typeface="+mn-ea"/>
                <a:cs typeface="+mn-ea"/>
              </a:rPr>
              <a:t>HTTPS</a:t>
            </a:r>
            <a:r>
              <a:rPr lang="zh-CN" altLang="en-US" sz="1600" b="0" dirty="0">
                <a:solidFill>
                  <a:schemeClr val="tx1"/>
                </a:solidFill>
                <a:latin typeface="+mn-ea"/>
                <a:ea typeface="+mn-ea"/>
                <a:cs typeface="+mn-ea"/>
              </a:rPr>
              <a:t>协议配置，在</a:t>
            </a:r>
            <a:r>
              <a:rPr lang="en-US" altLang="zh-CN" sz="1600" b="0" dirty="0" err="1">
                <a:solidFill>
                  <a:schemeClr val="tx1"/>
                </a:solidFill>
                <a:latin typeface="+mn-ea"/>
                <a:ea typeface="+mn-ea"/>
                <a:cs typeface="+mn-ea"/>
              </a:rPr>
              <a:t>qing</a:t>
            </a:r>
            <a:r>
              <a:rPr lang="en-US" altLang="zh-CN" sz="1600" b="0" dirty="0">
                <a:solidFill>
                  <a:schemeClr val="tx1"/>
                </a:solidFill>
                <a:latin typeface="+mn-ea"/>
                <a:ea typeface="+mn-ea"/>
                <a:cs typeface="+mn-ea"/>
              </a:rPr>
              <a:t>-server</a:t>
            </a:r>
            <a:r>
              <a:rPr lang="zh-CN" altLang="en-US" sz="1600" b="0" dirty="0">
                <a:solidFill>
                  <a:schemeClr val="tx1"/>
                </a:solidFill>
                <a:latin typeface="+mn-ea"/>
                <a:ea typeface="+mn-ea"/>
                <a:cs typeface="+mn-ea"/>
              </a:rPr>
              <a:t>的配置文件配置即可</a:t>
            </a:r>
            <a:endParaRPr lang="zh-CN" altLang="en-US" sz="1600" b="0" dirty="0">
              <a:solidFill>
                <a:schemeClr val="tx1"/>
              </a:solidFill>
              <a:latin typeface="+mn-ea"/>
              <a:ea typeface="+mn-ea"/>
              <a:cs typeface="+mn-ea"/>
              <a:sym typeface="+mn-lt"/>
            </a:endParaRPr>
          </a:p>
        </p:txBody>
      </p:sp>
      <p:grpSp>
        <p:nvGrpSpPr>
          <p:cNvPr id="41" name="组合 40"/>
          <p:cNvGrpSpPr/>
          <p:nvPr/>
        </p:nvGrpSpPr>
        <p:grpSpPr>
          <a:xfrm>
            <a:off x="3077391" y="640517"/>
            <a:ext cx="6065788" cy="0"/>
            <a:chOff x="4615664" y="960506"/>
            <a:chExt cx="9102718" cy="0"/>
          </a:xfrm>
        </p:grpSpPr>
        <p:cxnSp>
          <p:nvCxnSpPr>
            <p:cNvPr id="42"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43"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5" name="文本框 44"/>
          <p:cNvSpPr txBox="1"/>
          <p:nvPr/>
        </p:nvSpPr>
        <p:spPr>
          <a:xfrm>
            <a:off x="3506397" y="348129"/>
            <a:ext cx="5373370" cy="58477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多协议支持</a:t>
            </a:r>
            <a:endParaRPr lang="en-US" altLang="zh-CN" sz="3200" b="1" dirty="0">
              <a:solidFill>
                <a:schemeClr val="tx1"/>
              </a:solidFill>
              <a:latin typeface="Arial" panose="020B0604020202020204" pitchFamily="34" charset="0"/>
              <a:cs typeface="+mn-ea"/>
              <a:sym typeface="Arial" panose="020B0604020202020204" pitchFamily="34" charset="0"/>
            </a:endParaRPr>
          </a:p>
        </p:txBody>
      </p:sp>
      <p:pic>
        <p:nvPicPr>
          <p:cNvPr id="3" name="图片 2">
            <a:extLst>
              <a:ext uri="{FF2B5EF4-FFF2-40B4-BE49-F238E27FC236}">
                <a16:creationId xmlns:a16="http://schemas.microsoft.com/office/drawing/2014/main" id="{36F95A19-B069-F327-0B90-B0F21A075588}"/>
              </a:ext>
            </a:extLst>
          </p:cNvPr>
          <p:cNvPicPr>
            <a:picLocks noChangeAspect="1"/>
          </p:cNvPicPr>
          <p:nvPr/>
        </p:nvPicPr>
        <p:blipFill>
          <a:blip r:embed="rId2"/>
          <a:stretch>
            <a:fillRect/>
          </a:stretch>
        </p:blipFill>
        <p:spPr>
          <a:xfrm>
            <a:off x="2987929" y="1250331"/>
            <a:ext cx="6569634" cy="2769464"/>
          </a:xfrm>
          <a:prstGeom prst="rect">
            <a:avLst/>
          </a:prstGeom>
        </p:spPr>
      </p:pic>
    </p:spTree>
    <p:extLst>
      <p:ext uri="{BB962C8B-B14F-4D97-AF65-F5344CB8AC3E}">
        <p14:creationId xmlns:p14="http://schemas.microsoft.com/office/powerpoint/2010/main" val="2142712740"/>
      </p:ext>
    </p:extLst>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77391" y="640517"/>
            <a:ext cx="6065788" cy="0"/>
            <a:chOff x="4615664" y="960506"/>
            <a:chExt cx="9102718" cy="0"/>
          </a:xfrm>
        </p:grpSpPr>
        <p:cxnSp>
          <p:nvCxnSpPr>
            <p:cNvPr id="30" name="321"/>
            <p:cNvCxnSpPr/>
            <p:nvPr/>
          </p:nvCxnSpPr>
          <p:spPr bwMode="auto">
            <a:xfrm flipH="1">
              <a:off x="4615664"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cxnSp>
          <p:nvCxnSpPr>
            <p:cNvPr id="31" name="3 22"/>
            <p:cNvCxnSpPr/>
            <p:nvPr/>
          </p:nvCxnSpPr>
          <p:spPr bwMode="auto">
            <a:xfrm flipH="1">
              <a:off x="12403703" y="960506"/>
              <a:ext cx="1314679" cy="0"/>
            </a:xfrm>
            <a:prstGeom prst="line">
              <a:avLst/>
            </a:prstGeom>
            <a:ln>
              <a:solidFill>
                <a:srgbClr val="29D5DC"/>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3773116" y="372696"/>
            <a:ext cx="4629834" cy="583565"/>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defRPr/>
            </a:pPr>
            <a:r>
              <a:rPr lang="zh-CN" altLang="en-US" sz="3200" b="1" dirty="0">
                <a:solidFill>
                  <a:schemeClr val="tx1"/>
                </a:solidFill>
                <a:latin typeface="Arial" panose="020B0604020202020204" pitchFamily="34" charset="0"/>
                <a:cs typeface="+mn-ea"/>
                <a:sym typeface="Arial" panose="020B0604020202020204" pitchFamily="34" charset="0"/>
              </a:rPr>
              <a:t>动态路由设计</a:t>
            </a:r>
            <a:endParaRPr lang="en-US" altLang="zh-CN" sz="3200" b="1" dirty="0">
              <a:solidFill>
                <a:schemeClr val="tx1"/>
              </a:solidFill>
              <a:latin typeface="Arial" panose="020B0604020202020204" pitchFamily="34" charset="0"/>
              <a:cs typeface="+mn-ea"/>
              <a:sym typeface="Arial" panose="020B0604020202020204" pitchFamily="34" charset="0"/>
            </a:endParaRPr>
          </a:p>
        </p:txBody>
      </p:sp>
      <p:sp>
        <p:nvSpPr>
          <p:cNvPr id="3" name="TextBox 32"/>
          <p:cNvSpPr txBox="1"/>
          <p:nvPr/>
        </p:nvSpPr>
        <p:spPr>
          <a:xfrm>
            <a:off x="5017665" y="1588983"/>
            <a:ext cx="5845175" cy="181857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pPr algn="l">
              <a:lnSpc>
                <a:spcPct val="125000"/>
              </a:lnSpc>
            </a:pPr>
            <a:r>
              <a:rPr lang="zh-CN" altLang="zh-CN" sz="1600" b="0" dirty="0">
                <a:solidFill>
                  <a:schemeClr val="tx1"/>
                </a:solidFill>
                <a:latin typeface="+mn-ea"/>
                <a:ea typeface="+mn-ea"/>
                <a:cs typeface="+mn-ea"/>
              </a:rPr>
              <a:t>网关使用</a:t>
            </a:r>
            <a:r>
              <a:rPr lang="en-US" altLang="zh-CN" sz="1600" b="0" dirty="0" err="1">
                <a:solidFill>
                  <a:schemeClr val="tx1"/>
                </a:solidFill>
                <a:latin typeface="+mn-ea"/>
                <a:ea typeface="+mn-ea"/>
                <a:cs typeface="+mn-ea"/>
              </a:rPr>
              <a:t>Nacos</a:t>
            </a:r>
            <a:r>
              <a:rPr lang="zh-CN" altLang="zh-CN" sz="1600" b="0" dirty="0">
                <a:solidFill>
                  <a:schemeClr val="tx1"/>
                </a:solidFill>
                <a:latin typeface="+mn-ea"/>
                <a:ea typeface="+mn-ea"/>
                <a:cs typeface="+mn-ea"/>
              </a:rPr>
              <a:t>作为微服务统一注册中心，因此路由规则主要有路由断言、服务名、优先级组成。网关会将匹配路由断言的请求，在目标服务的所有实例中根据配置的负载均衡策略选择一个实例转发。</a:t>
            </a:r>
            <a:endParaRPr lang="en-US" altLang="zh-CN" sz="1600" b="0" dirty="0">
              <a:solidFill>
                <a:schemeClr val="tx1"/>
              </a:solidFill>
              <a:latin typeface="+mn-ea"/>
              <a:ea typeface="+mn-ea"/>
              <a:cs typeface="+mn-ea"/>
            </a:endParaRPr>
          </a:p>
          <a:p>
            <a:pPr algn="l">
              <a:lnSpc>
                <a:spcPct val="125000"/>
              </a:lnSpc>
            </a:pPr>
            <a:r>
              <a:rPr lang="zh-CN" altLang="zh-CN" sz="1600" b="0" dirty="0">
                <a:solidFill>
                  <a:schemeClr val="tx1"/>
                </a:solidFill>
                <a:latin typeface="+mn-ea"/>
                <a:ea typeface="+mn-ea"/>
                <a:cs typeface="+mn-ea"/>
              </a:rPr>
              <a:t>如</a:t>
            </a:r>
            <a:r>
              <a:rPr lang="zh-CN" altLang="en-US" sz="1600" b="0" dirty="0">
                <a:solidFill>
                  <a:schemeClr val="tx1"/>
                </a:solidFill>
                <a:latin typeface="+mn-ea"/>
                <a:ea typeface="+mn-ea"/>
                <a:cs typeface="+mn-ea"/>
              </a:rPr>
              <a:t>左</a:t>
            </a:r>
            <a:r>
              <a:rPr lang="zh-CN" altLang="zh-CN" sz="1600" b="0" dirty="0">
                <a:solidFill>
                  <a:schemeClr val="tx1"/>
                </a:solidFill>
                <a:latin typeface="+mn-ea"/>
                <a:ea typeface="+mn-ea"/>
                <a:cs typeface="+mn-ea"/>
              </a:rPr>
              <a:t>图的规则，可以将</a:t>
            </a:r>
            <a:r>
              <a:rPr lang="en-US" altLang="zh-CN" sz="1600" b="0" dirty="0">
                <a:solidFill>
                  <a:schemeClr val="tx1"/>
                </a:solidFill>
                <a:latin typeface="+mn-ea"/>
                <a:ea typeface="+mn-ea"/>
                <a:cs typeface="+mn-ea"/>
              </a:rPr>
              <a:t>/example1/medical/</a:t>
            </a:r>
            <a:r>
              <a:rPr lang="en-US" altLang="zh-CN" sz="1600" b="0" dirty="0" err="1">
                <a:solidFill>
                  <a:schemeClr val="tx1"/>
                </a:solidFill>
                <a:latin typeface="+mn-ea"/>
                <a:ea typeface="+mn-ea"/>
                <a:cs typeface="+mn-ea"/>
              </a:rPr>
              <a:t>getMedical</a:t>
            </a:r>
            <a:r>
              <a:rPr lang="zh-CN" altLang="zh-CN" sz="1600" b="0" dirty="0">
                <a:solidFill>
                  <a:schemeClr val="tx1"/>
                </a:solidFill>
                <a:latin typeface="+mn-ea"/>
                <a:ea typeface="+mn-ea"/>
                <a:cs typeface="+mn-ea"/>
              </a:rPr>
              <a:t>的服务转发至</a:t>
            </a:r>
            <a:r>
              <a:rPr lang="en-US" altLang="zh-CN" sz="1600" b="0" dirty="0">
                <a:solidFill>
                  <a:schemeClr val="tx1"/>
                </a:solidFill>
                <a:latin typeface="+mn-ea"/>
                <a:ea typeface="+mn-ea"/>
                <a:cs typeface="+mn-ea"/>
              </a:rPr>
              <a:t>medical</a:t>
            </a:r>
            <a:r>
              <a:rPr lang="zh-CN" altLang="zh-CN" sz="1600" b="0" dirty="0">
                <a:solidFill>
                  <a:schemeClr val="tx1"/>
                </a:solidFill>
                <a:latin typeface="+mn-ea"/>
                <a:ea typeface="+mn-ea"/>
                <a:cs typeface="+mn-ea"/>
              </a:rPr>
              <a:t>服务下</a:t>
            </a:r>
            <a:r>
              <a:rPr lang="zh-CN" altLang="en-US" sz="1600" b="0" dirty="0">
                <a:solidFill>
                  <a:schemeClr val="tx1"/>
                </a:solidFill>
                <a:latin typeface="+mn-ea"/>
                <a:ea typeface="+mn-ea"/>
                <a:cs typeface="+mn-ea"/>
              </a:rPr>
              <a:t>。</a:t>
            </a:r>
            <a:endParaRPr lang="zh-CN" altLang="zh-CN" sz="1600" b="0" dirty="0">
              <a:solidFill>
                <a:schemeClr val="tx1"/>
              </a:solidFill>
              <a:latin typeface="+mn-ea"/>
              <a:ea typeface="+mn-ea"/>
              <a:cs typeface="+mn-ea"/>
            </a:endParaRPr>
          </a:p>
        </p:txBody>
      </p:sp>
      <p:pic>
        <p:nvPicPr>
          <p:cNvPr id="12" name="图片 11">
            <a:extLst>
              <a:ext uri="{FF2B5EF4-FFF2-40B4-BE49-F238E27FC236}">
                <a16:creationId xmlns:a16="http://schemas.microsoft.com/office/drawing/2014/main" id="{CDDA8C39-5CB5-408F-9922-E118757CA991}"/>
              </a:ext>
            </a:extLst>
          </p:cNvPr>
          <p:cNvPicPr>
            <a:picLocks noChangeAspect="1"/>
          </p:cNvPicPr>
          <p:nvPr/>
        </p:nvPicPr>
        <p:blipFill>
          <a:blip r:embed="rId3"/>
          <a:stretch>
            <a:fillRect/>
          </a:stretch>
        </p:blipFill>
        <p:spPr>
          <a:xfrm>
            <a:off x="293737" y="1438512"/>
            <a:ext cx="4406759" cy="35096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mc:Choice>
    <mc:Fallback xmlns="">
      <p:transition spd="slow" advClick="0"/>
    </mc:Fallback>
  </mc:AlternateContent>
</p:sld>
</file>

<file path=ppt/theme/theme1.xml><?xml version="1.0" encoding="utf-8"?>
<a:theme xmlns:a="http://schemas.openxmlformats.org/drawingml/2006/main" name="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5v0vevt">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00主题">
  <a:themeElements>
    <a:clrScheme name="自定义 12">
      <a:dk1>
        <a:sysClr val="windowText" lastClr="000000"/>
      </a:dk1>
      <a:lt1>
        <a:sysClr val="window" lastClr="FFFFFF"/>
      </a:lt1>
      <a:dk2>
        <a:srgbClr val="44546A"/>
      </a:dk2>
      <a:lt2>
        <a:srgbClr val="E7E6E6"/>
      </a:lt2>
      <a:accent1>
        <a:srgbClr val="1F4C6B"/>
      </a:accent1>
      <a:accent2>
        <a:srgbClr val="D14E5B"/>
      </a:accent2>
      <a:accent3>
        <a:srgbClr val="1F4C6B"/>
      </a:accent3>
      <a:accent4>
        <a:srgbClr val="D14E5B"/>
      </a:accent4>
      <a:accent5>
        <a:srgbClr val="1F4C6B"/>
      </a:accent5>
      <a:accent6>
        <a:srgbClr val="D14E5B"/>
      </a:accent6>
      <a:hlink>
        <a:srgbClr val="1F4C6B"/>
      </a:hlink>
      <a:folHlink>
        <a:srgbClr val="D14E5B"/>
      </a:folHlink>
    </a:clrScheme>
    <a:fontScheme name="eewkjgmp">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eme">
  <a:themeElements>
    <a:clrScheme name="自定义 1">
      <a:dk1>
        <a:srgbClr val="25282F"/>
      </a:dk1>
      <a:lt1>
        <a:sysClr val="window" lastClr="FFFFFF"/>
      </a:lt1>
      <a:dk2>
        <a:srgbClr val="25282F"/>
      </a:dk2>
      <a:lt2>
        <a:srgbClr val="EEF2F5"/>
      </a:lt2>
      <a:accent1>
        <a:srgbClr val="0067A6"/>
      </a:accent1>
      <a:accent2>
        <a:srgbClr val="008972"/>
      </a:accent2>
      <a:accent3>
        <a:srgbClr val="3598DC"/>
      </a:accent3>
      <a:accent4>
        <a:srgbClr val="EFC028"/>
      </a:accent4>
      <a:accent5>
        <a:srgbClr val="F2572D"/>
      </a:accent5>
      <a:accent6>
        <a:srgbClr val="06975B"/>
      </a:accent6>
      <a:hlink>
        <a:srgbClr val="FF9604"/>
      </a:hlink>
      <a:folHlink>
        <a:srgbClr val="FB1553"/>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1038</Words>
  <Application>Microsoft Office PowerPoint</Application>
  <PresentationFormat>宽屏</PresentationFormat>
  <Paragraphs>81</Paragraphs>
  <Slides>18</Slides>
  <Notes>8</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18</vt:i4>
      </vt:variant>
    </vt:vector>
  </HeadingPairs>
  <TitlesOfParts>
    <vt:vector size="25" baseType="lpstr">
      <vt:lpstr>微软雅黑</vt:lpstr>
      <vt:lpstr>微软雅黑</vt:lpstr>
      <vt:lpstr>Arial</vt:lpstr>
      <vt:lpstr>Calibri</vt:lpstr>
      <vt:lpstr>主题</vt:lpstr>
      <vt:lpstr>000主题</vt:lpstr>
      <vt:lpstr>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林逸廷</dc:creator>
  <cp:lastModifiedBy>丛 国庆</cp:lastModifiedBy>
  <cp:revision>411</cp:revision>
  <dcterms:created xsi:type="dcterms:W3CDTF">2022-02-08T03:27:00Z</dcterms:created>
  <dcterms:modified xsi:type="dcterms:W3CDTF">2022-05-02T15:43:46Z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C0E55B9C363F42ACAFA528FA0F78D2DC</vt:lpwstr>
  </property>
</Properties>
</file>