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9" r:id="rId2"/>
    <p:sldId id="260" r:id="rId3"/>
    <p:sldId id="262" r:id="rId4"/>
  </p:sldIdLst>
  <p:sldSz cx="21913850" cy="14417675"/>
  <p:notesSz cx="6858000" cy="9144000"/>
  <p:defaultTextStyle>
    <a:defPPr>
      <a:defRPr lang="zh-CN"/>
    </a:defPPr>
    <a:lvl1pPr marL="0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1pPr>
    <a:lvl2pPr marL="733349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2pPr>
    <a:lvl3pPr marL="1466698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3pPr>
    <a:lvl4pPr marL="2200046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4pPr>
    <a:lvl5pPr marL="2933395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5pPr>
    <a:lvl6pPr marL="3666744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6pPr>
    <a:lvl7pPr marL="4400093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7pPr>
    <a:lvl8pPr marL="5133442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8pPr>
    <a:lvl9pPr marL="5866790" algn="l" defTabSz="1466698" rtl="0" eaLnBrk="1" latinLnBrk="0" hangingPunct="1">
      <a:defRPr sz="28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 autoAdjust="0"/>
    <p:restoredTop sz="94705"/>
  </p:normalViewPr>
  <p:slideViewPr>
    <p:cSldViewPr snapToGrid="0" snapToObjects="1">
      <p:cViewPr>
        <p:scale>
          <a:sx n="64" d="100"/>
          <a:sy n="64" d="100"/>
        </p:scale>
        <p:origin x="-4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539" y="2359560"/>
            <a:ext cx="18626773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231" y="7572618"/>
            <a:ext cx="16435388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2100" y="767608"/>
            <a:ext cx="4725174" cy="1221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578" y="767608"/>
            <a:ext cx="13901599" cy="1221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65" y="3594411"/>
            <a:ext cx="18900696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165" y="9648499"/>
            <a:ext cx="18900696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577" y="3838039"/>
            <a:ext cx="9313386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887" y="3838039"/>
            <a:ext cx="9313386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767611"/>
            <a:ext cx="18900696" cy="278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434" y="3534334"/>
            <a:ext cx="9270584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434" y="5266456"/>
            <a:ext cx="9270584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888" y="3534334"/>
            <a:ext cx="9316241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888" y="5266456"/>
            <a:ext cx="9316241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961178"/>
            <a:ext cx="7067787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240" y="2075881"/>
            <a:ext cx="11093887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1" y="4325302"/>
            <a:ext cx="7067787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961178"/>
            <a:ext cx="7067787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6240" y="2075881"/>
            <a:ext cx="11093887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1" y="4325302"/>
            <a:ext cx="7067787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577" y="767611"/>
            <a:ext cx="18900696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577" y="3838039"/>
            <a:ext cx="18900696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577" y="13363052"/>
            <a:ext cx="4930616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963" y="13363052"/>
            <a:ext cx="739592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6657" y="13363052"/>
            <a:ext cx="4930616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58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1922343" rtl="0" eaLnBrk="1" latinLnBrk="0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0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12624789" y="9242172"/>
            <a:ext cx="146267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Core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7100940" y="7201322"/>
            <a:ext cx="1319830" cy="58477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Times New Roman" charset="0"/>
                <a:ea typeface="Times New Roman" charset="0"/>
                <a:cs typeface="Times New Roman" charset="0"/>
              </a:rPr>
              <a:t>Transfer </a:t>
            </a:r>
            <a:endParaRPr lang="en-US" altLang="zh-CN" sz="1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3" name="直线连接符 62"/>
          <p:cNvCxnSpPr/>
          <p:nvPr/>
        </p:nvCxnSpPr>
        <p:spPr>
          <a:xfrm>
            <a:off x="12703006" y="6646881"/>
            <a:ext cx="0" cy="41604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13097835" y="5418716"/>
            <a:ext cx="0" cy="3385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11944819" y="5392447"/>
            <a:ext cx="0" cy="3385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454785" y="4741006"/>
            <a:ext cx="2491918" cy="19269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12205237" y="4273341"/>
            <a:ext cx="0" cy="98302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1583596" y="5676545"/>
            <a:ext cx="764803" cy="8799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MPE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2502060" y="5676545"/>
            <a:ext cx="1215290" cy="8799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8*8 SPE Mesh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715206" y="5214432"/>
            <a:ext cx="1565317" cy="304069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PPU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892966" y="4801640"/>
            <a:ext cx="660999" cy="280960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iMC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305308" y="3957594"/>
            <a:ext cx="2641401" cy="3919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Memory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598761" y="4797451"/>
            <a:ext cx="146267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Core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直线连接符 23"/>
          <p:cNvCxnSpPr/>
          <p:nvPr/>
        </p:nvCxnSpPr>
        <p:spPr>
          <a:xfrm>
            <a:off x="16204456" y="5418716"/>
            <a:ext cx="0" cy="3385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15051441" y="5392447"/>
            <a:ext cx="0" cy="3385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4214178" y="4741006"/>
            <a:ext cx="2491918" cy="19269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16006311" y="4289107"/>
            <a:ext cx="0" cy="98302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5812736" y="5676545"/>
            <a:ext cx="767275" cy="8799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MPE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4443797" y="5686636"/>
            <a:ext cx="1215290" cy="8799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8*8 SPE Mesh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5694040" y="4801640"/>
            <a:ext cx="660999" cy="280960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iMC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4877833" y="5214432"/>
            <a:ext cx="1565317" cy="304069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PPU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4061439" y="3957594"/>
            <a:ext cx="2750466" cy="3919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Memory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256370" y="4804680"/>
            <a:ext cx="140271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Core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直线连接符 36"/>
          <p:cNvCxnSpPr/>
          <p:nvPr/>
        </p:nvCxnSpPr>
        <p:spPr>
          <a:xfrm>
            <a:off x="16170855" y="8503240"/>
            <a:ext cx="0" cy="3385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15017839" y="8499551"/>
            <a:ext cx="0" cy="3385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4214179" y="7656200"/>
            <a:ext cx="2491918" cy="19269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15972710" y="9094255"/>
            <a:ext cx="0" cy="87550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5819961" y="7768753"/>
            <a:ext cx="775817" cy="8799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MPE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4435256" y="7784663"/>
            <a:ext cx="1215290" cy="8799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8*8 SPE Mesh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4844231" y="8818247"/>
            <a:ext cx="1565317" cy="304069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PPU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261642" y="9229070"/>
            <a:ext cx="1462678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Core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5649291" y="9239896"/>
            <a:ext cx="660999" cy="280960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iMC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4214184" y="9969757"/>
            <a:ext cx="2597727" cy="3919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Memory</a:t>
            </a:r>
            <a:endParaRPr kumimoji="1" lang="en-US" altLang="zh-CN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9" name="直线连接符 48"/>
          <p:cNvCxnSpPr/>
          <p:nvPr/>
        </p:nvCxnSpPr>
        <p:spPr>
          <a:xfrm>
            <a:off x="13086635" y="8503240"/>
            <a:ext cx="0" cy="3385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11933619" y="8499551"/>
            <a:ext cx="0" cy="3385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12238844" y="9094255"/>
            <a:ext cx="0" cy="87550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1454786" y="7656200"/>
            <a:ext cx="2491918" cy="192691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1583597" y="7792545"/>
            <a:ext cx="770573" cy="8799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MPE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2494930" y="7784663"/>
            <a:ext cx="1215290" cy="8799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8*8 SPE Mesh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11760011" y="8818247"/>
            <a:ext cx="1565317" cy="304069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PPU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1915425" y="9239896"/>
            <a:ext cx="660999" cy="280960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iMC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1305302" y="9969757"/>
            <a:ext cx="2641402" cy="3919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Memory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12138039" y="6854900"/>
            <a:ext cx="3898409" cy="59831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NoC</a:t>
            </a:r>
            <a:endParaRPr kumimoji="1" lang="zh-CN" alt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4" name="直线连接符 63"/>
          <p:cNvCxnSpPr/>
          <p:nvPr/>
        </p:nvCxnSpPr>
        <p:spPr>
          <a:xfrm>
            <a:off x="15482673" y="6667537"/>
            <a:ext cx="0" cy="1940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15477071" y="7447641"/>
            <a:ext cx="0" cy="1940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2704462" y="7447641"/>
            <a:ext cx="0" cy="1940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305300" y="4677353"/>
            <a:ext cx="5506606" cy="4982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1184106" y="4946503"/>
            <a:ext cx="1358034" cy="764791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11149160" y="6535530"/>
            <a:ext cx="1404362" cy="1483073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 flipV="1">
            <a:off x="8381795" y="4737327"/>
            <a:ext cx="657766" cy="183419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8381802" y="7993424"/>
            <a:ext cx="653429" cy="1882419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451369" y="4741012"/>
            <a:ext cx="4936844" cy="5134831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3562718" y="4804433"/>
            <a:ext cx="2770200" cy="33684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7" name="L 形 216"/>
          <p:cNvSpPr/>
          <p:nvPr/>
        </p:nvSpPr>
        <p:spPr>
          <a:xfrm rot="16200000">
            <a:off x="3328502" y="5004945"/>
            <a:ext cx="4033123" cy="3632599"/>
          </a:xfrm>
          <a:prstGeom prst="corner">
            <a:avLst>
              <a:gd name="adj1" fmla="val 20065"/>
              <a:gd name="adj2" fmla="val 16897"/>
            </a:avLst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220" name="圆角矩形 219"/>
          <p:cNvSpPr/>
          <p:nvPr/>
        </p:nvSpPr>
        <p:spPr>
          <a:xfrm>
            <a:off x="3660417" y="4914758"/>
            <a:ext cx="2555359" cy="141243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Computing</a:t>
            </a: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Core</a:t>
            </a:r>
            <a:endParaRPr kumimoji="1" lang="zh-CN" alt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3678372" y="7200777"/>
            <a:ext cx="2537398" cy="854118"/>
          </a:xfrm>
          <a:prstGeom prst="round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LDM</a:t>
            </a:r>
          </a:p>
        </p:txBody>
      </p:sp>
      <p:cxnSp>
        <p:nvCxnSpPr>
          <p:cNvPr id="225" name="直线箭头连接符 224"/>
          <p:cNvCxnSpPr/>
          <p:nvPr/>
        </p:nvCxnSpPr>
        <p:spPr>
          <a:xfrm>
            <a:off x="7161364" y="5741657"/>
            <a:ext cx="128014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4863275" y="9060366"/>
            <a:ext cx="2640165" cy="58477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Column</a:t>
            </a:r>
          </a:p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Communication Network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3" name="直线箭头连接符 232"/>
          <p:cNvCxnSpPr/>
          <p:nvPr/>
        </p:nvCxnSpPr>
        <p:spPr>
          <a:xfrm>
            <a:off x="6141535" y="9644020"/>
            <a:ext cx="0" cy="2318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线箭头连接符 235"/>
          <p:cNvCxnSpPr/>
          <p:nvPr/>
        </p:nvCxnSpPr>
        <p:spPr>
          <a:xfrm flipV="1">
            <a:off x="6157791" y="8838052"/>
            <a:ext cx="0" cy="27866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3448553" y="9060616"/>
            <a:ext cx="1439817" cy="58477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Control </a:t>
            </a:r>
          </a:p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0" name="直线箭头连接符 239"/>
          <p:cNvCxnSpPr/>
          <p:nvPr/>
        </p:nvCxnSpPr>
        <p:spPr>
          <a:xfrm>
            <a:off x="4189204" y="9644020"/>
            <a:ext cx="0" cy="2318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线箭头连接符 240"/>
          <p:cNvCxnSpPr/>
          <p:nvPr/>
        </p:nvCxnSpPr>
        <p:spPr>
          <a:xfrm flipV="1">
            <a:off x="4189204" y="8819178"/>
            <a:ext cx="7412" cy="30533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3712179" y="6478607"/>
            <a:ext cx="2503597" cy="5707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Registers</a:t>
            </a:r>
            <a:endParaRPr kumimoji="1" lang="zh-CN" alt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7061699" y="5441741"/>
            <a:ext cx="1671979" cy="830997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Row Communication</a:t>
            </a:r>
          </a:p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2" name="L 形 291"/>
          <p:cNvSpPr/>
          <p:nvPr/>
        </p:nvSpPr>
        <p:spPr>
          <a:xfrm rot="16200000">
            <a:off x="5839606" y="7505348"/>
            <a:ext cx="590786" cy="2052726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133957" y="8332144"/>
            <a:ext cx="2251962" cy="98091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Transfer Agent (TA)</a:t>
            </a:r>
            <a:endParaRPr lang="zh-CN" alt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17164033" y="4362974"/>
            <a:ext cx="1468672" cy="779245"/>
            <a:chOff x="16188188" y="863600"/>
            <a:chExt cx="1468672" cy="779245"/>
          </a:xfrm>
        </p:grpSpPr>
        <p:sp>
          <p:nvSpPr>
            <p:cNvPr id="294" name="L 形 293"/>
            <p:cNvSpPr/>
            <p:nvPr/>
          </p:nvSpPr>
          <p:spPr>
            <a:xfrm rot="16200000">
              <a:off x="16715149" y="535506"/>
              <a:ext cx="419264" cy="1075451"/>
            </a:xfrm>
            <a:prstGeom prst="corner">
              <a:avLst>
                <a:gd name="adj1" fmla="val 21786"/>
                <a:gd name="adj2" fmla="val 252658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6188188" y="1304291"/>
              <a:ext cx="1468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charset="0"/>
                  <a:ea typeface="Times New Roman" charset="0"/>
                  <a:cs typeface="Times New Roman" charset="0"/>
                </a:rPr>
                <a:t>Memory Level</a:t>
              </a:r>
              <a:endParaRPr lang="zh-CN" altLang="en-US" sz="1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00" name="L 形 299"/>
          <p:cNvSpPr/>
          <p:nvPr/>
        </p:nvSpPr>
        <p:spPr>
          <a:xfrm rot="16200000">
            <a:off x="17665391" y="5634051"/>
            <a:ext cx="470475" cy="1075451"/>
          </a:xfrm>
          <a:prstGeom prst="corner">
            <a:avLst>
              <a:gd name="adj1" fmla="val 21786"/>
              <a:gd name="adj2" fmla="val 252658"/>
            </a:avLst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17301895" y="6463966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LDM Level</a:t>
            </a:r>
            <a:endParaRPr lang="zh-CN" altLang="en-US" dirty="0"/>
          </a:p>
        </p:txBody>
      </p:sp>
      <p:sp>
        <p:nvSpPr>
          <p:cNvPr id="302" name="L 形 301"/>
          <p:cNvSpPr/>
          <p:nvPr/>
        </p:nvSpPr>
        <p:spPr>
          <a:xfrm rot="16200000">
            <a:off x="17686065" y="7322272"/>
            <a:ext cx="468227" cy="1075451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6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17243669" y="8113450"/>
            <a:ext cx="14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Register Level</a:t>
            </a:r>
            <a:endParaRPr lang="zh-CN" altLang="en-US" dirty="0"/>
          </a:p>
        </p:txBody>
      </p:sp>
      <p:sp>
        <p:nvSpPr>
          <p:cNvPr id="304" name="L 形 303"/>
          <p:cNvSpPr/>
          <p:nvPr/>
        </p:nvSpPr>
        <p:spPr>
          <a:xfrm rot="16200000">
            <a:off x="17670360" y="9048211"/>
            <a:ext cx="508537" cy="1075451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4">
              <a:lumMod val="7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17063618" y="9861625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Computing Level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430617" y="4793983"/>
            <a:ext cx="730747" cy="1852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7143305" y="7486811"/>
            <a:ext cx="1316263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12207312" y="5082600"/>
            <a:ext cx="0" cy="1318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11965570" y="5504943"/>
            <a:ext cx="0" cy="1595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13016611" y="5506938"/>
            <a:ext cx="0" cy="14501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>
            <a:off x="15045111" y="8686329"/>
            <a:ext cx="0" cy="14501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/>
          <p:nvPr/>
        </p:nvCxnSpPr>
        <p:spPr>
          <a:xfrm>
            <a:off x="16206504" y="8673817"/>
            <a:ext cx="0" cy="1595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>
            <a:off x="16180237" y="5517444"/>
            <a:ext cx="0" cy="14501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/>
          <p:nvPr/>
        </p:nvCxnSpPr>
        <p:spPr>
          <a:xfrm>
            <a:off x="15071388" y="5520695"/>
            <a:ext cx="0" cy="1595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15996304" y="5065492"/>
            <a:ext cx="0" cy="14501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22" y="4911592"/>
            <a:ext cx="2559695" cy="31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3475750" y="3957595"/>
            <a:ext cx="5506610" cy="6404125"/>
            <a:chOff x="415050" y="177757"/>
            <a:chExt cx="5506610" cy="6404125"/>
          </a:xfrm>
        </p:grpSpPr>
        <p:cxnSp>
          <p:nvCxnSpPr>
            <p:cNvPr id="5" name="直线连接符 62"/>
            <p:cNvCxnSpPr/>
            <p:nvPr/>
          </p:nvCxnSpPr>
          <p:spPr>
            <a:xfrm>
              <a:off x="1812756" y="2867043"/>
              <a:ext cx="0" cy="41604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18"/>
            <p:cNvCxnSpPr/>
            <p:nvPr/>
          </p:nvCxnSpPr>
          <p:spPr>
            <a:xfrm>
              <a:off x="2207585" y="1638879"/>
              <a:ext cx="0" cy="3385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6"/>
            <p:cNvCxnSpPr/>
            <p:nvPr/>
          </p:nvCxnSpPr>
          <p:spPr>
            <a:xfrm>
              <a:off x="1054569" y="1612610"/>
              <a:ext cx="0" cy="3385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4"/>
            <p:cNvSpPr/>
            <p:nvPr/>
          </p:nvSpPr>
          <p:spPr>
            <a:xfrm>
              <a:off x="564535" y="961169"/>
              <a:ext cx="2491918" cy="19269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线连接符 13"/>
            <p:cNvCxnSpPr/>
            <p:nvPr/>
          </p:nvCxnSpPr>
          <p:spPr>
            <a:xfrm>
              <a:off x="1314987" y="493504"/>
              <a:ext cx="0" cy="98302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5"/>
            <p:cNvSpPr/>
            <p:nvPr/>
          </p:nvSpPr>
          <p:spPr>
            <a:xfrm>
              <a:off x="693345" y="1896707"/>
              <a:ext cx="764803" cy="8799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主核</a:t>
              </a:r>
              <a:endPara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11" name="圆角矩形 7"/>
            <p:cNvSpPr/>
            <p:nvPr/>
          </p:nvSpPr>
          <p:spPr>
            <a:xfrm>
              <a:off x="1611810" y="1896707"/>
              <a:ext cx="1215290" cy="8799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8x8</a:t>
              </a:r>
            </a:p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从核阵列</a:t>
              </a:r>
              <a:endPara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12" name="圆角矩形 8"/>
            <p:cNvSpPr/>
            <p:nvPr/>
          </p:nvSpPr>
          <p:spPr>
            <a:xfrm>
              <a:off x="824955" y="1434594"/>
              <a:ext cx="1565317" cy="304069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PPU</a:t>
              </a:r>
              <a:endParaRPr kumimoji="1" lang="zh-CN" alt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圆角矩形 9"/>
            <p:cNvSpPr/>
            <p:nvPr/>
          </p:nvSpPr>
          <p:spPr>
            <a:xfrm>
              <a:off x="1002715" y="1021803"/>
              <a:ext cx="660999" cy="280960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iMC</a:t>
              </a:r>
              <a:endParaRPr kumimoji="1" lang="zh-CN" alt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圆角矩形 14"/>
            <p:cNvSpPr/>
            <p:nvPr/>
          </p:nvSpPr>
          <p:spPr>
            <a:xfrm>
              <a:off x="415057" y="177757"/>
              <a:ext cx="2641401" cy="39196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内存</a:t>
              </a:r>
              <a:endParaRPr kumimoji="1" lang="en-US" altLang="zh-CN" sz="16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15" name="文本框 15"/>
            <p:cNvSpPr txBox="1"/>
            <p:nvPr/>
          </p:nvSpPr>
          <p:spPr>
            <a:xfrm>
              <a:off x="2331503" y="1017614"/>
              <a:ext cx="734956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ongti SC" charset="-122"/>
                  <a:ea typeface="Songti SC" charset="-122"/>
                  <a:cs typeface="Songti SC" charset="-122"/>
                </a:rPr>
                <a:t>核组</a:t>
              </a:r>
              <a:r>
                <a:rPr kumimoji="1" lang="en-US" altLang="zh-CN" sz="1600" dirty="0">
                  <a:latin typeface="Songti SC" charset="-122"/>
                  <a:ea typeface="Songti SC" charset="-122"/>
                  <a:cs typeface="Songti SC" charset="-122"/>
                </a:rPr>
                <a:t>0</a:t>
              </a:r>
              <a:endParaRPr kumimoji="1" lang="zh-CN" altLang="en-US" sz="16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cxnSp>
          <p:nvCxnSpPr>
            <p:cNvPr id="16" name="直线连接符 23"/>
            <p:cNvCxnSpPr/>
            <p:nvPr/>
          </p:nvCxnSpPr>
          <p:spPr>
            <a:xfrm>
              <a:off x="5314206" y="1638879"/>
              <a:ext cx="0" cy="3385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4"/>
            <p:cNvCxnSpPr/>
            <p:nvPr/>
          </p:nvCxnSpPr>
          <p:spPr>
            <a:xfrm>
              <a:off x="4161191" y="1612610"/>
              <a:ext cx="0" cy="3385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26"/>
            <p:cNvSpPr/>
            <p:nvPr/>
          </p:nvSpPr>
          <p:spPr>
            <a:xfrm>
              <a:off x="3323928" y="961169"/>
              <a:ext cx="2491918" cy="19269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线连接符 25"/>
            <p:cNvCxnSpPr/>
            <p:nvPr/>
          </p:nvCxnSpPr>
          <p:spPr>
            <a:xfrm>
              <a:off x="5116061" y="509270"/>
              <a:ext cx="0" cy="98302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27"/>
            <p:cNvSpPr/>
            <p:nvPr/>
          </p:nvSpPr>
          <p:spPr>
            <a:xfrm>
              <a:off x="4922485" y="1896707"/>
              <a:ext cx="767275" cy="8799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主核</a:t>
              </a:r>
              <a:endPara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21" name="圆角矩形 28"/>
            <p:cNvSpPr/>
            <p:nvPr/>
          </p:nvSpPr>
          <p:spPr>
            <a:xfrm>
              <a:off x="3553547" y="1906798"/>
              <a:ext cx="1215290" cy="8799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8x8</a:t>
              </a:r>
            </a:p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从核阵列</a:t>
              </a:r>
              <a:endPara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22" name="圆角矩形 30"/>
            <p:cNvSpPr/>
            <p:nvPr/>
          </p:nvSpPr>
          <p:spPr>
            <a:xfrm>
              <a:off x="4803789" y="1021803"/>
              <a:ext cx="660999" cy="280960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iMC</a:t>
              </a:r>
              <a:endParaRPr kumimoji="1" lang="zh-CN" alt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圆角矩形 29"/>
            <p:cNvSpPr/>
            <p:nvPr/>
          </p:nvSpPr>
          <p:spPr>
            <a:xfrm>
              <a:off x="3987582" y="1434594"/>
              <a:ext cx="1565317" cy="304069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PPU</a:t>
              </a:r>
              <a:endParaRPr kumimoji="1" lang="zh-CN" alt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圆角矩形 31"/>
            <p:cNvSpPr/>
            <p:nvPr/>
          </p:nvSpPr>
          <p:spPr>
            <a:xfrm>
              <a:off x="3171189" y="177757"/>
              <a:ext cx="2750466" cy="39196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内存</a:t>
              </a:r>
              <a:endParaRPr kumimoji="1" lang="en-US" altLang="zh-CN" sz="16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cxnSp>
          <p:nvCxnSpPr>
            <p:cNvPr id="26" name="直线连接符 36"/>
            <p:cNvCxnSpPr/>
            <p:nvPr/>
          </p:nvCxnSpPr>
          <p:spPr>
            <a:xfrm>
              <a:off x="5280605" y="4723403"/>
              <a:ext cx="0" cy="3385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37"/>
            <p:cNvCxnSpPr/>
            <p:nvPr/>
          </p:nvCxnSpPr>
          <p:spPr>
            <a:xfrm>
              <a:off x="4127589" y="4719714"/>
              <a:ext cx="0" cy="3385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39"/>
            <p:cNvSpPr/>
            <p:nvPr/>
          </p:nvSpPr>
          <p:spPr>
            <a:xfrm>
              <a:off x="3323929" y="3876363"/>
              <a:ext cx="2491918" cy="19269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直线连接符 38"/>
            <p:cNvCxnSpPr/>
            <p:nvPr/>
          </p:nvCxnSpPr>
          <p:spPr>
            <a:xfrm>
              <a:off x="5082460" y="5314418"/>
              <a:ext cx="0" cy="87550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40"/>
            <p:cNvSpPr/>
            <p:nvPr/>
          </p:nvSpPr>
          <p:spPr>
            <a:xfrm>
              <a:off x="4929710" y="3988915"/>
              <a:ext cx="775817" cy="8799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主核</a:t>
              </a:r>
              <a:endPara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31" name="圆角矩形 41"/>
            <p:cNvSpPr/>
            <p:nvPr/>
          </p:nvSpPr>
          <p:spPr>
            <a:xfrm>
              <a:off x="3545006" y="4004825"/>
              <a:ext cx="1215290" cy="8799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8x8</a:t>
              </a:r>
            </a:p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从核阵列</a:t>
              </a:r>
              <a:endPara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32" name="圆角矩形 42"/>
            <p:cNvSpPr/>
            <p:nvPr/>
          </p:nvSpPr>
          <p:spPr>
            <a:xfrm>
              <a:off x="3953980" y="5038409"/>
              <a:ext cx="1565317" cy="304069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PPU</a:t>
              </a:r>
              <a:endParaRPr kumimoji="1" lang="zh-CN" alt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4" name="圆角矩形 43"/>
            <p:cNvSpPr/>
            <p:nvPr/>
          </p:nvSpPr>
          <p:spPr>
            <a:xfrm>
              <a:off x="4759040" y="5460059"/>
              <a:ext cx="660999" cy="280960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iMC</a:t>
              </a:r>
              <a:endParaRPr kumimoji="1" lang="zh-CN" alt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圆角矩形 44"/>
            <p:cNvSpPr/>
            <p:nvPr/>
          </p:nvSpPr>
          <p:spPr>
            <a:xfrm>
              <a:off x="3323933" y="6189920"/>
              <a:ext cx="2597727" cy="39196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内存</a:t>
              </a:r>
              <a:endParaRPr kumimoji="1" lang="en-US" altLang="zh-CN" sz="16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cxnSp>
          <p:nvCxnSpPr>
            <p:cNvPr id="36" name="直线连接符 48"/>
            <p:cNvCxnSpPr/>
            <p:nvPr/>
          </p:nvCxnSpPr>
          <p:spPr>
            <a:xfrm>
              <a:off x="2196385" y="4723403"/>
              <a:ext cx="0" cy="3385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49"/>
            <p:cNvCxnSpPr/>
            <p:nvPr/>
          </p:nvCxnSpPr>
          <p:spPr>
            <a:xfrm>
              <a:off x="1043369" y="4719714"/>
              <a:ext cx="0" cy="3385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50"/>
            <p:cNvCxnSpPr/>
            <p:nvPr/>
          </p:nvCxnSpPr>
          <p:spPr>
            <a:xfrm>
              <a:off x="1348594" y="5314418"/>
              <a:ext cx="0" cy="87550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51"/>
            <p:cNvSpPr/>
            <p:nvPr/>
          </p:nvSpPr>
          <p:spPr>
            <a:xfrm>
              <a:off x="564536" y="3876363"/>
              <a:ext cx="2491918" cy="19269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圆角矩形 52"/>
            <p:cNvSpPr/>
            <p:nvPr/>
          </p:nvSpPr>
          <p:spPr>
            <a:xfrm>
              <a:off x="693346" y="4012707"/>
              <a:ext cx="770573" cy="8799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主核</a:t>
              </a:r>
              <a:endPara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41" name="圆角矩形 53"/>
            <p:cNvSpPr/>
            <p:nvPr/>
          </p:nvSpPr>
          <p:spPr>
            <a:xfrm>
              <a:off x="1604680" y="4004825"/>
              <a:ext cx="1215290" cy="8799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8x8</a:t>
              </a:r>
            </a:p>
            <a:p>
              <a:pPr algn="ctr"/>
              <a:r>
                <a:rPr kumimoji="1" lang="zh-CN" altLang="en-US" sz="1600" dirty="0">
                  <a:solidFill>
                    <a:schemeClr val="tx1"/>
                  </a:solidFill>
                  <a:latin typeface="Songti SC" charset="-122"/>
                  <a:ea typeface="Songti SC" charset="-122"/>
                  <a:cs typeface="Songti SC" charset="-122"/>
                </a:rPr>
                <a:t>从核阵列</a:t>
              </a:r>
              <a:endPara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42" name="圆角矩形 54"/>
            <p:cNvSpPr/>
            <p:nvPr/>
          </p:nvSpPr>
          <p:spPr>
            <a:xfrm>
              <a:off x="869760" y="5038409"/>
              <a:ext cx="1565317" cy="304069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PPU</a:t>
              </a:r>
              <a:endParaRPr kumimoji="1" lang="zh-CN" alt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3" name="圆角矩形 55"/>
            <p:cNvSpPr/>
            <p:nvPr/>
          </p:nvSpPr>
          <p:spPr>
            <a:xfrm>
              <a:off x="1025174" y="5460059"/>
              <a:ext cx="660999" cy="280960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iMC</a:t>
              </a:r>
              <a:endParaRPr kumimoji="1" lang="zh-CN" alt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圆角矩形 56"/>
            <p:cNvSpPr/>
            <p:nvPr/>
          </p:nvSpPr>
          <p:spPr>
            <a:xfrm>
              <a:off x="415052" y="6189920"/>
              <a:ext cx="2641402" cy="39196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内存</a:t>
              </a:r>
              <a:endParaRPr kumimoji="1" lang="en-US" altLang="zh-CN" sz="16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45" name="圆角矩形 60"/>
            <p:cNvSpPr/>
            <p:nvPr/>
          </p:nvSpPr>
          <p:spPr>
            <a:xfrm>
              <a:off x="1247788" y="3075062"/>
              <a:ext cx="3898409" cy="59831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片上网络（</a:t>
              </a:r>
              <a:r>
                <a:rPr kumimoji="1" lang="en-US" altLang="zh-CN" sz="2400" dirty="0" err="1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NoC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）</a:t>
              </a:r>
            </a:p>
          </p:txBody>
        </p:sp>
        <p:cxnSp>
          <p:nvCxnSpPr>
            <p:cNvPr id="46" name="直线连接符 63"/>
            <p:cNvCxnSpPr/>
            <p:nvPr/>
          </p:nvCxnSpPr>
          <p:spPr>
            <a:xfrm>
              <a:off x="4592423" y="2887700"/>
              <a:ext cx="0" cy="19408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64"/>
            <p:cNvCxnSpPr/>
            <p:nvPr/>
          </p:nvCxnSpPr>
          <p:spPr>
            <a:xfrm>
              <a:off x="4586821" y="3667804"/>
              <a:ext cx="0" cy="19408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65"/>
            <p:cNvCxnSpPr/>
            <p:nvPr/>
          </p:nvCxnSpPr>
          <p:spPr>
            <a:xfrm>
              <a:off x="1814212" y="3667804"/>
              <a:ext cx="0" cy="19408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3"/>
            <p:cNvSpPr/>
            <p:nvPr/>
          </p:nvSpPr>
          <p:spPr>
            <a:xfrm>
              <a:off x="415050" y="897516"/>
              <a:ext cx="5506606" cy="4982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直线连接符 17"/>
            <p:cNvCxnSpPr/>
            <p:nvPr/>
          </p:nvCxnSpPr>
          <p:spPr>
            <a:xfrm>
              <a:off x="1317062" y="1302763"/>
              <a:ext cx="0" cy="13182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82"/>
            <p:cNvCxnSpPr/>
            <p:nvPr/>
          </p:nvCxnSpPr>
          <p:spPr>
            <a:xfrm>
              <a:off x="1075320" y="1725106"/>
              <a:ext cx="0" cy="1595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83"/>
            <p:cNvCxnSpPr/>
            <p:nvPr/>
          </p:nvCxnSpPr>
          <p:spPr>
            <a:xfrm>
              <a:off x="2126361" y="1727100"/>
              <a:ext cx="0" cy="14501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84"/>
            <p:cNvCxnSpPr/>
            <p:nvPr/>
          </p:nvCxnSpPr>
          <p:spPr>
            <a:xfrm>
              <a:off x="4154861" y="4906491"/>
              <a:ext cx="0" cy="14501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85"/>
            <p:cNvCxnSpPr/>
            <p:nvPr/>
          </p:nvCxnSpPr>
          <p:spPr>
            <a:xfrm>
              <a:off x="5316254" y="4893980"/>
              <a:ext cx="0" cy="1595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86"/>
            <p:cNvCxnSpPr/>
            <p:nvPr/>
          </p:nvCxnSpPr>
          <p:spPr>
            <a:xfrm>
              <a:off x="5289987" y="1737606"/>
              <a:ext cx="0" cy="14501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87"/>
            <p:cNvCxnSpPr/>
            <p:nvPr/>
          </p:nvCxnSpPr>
          <p:spPr>
            <a:xfrm>
              <a:off x="4181138" y="1740858"/>
              <a:ext cx="0" cy="1595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88"/>
            <p:cNvCxnSpPr/>
            <p:nvPr/>
          </p:nvCxnSpPr>
          <p:spPr>
            <a:xfrm>
              <a:off x="5106054" y="1285654"/>
              <a:ext cx="0" cy="14501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15"/>
            <p:cNvSpPr txBox="1"/>
            <p:nvPr/>
          </p:nvSpPr>
          <p:spPr>
            <a:xfrm>
              <a:off x="3355615" y="1017614"/>
              <a:ext cx="734956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ongti SC" charset="-122"/>
                  <a:ea typeface="Songti SC" charset="-122"/>
                  <a:cs typeface="Songti SC" charset="-122"/>
                </a:rPr>
                <a:t>核组</a:t>
              </a:r>
              <a:r>
                <a:rPr kumimoji="1" lang="en-US" altLang="zh-CN" sz="1600" dirty="0">
                  <a:latin typeface="Songti SC" charset="-122"/>
                  <a:ea typeface="Songti SC" charset="-122"/>
                  <a:cs typeface="Songti SC" charset="-122"/>
                </a:rPr>
                <a:t>1</a:t>
              </a:r>
              <a:endParaRPr kumimoji="1" lang="zh-CN" altLang="en-US" sz="16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61" name="文本框 15"/>
            <p:cNvSpPr txBox="1"/>
            <p:nvPr/>
          </p:nvSpPr>
          <p:spPr>
            <a:xfrm>
              <a:off x="2331503" y="5453981"/>
              <a:ext cx="734956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ongti SC" charset="-122"/>
                  <a:ea typeface="Songti SC" charset="-122"/>
                  <a:cs typeface="Songti SC" charset="-122"/>
                </a:rPr>
                <a:t>核组</a:t>
              </a:r>
              <a:r>
                <a:rPr kumimoji="1" lang="en-US" altLang="zh-CN" sz="1600" dirty="0">
                  <a:latin typeface="Songti SC" charset="-122"/>
                  <a:ea typeface="Songti SC" charset="-122"/>
                  <a:cs typeface="Songti SC" charset="-122"/>
                </a:rPr>
                <a:t>2</a:t>
              </a:r>
              <a:endParaRPr kumimoji="1" lang="zh-CN" altLang="en-US" sz="16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62" name="文本框 15"/>
            <p:cNvSpPr txBox="1"/>
            <p:nvPr/>
          </p:nvSpPr>
          <p:spPr>
            <a:xfrm>
              <a:off x="3355615" y="5453981"/>
              <a:ext cx="734956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ongti SC" charset="-122"/>
                  <a:ea typeface="Songti SC" charset="-122"/>
                  <a:cs typeface="Songti SC" charset="-122"/>
                </a:rPr>
                <a:t>核组</a:t>
              </a:r>
              <a:r>
                <a:rPr kumimoji="1" lang="en-US" altLang="zh-CN" sz="1600" dirty="0">
                  <a:latin typeface="Songti SC" charset="-122"/>
                  <a:ea typeface="Songti SC" charset="-122"/>
                  <a:cs typeface="Songti SC" charset="-122"/>
                </a:rPr>
                <a:t>3</a:t>
              </a:r>
              <a:endParaRPr kumimoji="1" lang="zh-CN" altLang="en-US" sz="16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cxnSp>
        <p:nvCxnSpPr>
          <p:cNvPr id="64" name="直线连接符 6"/>
          <p:cNvCxnSpPr/>
          <p:nvPr/>
        </p:nvCxnSpPr>
        <p:spPr>
          <a:xfrm>
            <a:off x="7801723" y="5696845"/>
            <a:ext cx="1662122" cy="20360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"/>
          <p:cNvCxnSpPr/>
          <p:nvPr/>
        </p:nvCxnSpPr>
        <p:spPr>
          <a:xfrm>
            <a:off x="7683497" y="6565841"/>
            <a:ext cx="1780348" cy="22973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3009858" y="4592242"/>
            <a:ext cx="4642689" cy="4849079"/>
            <a:chOff x="13445286" y="4592242"/>
            <a:chExt cx="4642689" cy="4849079"/>
          </a:xfrm>
        </p:grpSpPr>
        <p:sp>
          <p:nvSpPr>
            <p:cNvPr id="70" name="文本框 226"/>
            <p:cNvSpPr txBox="1"/>
            <p:nvPr/>
          </p:nvSpPr>
          <p:spPr>
            <a:xfrm>
              <a:off x="17171307" y="7052552"/>
              <a:ext cx="803793" cy="58477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Songti SC" charset="-122"/>
                  <a:ea typeface="Songti SC" charset="-122"/>
                  <a:cs typeface="Songti SC" charset="-122"/>
                </a:rPr>
                <a:t>传输</a:t>
              </a:r>
              <a:endParaRPr lang="en-US" altLang="zh-CN" sz="1600" dirty="0" smtClean="0">
                <a:latin typeface="Songti SC" charset="-122"/>
                <a:ea typeface="Songti SC" charset="-122"/>
                <a:cs typeface="Songti SC" charset="-122"/>
              </a:endParaRPr>
            </a:p>
            <a:p>
              <a:pPr algn="ctr"/>
              <a:r>
                <a:rPr lang="zh-CN" altLang="en-US" sz="1600" dirty="0" smtClean="0">
                  <a:latin typeface="Songti SC" charset="-122"/>
                  <a:ea typeface="Songti SC" charset="-122"/>
                  <a:cs typeface="Songti SC" charset="-122"/>
                </a:rPr>
                <a:t>网络</a:t>
              </a:r>
              <a:endParaRPr lang="zh-CN" altLang="en-US" sz="16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71" name="矩形 209"/>
            <p:cNvSpPr/>
            <p:nvPr/>
          </p:nvSpPr>
          <p:spPr>
            <a:xfrm>
              <a:off x="13448103" y="4592242"/>
              <a:ext cx="4525572" cy="48490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72" name="矩形 215"/>
            <p:cNvSpPr/>
            <p:nvPr/>
          </p:nvSpPr>
          <p:spPr>
            <a:xfrm>
              <a:off x="13559452" y="4655663"/>
              <a:ext cx="2770200" cy="33684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73" name="L 形 216"/>
            <p:cNvSpPr/>
            <p:nvPr/>
          </p:nvSpPr>
          <p:spPr>
            <a:xfrm rot="16200000">
              <a:off x="13325235" y="4856175"/>
              <a:ext cx="4033123" cy="3632599"/>
            </a:xfrm>
            <a:prstGeom prst="corner">
              <a:avLst>
                <a:gd name="adj1" fmla="val 20065"/>
                <a:gd name="adj2" fmla="val 16897"/>
              </a:avLst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74" name="圆角矩形 219"/>
            <p:cNvSpPr/>
            <p:nvPr/>
          </p:nvSpPr>
          <p:spPr>
            <a:xfrm>
              <a:off x="13657150" y="4765988"/>
              <a:ext cx="2555359" cy="141243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 smtClean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计算核心</a:t>
              </a:r>
              <a:endParaRPr kumimoji="1" lang="zh-CN" altLang="en-US" sz="24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75" name="圆角矩形 220"/>
            <p:cNvSpPr/>
            <p:nvPr/>
          </p:nvSpPr>
          <p:spPr>
            <a:xfrm>
              <a:off x="13675106" y="7052008"/>
              <a:ext cx="2537398" cy="85411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LDM</a:t>
              </a:r>
            </a:p>
          </p:txBody>
        </p:sp>
        <p:cxnSp>
          <p:nvCxnSpPr>
            <p:cNvPr id="76" name="直线箭头连接符 224"/>
            <p:cNvCxnSpPr/>
            <p:nvPr/>
          </p:nvCxnSpPr>
          <p:spPr>
            <a:xfrm>
              <a:off x="17158097" y="5592888"/>
              <a:ext cx="81557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228"/>
            <p:cNvSpPr txBox="1"/>
            <p:nvPr/>
          </p:nvSpPr>
          <p:spPr>
            <a:xfrm>
              <a:off x="14860008" y="8911596"/>
              <a:ext cx="2640165" cy="338554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Songti SC" charset="-122"/>
                  <a:ea typeface="Songti SC" charset="-122"/>
                  <a:cs typeface="Songti SC" charset="-122"/>
                </a:rPr>
                <a:t>列通信网络</a:t>
              </a:r>
              <a:endParaRPr lang="zh-CN" altLang="en-US" sz="16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cxnSp>
          <p:nvCxnSpPr>
            <p:cNvPr id="78" name="直线箭头连接符 232"/>
            <p:cNvCxnSpPr/>
            <p:nvPr/>
          </p:nvCxnSpPr>
          <p:spPr>
            <a:xfrm>
              <a:off x="16138269" y="9209498"/>
              <a:ext cx="0" cy="23182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235"/>
            <p:cNvCxnSpPr/>
            <p:nvPr/>
          </p:nvCxnSpPr>
          <p:spPr>
            <a:xfrm flipV="1">
              <a:off x="16154525" y="8689283"/>
              <a:ext cx="0" cy="2786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238"/>
            <p:cNvSpPr txBox="1"/>
            <p:nvPr/>
          </p:nvSpPr>
          <p:spPr>
            <a:xfrm>
              <a:off x="13445286" y="8911846"/>
              <a:ext cx="1439817" cy="338554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Songti SC" charset="-122"/>
                  <a:ea typeface="Songti SC" charset="-122"/>
                  <a:cs typeface="Songti SC" charset="-122"/>
                </a:rPr>
                <a:t>控制网络</a:t>
              </a:r>
              <a:endParaRPr lang="zh-CN" altLang="en-US" sz="16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cxnSp>
          <p:nvCxnSpPr>
            <p:cNvPr id="81" name="直线箭头连接符 239"/>
            <p:cNvCxnSpPr/>
            <p:nvPr/>
          </p:nvCxnSpPr>
          <p:spPr>
            <a:xfrm>
              <a:off x="14185938" y="9209498"/>
              <a:ext cx="0" cy="2318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240"/>
            <p:cNvCxnSpPr/>
            <p:nvPr/>
          </p:nvCxnSpPr>
          <p:spPr>
            <a:xfrm flipV="1">
              <a:off x="14185938" y="8670408"/>
              <a:ext cx="7412" cy="3053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圆角矩形 229"/>
            <p:cNvSpPr/>
            <p:nvPr/>
          </p:nvSpPr>
          <p:spPr>
            <a:xfrm>
              <a:off x="13708912" y="6329838"/>
              <a:ext cx="2503597" cy="57074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 smtClean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寄存器</a:t>
              </a:r>
              <a:endParaRPr kumimoji="1" lang="zh-CN" altLang="en-US" sz="24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84" name="文本框 222"/>
            <p:cNvSpPr txBox="1"/>
            <p:nvPr/>
          </p:nvSpPr>
          <p:spPr>
            <a:xfrm>
              <a:off x="17058432" y="5292971"/>
              <a:ext cx="1029543" cy="58477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Songti SC" charset="-122"/>
                  <a:ea typeface="Songti SC" charset="-122"/>
                  <a:cs typeface="Songti SC" charset="-122"/>
                </a:rPr>
                <a:t>行通信</a:t>
              </a:r>
              <a:endParaRPr lang="en-US" altLang="zh-CN" sz="1600" dirty="0" smtClean="0">
                <a:latin typeface="Songti SC" charset="-122"/>
                <a:ea typeface="Songti SC" charset="-122"/>
                <a:cs typeface="Songti SC" charset="-122"/>
              </a:endParaRPr>
            </a:p>
            <a:p>
              <a:pPr algn="ctr"/>
              <a:r>
                <a:rPr lang="zh-CN" altLang="en-US" sz="1600" dirty="0" smtClean="0">
                  <a:latin typeface="Songti SC" charset="-122"/>
                  <a:ea typeface="Songti SC" charset="-122"/>
                  <a:cs typeface="Songti SC" charset="-122"/>
                </a:rPr>
                <a:t>网络</a:t>
              </a:r>
              <a:endParaRPr lang="zh-CN" altLang="en-US" sz="16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85" name="L 形 291"/>
            <p:cNvSpPr/>
            <p:nvPr/>
          </p:nvSpPr>
          <p:spPr>
            <a:xfrm rot="16200000">
              <a:off x="15836340" y="7356579"/>
              <a:ext cx="590786" cy="2052726"/>
            </a:xfrm>
            <a:prstGeom prst="corner">
              <a:avLst>
                <a:gd name="adj1" fmla="val 21786"/>
                <a:gd name="adj2" fmla="val 252658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86" name="文本框 221"/>
            <p:cNvSpPr txBox="1"/>
            <p:nvPr/>
          </p:nvSpPr>
          <p:spPr>
            <a:xfrm>
              <a:off x="13542146" y="8127392"/>
              <a:ext cx="3516285" cy="46166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Songti SC" charset="-122"/>
                  <a:ea typeface="Songti SC" charset="-122"/>
                  <a:cs typeface="Songti SC" charset="-122"/>
                </a:rPr>
                <a:t>传输代理</a:t>
              </a:r>
              <a:endParaRPr lang="zh-CN" altLang="en-US" sz="2400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sp>
          <p:nvSpPr>
            <p:cNvPr id="87" name="矩形 1"/>
            <p:cNvSpPr/>
            <p:nvPr/>
          </p:nvSpPr>
          <p:spPr>
            <a:xfrm>
              <a:off x="16427350" y="4645213"/>
              <a:ext cx="730747" cy="185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ongti SC" charset="-122"/>
                <a:ea typeface="Songti SC" charset="-122"/>
                <a:cs typeface="Songti SC" charset="-122"/>
              </a:endParaRPr>
            </a:p>
          </p:txBody>
        </p:sp>
        <p:cxnSp>
          <p:nvCxnSpPr>
            <p:cNvPr id="88" name="直线箭头连接符 11"/>
            <p:cNvCxnSpPr/>
            <p:nvPr/>
          </p:nvCxnSpPr>
          <p:spPr>
            <a:xfrm>
              <a:off x="17140038" y="7338042"/>
              <a:ext cx="83363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直线连接符 6"/>
          <p:cNvCxnSpPr/>
          <p:nvPr/>
        </p:nvCxnSpPr>
        <p:spPr>
          <a:xfrm flipV="1">
            <a:off x="12027909" y="4567128"/>
            <a:ext cx="993818" cy="20615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6"/>
          <p:cNvCxnSpPr/>
          <p:nvPr/>
        </p:nvCxnSpPr>
        <p:spPr>
          <a:xfrm>
            <a:off x="12044432" y="7005964"/>
            <a:ext cx="998378" cy="244580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3680"/>
              </p:ext>
            </p:extLst>
          </p:nvPr>
        </p:nvGraphicFramePr>
        <p:xfrm>
          <a:off x="9463845" y="5900452"/>
          <a:ext cx="2926800" cy="293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850"/>
                <a:gridCol w="365850"/>
                <a:gridCol w="365850"/>
                <a:gridCol w="365850"/>
                <a:gridCol w="365850"/>
                <a:gridCol w="365850"/>
                <a:gridCol w="365850"/>
                <a:gridCol w="365850"/>
              </a:tblGrid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27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77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7" name="Rectangle 96"/>
          <p:cNvSpPr/>
          <p:nvPr/>
        </p:nvSpPr>
        <p:spPr>
          <a:xfrm>
            <a:off x="9797707" y="5116601"/>
            <a:ext cx="22590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smtClean="0">
                <a:latin typeface="Songti SC" charset="-122"/>
                <a:ea typeface="Songti SC" charset="-122"/>
                <a:cs typeface="Songti SC" charset="-122"/>
              </a:rPr>
              <a:t>8x8</a:t>
            </a:r>
          </a:p>
          <a:p>
            <a:pPr algn="ctr"/>
            <a:r>
              <a:rPr kumimoji="1" lang="zh-CN" altLang="en-US" sz="2000" dirty="0" smtClean="0">
                <a:latin typeface="Songti SC" charset="-122"/>
                <a:ea typeface="Songti SC" charset="-122"/>
                <a:cs typeface="Songti SC" charset="-122"/>
              </a:rPr>
              <a:t>从</a:t>
            </a:r>
            <a:r>
              <a:rPr kumimoji="1" lang="zh-CN" altLang="en-US" sz="2000" dirty="0">
                <a:latin typeface="Songti SC" charset="-122"/>
                <a:ea typeface="Songti SC" charset="-122"/>
                <a:cs typeface="Songti SC" charset="-122"/>
              </a:rPr>
              <a:t>核阵列</a:t>
            </a:r>
            <a:endParaRPr kumimoji="1" lang="en-US" altLang="zh-CN" sz="20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8030792" y="4241055"/>
            <a:ext cx="1182589" cy="5837205"/>
            <a:chOff x="17747768" y="4362974"/>
            <a:chExt cx="1182589" cy="5837205"/>
          </a:xfrm>
        </p:grpSpPr>
        <p:grpSp>
          <p:nvGrpSpPr>
            <p:cNvPr id="121" name="Group 120"/>
            <p:cNvGrpSpPr/>
            <p:nvPr/>
          </p:nvGrpSpPr>
          <p:grpSpPr>
            <a:xfrm>
              <a:off x="17785973" y="4362974"/>
              <a:ext cx="1075451" cy="779245"/>
              <a:chOff x="17785973" y="4362974"/>
              <a:chExt cx="1075451" cy="779245"/>
            </a:xfrm>
          </p:grpSpPr>
          <p:sp>
            <p:nvSpPr>
              <p:cNvPr id="113" name="L 形 293"/>
              <p:cNvSpPr/>
              <p:nvPr/>
            </p:nvSpPr>
            <p:spPr>
              <a:xfrm rot="16200000">
                <a:off x="18114067" y="4034880"/>
                <a:ext cx="419264" cy="1075451"/>
              </a:xfrm>
              <a:prstGeom prst="corner">
                <a:avLst>
                  <a:gd name="adj1" fmla="val 21786"/>
                  <a:gd name="adj2" fmla="val 252658"/>
                </a:avLst>
              </a:prstGeom>
              <a:solidFill>
                <a:schemeClr val="bg1">
                  <a:lumMod val="5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文本框 296"/>
              <p:cNvSpPr txBox="1"/>
              <p:nvPr/>
            </p:nvSpPr>
            <p:spPr>
              <a:xfrm>
                <a:off x="18026182" y="4803665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内存</a:t>
                </a:r>
                <a:endParaRPr lang="zh-CN" alt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7854906" y="5974668"/>
              <a:ext cx="1075451" cy="865981"/>
              <a:chOff x="17854906" y="5936539"/>
              <a:chExt cx="1075451" cy="865981"/>
            </a:xfrm>
          </p:grpSpPr>
          <p:sp>
            <p:nvSpPr>
              <p:cNvPr id="115" name="L 形 299"/>
              <p:cNvSpPr/>
              <p:nvPr/>
            </p:nvSpPr>
            <p:spPr>
              <a:xfrm rot="16200000">
                <a:off x="18157394" y="5634051"/>
                <a:ext cx="470475" cy="1075451"/>
              </a:xfrm>
              <a:prstGeom prst="corner">
                <a:avLst>
                  <a:gd name="adj1" fmla="val 21786"/>
                  <a:gd name="adj2" fmla="val 252658"/>
                </a:avLst>
              </a:prstGeom>
              <a:solidFill>
                <a:srgbClr val="0070C0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文本框 300"/>
              <p:cNvSpPr txBox="1"/>
              <p:nvPr/>
            </p:nvSpPr>
            <p:spPr>
              <a:xfrm>
                <a:off x="18061451" y="6463966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pPr algn="ctr"/>
                <a:r>
                  <a:rPr lang="en-US" altLang="zh-CN" b="0" dirty="0" smtClean="0"/>
                  <a:t>LDM</a:t>
                </a:r>
                <a:endParaRPr lang="zh-CN" altLang="en-US" b="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7835568" y="7673098"/>
              <a:ext cx="1075451" cy="826120"/>
              <a:chOff x="17835568" y="7625884"/>
              <a:chExt cx="1075451" cy="826120"/>
            </a:xfrm>
          </p:grpSpPr>
          <p:sp>
            <p:nvSpPr>
              <p:cNvPr id="117" name="L 形 301"/>
              <p:cNvSpPr/>
              <p:nvPr/>
            </p:nvSpPr>
            <p:spPr>
              <a:xfrm rot="16200000">
                <a:off x="18139180" y="7322272"/>
                <a:ext cx="468227" cy="1075451"/>
              </a:xfrm>
              <a:prstGeom prst="corner">
                <a:avLst>
                  <a:gd name="adj1" fmla="val 21786"/>
                  <a:gd name="adj2" fmla="val 252658"/>
                </a:avLst>
              </a:prstGeom>
              <a:solidFill>
                <a:schemeClr val="accent6">
                  <a:lumMod val="75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文本框 302"/>
              <p:cNvSpPr txBox="1"/>
              <p:nvPr/>
            </p:nvSpPr>
            <p:spPr>
              <a:xfrm>
                <a:off x="17973184" y="811345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pPr algn="ctr"/>
                <a:r>
                  <a:rPr lang="zh-CN" altLang="en-US" b="0" dirty="0" smtClean="0"/>
                  <a:t>寄存器</a:t>
                </a:r>
                <a:endParaRPr lang="zh-CN" altLang="en-US" b="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7747768" y="9331668"/>
              <a:ext cx="1075451" cy="868511"/>
              <a:chOff x="17747768" y="9331668"/>
              <a:chExt cx="1075451" cy="868511"/>
            </a:xfrm>
          </p:grpSpPr>
          <p:sp>
            <p:nvSpPr>
              <p:cNvPr id="119" name="L 形 303"/>
              <p:cNvSpPr/>
              <p:nvPr/>
            </p:nvSpPr>
            <p:spPr>
              <a:xfrm rot="16200000">
                <a:off x="18031225" y="9048211"/>
                <a:ext cx="508537" cy="1075451"/>
              </a:xfrm>
              <a:prstGeom prst="corner">
                <a:avLst>
                  <a:gd name="adj1" fmla="val 21786"/>
                  <a:gd name="adj2" fmla="val 252658"/>
                </a:avLst>
              </a:prstGeom>
              <a:solidFill>
                <a:schemeClr val="accent4">
                  <a:lumMod val="75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文本框 304"/>
              <p:cNvSpPr txBox="1"/>
              <p:nvPr/>
            </p:nvSpPr>
            <p:spPr>
              <a:xfrm>
                <a:off x="17987976" y="9861625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pPr algn="ctr"/>
                <a:r>
                  <a:rPr lang="zh-CN" altLang="en-US" b="0" dirty="0" smtClean="0"/>
                  <a:t>计算</a:t>
                </a:r>
                <a:endParaRPr lang="zh-CN" alt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19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62"/>
          <p:cNvCxnSpPr/>
          <p:nvPr/>
        </p:nvCxnSpPr>
        <p:spPr>
          <a:xfrm>
            <a:off x="4873456" y="6646881"/>
            <a:ext cx="0" cy="416041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18"/>
          <p:cNvCxnSpPr/>
          <p:nvPr/>
        </p:nvCxnSpPr>
        <p:spPr>
          <a:xfrm>
            <a:off x="5268285" y="5418717"/>
            <a:ext cx="0" cy="3385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6"/>
          <p:cNvCxnSpPr/>
          <p:nvPr/>
        </p:nvCxnSpPr>
        <p:spPr>
          <a:xfrm>
            <a:off x="4115269" y="5392448"/>
            <a:ext cx="0" cy="3385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4"/>
          <p:cNvSpPr/>
          <p:nvPr/>
        </p:nvSpPr>
        <p:spPr>
          <a:xfrm>
            <a:off x="3625235" y="4741007"/>
            <a:ext cx="2491918" cy="1926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线连接符 13"/>
          <p:cNvCxnSpPr/>
          <p:nvPr/>
        </p:nvCxnSpPr>
        <p:spPr>
          <a:xfrm>
            <a:off x="4375687" y="4273342"/>
            <a:ext cx="0" cy="983022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/>
          <p:cNvSpPr/>
          <p:nvPr/>
        </p:nvSpPr>
        <p:spPr>
          <a:xfrm>
            <a:off x="3754045" y="5676545"/>
            <a:ext cx="764803" cy="8799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主核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1" name="圆角矩形 7"/>
          <p:cNvSpPr/>
          <p:nvPr/>
        </p:nvSpPr>
        <p:spPr>
          <a:xfrm>
            <a:off x="4672510" y="5676545"/>
            <a:ext cx="1215290" cy="8799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8x8</a:t>
            </a:r>
          </a:p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从核阵列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2" name="圆角矩形 8"/>
          <p:cNvSpPr/>
          <p:nvPr/>
        </p:nvSpPr>
        <p:spPr>
          <a:xfrm>
            <a:off x="3885655" y="5214432"/>
            <a:ext cx="1565317" cy="304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PPU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圆角矩形 9"/>
          <p:cNvSpPr/>
          <p:nvPr/>
        </p:nvSpPr>
        <p:spPr>
          <a:xfrm>
            <a:off x="4063415" y="4801641"/>
            <a:ext cx="660999" cy="2809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iMC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圆角矩形 14"/>
          <p:cNvSpPr/>
          <p:nvPr/>
        </p:nvSpPr>
        <p:spPr>
          <a:xfrm>
            <a:off x="3475757" y="3957595"/>
            <a:ext cx="2641401" cy="3919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内存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5" name="文本框 15"/>
          <p:cNvSpPr txBox="1"/>
          <p:nvPr/>
        </p:nvSpPr>
        <p:spPr>
          <a:xfrm>
            <a:off x="5392203" y="4797452"/>
            <a:ext cx="73495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Songti SC" charset="-122"/>
                <a:ea typeface="Songti SC" charset="-122"/>
                <a:cs typeface="Songti SC" charset="-122"/>
              </a:rPr>
              <a:t>核组</a:t>
            </a:r>
            <a:r>
              <a:rPr kumimoji="1" lang="en-US" altLang="zh-CN" sz="1600" dirty="0">
                <a:latin typeface="Songti SC" charset="-122"/>
                <a:ea typeface="Songti SC" charset="-122"/>
                <a:cs typeface="Songti SC" charset="-122"/>
              </a:rPr>
              <a:t>0</a:t>
            </a:r>
            <a:endParaRPr kumimoji="1" lang="zh-CN" altLang="en-US" sz="1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16" name="直线连接符 23"/>
          <p:cNvCxnSpPr/>
          <p:nvPr/>
        </p:nvCxnSpPr>
        <p:spPr>
          <a:xfrm>
            <a:off x="8374906" y="5418717"/>
            <a:ext cx="0" cy="3385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24"/>
          <p:cNvCxnSpPr/>
          <p:nvPr/>
        </p:nvCxnSpPr>
        <p:spPr>
          <a:xfrm>
            <a:off x="7221891" y="5392448"/>
            <a:ext cx="0" cy="3385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6"/>
          <p:cNvSpPr/>
          <p:nvPr/>
        </p:nvSpPr>
        <p:spPr>
          <a:xfrm>
            <a:off x="6384628" y="4741007"/>
            <a:ext cx="2491918" cy="1926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线连接符 25"/>
          <p:cNvCxnSpPr/>
          <p:nvPr/>
        </p:nvCxnSpPr>
        <p:spPr>
          <a:xfrm>
            <a:off x="8176761" y="4289108"/>
            <a:ext cx="0" cy="983022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27"/>
          <p:cNvSpPr/>
          <p:nvPr/>
        </p:nvSpPr>
        <p:spPr>
          <a:xfrm>
            <a:off x="7983185" y="5676545"/>
            <a:ext cx="767275" cy="8799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主核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21" name="圆角矩形 28"/>
          <p:cNvSpPr/>
          <p:nvPr/>
        </p:nvSpPr>
        <p:spPr>
          <a:xfrm>
            <a:off x="6614247" y="5686636"/>
            <a:ext cx="1215290" cy="8799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8x8</a:t>
            </a:r>
          </a:p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从核阵列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22" name="圆角矩形 30"/>
          <p:cNvSpPr/>
          <p:nvPr/>
        </p:nvSpPr>
        <p:spPr>
          <a:xfrm>
            <a:off x="7864489" y="4801641"/>
            <a:ext cx="660999" cy="2809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iMC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圆角矩形 29"/>
          <p:cNvSpPr/>
          <p:nvPr/>
        </p:nvSpPr>
        <p:spPr>
          <a:xfrm>
            <a:off x="7048282" y="5214432"/>
            <a:ext cx="1565317" cy="304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PPU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圆角矩形 31"/>
          <p:cNvSpPr/>
          <p:nvPr/>
        </p:nvSpPr>
        <p:spPr>
          <a:xfrm>
            <a:off x="6231889" y="3957595"/>
            <a:ext cx="2750466" cy="3919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内存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6" name="直线连接符 36"/>
          <p:cNvCxnSpPr/>
          <p:nvPr/>
        </p:nvCxnSpPr>
        <p:spPr>
          <a:xfrm>
            <a:off x="8341305" y="8503241"/>
            <a:ext cx="0" cy="3385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37"/>
          <p:cNvCxnSpPr/>
          <p:nvPr/>
        </p:nvCxnSpPr>
        <p:spPr>
          <a:xfrm>
            <a:off x="7188289" y="8499552"/>
            <a:ext cx="0" cy="3385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39"/>
          <p:cNvSpPr/>
          <p:nvPr/>
        </p:nvSpPr>
        <p:spPr>
          <a:xfrm>
            <a:off x="6384629" y="7656201"/>
            <a:ext cx="2491918" cy="1926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线连接符 38"/>
          <p:cNvCxnSpPr/>
          <p:nvPr/>
        </p:nvCxnSpPr>
        <p:spPr>
          <a:xfrm>
            <a:off x="8143160" y="9094256"/>
            <a:ext cx="0" cy="875502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40"/>
          <p:cNvSpPr/>
          <p:nvPr/>
        </p:nvSpPr>
        <p:spPr>
          <a:xfrm>
            <a:off x="7990410" y="7768753"/>
            <a:ext cx="775817" cy="8799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主核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1" name="圆角矩形 41"/>
          <p:cNvSpPr/>
          <p:nvPr/>
        </p:nvSpPr>
        <p:spPr>
          <a:xfrm>
            <a:off x="6605706" y="7784663"/>
            <a:ext cx="1215290" cy="8799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8x8</a:t>
            </a:r>
          </a:p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从核阵列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2" name="圆角矩形 42"/>
          <p:cNvSpPr/>
          <p:nvPr/>
        </p:nvSpPr>
        <p:spPr>
          <a:xfrm>
            <a:off x="7014680" y="8818247"/>
            <a:ext cx="1565317" cy="304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PPU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圆角矩形 43"/>
          <p:cNvSpPr/>
          <p:nvPr/>
        </p:nvSpPr>
        <p:spPr>
          <a:xfrm>
            <a:off x="7819740" y="9239897"/>
            <a:ext cx="660999" cy="2809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iMC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圆角矩形 44"/>
          <p:cNvSpPr/>
          <p:nvPr/>
        </p:nvSpPr>
        <p:spPr>
          <a:xfrm>
            <a:off x="6384633" y="9969758"/>
            <a:ext cx="2597727" cy="3919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内存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36" name="直线连接符 48"/>
          <p:cNvCxnSpPr/>
          <p:nvPr/>
        </p:nvCxnSpPr>
        <p:spPr>
          <a:xfrm>
            <a:off x="5257085" y="8503241"/>
            <a:ext cx="0" cy="3385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49"/>
          <p:cNvCxnSpPr/>
          <p:nvPr/>
        </p:nvCxnSpPr>
        <p:spPr>
          <a:xfrm>
            <a:off x="4104069" y="8499552"/>
            <a:ext cx="0" cy="33850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50"/>
          <p:cNvCxnSpPr/>
          <p:nvPr/>
        </p:nvCxnSpPr>
        <p:spPr>
          <a:xfrm>
            <a:off x="4409294" y="9094256"/>
            <a:ext cx="0" cy="875502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51"/>
          <p:cNvSpPr/>
          <p:nvPr/>
        </p:nvSpPr>
        <p:spPr>
          <a:xfrm>
            <a:off x="3625236" y="7656201"/>
            <a:ext cx="2491918" cy="1926918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52"/>
          <p:cNvSpPr/>
          <p:nvPr/>
        </p:nvSpPr>
        <p:spPr>
          <a:xfrm>
            <a:off x="3754046" y="7792545"/>
            <a:ext cx="770573" cy="8799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主核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1" name="圆角矩形 53"/>
          <p:cNvSpPr/>
          <p:nvPr/>
        </p:nvSpPr>
        <p:spPr>
          <a:xfrm>
            <a:off x="4665380" y="7784663"/>
            <a:ext cx="1215290" cy="8799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8x8</a:t>
            </a:r>
          </a:p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从核阵列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2" name="圆角矩形 54"/>
          <p:cNvSpPr/>
          <p:nvPr/>
        </p:nvSpPr>
        <p:spPr>
          <a:xfrm>
            <a:off x="3930460" y="8818247"/>
            <a:ext cx="1565317" cy="304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PPU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圆角矩形 55"/>
          <p:cNvSpPr/>
          <p:nvPr/>
        </p:nvSpPr>
        <p:spPr>
          <a:xfrm>
            <a:off x="4085874" y="9239897"/>
            <a:ext cx="660999" cy="2809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iMC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圆角矩形 56"/>
          <p:cNvSpPr/>
          <p:nvPr/>
        </p:nvSpPr>
        <p:spPr>
          <a:xfrm>
            <a:off x="3475752" y="9969758"/>
            <a:ext cx="2641402" cy="3919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内存</a:t>
            </a:r>
            <a:endParaRPr kumimoji="1" lang="en-US" altLang="zh-CN" sz="16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46" name="直线连接符 63"/>
          <p:cNvCxnSpPr/>
          <p:nvPr/>
        </p:nvCxnSpPr>
        <p:spPr>
          <a:xfrm>
            <a:off x="7653123" y="6667538"/>
            <a:ext cx="0" cy="35337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64"/>
          <p:cNvCxnSpPr/>
          <p:nvPr/>
        </p:nvCxnSpPr>
        <p:spPr>
          <a:xfrm>
            <a:off x="7647521" y="7288991"/>
            <a:ext cx="0" cy="352737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65"/>
          <p:cNvCxnSpPr/>
          <p:nvPr/>
        </p:nvCxnSpPr>
        <p:spPr>
          <a:xfrm>
            <a:off x="4874912" y="7288991"/>
            <a:ext cx="0" cy="352737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3"/>
          <p:cNvSpPr/>
          <p:nvPr/>
        </p:nvSpPr>
        <p:spPr>
          <a:xfrm>
            <a:off x="3475750" y="4677354"/>
            <a:ext cx="5506606" cy="49823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1" name="直线连接符 17"/>
          <p:cNvCxnSpPr/>
          <p:nvPr/>
        </p:nvCxnSpPr>
        <p:spPr>
          <a:xfrm>
            <a:off x="4377762" y="5082601"/>
            <a:ext cx="0" cy="131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82"/>
          <p:cNvCxnSpPr/>
          <p:nvPr/>
        </p:nvCxnSpPr>
        <p:spPr>
          <a:xfrm>
            <a:off x="4136020" y="5504944"/>
            <a:ext cx="0" cy="159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83"/>
          <p:cNvCxnSpPr/>
          <p:nvPr/>
        </p:nvCxnSpPr>
        <p:spPr>
          <a:xfrm>
            <a:off x="5187061" y="5506938"/>
            <a:ext cx="0" cy="14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84"/>
          <p:cNvCxnSpPr/>
          <p:nvPr/>
        </p:nvCxnSpPr>
        <p:spPr>
          <a:xfrm>
            <a:off x="7215561" y="8686329"/>
            <a:ext cx="0" cy="14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85"/>
          <p:cNvCxnSpPr/>
          <p:nvPr/>
        </p:nvCxnSpPr>
        <p:spPr>
          <a:xfrm>
            <a:off x="8376954" y="8673818"/>
            <a:ext cx="0" cy="159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86"/>
          <p:cNvCxnSpPr/>
          <p:nvPr/>
        </p:nvCxnSpPr>
        <p:spPr>
          <a:xfrm>
            <a:off x="8350687" y="5517444"/>
            <a:ext cx="0" cy="14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87"/>
          <p:cNvCxnSpPr/>
          <p:nvPr/>
        </p:nvCxnSpPr>
        <p:spPr>
          <a:xfrm>
            <a:off x="7241838" y="5520696"/>
            <a:ext cx="0" cy="159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88"/>
          <p:cNvCxnSpPr/>
          <p:nvPr/>
        </p:nvCxnSpPr>
        <p:spPr>
          <a:xfrm>
            <a:off x="8166754" y="5065492"/>
            <a:ext cx="0" cy="14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15"/>
          <p:cNvSpPr txBox="1"/>
          <p:nvPr/>
        </p:nvSpPr>
        <p:spPr>
          <a:xfrm>
            <a:off x="6416315" y="4797452"/>
            <a:ext cx="73495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Songti SC" charset="-122"/>
                <a:ea typeface="Songti SC" charset="-122"/>
                <a:cs typeface="Songti SC" charset="-122"/>
              </a:rPr>
              <a:t>核组</a:t>
            </a:r>
            <a:r>
              <a:rPr kumimoji="1" lang="en-US" altLang="zh-CN" sz="1600" dirty="0">
                <a:latin typeface="Songti SC" charset="-122"/>
                <a:ea typeface="Songti SC" charset="-122"/>
                <a:cs typeface="Songti SC" charset="-122"/>
              </a:rPr>
              <a:t>1</a:t>
            </a:r>
            <a:endParaRPr kumimoji="1" lang="zh-CN" altLang="en-US" sz="1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1" name="文本框 15"/>
          <p:cNvSpPr txBox="1"/>
          <p:nvPr/>
        </p:nvSpPr>
        <p:spPr>
          <a:xfrm>
            <a:off x="5392203" y="9233819"/>
            <a:ext cx="73495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Songti SC" charset="-122"/>
                <a:ea typeface="Songti SC" charset="-122"/>
                <a:cs typeface="Songti SC" charset="-122"/>
              </a:rPr>
              <a:t>核组</a:t>
            </a:r>
            <a:r>
              <a:rPr kumimoji="1" lang="en-US" altLang="zh-CN" sz="1600" dirty="0">
                <a:latin typeface="Songti SC" charset="-122"/>
                <a:ea typeface="Songti SC" charset="-122"/>
                <a:cs typeface="Songti SC" charset="-122"/>
              </a:rPr>
              <a:t>2</a:t>
            </a:r>
            <a:endParaRPr kumimoji="1" lang="zh-CN" altLang="en-US" sz="1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2" name="文本框 15"/>
          <p:cNvSpPr txBox="1"/>
          <p:nvPr/>
        </p:nvSpPr>
        <p:spPr>
          <a:xfrm>
            <a:off x="6416315" y="9233819"/>
            <a:ext cx="73495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Songti SC" charset="-122"/>
                <a:ea typeface="Songti SC" charset="-122"/>
                <a:cs typeface="Songti SC" charset="-122"/>
              </a:rPr>
              <a:t>核组</a:t>
            </a:r>
            <a:r>
              <a:rPr kumimoji="1" lang="en-US" altLang="zh-CN" sz="1600" dirty="0">
                <a:latin typeface="Songti SC" charset="-122"/>
                <a:ea typeface="Songti SC" charset="-122"/>
                <a:cs typeface="Songti SC" charset="-122"/>
              </a:rPr>
              <a:t>3</a:t>
            </a:r>
            <a:endParaRPr kumimoji="1" lang="zh-CN" altLang="en-US" sz="1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64" name="直线连接符 6"/>
          <p:cNvCxnSpPr/>
          <p:nvPr/>
        </p:nvCxnSpPr>
        <p:spPr>
          <a:xfrm flipV="1">
            <a:off x="7801723" y="5529410"/>
            <a:ext cx="1650371" cy="1674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"/>
          <p:cNvCxnSpPr/>
          <p:nvPr/>
        </p:nvCxnSpPr>
        <p:spPr>
          <a:xfrm>
            <a:off x="7683497" y="6565841"/>
            <a:ext cx="1791895" cy="19069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209"/>
          <p:cNvSpPr/>
          <p:nvPr/>
        </p:nvSpPr>
        <p:spPr>
          <a:xfrm>
            <a:off x="13012675" y="4243906"/>
            <a:ext cx="4254102" cy="468462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72" name="矩形 215"/>
          <p:cNvSpPr/>
          <p:nvPr/>
        </p:nvSpPr>
        <p:spPr>
          <a:xfrm>
            <a:off x="13124024" y="4307327"/>
            <a:ext cx="2770200" cy="33684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74" name="圆角矩形 219"/>
          <p:cNvSpPr/>
          <p:nvPr/>
        </p:nvSpPr>
        <p:spPr>
          <a:xfrm>
            <a:off x="13221722" y="4417652"/>
            <a:ext cx="2555359" cy="14124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计算核心</a:t>
            </a:r>
            <a:endParaRPr kumimoji="1" lang="zh-CN" altLang="en-US" sz="24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75" name="圆角矩形 220"/>
          <p:cNvSpPr/>
          <p:nvPr/>
        </p:nvSpPr>
        <p:spPr>
          <a:xfrm>
            <a:off x="13239678" y="6703672"/>
            <a:ext cx="2537398" cy="8541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LDM</a:t>
            </a:r>
          </a:p>
        </p:txBody>
      </p:sp>
      <p:sp>
        <p:nvSpPr>
          <p:cNvPr id="77" name="文本框 228"/>
          <p:cNvSpPr txBox="1"/>
          <p:nvPr/>
        </p:nvSpPr>
        <p:spPr>
          <a:xfrm>
            <a:off x="14424580" y="8398810"/>
            <a:ext cx="2640165" cy="338554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Songti SC" charset="-122"/>
                <a:ea typeface="Songti SC" charset="-122"/>
                <a:cs typeface="Songti SC" charset="-122"/>
              </a:rPr>
              <a:t>列通信网络</a:t>
            </a:r>
            <a:endParaRPr lang="zh-CN" altLang="en-US" sz="1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78" name="直线箭头连接符 232"/>
          <p:cNvCxnSpPr/>
          <p:nvPr/>
        </p:nvCxnSpPr>
        <p:spPr>
          <a:xfrm>
            <a:off x="15719097" y="8696712"/>
            <a:ext cx="0" cy="2318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235"/>
          <p:cNvCxnSpPr/>
          <p:nvPr/>
        </p:nvCxnSpPr>
        <p:spPr>
          <a:xfrm flipV="1">
            <a:off x="15719097" y="8157622"/>
            <a:ext cx="0" cy="27866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238"/>
          <p:cNvSpPr txBox="1"/>
          <p:nvPr/>
        </p:nvSpPr>
        <p:spPr>
          <a:xfrm>
            <a:off x="13009858" y="8399060"/>
            <a:ext cx="1439817" cy="338554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Songti SC" charset="-122"/>
                <a:ea typeface="Songti SC" charset="-122"/>
                <a:cs typeface="Songti SC" charset="-122"/>
              </a:rPr>
              <a:t>控制网络</a:t>
            </a:r>
            <a:endParaRPr lang="zh-CN" altLang="en-US" sz="1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81" name="直线箭头连接符 239"/>
          <p:cNvCxnSpPr/>
          <p:nvPr/>
        </p:nvCxnSpPr>
        <p:spPr>
          <a:xfrm>
            <a:off x="13750510" y="8696712"/>
            <a:ext cx="0" cy="2318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240"/>
          <p:cNvCxnSpPr/>
          <p:nvPr/>
        </p:nvCxnSpPr>
        <p:spPr>
          <a:xfrm flipV="1">
            <a:off x="13750510" y="8157622"/>
            <a:ext cx="7412" cy="30533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229"/>
          <p:cNvSpPr/>
          <p:nvPr/>
        </p:nvSpPr>
        <p:spPr>
          <a:xfrm>
            <a:off x="13273484" y="5981502"/>
            <a:ext cx="2503597" cy="5707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寄存器</a:t>
            </a:r>
            <a:endParaRPr kumimoji="1" lang="zh-CN" altLang="en-US" sz="2400" dirty="0">
              <a:solidFill>
                <a:schemeClr val="tx1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76" name="直线箭头连接符 224"/>
          <p:cNvCxnSpPr/>
          <p:nvPr/>
        </p:nvCxnSpPr>
        <p:spPr>
          <a:xfrm>
            <a:off x="16433140" y="5244552"/>
            <a:ext cx="81557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222"/>
          <p:cNvSpPr txBox="1"/>
          <p:nvPr/>
        </p:nvSpPr>
        <p:spPr>
          <a:xfrm>
            <a:off x="16337719" y="4930854"/>
            <a:ext cx="1029543" cy="58477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Songti SC" charset="-122"/>
                <a:ea typeface="Songti SC" charset="-122"/>
                <a:cs typeface="Songti SC" charset="-122"/>
              </a:rPr>
              <a:t>行通信</a:t>
            </a:r>
            <a:endParaRPr lang="en-US" altLang="zh-CN" sz="1600" dirty="0" smtClean="0">
              <a:latin typeface="Songti SC" charset="-122"/>
              <a:ea typeface="Songti SC" charset="-122"/>
              <a:cs typeface="Songti SC" charset="-122"/>
            </a:endParaRPr>
          </a:p>
          <a:p>
            <a:pPr algn="ctr"/>
            <a:r>
              <a:rPr lang="zh-CN" altLang="en-US" sz="1600" dirty="0" smtClean="0">
                <a:latin typeface="Songti SC" charset="-122"/>
                <a:ea typeface="Songti SC" charset="-122"/>
                <a:cs typeface="Songti SC" charset="-122"/>
              </a:rPr>
              <a:t>网络</a:t>
            </a:r>
            <a:endParaRPr lang="zh-CN" altLang="en-US" sz="1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87" name="矩形 1"/>
          <p:cNvSpPr/>
          <p:nvPr/>
        </p:nvSpPr>
        <p:spPr>
          <a:xfrm>
            <a:off x="16005573" y="4296877"/>
            <a:ext cx="403200" cy="18528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70" name="文本框 226"/>
          <p:cNvSpPr txBox="1"/>
          <p:nvPr/>
        </p:nvSpPr>
        <p:spPr>
          <a:xfrm>
            <a:off x="16464409" y="6704216"/>
            <a:ext cx="803793" cy="58477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Songti SC" charset="-122"/>
                <a:ea typeface="Songti SC" charset="-122"/>
                <a:cs typeface="Songti SC" charset="-122"/>
              </a:rPr>
              <a:t>传输</a:t>
            </a:r>
            <a:endParaRPr lang="en-US" altLang="zh-CN" sz="1600" dirty="0" smtClean="0">
              <a:latin typeface="Songti SC" charset="-122"/>
              <a:ea typeface="Songti SC" charset="-122"/>
              <a:cs typeface="Songti SC" charset="-122"/>
            </a:endParaRPr>
          </a:p>
          <a:p>
            <a:pPr algn="ctr"/>
            <a:r>
              <a:rPr lang="zh-CN" altLang="en-US" sz="1600" dirty="0" smtClean="0">
                <a:latin typeface="Songti SC" charset="-122"/>
                <a:ea typeface="Songti SC" charset="-122"/>
                <a:cs typeface="Songti SC" charset="-122"/>
              </a:rPr>
              <a:t>网络</a:t>
            </a:r>
            <a:endParaRPr lang="zh-CN" altLang="en-US" sz="1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88" name="直线箭头连接符 11"/>
          <p:cNvCxnSpPr/>
          <p:nvPr/>
        </p:nvCxnSpPr>
        <p:spPr>
          <a:xfrm>
            <a:off x="16433140" y="6989706"/>
            <a:ext cx="833637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6"/>
          <p:cNvCxnSpPr/>
          <p:nvPr/>
        </p:nvCxnSpPr>
        <p:spPr>
          <a:xfrm flipV="1">
            <a:off x="12027909" y="4218792"/>
            <a:ext cx="993818" cy="20615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6"/>
          <p:cNvCxnSpPr/>
          <p:nvPr/>
        </p:nvCxnSpPr>
        <p:spPr>
          <a:xfrm>
            <a:off x="12044432" y="6657628"/>
            <a:ext cx="965426" cy="227090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11123"/>
              </p:ext>
            </p:extLst>
          </p:nvPr>
        </p:nvGraphicFramePr>
        <p:xfrm>
          <a:off x="9463845" y="5552116"/>
          <a:ext cx="2926800" cy="293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850"/>
                <a:gridCol w="365850"/>
                <a:gridCol w="365850"/>
                <a:gridCol w="365850"/>
                <a:gridCol w="365850"/>
                <a:gridCol w="365850"/>
                <a:gridCol w="365850"/>
                <a:gridCol w="365850"/>
              </a:tblGrid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27</a:t>
                      </a:r>
                      <a:endParaRPr lang="en-US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</a:t>
                      </a:r>
                      <a:endParaRPr lang="en-US" sz="1400" dirty="0"/>
                    </a:p>
                  </a:txBody>
                  <a:tcPr anchor="ctr"/>
                </a:tc>
              </a:tr>
              <a:tr h="3672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77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7" name="Rectangle 96"/>
          <p:cNvSpPr/>
          <p:nvPr/>
        </p:nvSpPr>
        <p:spPr>
          <a:xfrm>
            <a:off x="9797707" y="4768265"/>
            <a:ext cx="22590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Songti SC" charset="-122"/>
                <a:ea typeface="Songti SC" charset="-122"/>
                <a:cs typeface="Songti SC" charset="-122"/>
              </a:rPr>
              <a:t>8x8</a:t>
            </a:r>
          </a:p>
          <a:p>
            <a:pPr algn="ctr"/>
            <a:r>
              <a:rPr kumimoji="1" lang="zh-CN" altLang="en-US" sz="2000" dirty="0" smtClean="0">
                <a:latin typeface="Songti SC" charset="-122"/>
                <a:ea typeface="Songti SC" charset="-122"/>
                <a:cs typeface="Songti SC" charset="-122"/>
              </a:rPr>
              <a:t>从</a:t>
            </a:r>
            <a:r>
              <a:rPr kumimoji="1" lang="zh-CN" altLang="en-US" sz="2000" dirty="0">
                <a:latin typeface="Songti SC" charset="-122"/>
                <a:ea typeface="Songti SC" charset="-122"/>
                <a:cs typeface="Songti SC" charset="-122"/>
              </a:rPr>
              <a:t>核阵列</a:t>
            </a:r>
            <a:endParaRPr kumimoji="1" lang="en-US" altLang="zh-CN" sz="20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13" name="L 形 293"/>
          <p:cNvSpPr/>
          <p:nvPr/>
        </p:nvSpPr>
        <p:spPr>
          <a:xfrm rot="16200000">
            <a:off x="9944219" y="9165115"/>
            <a:ext cx="419264" cy="1075451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296"/>
          <p:cNvSpPr txBox="1"/>
          <p:nvPr/>
        </p:nvSpPr>
        <p:spPr>
          <a:xfrm>
            <a:off x="9856334" y="99339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内存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5" name="L 形 299"/>
          <p:cNvSpPr/>
          <p:nvPr/>
        </p:nvSpPr>
        <p:spPr>
          <a:xfrm rot="16200000">
            <a:off x="12029782" y="9190721"/>
            <a:ext cx="470475" cy="1075451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6" name="文本框 300"/>
          <p:cNvSpPr txBox="1"/>
          <p:nvPr/>
        </p:nvSpPr>
        <p:spPr>
          <a:xfrm>
            <a:off x="11933839" y="1002063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CN" b="0" dirty="0" smtClean="0"/>
              <a:t>LDM</a:t>
            </a:r>
            <a:endParaRPr lang="zh-CN" altLang="en-US" b="0" dirty="0"/>
          </a:p>
        </p:txBody>
      </p:sp>
      <p:sp>
        <p:nvSpPr>
          <p:cNvPr id="117" name="L 形 301"/>
          <p:cNvSpPr/>
          <p:nvPr/>
        </p:nvSpPr>
        <p:spPr>
          <a:xfrm rot="16200000">
            <a:off x="14142075" y="9189597"/>
            <a:ext cx="468227" cy="1075451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8" name="文本框 302"/>
          <p:cNvSpPr txBox="1"/>
          <p:nvPr/>
        </p:nvSpPr>
        <p:spPr>
          <a:xfrm>
            <a:off x="13976079" y="998077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zh-CN" altLang="en-US" b="0" dirty="0" smtClean="0"/>
              <a:t>寄存器</a:t>
            </a:r>
            <a:endParaRPr lang="zh-CN" altLang="en-US" b="0" dirty="0"/>
          </a:p>
        </p:txBody>
      </p:sp>
      <p:sp>
        <p:nvSpPr>
          <p:cNvPr id="119" name="L 形 303"/>
          <p:cNvSpPr/>
          <p:nvPr/>
        </p:nvSpPr>
        <p:spPr>
          <a:xfrm rot="16200000">
            <a:off x="16233089" y="9209752"/>
            <a:ext cx="508537" cy="1075451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0" name="文本框 304"/>
          <p:cNvSpPr txBox="1"/>
          <p:nvPr/>
        </p:nvSpPr>
        <p:spPr>
          <a:xfrm>
            <a:off x="16189840" y="100231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zh-CN" altLang="en-US" b="0" dirty="0" smtClean="0"/>
              <a:t>计算</a:t>
            </a:r>
            <a:endParaRPr lang="zh-CN" altLang="en-US" b="0" dirty="0"/>
          </a:p>
        </p:txBody>
      </p:sp>
      <p:sp>
        <p:nvSpPr>
          <p:cNvPr id="100" name="矩形 1"/>
          <p:cNvSpPr/>
          <p:nvPr/>
        </p:nvSpPr>
        <p:spPr>
          <a:xfrm>
            <a:off x="16005573" y="5981501"/>
            <a:ext cx="403200" cy="21559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98" name="L 形 291"/>
          <p:cNvSpPr/>
          <p:nvPr/>
        </p:nvSpPr>
        <p:spPr>
          <a:xfrm rot="16200000">
            <a:off x="13969950" y="7051742"/>
            <a:ext cx="403200" cy="1783223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85" name="L 形 291"/>
          <p:cNvSpPr/>
          <p:nvPr/>
        </p:nvSpPr>
        <p:spPr>
          <a:xfrm rot="16200000">
            <a:off x="15426572" y="7164301"/>
            <a:ext cx="403200" cy="1561204"/>
          </a:xfrm>
          <a:prstGeom prst="corner">
            <a:avLst>
              <a:gd name="adj1" fmla="val 21786"/>
              <a:gd name="adj2" fmla="val 252658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86" name="文本框 221"/>
          <p:cNvSpPr txBox="1"/>
          <p:nvPr/>
        </p:nvSpPr>
        <p:spPr>
          <a:xfrm>
            <a:off x="13866134" y="7759462"/>
            <a:ext cx="195644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latin typeface="Songti SC" charset="-122"/>
                <a:ea typeface="Songti SC" charset="-122"/>
                <a:cs typeface="Songti SC" charset="-122"/>
              </a:rPr>
              <a:t>传输代理</a:t>
            </a:r>
            <a:endParaRPr lang="zh-CN" altLang="en-US" sz="18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5" name="圆角矩形 60"/>
          <p:cNvSpPr/>
          <p:nvPr/>
        </p:nvSpPr>
        <p:spPr>
          <a:xfrm>
            <a:off x="4461860" y="6936551"/>
            <a:ext cx="3534387" cy="4800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片上网络（</a:t>
            </a:r>
            <a:r>
              <a:rPr kumimoji="1" lang="en-US" altLang="zh-CN" sz="1600" dirty="0" err="1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NoC</a:t>
            </a:r>
            <a:r>
              <a:rPr kumimoji="1" lang="zh-CN" altLang="en-US" sz="1600" dirty="0">
                <a:solidFill>
                  <a:schemeClr val="tx1"/>
                </a:solidFill>
                <a:latin typeface="Songti SC" charset="-122"/>
                <a:ea typeface="Songti SC" charset="-122"/>
                <a:cs typeface="Songti SC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6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si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366</Words>
  <Application>Microsoft Macintosh PowerPoint</Application>
  <PresentationFormat>Custom</PresentationFormat>
  <Paragraphs>260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Songti SC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80</cp:revision>
  <cp:lastPrinted>2018-03-17T14:33:33Z</cp:lastPrinted>
  <dcterms:created xsi:type="dcterms:W3CDTF">2016-08-04T01:32:41Z</dcterms:created>
  <dcterms:modified xsi:type="dcterms:W3CDTF">2018-03-17T16:09:21Z</dcterms:modified>
</cp:coreProperties>
</file>