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0" r:id="rId25"/>
    <p:sldId id="282" r:id="rId26"/>
    <p:sldId id="283" r:id="rId27"/>
    <p:sldId id="284" r:id="rId28"/>
    <p:sldId id="285" r:id="rId29"/>
    <p:sldId id="278" r:id="rId30"/>
    <p:sldId id="279" r:id="rId31"/>
  </p:sldIdLst>
  <p:sldSz cx="9144000" cy="5143500" type="screen16x9"/>
  <p:notesSz cx="6858000" cy="9144000"/>
  <p:embeddedFontLst>
    <p:embeddedFont>
      <p:font typeface="Maven Pro" panose="020B0604020202020204" charset="0"/>
      <p:regular r:id="rId33"/>
      <p:bold r:id="rId34"/>
    </p:embeddedFont>
    <p:embeddedFont>
      <p:font typeface="Nunito" panose="020B0604020202020204" charset="0"/>
      <p:regular r:id="rId35"/>
      <p:bold r:id="rId36"/>
      <p:italic r:id="rId37"/>
      <p:boldItalic r:id="rId38"/>
    </p:embeddedFont>
    <p:embeddedFont>
      <p:font typeface="DM Sans"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SLIDES_API142226196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SLIDES_API142226196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SLIDES_API142226196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SLIDES_API142226196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SLIDES_API142226196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SLIDES_API142226196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SLIDES_API142226196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SLIDES_API142226196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SLIDES_API142226196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SLIDES_API142226196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SLIDES_API142226196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SLIDES_API142226196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SLIDES_API142226196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SLIDES_API142226196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SLIDES_API142226196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SLIDES_API142226196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SLIDES_API142226196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SLIDES_API142226196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SLIDES_API142226196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SLIDES_API142226196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SLIDES_API142226196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SLIDES_API142226196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SLIDES_API142226196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SLIDES_API142226196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SLIDES_API142226196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SLIDES_API142226196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SLIDES_API142226196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SLIDES_API142226196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SLIDES_API142226196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SLIDES_API142226196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91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SLIDES_API142226196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SLIDES_API142226196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359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SLIDES_API142226196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SLIDES_API142226196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205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SLIDES_API142226196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SLIDES_API142226196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66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SLIDES_API142226196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SLIDES_API142226196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82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SLIDES_API142226196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SLIDES_API142226196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269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SLIDES_API142226196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SLIDES_API142226196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SLIDES_API142226196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SLIDES_API142226196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SLIDES_API142226196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SLIDES_API142226196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SLIDES_API142226196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SLIDES_API142226196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SLIDES_API142226196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SLIDES_API142226196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SLIDES_API142226196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SLIDES_API142226196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SLIDES_API142226196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SLIDES_API142226196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SLIDES_API142226196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SLIDES_API142226196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SLIDES_API14222619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SLIDES_API14222619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Paragraph v1">
  <p:cSld name="TITLE_1">
    <p:spTree>
      <p:nvGrpSpPr>
        <p:cNvPr id="1" name="Shape 273"/>
        <p:cNvGrpSpPr/>
        <p:nvPr/>
      </p:nvGrpSpPr>
      <p:grpSpPr>
        <a:xfrm>
          <a:off x="0" y="0"/>
          <a:ext cx="0" cy="0"/>
          <a:chOff x="0" y="0"/>
          <a:chExt cx="0" cy="0"/>
        </a:xfrm>
      </p:grpSpPr>
      <p:sp>
        <p:nvSpPr>
          <p:cNvPr id="274" name="Google Shape;274;p13"/>
          <p:cNvSpPr txBox="1">
            <a:spLocks noGrp="1"/>
          </p:cNvSpPr>
          <p:nvPr>
            <p:ph type="ctrTitle"/>
          </p:nvPr>
        </p:nvSpPr>
        <p:spPr>
          <a:xfrm>
            <a:off x="414000" y="860225"/>
            <a:ext cx="5036400" cy="547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75" name="Google Shape;27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276" name="Google Shape;276;p13"/>
          <p:cNvSpPr/>
          <p:nvPr/>
        </p:nvSpPr>
        <p:spPr>
          <a:xfrm>
            <a:off x="5900275" y="0"/>
            <a:ext cx="324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txBox="1">
            <a:spLocks noGrp="1"/>
          </p:cNvSpPr>
          <p:nvPr>
            <p:ph type="body" idx="1"/>
          </p:nvPr>
        </p:nvSpPr>
        <p:spPr>
          <a:xfrm>
            <a:off x="414000" y="1717200"/>
            <a:ext cx="5036400" cy="2257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With Paragraph v2 - Image">
  <p:cSld name="SECTION_HEADER_1">
    <p:spTree>
      <p:nvGrpSpPr>
        <p:cNvPr id="1" name="Shape 278"/>
        <p:cNvGrpSpPr/>
        <p:nvPr/>
      </p:nvGrpSpPr>
      <p:grpSpPr>
        <a:xfrm>
          <a:off x="0" y="0"/>
          <a:ext cx="0" cy="0"/>
          <a:chOff x="0" y="0"/>
          <a:chExt cx="0" cy="0"/>
        </a:xfrm>
      </p:grpSpPr>
      <p:sp>
        <p:nvSpPr>
          <p:cNvPr id="279" name="Google Shape;2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280" name="Google Shape;280;p14"/>
          <p:cNvSpPr/>
          <p:nvPr/>
        </p:nvSpPr>
        <p:spPr>
          <a:xfrm>
            <a:off x="-87" y="0"/>
            <a:ext cx="5900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a:spLocks noGrp="1"/>
          </p:cNvSpPr>
          <p:nvPr>
            <p:ph type="pic" idx="2"/>
          </p:nvPr>
        </p:nvSpPr>
        <p:spPr>
          <a:xfrm>
            <a:off x="5863700" y="-19075"/>
            <a:ext cx="3280500" cy="5199300"/>
          </a:xfrm>
          <a:prstGeom prst="rect">
            <a:avLst/>
          </a:prstGeom>
          <a:noFill/>
          <a:ln>
            <a:noFill/>
          </a:ln>
        </p:spPr>
      </p:sp>
      <p:sp>
        <p:nvSpPr>
          <p:cNvPr id="282" name="Google Shape;282;p14"/>
          <p:cNvSpPr txBox="1">
            <a:spLocks noGrp="1"/>
          </p:cNvSpPr>
          <p:nvPr>
            <p:ph type="ctrTitle"/>
          </p:nvPr>
        </p:nvSpPr>
        <p:spPr>
          <a:xfrm>
            <a:off x="446400" y="622800"/>
            <a:ext cx="5022000" cy="5472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a:endParaRPr/>
          </a:p>
        </p:txBody>
      </p:sp>
      <p:sp>
        <p:nvSpPr>
          <p:cNvPr id="283" name="Google Shape;283;p14"/>
          <p:cNvSpPr txBox="1">
            <a:spLocks noGrp="1"/>
          </p:cNvSpPr>
          <p:nvPr>
            <p:ph type="body" idx="1"/>
          </p:nvPr>
        </p:nvSpPr>
        <p:spPr>
          <a:xfrm>
            <a:off x="446400" y="1519200"/>
            <a:ext cx="5022000" cy="299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Bullet Points v2">
  <p:cSld name="BIG_NUMBER_1">
    <p:bg>
      <p:bgPr>
        <a:solidFill>
          <a:schemeClr val="lt2"/>
        </a:solidFill>
        <a:effectLst/>
      </p:bgPr>
    </p:bg>
    <p:spTree>
      <p:nvGrpSpPr>
        <p:cNvPr id="1" name="Shape 284"/>
        <p:cNvGrpSpPr/>
        <p:nvPr/>
      </p:nvGrpSpPr>
      <p:grpSpPr>
        <a:xfrm>
          <a:off x="0" y="0"/>
          <a:ext cx="0" cy="0"/>
          <a:chOff x="0" y="0"/>
          <a:chExt cx="0" cy="0"/>
        </a:xfrm>
      </p:grpSpPr>
      <p:sp>
        <p:nvSpPr>
          <p:cNvPr id="285" name="Google Shape;28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286" name="Google Shape;286;p15"/>
          <p:cNvSpPr/>
          <p:nvPr/>
        </p:nvSpPr>
        <p:spPr>
          <a:xfrm>
            <a:off x="-9485" y="453025"/>
            <a:ext cx="4300200" cy="40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15"/>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88" name="Google Shape;288;p15"/>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89" name="Google Shape;289;p15"/>
          <p:cNvSpPr>
            <a:spLocks noGrp="1"/>
          </p:cNvSpPr>
          <p:nvPr>
            <p:ph type="pic" idx="2"/>
          </p:nvPr>
        </p:nvSpPr>
        <p:spPr>
          <a:xfrm>
            <a:off x="4846956" y="-10"/>
            <a:ext cx="4300200" cy="4363200"/>
          </a:xfrm>
          <a:prstGeom prst="rect">
            <a:avLst/>
          </a:prstGeom>
          <a:noFill/>
          <a:ln>
            <a:noFill/>
          </a:ln>
        </p:spPr>
      </p:sp>
      <p:sp>
        <p:nvSpPr>
          <p:cNvPr id="290" name="Google Shape;290;p15"/>
          <p:cNvSpPr/>
          <p:nvPr/>
        </p:nvSpPr>
        <p:spPr>
          <a:xfrm>
            <a:off x="4847075" y="4363325"/>
            <a:ext cx="4300200" cy="199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Bullet Points v1">
  <p:cSld name="CAPTION_ONLY_1">
    <p:spTree>
      <p:nvGrpSpPr>
        <p:cNvPr id="1" name="Shape 291"/>
        <p:cNvGrpSpPr/>
        <p:nvPr/>
      </p:nvGrpSpPr>
      <p:grpSpPr>
        <a:xfrm>
          <a:off x="0" y="0"/>
          <a:ext cx="0" cy="0"/>
          <a:chOff x="0" y="0"/>
          <a:chExt cx="0" cy="0"/>
        </a:xfrm>
      </p:grpSpPr>
      <p:sp>
        <p:nvSpPr>
          <p:cNvPr id="292" name="Google Shape;29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293" name="Google Shape;293;p16"/>
          <p:cNvSpPr/>
          <p:nvPr/>
        </p:nvSpPr>
        <p:spPr>
          <a:xfrm>
            <a:off x="0" y="0"/>
            <a:ext cx="3042900" cy="299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4" name="Google Shape;294;p16"/>
          <p:cNvSpPr>
            <a:spLocks noGrp="1"/>
          </p:cNvSpPr>
          <p:nvPr>
            <p:ph type="pic" idx="2"/>
          </p:nvPr>
        </p:nvSpPr>
        <p:spPr>
          <a:xfrm>
            <a:off x="0" y="2995200"/>
            <a:ext cx="3042000" cy="2149200"/>
          </a:xfrm>
          <a:prstGeom prst="rect">
            <a:avLst/>
          </a:prstGeom>
          <a:noFill/>
          <a:ln>
            <a:noFill/>
          </a:ln>
        </p:spPr>
      </p:sp>
      <p:sp>
        <p:nvSpPr>
          <p:cNvPr id="295" name="Google Shape;295;p16"/>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800"/>
              <a:buNone/>
              <a:defRPr>
                <a:solidFill>
                  <a:schemeClr val="lt1"/>
                </a:solidFill>
              </a:defRPr>
            </a:lvl1pPr>
            <a:lvl2pPr lvl="1" algn="ctr">
              <a:spcBef>
                <a:spcPts val="0"/>
              </a:spcBef>
              <a:spcAft>
                <a:spcPts val="0"/>
              </a:spcAft>
              <a:buClr>
                <a:schemeClr val="lt1"/>
              </a:buClr>
              <a:buSzPts val="2000"/>
              <a:buNone/>
              <a:defRPr sz="2000">
                <a:solidFill>
                  <a:schemeClr val="lt1"/>
                </a:solidFill>
              </a:defRPr>
            </a:lvl2pPr>
            <a:lvl3pPr lvl="2" algn="ctr">
              <a:spcBef>
                <a:spcPts val="0"/>
              </a:spcBef>
              <a:spcAft>
                <a:spcPts val="0"/>
              </a:spcAft>
              <a:buClr>
                <a:schemeClr val="lt1"/>
              </a:buClr>
              <a:buSzPts val="2000"/>
              <a:buNone/>
              <a:defRPr sz="2000">
                <a:solidFill>
                  <a:schemeClr val="lt1"/>
                </a:solidFill>
              </a:defRPr>
            </a:lvl3pPr>
            <a:lvl4pPr lvl="3" algn="ctr">
              <a:spcBef>
                <a:spcPts val="0"/>
              </a:spcBef>
              <a:spcAft>
                <a:spcPts val="0"/>
              </a:spcAft>
              <a:buClr>
                <a:schemeClr val="lt1"/>
              </a:buClr>
              <a:buSzPts val="2000"/>
              <a:buNone/>
              <a:defRPr sz="2000">
                <a:solidFill>
                  <a:schemeClr val="lt1"/>
                </a:solidFill>
              </a:defRPr>
            </a:lvl4pPr>
            <a:lvl5pPr lvl="4" algn="ctr">
              <a:spcBef>
                <a:spcPts val="0"/>
              </a:spcBef>
              <a:spcAft>
                <a:spcPts val="0"/>
              </a:spcAft>
              <a:buClr>
                <a:schemeClr val="lt1"/>
              </a:buClr>
              <a:buSzPts val="2000"/>
              <a:buNone/>
              <a:defRPr sz="2000">
                <a:solidFill>
                  <a:schemeClr val="lt1"/>
                </a:solidFill>
              </a:defRPr>
            </a:lvl5pPr>
            <a:lvl6pPr lvl="5" algn="ctr">
              <a:spcBef>
                <a:spcPts val="0"/>
              </a:spcBef>
              <a:spcAft>
                <a:spcPts val="0"/>
              </a:spcAft>
              <a:buClr>
                <a:schemeClr val="lt1"/>
              </a:buClr>
              <a:buSzPts val="2000"/>
              <a:buNone/>
              <a:defRPr sz="2000">
                <a:solidFill>
                  <a:schemeClr val="lt1"/>
                </a:solidFill>
              </a:defRPr>
            </a:lvl6pPr>
            <a:lvl7pPr lvl="6" algn="ctr">
              <a:spcBef>
                <a:spcPts val="0"/>
              </a:spcBef>
              <a:spcAft>
                <a:spcPts val="0"/>
              </a:spcAft>
              <a:buClr>
                <a:schemeClr val="lt1"/>
              </a:buClr>
              <a:buSzPts val="2000"/>
              <a:buNone/>
              <a:defRPr sz="2000">
                <a:solidFill>
                  <a:schemeClr val="lt1"/>
                </a:solidFill>
              </a:defRPr>
            </a:lvl7pPr>
            <a:lvl8pPr lvl="7" algn="ctr">
              <a:spcBef>
                <a:spcPts val="0"/>
              </a:spcBef>
              <a:spcAft>
                <a:spcPts val="0"/>
              </a:spcAft>
              <a:buClr>
                <a:schemeClr val="lt1"/>
              </a:buClr>
              <a:buSzPts val="2000"/>
              <a:buNone/>
              <a:defRPr sz="2000">
                <a:solidFill>
                  <a:schemeClr val="lt1"/>
                </a:solidFill>
              </a:defRPr>
            </a:lvl8pPr>
            <a:lvl9pPr lvl="8" algn="ctr">
              <a:spcBef>
                <a:spcPts val="0"/>
              </a:spcBef>
              <a:spcAft>
                <a:spcPts val="0"/>
              </a:spcAft>
              <a:buClr>
                <a:schemeClr val="lt1"/>
              </a:buClr>
              <a:buSzPts val="2000"/>
              <a:buNone/>
              <a:defRPr sz="2000">
                <a:solidFill>
                  <a:schemeClr val="lt1"/>
                </a:solidFill>
              </a:defRPr>
            </a:lvl9pPr>
          </a:lstStyle>
          <a:p>
            <a:endParaRPr/>
          </a:p>
        </p:txBody>
      </p:sp>
      <p:sp>
        <p:nvSpPr>
          <p:cNvPr id="296" name="Google Shape;296;p16"/>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With Bullet Points v1 No Image">
  <p:cSld name="SECTION_TITLE_AND_DESCRIPTION_1">
    <p:bg>
      <p:bgPr>
        <a:solidFill>
          <a:schemeClr val="lt2"/>
        </a:solidFill>
        <a:effectLst/>
      </p:bgPr>
    </p:bg>
    <p:spTree>
      <p:nvGrpSpPr>
        <p:cNvPr id="1" name="Shape 297"/>
        <p:cNvGrpSpPr/>
        <p:nvPr/>
      </p:nvGrpSpPr>
      <p:grpSpPr>
        <a:xfrm>
          <a:off x="0" y="0"/>
          <a:ext cx="0" cy="0"/>
          <a:chOff x="0" y="0"/>
          <a:chExt cx="0" cy="0"/>
        </a:xfrm>
      </p:grpSpPr>
      <p:sp>
        <p:nvSpPr>
          <p:cNvPr id="298" name="Google Shape;29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299" name="Google Shape;299;p17"/>
          <p:cNvSpPr/>
          <p:nvPr/>
        </p:nvSpPr>
        <p:spPr>
          <a:xfrm>
            <a:off x="0" y="0"/>
            <a:ext cx="290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0" name="Google Shape;300;p17"/>
          <p:cNvSpPr txBox="1">
            <a:spLocks noGrp="1"/>
          </p:cNvSpPr>
          <p:nvPr>
            <p:ph type="ctrTitle"/>
          </p:nvPr>
        </p:nvSpPr>
        <p:spPr>
          <a:xfrm>
            <a:off x="349200" y="360000"/>
            <a:ext cx="2383200" cy="5472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a:endParaRPr/>
          </a:p>
        </p:txBody>
      </p:sp>
      <p:sp>
        <p:nvSpPr>
          <p:cNvPr id="301" name="Google Shape;301;p17"/>
          <p:cNvSpPr txBox="1">
            <a:spLocks noGrp="1"/>
          </p:cNvSpPr>
          <p:nvPr>
            <p:ph type="body" idx="1"/>
          </p:nvPr>
        </p:nvSpPr>
        <p:spPr>
          <a:xfrm>
            <a:off x="3362400" y="360000"/>
            <a:ext cx="5018400" cy="389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lvl="0"/>
            <a:r>
              <a:rPr lang="vi-VN" dirty="0"/>
              <a:t>Presentation for assignment 1</a:t>
            </a:r>
            <a:endParaRPr dirty="0"/>
          </a:p>
        </p:txBody>
      </p:sp>
      <p:sp>
        <p:nvSpPr>
          <p:cNvPr id="307" name="Google Shape;307;p18"/>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r>
              <a:rPr lang="vi-VN" sz="1200" dirty="0" smtClean="0"/>
              <a:t>Author: Vu Dinh Cong-BH01779</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27"/>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368" name="Google Shape;368;p27"/>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VN" dirty="0" smtClean="0"/>
              <a:t>Solving problems with data</a:t>
            </a:r>
            <a:endParaRPr dirty="0"/>
          </a:p>
        </p:txBody>
      </p:sp>
      <p:sp>
        <p:nvSpPr>
          <p:cNvPr id="369" name="Google Shape;369;p27"/>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Data helps identify and solve business problems by:</a:t>
            </a:r>
            <a:endParaRPr lang="vi" dirty="0"/>
          </a:p>
          <a:p>
            <a:pPr marL="0" lvl="0" indent="0" algn="l" rtl="0">
              <a:spcBef>
                <a:spcPts val="0"/>
              </a:spcBef>
              <a:spcAft>
                <a:spcPts val="0"/>
              </a:spcAft>
              <a:buNone/>
            </a:pPr>
            <a:endParaRPr dirty="0"/>
          </a:p>
          <a:p>
            <a:pPr marL="457200" lvl="0" indent="-311150" algn="l" rtl="0">
              <a:spcBef>
                <a:spcPts val="1200"/>
              </a:spcBef>
              <a:spcAft>
                <a:spcPts val="0"/>
              </a:spcAft>
              <a:buSzPts val="1300"/>
              <a:buChar char="●"/>
            </a:pPr>
            <a:r>
              <a:rPr lang="en-US" dirty="0" smtClean="0"/>
              <a:t>Analyze trends and patterns to spot problems. </a:t>
            </a:r>
          </a:p>
          <a:p>
            <a:pPr marL="457200" lvl="0" indent="-311150" algn="l" rtl="0">
              <a:spcBef>
                <a:spcPts val="1200"/>
              </a:spcBef>
              <a:spcAft>
                <a:spcPts val="0"/>
              </a:spcAft>
              <a:buSzPts val="1300"/>
              <a:buChar char="●"/>
            </a:pPr>
            <a:r>
              <a:rPr lang="en-US" dirty="0" smtClean="0"/>
              <a:t>Providing insights provides insights for corrective actions. </a:t>
            </a:r>
          </a:p>
          <a:p>
            <a:pPr marL="457200" lvl="0" indent="-311150" algn="l" rtl="0">
              <a:spcBef>
                <a:spcPts val="1200"/>
              </a:spcBef>
              <a:spcAft>
                <a:spcPts val="0"/>
              </a:spcAft>
              <a:buSzPts val="1300"/>
              <a:buChar char="●"/>
            </a:pPr>
            <a:r>
              <a:rPr lang="en-US" dirty="0" smtClean="0"/>
              <a:t>Support root cause analysis to solve problems effectively.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8"/>
          <p:cNvSpPr txBox="1">
            <a:spLocks noGrp="1"/>
          </p:cNvSpPr>
          <p:nvPr>
            <p:ph type="ctrTitle"/>
          </p:nvPr>
        </p:nvSpPr>
        <p:spPr>
          <a:xfrm>
            <a:off x="383463" y="753725"/>
            <a:ext cx="4167272"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Improve your company's processes with data</a:t>
            </a:r>
            <a:endParaRPr dirty="0"/>
          </a:p>
        </p:txBody>
      </p:sp>
      <p:sp>
        <p:nvSpPr>
          <p:cNvPr id="375" name="Google Shape;375;p28"/>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Data can enhance and streamline a company's processes by:</a:t>
            </a:r>
            <a:endParaRPr dirty="0"/>
          </a:p>
          <a:p>
            <a:pPr marL="457200" lvl="0" indent="-311150" algn="l" rtl="0">
              <a:spcBef>
                <a:spcPts val="1200"/>
              </a:spcBef>
              <a:spcAft>
                <a:spcPts val="0"/>
              </a:spcAft>
              <a:buSzPts val="1300"/>
              <a:buChar char="●"/>
            </a:pPr>
            <a:r>
              <a:rPr lang="en-US" dirty="0" smtClean="0"/>
              <a:t>Identify inefficiencies and bottlenecks. </a:t>
            </a:r>
          </a:p>
          <a:p>
            <a:pPr marL="457200" lvl="0" indent="-311150" algn="l" rtl="0">
              <a:spcBef>
                <a:spcPts val="1200"/>
              </a:spcBef>
              <a:spcAft>
                <a:spcPts val="0"/>
              </a:spcAft>
              <a:buSzPts val="1300"/>
              <a:buChar char="●"/>
            </a:pPr>
            <a:r>
              <a:rPr lang="en-US" dirty="0" smtClean="0"/>
              <a:t>Supports automation and process optimization. </a:t>
            </a:r>
          </a:p>
          <a:p>
            <a:pPr marL="457200" lvl="0" indent="-311150" algn="l" rtl="0">
              <a:spcBef>
                <a:spcPts val="1200"/>
              </a:spcBef>
              <a:spcAft>
                <a:spcPts val="0"/>
              </a:spcAft>
              <a:buSzPts val="1300"/>
              <a:buChar char="●"/>
            </a:pPr>
            <a:r>
              <a:rPr lang="en-US" dirty="0" smtClean="0"/>
              <a:t>Facilitate continuous improvement initiatives.</a:t>
            </a:r>
            <a:endParaRPr dirty="0"/>
          </a:p>
        </p:txBody>
      </p:sp>
      <p:pic>
        <p:nvPicPr>
          <p:cNvPr id="376" name="Google Shape;376;p28"/>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29"/>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382" name="Google Shape;382;p29"/>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smtClean="0"/>
              <a:t>Create data in your business</a:t>
            </a:r>
            <a:endParaRPr dirty="0"/>
          </a:p>
        </p:txBody>
      </p:sp>
      <p:sp>
        <p:nvSpPr>
          <p:cNvPr id="383" name="Google Shape;383;p29"/>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Data is generated in a variety of ways in a business context, including: </a:t>
            </a:r>
          </a:p>
          <a:p>
            <a:pPr marL="0" lvl="0" indent="0" algn="l" rtl="0">
              <a:spcBef>
                <a:spcPts val="0"/>
              </a:spcBef>
              <a:spcAft>
                <a:spcPts val="0"/>
              </a:spcAft>
              <a:buNone/>
            </a:pPr>
            <a:endParaRPr lang="en-US" dirty="0" smtClean="0"/>
          </a:p>
          <a:p>
            <a:pPr marL="285750" indent="-285750"/>
            <a:r>
              <a:rPr lang="en-US" dirty="0" smtClean="0"/>
              <a:t>Transactional data: Collected during sales and operations.</a:t>
            </a:r>
          </a:p>
          <a:p>
            <a:pPr marL="0" indent="0">
              <a:buNone/>
            </a:pPr>
            <a:r>
              <a:rPr lang="en-US" dirty="0" smtClean="0"/>
              <a:t> </a:t>
            </a:r>
          </a:p>
          <a:p>
            <a:pPr marL="285750" indent="-285750"/>
            <a:r>
              <a:rPr lang="en-US" dirty="0" smtClean="0"/>
              <a:t>Customer data: Collected through interactions and surveys.</a:t>
            </a:r>
          </a:p>
          <a:p>
            <a:pPr marL="0" indent="0">
              <a:buNone/>
            </a:pPr>
            <a:r>
              <a:rPr lang="en-US" dirty="0" smtClean="0"/>
              <a:t> </a:t>
            </a:r>
          </a:p>
          <a:p>
            <a:pPr marL="285750" indent="-285750"/>
            <a:r>
              <a:rPr lang="en-US" dirty="0" smtClean="0"/>
              <a:t>Marketing data: Generated from campaigns and customer engagement.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0"/>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dirty="0" smtClean="0"/>
              <a:t>Types of data generated</a:t>
            </a:r>
            <a:endParaRPr dirty="0"/>
          </a:p>
        </p:txBody>
      </p:sp>
      <p:sp>
        <p:nvSpPr>
          <p:cNvPr id="389" name="Google Shape;389;p30"/>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The different types of data generated in a business include: </a:t>
            </a:r>
          </a:p>
          <a:p>
            <a:pPr marL="285750" indent="-285750"/>
            <a:r>
              <a:rPr lang="en-US" dirty="0" smtClean="0"/>
              <a:t>Transaction data: Sales records, invoices, and purchase orders. </a:t>
            </a:r>
          </a:p>
          <a:p>
            <a:pPr marL="285750" indent="-285750"/>
            <a:r>
              <a:rPr lang="en-US" dirty="0" smtClean="0"/>
              <a:t>Customer data: Profiles, interests, and purchase history. </a:t>
            </a:r>
          </a:p>
          <a:p>
            <a:pPr marL="285750" indent="-285750"/>
            <a:r>
              <a:rPr lang="en-US" dirty="0" smtClean="0"/>
              <a:t>Marketing data: Campaign performance metrics and engagement statistics.</a:t>
            </a:r>
            <a:endParaRPr dirty="0"/>
          </a:p>
        </p:txBody>
      </p:sp>
      <p:pic>
        <p:nvPicPr>
          <p:cNvPr id="390" name="Google Shape;390;p30"/>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31"/>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396" name="Google Shape;396;p31"/>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smtClean="0"/>
              <a:t>Social and web analytics data</a:t>
            </a:r>
            <a:endParaRPr dirty="0"/>
          </a:p>
        </p:txBody>
      </p:sp>
      <p:sp>
        <p:nvSpPr>
          <p:cNvPr id="397" name="Google Shape;397;p31"/>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VN" dirty="0" smtClean="0"/>
              <a:t>Social media and web analytics play a critical role in generating valuable business data by: </a:t>
            </a:r>
          </a:p>
          <a:p>
            <a:pPr marL="0" lvl="0" indent="0" algn="l" rtl="0">
              <a:spcBef>
                <a:spcPts val="0"/>
              </a:spcBef>
              <a:spcAft>
                <a:spcPts val="0"/>
              </a:spcAft>
              <a:buNone/>
            </a:pPr>
            <a:endParaRPr lang="vi-VN" dirty="0" smtClean="0"/>
          </a:p>
          <a:p>
            <a:pPr marL="285750" indent="-285750"/>
            <a:r>
              <a:rPr lang="vi-VN" dirty="0" smtClean="0"/>
              <a:t>Tracking online user engagement and behavior.</a:t>
            </a:r>
          </a:p>
          <a:p>
            <a:pPr marL="0" indent="0">
              <a:buNone/>
            </a:pPr>
            <a:endParaRPr lang="vi-VN" dirty="0" smtClean="0"/>
          </a:p>
          <a:p>
            <a:pPr marL="285750" indent="-285750"/>
            <a:r>
              <a:rPr lang="vi-VN" dirty="0" smtClean="0"/>
              <a:t> Analyze social media interactions to gauge brand sentiment.</a:t>
            </a:r>
          </a:p>
          <a:p>
            <a:pPr marL="0" indent="0">
              <a:buNone/>
            </a:pPr>
            <a:r>
              <a:rPr lang="vi-VN" dirty="0" smtClean="0"/>
              <a:t> </a:t>
            </a:r>
          </a:p>
          <a:p>
            <a:pPr marL="285750" indent="-285750"/>
            <a:r>
              <a:rPr lang="vi-VN" dirty="0" smtClean="0"/>
              <a:t>Provide insights for targeted marketing efforts.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2"/>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03" name="Google Shape;403;p32"/>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smtClean="0"/>
              <a:t>Use data to make decisions</a:t>
            </a:r>
            <a:endParaRPr dirty="0"/>
          </a:p>
        </p:txBody>
      </p:sp>
      <p:sp>
        <p:nvSpPr>
          <p:cNvPr id="404" name="Google Shape;404;p32"/>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Businesses use data to make decisions and plan strategies by:</a:t>
            </a:r>
          </a:p>
          <a:p>
            <a:pPr marL="0" lvl="0" indent="0" algn="l" rtl="0">
              <a:spcBef>
                <a:spcPts val="0"/>
              </a:spcBef>
              <a:spcAft>
                <a:spcPts val="0"/>
              </a:spcAft>
              <a:buNone/>
            </a:pPr>
            <a:endParaRPr lang="en-US" dirty="0" smtClean="0"/>
          </a:p>
          <a:p>
            <a:pPr marL="285750" indent="-285750"/>
            <a:r>
              <a:rPr lang="en-US" dirty="0" smtClean="0"/>
              <a:t> Analyzing historical data to forecast future trends. </a:t>
            </a:r>
          </a:p>
          <a:p>
            <a:pPr marL="0" indent="0">
              <a:buNone/>
            </a:pPr>
            <a:endParaRPr lang="en-US" dirty="0" smtClean="0"/>
          </a:p>
          <a:p>
            <a:pPr marL="285750" indent="-285750"/>
            <a:r>
              <a:rPr lang="en-US" dirty="0" smtClean="0"/>
              <a:t>Use data analytics tools to gain actionable insights. </a:t>
            </a:r>
          </a:p>
          <a:p>
            <a:pPr marL="0" indent="0">
              <a:buNone/>
            </a:pPr>
            <a:endParaRPr lang="en-US" dirty="0" smtClean="0"/>
          </a:p>
          <a:p>
            <a:pPr marL="285750" indent="-285750"/>
            <a:r>
              <a:rPr lang="en-US" dirty="0" smtClean="0"/>
              <a:t>Supporting evidence-based decision-making processes</a:t>
            </a:r>
            <a:r>
              <a:rPr lang="vi" dirty="0" smtClean="0"/>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33"/>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10" name="Google Shape;410;p33"/>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smtClean="0"/>
              <a:t>Marketing and engaging with customers through data</a:t>
            </a:r>
            <a:endParaRPr dirty="0"/>
          </a:p>
        </p:txBody>
      </p:sp>
      <p:sp>
        <p:nvSpPr>
          <p:cNvPr id="411" name="Google Shape;411;p33"/>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Leveraging data for marketing and customer acquisition includes:</a:t>
            </a:r>
          </a:p>
          <a:p>
            <a:pPr marL="0" lvl="0" indent="0" algn="l" rtl="0">
              <a:spcBef>
                <a:spcPts val="0"/>
              </a:spcBef>
              <a:spcAft>
                <a:spcPts val="0"/>
              </a:spcAft>
              <a:buNone/>
            </a:pPr>
            <a:endParaRPr lang="en-US" dirty="0"/>
          </a:p>
          <a:p>
            <a:pPr marL="285750" indent="-285750"/>
            <a:r>
              <a:rPr lang="en-US" dirty="0" smtClean="0"/>
              <a:t> Customer segmentation based on data analysis. </a:t>
            </a:r>
          </a:p>
          <a:p>
            <a:pPr marL="285750" indent="-285750"/>
            <a:endParaRPr lang="en-US" dirty="0"/>
          </a:p>
          <a:p>
            <a:pPr marL="285750" indent="-285750"/>
            <a:r>
              <a:rPr lang="en-US" dirty="0" smtClean="0"/>
              <a:t>Personalize marketing messages to increase engagement. </a:t>
            </a:r>
          </a:p>
          <a:p>
            <a:pPr marL="285750" indent="-285750"/>
            <a:endParaRPr lang="en-US" dirty="0"/>
          </a:p>
          <a:p>
            <a:pPr marL="285750" indent="-285750"/>
            <a:r>
              <a:rPr lang="en-US" dirty="0" smtClean="0"/>
              <a:t>Measure campaign performance through data metrics</a:t>
            </a:r>
            <a:r>
              <a:rPr lang="vi" dirty="0" smtClean="0"/>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dirty="0" smtClean="0"/>
              <a:t>Manage risk with data</a:t>
            </a:r>
            <a:endParaRPr dirty="0"/>
          </a:p>
        </p:txBody>
      </p:sp>
      <p:sp>
        <p:nvSpPr>
          <p:cNvPr id="417" name="Google Shape;417;p34"/>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Data is important in risk management by: </a:t>
            </a:r>
          </a:p>
          <a:p>
            <a:pPr marL="0" lvl="0" indent="0" algn="l" rtl="0">
              <a:spcBef>
                <a:spcPts val="0"/>
              </a:spcBef>
              <a:spcAft>
                <a:spcPts val="0"/>
              </a:spcAft>
              <a:buNone/>
            </a:pPr>
            <a:endParaRPr lang="en-US" dirty="0"/>
          </a:p>
          <a:p>
            <a:pPr marL="285750" indent="-285750"/>
            <a:r>
              <a:rPr lang="en-US" dirty="0" smtClean="0"/>
              <a:t>Identifying potential risks through data analysis. </a:t>
            </a:r>
          </a:p>
          <a:p>
            <a:pPr marL="285750" indent="-285750"/>
            <a:endParaRPr lang="en-US" dirty="0"/>
          </a:p>
          <a:p>
            <a:pPr marL="285750" indent="-285750"/>
            <a:r>
              <a:rPr lang="en-US" dirty="0" smtClean="0"/>
              <a:t>Supporting proactive decision-making to mitigate risk. </a:t>
            </a:r>
          </a:p>
          <a:p>
            <a:pPr marL="285750" indent="-285750"/>
            <a:endParaRPr lang="en-US" dirty="0"/>
          </a:p>
          <a:p>
            <a:pPr marL="285750" indent="-285750"/>
            <a:r>
              <a:rPr lang="en-US" dirty="0" smtClean="0"/>
              <a:t>Monitor risk factors continuously to ensure the resilience of the business.</a:t>
            </a:r>
            <a:endParaRPr dirty="0"/>
          </a:p>
        </p:txBody>
      </p:sp>
      <p:pic>
        <p:nvPicPr>
          <p:cNvPr id="418" name="Google Shape;418;p34"/>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5"/>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Monitor and improve performance with data</a:t>
            </a:r>
            <a:endParaRPr dirty="0"/>
          </a:p>
        </p:txBody>
      </p:sp>
      <p:sp>
        <p:nvSpPr>
          <p:cNvPr id="424" name="Google Shape;424;p35"/>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dirty="0" smtClean="0"/>
              <a:t>Data is used to track business performance and drive improvement by:</a:t>
            </a:r>
          </a:p>
          <a:p>
            <a:pPr marL="0" lvl="0" indent="0" algn="l" rtl="0">
              <a:spcBef>
                <a:spcPts val="0"/>
              </a:spcBef>
              <a:spcAft>
                <a:spcPts val="0"/>
              </a:spcAft>
              <a:buNone/>
            </a:pPr>
            <a:endParaRPr lang="en-US" dirty="0"/>
          </a:p>
          <a:p>
            <a:pPr marL="285750" indent="-285750"/>
            <a:r>
              <a:rPr lang="en-US" dirty="0" smtClean="0"/>
              <a:t> Setting data-driven key performance indicators (KPIs). </a:t>
            </a:r>
          </a:p>
          <a:p>
            <a:pPr marL="285750" indent="-285750"/>
            <a:endParaRPr lang="en-US" dirty="0"/>
          </a:p>
          <a:p>
            <a:pPr marL="285750" indent="-285750"/>
            <a:r>
              <a:rPr lang="en-US" dirty="0" smtClean="0"/>
              <a:t>Analyze performance indicators to identify areas for improvement.</a:t>
            </a:r>
          </a:p>
          <a:p>
            <a:pPr marL="285750" indent="-285750"/>
            <a:endParaRPr lang="en-US" dirty="0" smtClean="0"/>
          </a:p>
          <a:p>
            <a:pPr marL="285750" indent="-285750"/>
            <a:r>
              <a:rPr lang="en-US" dirty="0" smtClean="0"/>
              <a:t>Implement data-driven strategies for continuous improvement.</a:t>
            </a:r>
            <a:endParaRPr dirty="0"/>
          </a:p>
        </p:txBody>
      </p:sp>
      <p:pic>
        <p:nvPicPr>
          <p:cNvPr id="425" name="Google Shape;425;p35"/>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36"/>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31" name="Google Shape;431;p36"/>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smtClean="0"/>
              <a:t>Overview of data processing tools</a:t>
            </a:r>
            <a:endParaRPr dirty="0"/>
          </a:p>
        </p:txBody>
      </p:sp>
      <p:sp>
        <p:nvSpPr>
          <p:cNvPr id="432" name="Google Shape;432;p36"/>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Various tools are used to process data, including: </a:t>
            </a:r>
          </a:p>
          <a:p>
            <a:pPr marL="0" lvl="0" indent="0" algn="l" rtl="0">
              <a:spcBef>
                <a:spcPts val="0"/>
              </a:spcBef>
              <a:spcAft>
                <a:spcPts val="0"/>
              </a:spcAft>
              <a:buNone/>
            </a:pPr>
            <a:endParaRPr lang="en-US" dirty="0"/>
          </a:p>
          <a:p>
            <a:pPr marL="285750" indent="-285750"/>
            <a:r>
              <a:rPr lang="en-US" dirty="0" smtClean="0"/>
              <a:t>Microsoft Excel: For manipulating and analyzing data. </a:t>
            </a:r>
          </a:p>
          <a:p>
            <a:pPr marL="285750" indent="-285750"/>
            <a:endParaRPr lang="en-US" dirty="0"/>
          </a:p>
          <a:p>
            <a:pPr marL="285750" indent="-285750"/>
            <a:r>
              <a:rPr lang="en-US" dirty="0" smtClean="0"/>
              <a:t>SQL: For managing and querying business data. </a:t>
            </a:r>
          </a:p>
          <a:p>
            <a:pPr marL="285750" indent="-285750"/>
            <a:endParaRPr lang="en-US" dirty="0"/>
          </a:p>
          <a:p>
            <a:pPr marL="285750" indent="-285750"/>
            <a:r>
              <a:rPr lang="en-US" dirty="0" smtClean="0"/>
              <a:t>Power BI: To visualize data and support business insights.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ctrTitle"/>
          </p:nvPr>
        </p:nvSpPr>
        <p:spPr>
          <a:xfrm>
            <a:off x="414000" y="860225"/>
            <a:ext cx="50364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dirty="0" smtClean="0"/>
              <a:t>About business process support</a:t>
            </a:r>
            <a:endParaRPr dirty="0"/>
          </a:p>
        </p:txBody>
      </p:sp>
      <p:sp>
        <p:nvSpPr>
          <p:cNvPr id="313" name="Google Shape;313;p19"/>
          <p:cNvSpPr txBox="1">
            <a:spLocks noGrp="1"/>
          </p:cNvSpPr>
          <p:nvPr>
            <p:ph type="body" idx="1"/>
          </p:nvPr>
        </p:nvSpPr>
        <p:spPr>
          <a:xfrm>
            <a:off x="414000" y="1717200"/>
            <a:ext cx="5036400" cy="225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smtClean="0"/>
              <a:t>Business process support is essential for the success of the organization. It involves systems and practices that streamline operations, improve efficiency, and enhance decision-making.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7"/>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dirty="0" smtClean="0"/>
              <a:t>Microsoft Excel for data processing</a:t>
            </a:r>
            <a:endParaRPr dirty="0"/>
          </a:p>
        </p:txBody>
      </p:sp>
      <p:sp>
        <p:nvSpPr>
          <p:cNvPr id="438" name="Google Shape;438;p37"/>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Microsoft Excel is a powerful tool for manipulating and analyzing data. It allows users to: </a:t>
            </a:r>
          </a:p>
          <a:p>
            <a:pPr marL="0" lvl="0" indent="0" algn="l" rtl="0">
              <a:spcBef>
                <a:spcPts val="0"/>
              </a:spcBef>
              <a:spcAft>
                <a:spcPts val="0"/>
              </a:spcAft>
              <a:buNone/>
            </a:pPr>
            <a:endParaRPr lang="en-US" dirty="0"/>
          </a:p>
          <a:p>
            <a:pPr marL="285750" indent="-285750"/>
            <a:r>
              <a:rPr lang="en-US" dirty="0" smtClean="0"/>
              <a:t>Organize and analyze data using formulas and functions. </a:t>
            </a:r>
          </a:p>
          <a:p>
            <a:pPr marL="285750" indent="-285750"/>
            <a:endParaRPr lang="en-US" dirty="0"/>
          </a:p>
          <a:p>
            <a:pPr marL="285750" indent="-285750"/>
            <a:r>
              <a:rPr lang="en-US" dirty="0" smtClean="0"/>
              <a:t>Create charts and graphs to visualize data. </a:t>
            </a:r>
          </a:p>
          <a:p>
            <a:pPr marL="285750" indent="-285750"/>
            <a:endParaRPr lang="en-US" dirty="0"/>
          </a:p>
          <a:p>
            <a:pPr marL="285750" indent="-285750"/>
            <a:r>
              <a:rPr lang="en-US" dirty="0" smtClean="0"/>
              <a:t>Perform complex calculations and model data.</a:t>
            </a:r>
            <a:endParaRPr dirty="0"/>
          </a:p>
        </p:txBody>
      </p:sp>
      <p:pic>
        <p:nvPicPr>
          <p:cNvPr id="439" name="Google Shape;439;p37"/>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8"/>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dirty="0" smtClean="0"/>
              <a:t>SQL for data management</a:t>
            </a:r>
            <a:endParaRPr dirty="0"/>
          </a:p>
        </p:txBody>
      </p:sp>
      <p:sp>
        <p:nvSpPr>
          <p:cNvPr id="445" name="Google Shape;445;p38"/>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SQL (Structured Query Language) is used to manage and query business data. It allows users to: </a:t>
            </a:r>
            <a:endParaRPr lang="en-US" dirty="0"/>
          </a:p>
          <a:p>
            <a:pPr marL="285750" indent="-285750"/>
            <a:r>
              <a:rPr lang="en-US" dirty="0" smtClean="0"/>
              <a:t>Retrieve specific data from the database.</a:t>
            </a:r>
          </a:p>
          <a:p>
            <a:pPr marL="285750" indent="-285750"/>
            <a:endParaRPr lang="en-US" dirty="0" smtClean="0"/>
          </a:p>
          <a:p>
            <a:pPr marL="285750" indent="-285750"/>
            <a:r>
              <a:rPr lang="en-US" dirty="0" smtClean="0"/>
              <a:t>Update and manipulate data efficiently. </a:t>
            </a:r>
          </a:p>
          <a:p>
            <a:pPr marL="285750" indent="-285750"/>
            <a:endParaRPr lang="en-US" dirty="0"/>
          </a:p>
          <a:p>
            <a:pPr marL="285750" indent="-285750"/>
            <a:r>
              <a:rPr lang="en-US" dirty="0" smtClean="0"/>
              <a:t>Generate reports and insights based on data queries.</a:t>
            </a:r>
            <a:endParaRPr dirty="0"/>
          </a:p>
        </p:txBody>
      </p:sp>
      <p:pic>
        <p:nvPicPr>
          <p:cNvPr id="446" name="Google Shape;446;p38"/>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9"/>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52" name="Google Shape;452;p39"/>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smtClean="0"/>
              <a:t>Power BI for data visualization</a:t>
            </a:r>
            <a:endParaRPr dirty="0"/>
          </a:p>
        </p:txBody>
      </p:sp>
      <p:sp>
        <p:nvSpPr>
          <p:cNvPr id="453" name="Google Shape;453;p39"/>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Power BI plays a critical role in visualizing data and supporting business insights by: </a:t>
            </a:r>
          </a:p>
          <a:p>
            <a:pPr marL="0" lvl="0" indent="0" algn="l" rtl="0">
              <a:spcBef>
                <a:spcPts val="0"/>
              </a:spcBef>
              <a:spcAft>
                <a:spcPts val="0"/>
              </a:spcAft>
              <a:buNone/>
            </a:pPr>
            <a:endParaRPr lang="en-US" dirty="0"/>
          </a:p>
          <a:p>
            <a:pPr marL="285750" indent="-285750"/>
            <a:r>
              <a:rPr lang="en-US" dirty="0" smtClean="0"/>
              <a:t>Transforming raw data into interactive dashboards.</a:t>
            </a:r>
          </a:p>
          <a:p>
            <a:pPr marL="285750" indent="-285750"/>
            <a:endParaRPr lang="en-US" dirty="0" smtClean="0"/>
          </a:p>
          <a:p>
            <a:pPr marL="285750" indent="-285750"/>
            <a:r>
              <a:rPr lang="en-US" dirty="0" smtClean="0"/>
              <a:t>Allow users to explore data visually for better understanding. </a:t>
            </a:r>
          </a:p>
          <a:p>
            <a:pPr marL="285750" indent="-285750"/>
            <a:endParaRPr lang="en-US" dirty="0"/>
          </a:p>
          <a:p>
            <a:pPr marL="285750" indent="-285750"/>
            <a:r>
              <a:rPr lang="en-US" dirty="0" smtClean="0"/>
              <a:t>Facilitate data sharing and collaboration across teams</a:t>
            </a:r>
            <a:r>
              <a:rPr lang="vi" dirty="0" smtClean="0"/>
              <a: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9"/>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52" name="Google Shape;452;p39"/>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lvl="0"/>
            <a:r>
              <a:rPr lang="en-US" dirty="0"/>
              <a:t>Power BI Analysis</a:t>
            </a:r>
            <a:endParaRPr dirty="0"/>
          </a:p>
        </p:txBody>
      </p:sp>
      <p:sp>
        <p:nvSpPr>
          <p:cNvPr id="453" name="Google Shape;453;p39"/>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buNone/>
            </a:pPr>
            <a:r>
              <a:rPr lang="en-US" dirty="0"/>
              <a:t>Business </a:t>
            </a:r>
            <a:r>
              <a:rPr lang="en-US" dirty="0" smtClean="0"/>
              <a:t>Processes</a:t>
            </a:r>
          </a:p>
          <a:p>
            <a:pPr marL="0" lvl="0" indent="0">
              <a:buNone/>
            </a:pPr>
            <a:endParaRPr lang="en-US" dirty="0"/>
          </a:p>
          <a:p>
            <a:pPr marL="285750" indent="-285750"/>
            <a:r>
              <a:rPr lang="en-US" dirty="0"/>
              <a:t>Production Planning: Data helps determine which products are selling well (e.g., Road-650 Black, 58 units at 52,003.13) to increase production, and which products are not popular (e.g., Mountain-200 Black, 42 ​​at 1,164.53) to adjust</a:t>
            </a:r>
            <a:r>
              <a:rPr lang="en-US" dirty="0" smtClean="0"/>
              <a:t>.</a:t>
            </a:r>
          </a:p>
          <a:p>
            <a:pPr marL="0" indent="0">
              <a:buNone/>
            </a:pPr>
            <a:endParaRPr lang="en-US" dirty="0"/>
          </a:p>
          <a:p>
            <a:pPr marL="285750" indent="-285750"/>
            <a:r>
              <a:rPr lang="en-US" dirty="0"/>
              <a:t>Marketing Strategy: Focus on promoting high-volume </a:t>
            </a:r>
            <a:r>
              <a:rPr lang="en-US" dirty="0" smtClean="0"/>
              <a:t>products </a:t>
            </a:r>
            <a:r>
              <a:rPr lang="en-US" dirty="0"/>
              <a:t>(e.g., Road-650 Black, 8.13% and Mountain-100 Black, 7.95%) instead of low-volume products</a:t>
            </a:r>
            <a:r>
              <a:rPr lang="en-US" dirty="0" smtClean="0"/>
              <a:t>.</a:t>
            </a:r>
          </a:p>
          <a:p>
            <a:pPr marL="0" indent="0">
              <a:buNone/>
            </a:pPr>
            <a:endParaRPr lang="en-US" dirty="0"/>
          </a:p>
          <a:p>
            <a:pPr marL="285750" indent="-285750"/>
            <a:r>
              <a:rPr lang="en-US" dirty="0"/>
              <a:t>Inventory Management: Reduce inventory for slow-moving products (e.g., Mountain-200 Black) and optimize for key products.</a:t>
            </a:r>
            <a:endParaRPr dirty="0"/>
          </a:p>
        </p:txBody>
      </p:sp>
    </p:spTree>
    <p:extLst>
      <p:ext uri="{BB962C8B-B14F-4D97-AF65-F5344CB8AC3E}">
        <p14:creationId xmlns:p14="http://schemas.microsoft.com/office/powerpoint/2010/main" val="2386007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9"/>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52" name="Google Shape;452;p39"/>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lvl="0"/>
            <a:r>
              <a:rPr lang="en-US" dirty="0"/>
              <a:t>Power BI Analysis</a:t>
            </a:r>
            <a:endParaRPr dirty="0"/>
          </a:p>
        </p:txBody>
      </p:sp>
      <p:sp>
        <p:nvSpPr>
          <p:cNvPr id="453" name="Google Shape;453;p39"/>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buNone/>
            </a:pPr>
            <a:r>
              <a:rPr lang="en-US" dirty="0" smtClean="0"/>
              <a:t>Benefits</a:t>
            </a:r>
          </a:p>
          <a:p>
            <a:pPr marL="0" lvl="0" indent="0">
              <a:buNone/>
            </a:pPr>
            <a:endParaRPr lang="en-US" dirty="0"/>
          </a:p>
          <a:p>
            <a:pPr marL="285750" indent="-285750"/>
            <a:r>
              <a:rPr lang="en-US" dirty="0"/>
              <a:t>Data-driven decision making: Businesses can allocate resources more efficiently based on actual sales (e.g., 29k units of Road-650 Black account for 47.93% of total sales</a:t>
            </a:r>
            <a:r>
              <a:rPr lang="en-US" dirty="0" smtClean="0"/>
              <a:t>).</a:t>
            </a:r>
          </a:p>
          <a:p>
            <a:pPr marL="0" indent="0">
              <a:buNone/>
            </a:pPr>
            <a:endParaRPr lang="en-US" dirty="0"/>
          </a:p>
          <a:p>
            <a:pPr marL="285750" indent="-285750"/>
            <a:r>
              <a:rPr lang="en-US" dirty="0"/>
              <a:t>Increase sales: Focusing on best-selling products (like Road-650 Black) can maximize profits</a:t>
            </a:r>
            <a:r>
              <a:rPr lang="en-US" dirty="0" smtClean="0"/>
              <a:t>.</a:t>
            </a:r>
          </a:p>
          <a:p>
            <a:pPr marL="0" indent="0">
              <a:buNone/>
            </a:pPr>
            <a:endParaRPr lang="en-US" dirty="0"/>
          </a:p>
          <a:p>
            <a:pPr marL="285750" indent="-285750"/>
            <a:r>
              <a:rPr lang="en-US" dirty="0"/>
              <a:t>Competitiveness: Understanding color trends (Black is dominant) helps businesses respond to market demands quickly.</a:t>
            </a:r>
            <a:endParaRPr dirty="0"/>
          </a:p>
        </p:txBody>
      </p:sp>
    </p:spTree>
    <p:extLst>
      <p:ext uri="{BB962C8B-B14F-4D97-AF65-F5344CB8AC3E}">
        <p14:creationId xmlns:p14="http://schemas.microsoft.com/office/powerpoint/2010/main" val="1261222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9"/>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52" name="Google Shape;452;p39"/>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lvl="0"/>
            <a:r>
              <a:rPr lang="en-US" dirty="0"/>
              <a:t>Power BI Analysis</a:t>
            </a:r>
            <a:endParaRPr dirty="0"/>
          </a:p>
        </p:txBody>
      </p:sp>
      <p:sp>
        <p:nvSpPr>
          <p:cNvPr id="453" name="Google Shape;453;p39"/>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buNone/>
            </a:pPr>
            <a:r>
              <a:rPr lang="en-US" dirty="0" smtClean="0"/>
              <a:t>Challenges</a:t>
            </a:r>
          </a:p>
          <a:p>
            <a:pPr marL="0" lvl="0" indent="0">
              <a:buNone/>
            </a:pPr>
            <a:endParaRPr lang="en-US" dirty="0"/>
          </a:p>
          <a:p>
            <a:pPr marL="285750" indent="-285750"/>
            <a:r>
              <a:rPr lang="en-US" dirty="0"/>
              <a:t>Risk of data bias: If data focuses only on the color Black, businesses may overlook customer demand for other colors (e.g., red, blue), resulting in lost market opportunities</a:t>
            </a:r>
            <a:r>
              <a:rPr lang="en-US" dirty="0" smtClean="0"/>
              <a:t>.</a:t>
            </a:r>
          </a:p>
          <a:p>
            <a:pPr marL="0" indent="0">
              <a:buNone/>
            </a:pPr>
            <a:endParaRPr lang="en-US" dirty="0"/>
          </a:p>
          <a:p>
            <a:pPr marL="285750" indent="-285750"/>
            <a:r>
              <a:rPr lang="en-US" dirty="0"/>
              <a:t>Cost management: Producing too much of a hot-selling product (like Road-650 Black) without balancing it can lead to waste if demand drops</a:t>
            </a:r>
            <a:r>
              <a:rPr lang="en-US" dirty="0" smtClean="0"/>
              <a:t>.</a:t>
            </a:r>
          </a:p>
          <a:p>
            <a:pPr marL="0" indent="0">
              <a:buNone/>
            </a:pPr>
            <a:endParaRPr lang="en-US" dirty="0"/>
          </a:p>
          <a:p>
            <a:pPr marL="285750" indent="-285750"/>
            <a:r>
              <a:rPr lang="en-US" dirty="0"/>
              <a:t>Relying on incomplete data: If charts do not reflect data by region, season, or time, decisions may be inaccurate.</a:t>
            </a:r>
            <a:endParaRPr dirty="0"/>
          </a:p>
        </p:txBody>
      </p:sp>
    </p:spTree>
    <p:extLst>
      <p:ext uri="{BB962C8B-B14F-4D97-AF65-F5344CB8AC3E}">
        <p14:creationId xmlns:p14="http://schemas.microsoft.com/office/powerpoint/2010/main" val="3940683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9"/>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52" name="Google Shape;452;p39"/>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lvl="0"/>
            <a:r>
              <a:rPr lang="en-US" dirty="0"/>
              <a:t>Power BI Analysis</a:t>
            </a:r>
            <a:endParaRPr dirty="0"/>
          </a:p>
        </p:txBody>
      </p:sp>
      <p:sp>
        <p:nvSpPr>
          <p:cNvPr id="453" name="Google Shape;453;p39"/>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buNone/>
            </a:pPr>
            <a:r>
              <a:rPr lang="en-US" dirty="0"/>
              <a:t>Positive </a:t>
            </a:r>
            <a:r>
              <a:rPr lang="en-US" dirty="0" smtClean="0"/>
              <a:t>Impact</a:t>
            </a:r>
          </a:p>
          <a:p>
            <a:pPr marL="0" lvl="0" indent="0">
              <a:buNone/>
            </a:pPr>
            <a:endParaRPr lang="en-US" dirty="0"/>
          </a:p>
          <a:p>
            <a:pPr marL="285750" indent="-285750"/>
            <a:r>
              <a:rPr lang="en-US" dirty="0"/>
              <a:t>Operational Efficiency: Data shows that Road-650 Black and Mountain-100 Black are the two flagship products (together accounting for ~16% of total revenue), helping the business prioritize production and distribution</a:t>
            </a:r>
            <a:r>
              <a:rPr lang="en-US" dirty="0" smtClean="0"/>
              <a:t>.</a:t>
            </a:r>
          </a:p>
          <a:p>
            <a:pPr marL="0" indent="0">
              <a:buNone/>
            </a:pPr>
            <a:endParaRPr lang="en-US" dirty="0"/>
          </a:p>
          <a:p>
            <a:pPr marL="285750" indent="-285750"/>
            <a:r>
              <a:rPr lang="en-US" dirty="0"/>
              <a:t>Resource Optimization: With total revenue of 24,717,186.42, the business can calculate profit margins and invest in high-value products (like Mountain-500 Black, 44 with 27,794.91</a:t>
            </a:r>
            <a:r>
              <a:rPr lang="en-US" dirty="0" smtClean="0"/>
              <a:t>).</a:t>
            </a:r>
          </a:p>
          <a:p>
            <a:pPr marL="0" indent="0">
              <a:buNone/>
            </a:pPr>
            <a:endParaRPr lang="en-US" dirty="0"/>
          </a:p>
          <a:p>
            <a:pPr marL="285750" indent="-285750"/>
            <a:r>
              <a:rPr lang="en-US" dirty="0"/>
              <a:t>Market Feedback: The dominance of Black (which occupies the majority of the chart) reflects customer preferences, allowing for appropriate design or sales strategy adjustments.</a:t>
            </a:r>
            <a:endParaRPr dirty="0"/>
          </a:p>
        </p:txBody>
      </p:sp>
    </p:spTree>
    <p:extLst>
      <p:ext uri="{BB962C8B-B14F-4D97-AF65-F5344CB8AC3E}">
        <p14:creationId xmlns:p14="http://schemas.microsoft.com/office/powerpoint/2010/main" val="4211156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9"/>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52" name="Google Shape;452;p39"/>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lvl="0"/>
            <a:r>
              <a:rPr lang="en-US" dirty="0"/>
              <a:t>Power BI Analysis</a:t>
            </a:r>
            <a:endParaRPr dirty="0"/>
          </a:p>
        </p:txBody>
      </p:sp>
      <p:sp>
        <p:nvSpPr>
          <p:cNvPr id="453" name="Google Shape;453;p39"/>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buNone/>
            </a:pPr>
            <a:r>
              <a:rPr lang="en-US" dirty="0"/>
              <a:t>Negative </a:t>
            </a:r>
            <a:r>
              <a:rPr lang="en-US" dirty="0" smtClean="0"/>
              <a:t>Impacts</a:t>
            </a:r>
          </a:p>
          <a:p>
            <a:pPr marL="0" lvl="0" indent="0">
              <a:buNone/>
            </a:pPr>
            <a:endParaRPr lang="en-US" dirty="0"/>
          </a:p>
          <a:p>
            <a:pPr marL="285750" indent="-285750"/>
            <a:r>
              <a:rPr lang="en-US" dirty="0"/>
              <a:t>Lack of Diversity: The focus on Black may reduce the brand’s appeal if customers want to diversify their color choices</a:t>
            </a:r>
            <a:r>
              <a:rPr lang="en-US" dirty="0" smtClean="0"/>
              <a:t>.</a:t>
            </a:r>
          </a:p>
          <a:p>
            <a:pPr marL="0" indent="0">
              <a:buNone/>
            </a:pPr>
            <a:endParaRPr lang="en-US" dirty="0"/>
          </a:p>
          <a:p>
            <a:pPr marL="285750" indent="-285750"/>
            <a:r>
              <a:rPr lang="en-US" dirty="0"/>
              <a:t>Security Risks: If this data is leaked (e.g. via an unencrypted chart), competitors could exploit it to adjust their strategies, causing damage</a:t>
            </a:r>
            <a:r>
              <a:rPr lang="en-US" dirty="0" smtClean="0"/>
              <a:t>.</a:t>
            </a:r>
          </a:p>
          <a:p>
            <a:pPr marL="0" indent="0">
              <a:buNone/>
            </a:pPr>
            <a:endParaRPr lang="en-US" dirty="0"/>
          </a:p>
          <a:p>
            <a:pPr marL="285750" indent="-285750"/>
            <a:r>
              <a:rPr lang="en-US" dirty="0"/>
              <a:t>Limited Analysis: The chart does not provide detailed information on unit selling price or trends over time, leading to potential decision bias.</a:t>
            </a:r>
            <a:endParaRPr dirty="0"/>
          </a:p>
        </p:txBody>
      </p:sp>
    </p:spTree>
    <p:extLst>
      <p:ext uri="{BB962C8B-B14F-4D97-AF65-F5344CB8AC3E}">
        <p14:creationId xmlns:p14="http://schemas.microsoft.com/office/powerpoint/2010/main" val="6771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9"/>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452" name="Google Shape;452;p39"/>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lvl="0"/>
            <a:r>
              <a:rPr lang="en-US" dirty="0"/>
              <a:t>Conclusion</a:t>
            </a:r>
            <a:endParaRPr lang="en-US" dirty="0"/>
          </a:p>
        </p:txBody>
      </p:sp>
      <p:sp>
        <p:nvSpPr>
          <p:cNvPr id="453" name="Google Shape;453;p39"/>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285750" indent="-285750"/>
            <a:r>
              <a:rPr lang="en-US" dirty="0" smtClean="0"/>
              <a:t>Data </a:t>
            </a:r>
            <a:r>
              <a:rPr lang="en-US" dirty="0"/>
              <a:t>from charts provides great value in optimizing business processes, especially in manufacturing and marketing, with clear benefits such as increased efficiency and competitiveness. </a:t>
            </a:r>
            <a:endParaRPr lang="en-US" dirty="0" smtClean="0"/>
          </a:p>
          <a:p>
            <a:pPr marL="285750" indent="-285750"/>
            <a:endParaRPr lang="en-US" dirty="0"/>
          </a:p>
          <a:p>
            <a:pPr marL="285750" indent="-285750"/>
            <a:r>
              <a:rPr lang="en-US" dirty="0" smtClean="0"/>
              <a:t>However</a:t>
            </a:r>
            <a:r>
              <a:rPr lang="en-US" dirty="0"/>
              <a:t>, challenges such as data bias, security risks, and lack of detailed information require businesses to incorporate other data sources (such as customer data, market trends) to make comprehensive decisions. </a:t>
            </a:r>
            <a:endParaRPr lang="en-US" dirty="0" smtClean="0"/>
          </a:p>
          <a:p>
            <a:pPr marL="285750" indent="-285750"/>
            <a:endParaRPr lang="en-US" dirty="0" smtClean="0"/>
          </a:p>
          <a:p>
            <a:pPr marL="285750" indent="-285750"/>
            <a:r>
              <a:rPr lang="en-US" dirty="0" smtClean="0"/>
              <a:t>To </a:t>
            </a:r>
            <a:r>
              <a:rPr lang="en-US" dirty="0"/>
              <a:t>improve, businesses should analyze additional factors such as selling price, sales region, and seasonality, and protect data to avoid risks.</a:t>
            </a:r>
            <a:endParaRPr dirty="0"/>
          </a:p>
        </p:txBody>
      </p:sp>
    </p:spTree>
    <p:extLst>
      <p:ext uri="{BB962C8B-B14F-4D97-AF65-F5344CB8AC3E}">
        <p14:creationId xmlns:p14="http://schemas.microsoft.com/office/powerpoint/2010/main" val="1630455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0"/>
          <p:cNvSpPr txBox="1">
            <a:spLocks noGrp="1"/>
          </p:cNvSpPr>
          <p:nvPr>
            <p:ph type="ctrTitle"/>
          </p:nvPr>
        </p:nvSpPr>
        <p:spPr>
          <a:xfrm>
            <a:off x="349200" y="360000"/>
            <a:ext cx="23832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Tools used in the project</a:t>
            </a:r>
            <a:endParaRPr dirty="0"/>
          </a:p>
        </p:txBody>
      </p:sp>
      <p:sp>
        <p:nvSpPr>
          <p:cNvPr id="459" name="Google Shape;459;p40"/>
          <p:cNvSpPr txBox="1">
            <a:spLocks noGrp="1"/>
          </p:cNvSpPr>
          <p:nvPr>
            <p:ph type="body" idx="1"/>
          </p:nvPr>
        </p:nvSpPr>
        <p:spPr>
          <a:xfrm>
            <a:off x="3362400" y="360000"/>
            <a:ext cx="5018400" cy="389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In this project, the following tools were used: </a:t>
            </a:r>
          </a:p>
          <a:p>
            <a:pPr marL="0" lvl="0" indent="0" algn="l" rtl="0">
              <a:spcBef>
                <a:spcPts val="0"/>
              </a:spcBef>
              <a:spcAft>
                <a:spcPts val="0"/>
              </a:spcAft>
              <a:buNone/>
            </a:pPr>
            <a:endParaRPr lang="en-US" dirty="0"/>
          </a:p>
          <a:p>
            <a:pPr marL="285750" indent="-285750"/>
            <a:r>
              <a:rPr lang="en-US" dirty="0" smtClean="0"/>
              <a:t>Microsoft Excel: For data analysis and visualization. </a:t>
            </a:r>
          </a:p>
          <a:p>
            <a:pPr marL="285750" indent="-285750"/>
            <a:endParaRPr lang="en-US" dirty="0"/>
          </a:p>
          <a:p>
            <a:pPr marL="285750" indent="-285750"/>
            <a:r>
              <a:rPr lang="en-US" dirty="0" smtClean="0"/>
              <a:t>SQL: For managing and querying datasets. </a:t>
            </a:r>
          </a:p>
          <a:p>
            <a:pPr marL="285750" indent="-285750"/>
            <a:endParaRPr lang="en-US" dirty="0"/>
          </a:p>
          <a:p>
            <a:pPr marL="285750" indent="-285750"/>
            <a:r>
              <a:rPr lang="en-US" dirty="0" smtClean="0"/>
              <a:t>Power BI: To create visual reports and dashboards.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20"/>
          <p:cNvPicPr preferRelativeResize="0">
            <a:picLocks noGrp="1"/>
          </p:cNvPicPr>
          <p:nvPr>
            <p:ph type="pic" idx="2"/>
          </p:nvPr>
        </p:nvPicPr>
        <p:blipFill rotWithShape="1">
          <a:blip r:embed="rId3">
            <a:alphaModFix/>
          </a:blip>
          <a:srcRect t="10381" b="10373"/>
          <a:stretch/>
        </p:blipFill>
        <p:spPr>
          <a:xfrm>
            <a:off x="5863700" y="-19075"/>
            <a:ext cx="3280500" cy="5199301"/>
          </a:xfrm>
          <a:prstGeom prst="rect">
            <a:avLst/>
          </a:prstGeom>
        </p:spPr>
      </p:pic>
      <p:sp>
        <p:nvSpPr>
          <p:cNvPr id="319" name="Google Shape;319;p20"/>
          <p:cNvSpPr txBox="1">
            <a:spLocks noGrp="1"/>
          </p:cNvSpPr>
          <p:nvPr>
            <p:ph type="ctrTitle"/>
          </p:nvPr>
        </p:nvSpPr>
        <p:spPr>
          <a:xfrm>
            <a:off x="446400" y="622800"/>
            <a:ext cx="50220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dirty="0" smtClean="0"/>
              <a:t>Understanding business data</a:t>
            </a:r>
            <a:endParaRPr dirty="0"/>
          </a:p>
        </p:txBody>
      </p:sp>
      <p:sp>
        <p:nvSpPr>
          <p:cNvPr id="320" name="Google Shape;320;p20"/>
          <p:cNvSpPr txBox="1">
            <a:spLocks noGrp="1"/>
          </p:cNvSpPr>
          <p:nvPr>
            <p:ph type="body" idx="1"/>
          </p:nvPr>
        </p:nvSpPr>
        <p:spPr>
          <a:xfrm>
            <a:off x="446400" y="1519200"/>
            <a:ext cx="5022000" cy="299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smtClean="0"/>
              <a:t>Business data refers to the raw facts and figures that organizations collect. It plays a crucial role in supporting business processes by providing the information needed for analysis and decision-making.</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41"/>
          <p:cNvPicPr preferRelativeResize="0">
            <a:picLocks noGrp="1"/>
          </p:cNvPicPr>
          <p:nvPr>
            <p:ph type="pic" idx="2"/>
          </p:nvPr>
        </p:nvPicPr>
        <p:blipFill rotWithShape="1">
          <a:blip r:embed="rId3">
            <a:alphaModFix/>
          </a:blip>
          <a:srcRect t="10381" b="10373"/>
          <a:stretch/>
        </p:blipFill>
        <p:spPr>
          <a:xfrm>
            <a:off x="5863700" y="-19075"/>
            <a:ext cx="3280500" cy="5199301"/>
          </a:xfrm>
          <a:prstGeom prst="rect">
            <a:avLst/>
          </a:prstGeom>
        </p:spPr>
      </p:pic>
      <p:sp>
        <p:nvSpPr>
          <p:cNvPr id="465" name="Google Shape;465;p41"/>
          <p:cNvSpPr txBox="1">
            <a:spLocks noGrp="1"/>
          </p:cNvSpPr>
          <p:nvPr>
            <p:ph type="ctrTitle"/>
          </p:nvPr>
        </p:nvSpPr>
        <p:spPr>
          <a:xfrm>
            <a:off x="446400" y="622800"/>
            <a:ext cx="50220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Kết thúc</a:t>
            </a:r>
            <a:endParaRPr/>
          </a:p>
        </p:txBody>
      </p:sp>
      <p:sp>
        <p:nvSpPr>
          <p:cNvPr id="466" name="Google Shape;466;p41"/>
          <p:cNvSpPr txBox="1">
            <a:spLocks noGrp="1"/>
          </p:cNvSpPr>
          <p:nvPr>
            <p:ph type="body" idx="1"/>
          </p:nvPr>
        </p:nvSpPr>
        <p:spPr>
          <a:xfrm>
            <a:off x="446400" y="1519200"/>
            <a:ext cx="5022000" cy="299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Tóm lại, dữ liệu rất quan trọng trong việc hỗ trợ các quy trình kinh doanh. Nó nâng cao khả năng ra quyết định, cải thiện sự hài lòng của khách hàng, tăng doanh thu và giúp giải quyết vấn đề. Hiểu và tận dụng dữ liệu một cách hiệu quả là điều cần thiết cho sự thành công của tổ chức.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21"/>
          <p:cNvPicPr preferRelativeResize="0">
            <a:picLocks noGrp="1"/>
          </p:cNvPicPr>
          <p:nvPr>
            <p:ph type="pic" idx="2"/>
          </p:nvPr>
        </p:nvPicPr>
        <p:blipFill rotWithShape="1">
          <a:blip r:embed="rId3">
            <a:alphaModFix/>
          </a:blip>
          <a:srcRect t="10381" b="10373"/>
          <a:stretch/>
        </p:blipFill>
        <p:spPr>
          <a:xfrm>
            <a:off x="5863700" y="-19075"/>
            <a:ext cx="3280500" cy="5199301"/>
          </a:xfrm>
          <a:prstGeom prst="rect">
            <a:avLst/>
          </a:prstGeom>
        </p:spPr>
      </p:pic>
      <p:sp>
        <p:nvSpPr>
          <p:cNvPr id="326" name="Google Shape;326;p21"/>
          <p:cNvSpPr txBox="1">
            <a:spLocks noGrp="1"/>
          </p:cNvSpPr>
          <p:nvPr>
            <p:ph type="ctrTitle"/>
          </p:nvPr>
        </p:nvSpPr>
        <p:spPr>
          <a:xfrm>
            <a:off x="446400" y="622800"/>
            <a:ext cx="50220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The role of information in business</a:t>
            </a:r>
            <a:endParaRPr dirty="0"/>
          </a:p>
        </p:txBody>
      </p:sp>
      <p:sp>
        <p:nvSpPr>
          <p:cNvPr id="327" name="Google Shape;327;p21"/>
          <p:cNvSpPr txBox="1">
            <a:spLocks noGrp="1"/>
          </p:cNvSpPr>
          <p:nvPr>
            <p:ph type="body" idx="1"/>
          </p:nvPr>
        </p:nvSpPr>
        <p:spPr>
          <a:xfrm>
            <a:off x="446400" y="1519200"/>
            <a:ext cx="5022000" cy="299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smtClean="0"/>
              <a:t>Information is data that is processed with meaning and context. Unlike raw data, information is valuable for making informed decisions and guiding business strategies.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Types of data used in business</a:t>
            </a:r>
            <a:endParaRPr dirty="0"/>
          </a:p>
        </p:txBody>
      </p:sp>
      <p:sp>
        <p:nvSpPr>
          <p:cNvPr id="333" name="Google Shape;333;p22"/>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Businesses use many different types of data, including:</a:t>
            </a:r>
          </a:p>
          <a:p>
            <a:pPr marL="285750" indent="-285750"/>
            <a:r>
              <a:rPr lang="vi" dirty="0" smtClean="0"/>
              <a:t>Dữ liệu giao dịch: Hồ sơ giao dịch, chẳng hạn như mua bán.</a:t>
            </a:r>
            <a:endParaRPr dirty="0" smtClean="0"/>
          </a:p>
          <a:p>
            <a:r>
              <a:rPr lang="vi" dirty="0" smtClean="0"/>
              <a:t>Dữ </a:t>
            </a:r>
            <a:r>
              <a:rPr lang="vi" dirty="0"/>
              <a:t>liệu khách hàng: Thông tin về khách hàng, bao gồm nhân khẩu học và sở thích.</a:t>
            </a:r>
            <a:endParaRPr dirty="0"/>
          </a:p>
          <a:p>
            <a:r>
              <a:rPr lang="vi" dirty="0"/>
              <a:t>Dữ liệu tiếp thị: Dữ liệu liên quan đến các chiến dịch tiếp thị và hiệu quả của chúng.</a:t>
            </a:r>
            <a:endParaRPr dirty="0"/>
          </a:p>
        </p:txBody>
      </p:sp>
      <p:pic>
        <p:nvPicPr>
          <p:cNvPr id="334" name="Google Shape;334;p22"/>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23"/>
          <p:cNvPicPr preferRelativeResize="0">
            <a:picLocks noGrp="1"/>
          </p:cNvPicPr>
          <p:nvPr>
            <p:ph type="pic" idx="2"/>
          </p:nvPr>
        </p:nvPicPr>
        <p:blipFill rotWithShape="1">
          <a:blip r:embed="rId3">
            <a:alphaModFix/>
          </a:blip>
          <a:srcRect t="14674" b="14674"/>
          <a:stretch/>
        </p:blipFill>
        <p:spPr>
          <a:xfrm>
            <a:off x="0" y="2995200"/>
            <a:ext cx="3042001" cy="2149201"/>
          </a:xfrm>
          <a:prstGeom prst="rect">
            <a:avLst/>
          </a:prstGeom>
        </p:spPr>
      </p:pic>
      <p:sp>
        <p:nvSpPr>
          <p:cNvPr id="340" name="Google Shape;340;p23"/>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smtClean="0"/>
              <a:t>The value of data and information in business processes</a:t>
            </a:r>
            <a:endParaRPr dirty="0"/>
          </a:p>
        </p:txBody>
      </p:sp>
      <p:sp>
        <p:nvSpPr>
          <p:cNvPr id="341" name="Google Shape;341;p23"/>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Data and information support business processes by:</a:t>
            </a:r>
            <a:endParaRPr dirty="0" smtClean="0"/>
          </a:p>
          <a:p>
            <a:pPr>
              <a:spcBef>
                <a:spcPts val="1200"/>
              </a:spcBef>
            </a:pPr>
            <a:r>
              <a:rPr lang="en-US" dirty="0" smtClean="0"/>
              <a:t>Improve decision-making.</a:t>
            </a:r>
          </a:p>
          <a:p>
            <a:pPr>
              <a:spcBef>
                <a:spcPts val="1200"/>
              </a:spcBef>
            </a:pPr>
            <a:r>
              <a:rPr lang="en-US" dirty="0" smtClean="0"/>
              <a:t> Improve operational efficiency.</a:t>
            </a:r>
          </a:p>
          <a:p>
            <a:pPr>
              <a:spcBef>
                <a:spcPts val="1200"/>
              </a:spcBef>
            </a:pPr>
            <a:r>
              <a:rPr lang="en-US" dirty="0" smtClean="0"/>
              <a:t> Provide insights that drive value for the organization.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24"/>
          <p:cNvPicPr preferRelativeResize="0">
            <a:picLocks noGrp="1"/>
          </p:cNvPicPr>
          <p:nvPr>
            <p:ph type="pic" idx="2"/>
          </p:nvPr>
        </p:nvPicPr>
        <p:blipFill rotWithShape="1">
          <a:blip r:embed="rId3">
            <a:alphaModFix/>
          </a:blip>
          <a:srcRect t="10381" b="10373"/>
          <a:stretch/>
        </p:blipFill>
        <p:spPr>
          <a:xfrm>
            <a:off x="5863700" y="-19075"/>
            <a:ext cx="3280300" cy="5199301"/>
          </a:xfrm>
          <a:prstGeom prst="rect">
            <a:avLst/>
          </a:prstGeom>
        </p:spPr>
      </p:pic>
      <p:sp>
        <p:nvSpPr>
          <p:cNvPr id="347" name="Google Shape;347;p24"/>
          <p:cNvSpPr txBox="1">
            <a:spLocks noGrp="1"/>
          </p:cNvSpPr>
          <p:nvPr>
            <p:ph type="ctrTitle"/>
          </p:nvPr>
        </p:nvSpPr>
        <p:spPr>
          <a:xfrm>
            <a:off x="446400" y="622800"/>
            <a:ext cx="50220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dirty="0" smtClean="0"/>
              <a:t>Data-driven decision-making</a:t>
            </a:r>
            <a:endParaRPr dirty="0"/>
          </a:p>
        </p:txBody>
      </p:sp>
      <p:sp>
        <p:nvSpPr>
          <p:cNvPr id="348" name="Google Shape;348;p24"/>
          <p:cNvSpPr txBox="1">
            <a:spLocks noGrp="1"/>
          </p:cNvSpPr>
          <p:nvPr>
            <p:ph type="body" idx="1"/>
          </p:nvPr>
        </p:nvSpPr>
        <p:spPr>
          <a:xfrm>
            <a:off x="446400" y="1519200"/>
            <a:ext cx="5022000" cy="299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smtClean="0"/>
              <a:t>Data-driven decision-making involves the use of data to guide business choices. This approach helps organizations make informed decisions that positively impact overall performance.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Improve customer satisfaction through data</a:t>
            </a:r>
            <a:endParaRPr dirty="0"/>
          </a:p>
        </p:txBody>
      </p:sp>
      <p:sp>
        <p:nvSpPr>
          <p:cNvPr id="354" name="Google Shape;354;p25"/>
          <p:cNvSpPr txBox="1">
            <a:spLocks noGrp="1"/>
          </p:cNvSpPr>
          <p:nvPr>
            <p:ph type="body" idx="1"/>
          </p:nvPr>
        </p:nvSpPr>
        <p:spPr>
          <a:xfrm>
            <a:off x="383463" y="2071775"/>
            <a:ext cx="3916500" cy="25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Data can significantly improve customer satisfaction by:</a:t>
            </a:r>
            <a:endParaRPr lang="en-US" dirty="0"/>
          </a:p>
          <a:p>
            <a:pPr marL="0" lvl="0" indent="0" algn="l" rtl="0">
              <a:spcBef>
                <a:spcPts val="0"/>
              </a:spcBef>
              <a:spcAft>
                <a:spcPts val="0"/>
              </a:spcAft>
              <a:buNone/>
            </a:pPr>
            <a:endParaRPr dirty="0"/>
          </a:p>
          <a:p>
            <a:pPr>
              <a:spcBef>
                <a:spcPts val="1200"/>
              </a:spcBef>
            </a:pPr>
            <a:r>
              <a:rPr lang="en-US" dirty="0" smtClean="0"/>
              <a:t>Analyze customer feedback and preferences.</a:t>
            </a:r>
          </a:p>
          <a:p>
            <a:pPr>
              <a:spcBef>
                <a:spcPts val="1200"/>
              </a:spcBef>
            </a:pPr>
            <a:r>
              <a:rPr lang="en-US" dirty="0" smtClean="0"/>
              <a:t> Personalize services and products based on customer data.</a:t>
            </a:r>
          </a:p>
          <a:p>
            <a:pPr>
              <a:spcBef>
                <a:spcPts val="1200"/>
              </a:spcBef>
            </a:pPr>
            <a:r>
              <a:rPr lang="en-US" dirty="0" smtClean="0"/>
              <a:t> Implement targeted marketing strategies</a:t>
            </a:r>
            <a:r>
              <a:rPr lang="vi" dirty="0" smtClean="0"/>
              <a:t>.</a:t>
            </a:r>
            <a:endParaRPr dirty="0"/>
          </a:p>
        </p:txBody>
      </p:sp>
      <p:pic>
        <p:nvPicPr>
          <p:cNvPr id="355" name="Google Shape;355;p25"/>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ctrTitle"/>
          </p:nvPr>
        </p:nvSpPr>
        <p:spPr>
          <a:xfrm>
            <a:off x="383463" y="753725"/>
            <a:ext cx="3916500" cy="54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Increase revenue and profits through data</a:t>
            </a:r>
            <a:endParaRPr dirty="0"/>
          </a:p>
        </p:txBody>
      </p:sp>
      <p:sp>
        <p:nvSpPr>
          <p:cNvPr id="361" name="Google Shape;361;p26"/>
          <p:cNvSpPr txBox="1">
            <a:spLocks noGrp="1"/>
          </p:cNvSpPr>
          <p:nvPr>
            <p:ph type="body" idx="1"/>
          </p:nvPr>
        </p:nvSpPr>
        <p:spPr>
          <a:xfrm>
            <a:off x="383463" y="1612525"/>
            <a:ext cx="3916500" cy="25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Effective use of data can lead to increased revenue and profitability by:</a:t>
            </a:r>
            <a:endParaRPr lang="en-US" dirty="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a:p>
            <a:pPr marL="457200" lvl="0" indent="-311150" algn="l" rtl="0">
              <a:spcBef>
                <a:spcPts val="1200"/>
              </a:spcBef>
              <a:spcAft>
                <a:spcPts val="0"/>
              </a:spcAft>
              <a:buSzPts val="1300"/>
              <a:buChar char="●"/>
            </a:pPr>
            <a:r>
              <a:rPr lang="en-US" dirty="0" smtClean="0"/>
              <a:t>Identify new market opportunities. </a:t>
            </a:r>
          </a:p>
          <a:p>
            <a:pPr marL="457200" lvl="0" indent="-311150" algn="l" rtl="0">
              <a:spcBef>
                <a:spcPts val="1200"/>
              </a:spcBef>
              <a:spcAft>
                <a:spcPts val="0"/>
              </a:spcAft>
              <a:buSzPts val="1300"/>
              <a:buChar char="●"/>
            </a:pPr>
            <a:r>
              <a:rPr lang="en-US" dirty="0" smtClean="0"/>
              <a:t>Optimize pricing strategies based on data analysis. </a:t>
            </a:r>
          </a:p>
          <a:p>
            <a:pPr marL="457200" lvl="0" indent="-311150" algn="l" rtl="0">
              <a:spcBef>
                <a:spcPts val="1200"/>
              </a:spcBef>
              <a:spcAft>
                <a:spcPts val="0"/>
              </a:spcAft>
              <a:buSzPts val="1300"/>
              <a:buChar char="●"/>
            </a:pPr>
            <a:r>
              <a:rPr lang="en-US" dirty="0" smtClean="0"/>
              <a:t>Improve the accuracy of sales forecasting</a:t>
            </a:r>
            <a:r>
              <a:rPr lang="vi" dirty="0" smtClean="0"/>
              <a:t>.</a:t>
            </a:r>
            <a:endParaRPr dirty="0"/>
          </a:p>
        </p:txBody>
      </p:sp>
      <p:pic>
        <p:nvPicPr>
          <p:cNvPr id="362" name="Google Shape;362;p26"/>
          <p:cNvPicPr preferRelativeResize="0">
            <a:picLocks noGrp="1"/>
          </p:cNvPicPr>
          <p:nvPr>
            <p:ph type="pic" idx="2"/>
          </p:nvPr>
        </p:nvPicPr>
        <p:blipFill rotWithShape="1">
          <a:blip r:embed="rId3">
            <a:alphaModFix/>
          </a:blip>
          <a:srcRect l="719" r="729"/>
          <a:stretch/>
        </p:blipFill>
        <p:spPr>
          <a:xfrm>
            <a:off x="4846956" y="-10"/>
            <a:ext cx="4300200" cy="4363200"/>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1507</Words>
  <Application>Microsoft Office PowerPoint</Application>
  <PresentationFormat>On-screen Show (16:9)</PresentationFormat>
  <Paragraphs>184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Maven Pro</vt:lpstr>
      <vt:lpstr>Nunito</vt:lpstr>
      <vt:lpstr>DM Sans</vt:lpstr>
      <vt:lpstr>Momentum</vt:lpstr>
      <vt:lpstr>Presentation for assignment 1</vt:lpstr>
      <vt:lpstr>About business process support</vt:lpstr>
      <vt:lpstr>Understanding business data</vt:lpstr>
      <vt:lpstr>The role of information in business</vt:lpstr>
      <vt:lpstr>Types of data used in business</vt:lpstr>
      <vt:lpstr>The value of data and information in business processes</vt:lpstr>
      <vt:lpstr>Data-driven decision-making</vt:lpstr>
      <vt:lpstr>Improve customer satisfaction through data</vt:lpstr>
      <vt:lpstr>Increase revenue and profits through data</vt:lpstr>
      <vt:lpstr>Solving problems with data</vt:lpstr>
      <vt:lpstr>Improve your company's processes with data</vt:lpstr>
      <vt:lpstr>Create data in your business</vt:lpstr>
      <vt:lpstr>Types of data generated</vt:lpstr>
      <vt:lpstr>Social and web analytics data</vt:lpstr>
      <vt:lpstr>Use data to make decisions</vt:lpstr>
      <vt:lpstr>Marketing and engaging with customers through data</vt:lpstr>
      <vt:lpstr>Manage risk with data</vt:lpstr>
      <vt:lpstr>Monitor and improve performance with data</vt:lpstr>
      <vt:lpstr>Overview of data processing tools</vt:lpstr>
      <vt:lpstr>Microsoft Excel for data processing</vt:lpstr>
      <vt:lpstr>SQL for data management</vt:lpstr>
      <vt:lpstr>Power BI for data visualization</vt:lpstr>
      <vt:lpstr>Power BI Analysis</vt:lpstr>
      <vt:lpstr>Power BI Analysis</vt:lpstr>
      <vt:lpstr>Power BI Analysis</vt:lpstr>
      <vt:lpstr>Power BI Analysis</vt:lpstr>
      <vt:lpstr>Power BI Analysis</vt:lpstr>
      <vt:lpstr>Conclusion</vt:lpstr>
      <vt:lpstr>Tools used in the project</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Kaka</cp:lastModifiedBy>
  <cp:revision>4</cp:revision>
  <dcterms:modified xsi:type="dcterms:W3CDTF">2025-03-08T14:08:02Z</dcterms:modified>
</cp:coreProperties>
</file>