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335" r:id="rId4"/>
    <p:sldId id="351" r:id="rId5"/>
    <p:sldId id="352" r:id="rId6"/>
    <p:sldId id="341" r:id="rId7"/>
    <p:sldId id="353" r:id="rId8"/>
    <p:sldId id="354" r:id="rId9"/>
    <p:sldId id="342"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371" r:id="rId27"/>
    <p:sldId id="372" r:id="rId28"/>
    <p:sldId id="285" r:id="rId29"/>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A3B2"/>
    <a:srgbClr val="969696"/>
    <a:srgbClr val="808080"/>
    <a:srgbClr val="000000"/>
    <a:srgbClr val="1C1C1C"/>
    <a:srgbClr val="5F5F5F"/>
    <a:srgbClr val="FFFF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7" autoAdjust="0"/>
    <p:restoredTop sz="94786" autoAdjust="0"/>
  </p:normalViewPr>
  <p:slideViewPr>
    <p:cSldViewPr>
      <p:cViewPr varScale="1">
        <p:scale>
          <a:sx n="70" d="100"/>
          <a:sy n="70" d="100"/>
        </p:scale>
        <p:origin x="-135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dirty="0"/>
          </a:p>
        </p:txBody>
      </p:sp>
      <p:sp>
        <p:nvSpPr>
          <p:cNvPr id="327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dirty="0"/>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dirty="0"/>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515491AD-BDEC-486F-8C07-4289CF285BA4}" type="slidenum">
              <a:rPr lang="en-US"/>
              <a:pPr/>
              <a:t>‹#›</a:t>
            </a:fld>
            <a:endParaRPr lang="en-US" dirty="0"/>
          </a:p>
        </p:txBody>
      </p:sp>
    </p:spTree>
    <p:extLst>
      <p:ext uri="{BB962C8B-B14F-4D97-AF65-F5344CB8AC3E}">
        <p14:creationId xmlns:p14="http://schemas.microsoft.com/office/powerpoint/2010/main" val="37131344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3263" name="Group 191"/>
          <p:cNvGrpSpPr>
            <a:grpSpLocks/>
          </p:cNvGrpSpPr>
          <p:nvPr/>
        </p:nvGrpSpPr>
        <p:grpSpPr bwMode="auto">
          <a:xfrm>
            <a:off x="434975" y="4763"/>
            <a:ext cx="8015288" cy="6853237"/>
            <a:chOff x="274" y="10"/>
            <a:chExt cx="5049" cy="4310"/>
          </a:xfrm>
        </p:grpSpPr>
        <p:sp>
          <p:nvSpPr>
            <p:cNvPr id="3198" name="Line 126"/>
            <p:cNvSpPr>
              <a:spLocks noChangeShapeType="1"/>
            </p:cNvSpPr>
            <p:nvPr userDrawn="1"/>
          </p:nvSpPr>
          <p:spPr bwMode="gray">
            <a:xfrm>
              <a:off x="3479"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09" name="Line 137"/>
            <p:cNvSpPr>
              <a:spLocks noChangeShapeType="1"/>
            </p:cNvSpPr>
            <p:nvPr userDrawn="1"/>
          </p:nvSpPr>
          <p:spPr bwMode="gray">
            <a:xfrm>
              <a:off x="3929"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1" name="Line 139"/>
            <p:cNvSpPr>
              <a:spLocks noChangeShapeType="1"/>
            </p:cNvSpPr>
            <p:nvPr userDrawn="1"/>
          </p:nvSpPr>
          <p:spPr bwMode="gray">
            <a:xfrm>
              <a:off x="4395"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2" name="Line 140"/>
            <p:cNvSpPr>
              <a:spLocks noChangeShapeType="1"/>
            </p:cNvSpPr>
            <p:nvPr userDrawn="1"/>
          </p:nvSpPr>
          <p:spPr bwMode="gray">
            <a:xfrm>
              <a:off x="4845"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5" name="Line 143"/>
            <p:cNvSpPr>
              <a:spLocks noChangeShapeType="1"/>
            </p:cNvSpPr>
            <p:nvPr userDrawn="1"/>
          </p:nvSpPr>
          <p:spPr bwMode="gray">
            <a:xfrm>
              <a:off x="5302"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9" name="Line 147"/>
            <p:cNvSpPr>
              <a:spLocks noChangeShapeType="1"/>
            </p:cNvSpPr>
            <p:nvPr userDrawn="1"/>
          </p:nvSpPr>
          <p:spPr bwMode="gray">
            <a:xfrm>
              <a:off x="1651"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21" name="Line 149"/>
            <p:cNvSpPr>
              <a:spLocks noChangeShapeType="1"/>
            </p:cNvSpPr>
            <p:nvPr userDrawn="1"/>
          </p:nvSpPr>
          <p:spPr bwMode="gray">
            <a:xfrm>
              <a:off x="2101"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23" name="Line 151"/>
            <p:cNvSpPr>
              <a:spLocks noChangeShapeType="1"/>
            </p:cNvSpPr>
            <p:nvPr userDrawn="1"/>
          </p:nvSpPr>
          <p:spPr bwMode="gray">
            <a:xfrm>
              <a:off x="2567"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24" name="Line 152"/>
            <p:cNvSpPr>
              <a:spLocks noChangeShapeType="1"/>
            </p:cNvSpPr>
            <p:nvPr userDrawn="1"/>
          </p:nvSpPr>
          <p:spPr bwMode="gray">
            <a:xfrm>
              <a:off x="3017"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30" name="Line 158"/>
            <p:cNvSpPr>
              <a:spLocks noChangeShapeType="1"/>
            </p:cNvSpPr>
            <p:nvPr userDrawn="1"/>
          </p:nvSpPr>
          <p:spPr bwMode="gray">
            <a:xfrm>
              <a:off x="274"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32" name="Line 160"/>
            <p:cNvSpPr>
              <a:spLocks noChangeShapeType="1"/>
            </p:cNvSpPr>
            <p:nvPr userDrawn="1"/>
          </p:nvSpPr>
          <p:spPr bwMode="gray">
            <a:xfrm>
              <a:off x="740"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33" name="Line 161"/>
            <p:cNvSpPr>
              <a:spLocks noChangeShapeType="1"/>
            </p:cNvSpPr>
            <p:nvPr userDrawn="1"/>
          </p:nvSpPr>
          <p:spPr bwMode="gray">
            <a:xfrm>
              <a:off x="1190"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159" name="Rectangle 87"/>
          <p:cNvSpPr>
            <a:spLocks noChangeArrowheads="1"/>
          </p:cNvSpPr>
          <p:nvPr/>
        </p:nvSpPr>
        <p:spPr bwMode="gray">
          <a:xfrm>
            <a:off x="0" y="1795463"/>
            <a:ext cx="9144000" cy="2503487"/>
          </a:xfrm>
          <a:prstGeom prst="rect">
            <a:avLst/>
          </a:prstGeom>
          <a:gradFill rotWithShape="1">
            <a:gsLst>
              <a:gs pos="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7" name="Rectangle 165"/>
          <p:cNvSpPr>
            <a:spLocks noChangeArrowheads="1"/>
          </p:cNvSpPr>
          <p:nvPr/>
        </p:nvSpPr>
        <p:spPr bwMode="gray">
          <a:xfrm>
            <a:off x="5553075" y="5576888"/>
            <a:ext cx="712788" cy="644525"/>
          </a:xfrm>
          <a:prstGeom prst="rect">
            <a:avLst/>
          </a:prstGeom>
          <a:solidFill>
            <a:schemeClr val="accent2">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8" name="Rectangle 166"/>
          <p:cNvSpPr>
            <a:spLocks noChangeArrowheads="1"/>
          </p:cNvSpPr>
          <p:nvPr/>
        </p:nvSpPr>
        <p:spPr bwMode="gray">
          <a:xfrm>
            <a:off x="700722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9" name="Rectangle 167"/>
          <p:cNvSpPr>
            <a:spLocks noChangeArrowheads="1"/>
          </p:cNvSpPr>
          <p:nvPr/>
        </p:nvSpPr>
        <p:spPr bwMode="gray">
          <a:xfrm>
            <a:off x="6269038"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0" name="Rectangle 168"/>
          <p:cNvSpPr>
            <a:spLocks noChangeArrowheads="1"/>
          </p:cNvSpPr>
          <p:nvPr/>
        </p:nvSpPr>
        <p:spPr bwMode="gray">
          <a:xfrm>
            <a:off x="8447088" y="5588000"/>
            <a:ext cx="696912"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2" name="Rectangle 170"/>
          <p:cNvSpPr>
            <a:spLocks noChangeArrowheads="1"/>
          </p:cNvSpPr>
          <p:nvPr/>
        </p:nvSpPr>
        <p:spPr bwMode="gray">
          <a:xfrm>
            <a:off x="265112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3" name="Rectangle 171"/>
          <p:cNvSpPr>
            <a:spLocks noChangeArrowheads="1"/>
          </p:cNvSpPr>
          <p:nvPr/>
        </p:nvSpPr>
        <p:spPr bwMode="gray">
          <a:xfrm>
            <a:off x="410527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4" name="Rectangle 172"/>
          <p:cNvSpPr>
            <a:spLocks noChangeArrowheads="1"/>
          </p:cNvSpPr>
          <p:nvPr/>
        </p:nvSpPr>
        <p:spPr bwMode="gray">
          <a:xfrm>
            <a:off x="3367088"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5" name="Rectangle 173"/>
          <p:cNvSpPr>
            <a:spLocks noChangeArrowheads="1"/>
          </p:cNvSpPr>
          <p:nvPr/>
        </p:nvSpPr>
        <p:spPr bwMode="gray">
          <a:xfrm>
            <a:off x="4818063"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6" name="Rectangle 174"/>
          <p:cNvSpPr>
            <a:spLocks noChangeArrowheads="1"/>
          </p:cNvSpPr>
          <p:nvPr/>
        </p:nvSpPr>
        <p:spPr bwMode="gray">
          <a:xfrm>
            <a:off x="1917700" y="4943475"/>
            <a:ext cx="725488" cy="636588"/>
          </a:xfrm>
          <a:prstGeom prst="rect">
            <a:avLst/>
          </a:prstGeom>
          <a:solidFill>
            <a:schemeClr val="accent2">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7" name="Rectangle 175"/>
          <p:cNvSpPr>
            <a:spLocks noChangeArrowheads="1"/>
          </p:cNvSpPr>
          <p:nvPr/>
        </p:nvSpPr>
        <p:spPr bwMode="gray">
          <a:xfrm>
            <a:off x="5541963" y="4310063"/>
            <a:ext cx="725487" cy="636587"/>
          </a:xfrm>
          <a:prstGeom prst="rect">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8" name="Rectangle 176"/>
          <p:cNvSpPr>
            <a:spLocks noChangeArrowheads="1"/>
          </p:cNvSpPr>
          <p:nvPr/>
        </p:nvSpPr>
        <p:spPr bwMode="gray">
          <a:xfrm>
            <a:off x="6996113" y="4300538"/>
            <a:ext cx="725487" cy="646112"/>
          </a:xfrm>
          <a:prstGeom prst="rect">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9" name="Rectangle 177"/>
          <p:cNvSpPr>
            <a:spLocks noChangeArrowheads="1"/>
          </p:cNvSpPr>
          <p:nvPr/>
        </p:nvSpPr>
        <p:spPr bwMode="gray">
          <a:xfrm>
            <a:off x="8435975" y="4300538"/>
            <a:ext cx="703263" cy="646112"/>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0" name="Rectangle 178"/>
          <p:cNvSpPr>
            <a:spLocks noChangeArrowheads="1"/>
          </p:cNvSpPr>
          <p:nvPr/>
        </p:nvSpPr>
        <p:spPr bwMode="gray">
          <a:xfrm>
            <a:off x="4105275" y="4310063"/>
            <a:ext cx="725488" cy="636587"/>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7" name="Rectangle 185"/>
          <p:cNvSpPr>
            <a:spLocks noChangeArrowheads="1"/>
          </p:cNvSpPr>
          <p:nvPr/>
        </p:nvSpPr>
        <p:spPr bwMode="gray">
          <a:xfrm>
            <a:off x="7720013" y="6221413"/>
            <a:ext cx="725487"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8" name="Rectangle 186"/>
          <p:cNvSpPr>
            <a:spLocks noChangeArrowheads="1"/>
          </p:cNvSpPr>
          <p:nvPr/>
        </p:nvSpPr>
        <p:spPr bwMode="gray">
          <a:xfrm>
            <a:off x="3371850" y="6221413"/>
            <a:ext cx="728663"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9" name="Rectangle 187"/>
          <p:cNvSpPr>
            <a:spLocks noChangeArrowheads="1"/>
          </p:cNvSpPr>
          <p:nvPr/>
        </p:nvSpPr>
        <p:spPr bwMode="gray">
          <a:xfrm>
            <a:off x="4826000" y="6221413"/>
            <a:ext cx="725488"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60" name="Rectangle 188"/>
          <p:cNvSpPr>
            <a:spLocks noChangeArrowheads="1"/>
          </p:cNvSpPr>
          <p:nvPr/>
        </p:nvSpPr>
        <p:spPr bwMode="gray">
          <a:xfrm>
            <a:off x="1920875" y="6221413"/>
            <a:ext cx="725488"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nvGrpSpPr>
          <p:cNvPr id="3278" name="Group 206"/>
          <p:cNvGrpSpPr>
            <a:grpSpLocks/>
          </p:cNvGrpSpPr>
          <p:nvPr/>
        </p:nvGrpSpPr>
        <p:grpSpPr bwMode="auto">
          <a:xfrm>
            <a:off x="0" y="533400"/>
            <a:ext cx="9144000" cy="5689600"/>
            <a:chOff x="0" y="336"/>
            <a:chExt cx="5760" cy="3584"/>
          </a:xfrm>
        </p:grpSpPr>
        <p:sp>
          <p:nvSpPr>
            <p:cNvPr id="3264" name="Line 192"/>
            <p:cNvSpPr>
              <a:spLocks noChangeShapeType="1"/>
            </p:cNvSpPr>
            <p:nvPr userDrawn="1"/>
          </p:nvSpPr>
          <p:spPr bwMode="gray">
            <a:xfrm flipH="1">
              <a:off x="0" y="336"/>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5" name="Line 193"/>
            <p:cNvSpPr>
              <a:spLocks noChangeShapeType="1"/>
            </p:cNvSpPr>
            <p:nvPr userDrawn="1"/>
          </p:nvSpPr>
          <p:spPr bwMode="gray">
            <a:xfrm flipH="1">
              <a:off x="0" y="733"/>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6" name="Line 194"/>
            <p:cNvSpPr>
              <a:spLocks noChangeShapeType="1"/>
            </p:cNvSpPr>
            <p:nvPr userDrawn="1"/>
          </p:nvSpPr>
          <p:spPr bwMode="gray">
            <a:xfrm flipH="1">
              <a:off x="0" y="1123"/>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7" name="Line 195"/>
            <p:cNvSpPr>
              <a:spLocks noChangeShapeType="1"/>
            </p:cNvSpPr>
            <p:nvPr userDrawn="1"/>
          </p:nvSpPr>
          <p:spPr bwMode="gray">
            <a:xfrm flipH="1">
              <a:off x="0" y="2707"/>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8" name="Line 196"/>
            <p:cNvSpPr>
              <a:spLocks noChangeShapeType="1"/>
            </p:cNvSpPr>
            <p:nvPr userDrawn="1"/>
          </p:nvSpPr>
          <p:spPr bwMode="gray">
            <a:xfrm flipH="1">
              <a:off x="0" y="3111"/>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9" name="Line 197"/>
            <p:cNvSpPr>
              <a:spLocks noChangeShapeType="1"/>
            </p:cNvSpPr>
            <p:nvPr userDrawn="1"/>
          </p:nvSpPr>
          <p:spPr bwMode="gray">
            <a:xfrm flipH="1">
              <a:off x="0" y="3516"/>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70" name="Line 198"/>
            <p:cNvSpPr>
              <a:spLocks noChangeShapeType="1"/>
            </p:cNvSpPr>
            <p:nvPr userDrawn="1"/>
          </p:nvSpPr>
          <p:spPr bwMode="gray">
            <a:xfrm flipH="1">
              <a:off x="0" y="3920"/>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075" name="Rectangle 3"/>
          <p:cNvSpPr>
            <a:spLocks noGrp="1" noChangeArrowheads="1"/>
          </p:cNvSpPr>
          <p:nvPr>
            <p:ph type="subTitle" idx="1"/>
          </p:nvPr>
        </p:nvSpPr>
        <p:spPr>
          <a:xfrm>
            <a:off x="4572000" y="4343400"/>
            <a:ext cx="4419600" cy="609600"/>
          </a:xfrm>
          <a:extLst>
            <a:ext uri="{AF507438-7753-43E0-B8FC-AC1667EBCBE1}">
              <a14:hiddenEffects xmlns:a14="http://schemas.microsoft.com/office/drawing/2010/main">
                <a:effectLst>
                  <a:outerShdw algn="ctr" rotWithShape="0">
                    <a:srgbClr val="FFFFFF">
                      <a:alpha val="50000"/>
                    </a:srgbClr>
                  </a:outerShdw>
                </a:effectLst>
              </a14:hiddenEffects>
            </a:ext>
          </a:extLst>
        </p:spPr>
        <p:txBody>
          <a:bodyPr/>
          <a:lstStyle>
            <a:lvl1pPr marL="0" indent="0" algn="r">
              <a:buFontTx/>
              <a:buNone/>
              <a:defRPr sz="2000"/>
            </a:lvl1pPr>
          </a:lstStyle>
          <a:p>
            <a:pPr lvl="0"/>
            <a:r>
              <a:rPr lang="en-US" noProof="0" smtClean="0"/>
              <a:t>Click to edit Master subtitle style</a:t>
            </a:r>
          </a:p>
        </p:txBody>
      </p:sp>
      <p:sp>
        <p:nvSpPr>
          <p:cNvPr id="3210" name="Rectangle 138"/>
          <p:cNvSpPr>
            <a:spLocks noChangeArrowheads="1"/>
          </p:cNvSpPr>
          <p:nvPr/>
        </p:nvSpPr>
        <p:spPr bwMode="gray">
          <a:xfrm>
            <a:off x="55245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13" name="Rectangle 141"/>
          <p:cNvSpPr>
            <a:spLocks noChangeArrowheads="1"/>
          </p:cNvSpPr>
          <p:nvPr/>
        </p:nvSpPr>
        <p:spPr bwMode="gray">
          <a:xfrm>
            <a:off x="697865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18" name="Rectangle 146"/>
          <p:cNvSpPr>
            <a:spLocks noChangeArrowheads="1"/>
          </p:cNvSpPr>
          <p:nvPr/>
        </p:nvSpPr>
        <p:spPr bwMode="gray">
          <a:xfrm>
            <a:off x="7691438" y="4763"/>
            <a:ext cx="725487" cy="522287"/>
          </a:xfrm>
          <a:prstGeom prst="rect">
            <a:avLst/>
          </a:prstGeom>
          <a:solidFill>
            <a:schemeClr val="folHlink">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25" name="Rectangle 153"/>
          <p:cNvSpPr>
            <a:spLocks noChangeArrowheads="1"/>
          </p:cNvSpPr>
          <p:nvPr/>
        </p:nvSpPr>
        <p:spPr bwMode="gray">
          <a:xfrm>
            <a:off x="40767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27" name="Rectangle 155"/>
          <p:cNvSpPr>
            <a:spLocks noChangeArrowheads="1"/>
          </p:cNvSpPr>
          <p:nvPr/>
        </p:nvSpPr>
        <p:spPr bwMode="gray">
          <a:xfrm>
            <a:off x="4789488" y="4763"/>
            <a:ext cx="725487" cy="522287"/>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4" name="Rectangle 162"/>
          <p:cNvSpPr>
            <a:spLocks noChangeArrowheads="1"/>
          </p:cNvSpPr>
          <p:nvPr/>
        </p:nvSpPr>
        <p:spPr bwMode="gray">
          <a:xfrm>
            <a:off x="457200" y="1147763"/>
            <a:ext cx="725488" cy="633412"/>
          </a:xfrm>
          <a:prstGeom prst="rect">
            <a:avLst/>
          </a:prstGeom>
          <a:solidFill>
            <a:schemeClr val="folHlink">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6" name="Rectangle 164"/>
          <p:cNvSpPr>
            <a:spLocks noChangeArrowheads="1"/>
          </p:cNvSpPr>
          <p:nvPr/>
        </p:nvSpPr>
        <p:spPr bwMode="gray">
          <a:xfrm>
            <a:off x="1889125" y="4763"/>
            <a:ext cx="725488" cy="5222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1" name="Rectangle 179"/>
          <p:cNvSpPr>
            <a:spLocks noChangeArrowheads="1"/>
          </p:cNvSpPr>
          <p:nvPr/>
        </p:nvSpPr>
        <p:spPr bwMode="gray">
          <a:xfrm>
            <a:off x="6251575" y="1165225"/>
            <a:ext cx="725488" cy="633413"/>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2" name="Rectangle 180"/>
          <p:cNvSpPr>
            <a:spLocks noChangeArrowheads="1"/>
          </p:cNvSpPr>
          <p:nvPr/>
        </p:nvSpPr>
        <p:spPr bwMode="gray">
          <a:xfrm>
            <a:off x="7691438" y="1165225"/>
            <a:ext cx="725487"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3" name="Rectangle 181"/>
          <p:cNvSpPr>
            <a:spLocks noChangeArrowheads="1"/>
          </p:cNvSpPr>
          <p:nvPr/>
        </p:nvSpPr>
        <p:spPr bwMode="gray">
          <a:xfrm>
            <a:off x="3349625" y="1165225"/>
            <a:ext cx="725488" cy="633413"/>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4" name="Rectangle 182"/>
          <p:cNvSpPr>
            <a:spLocks noChangeArrowheads="1"/>
          </p:cNvSpPr>
          <p:nvPr/>
        </p:nvSpPr>
        <p:spPr bwMode="gray">
          <a:xfrm>
            <a:off x="4800600" y="1165225"/>
            <a:ext cx="725488"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5" name="Rectangle 183"/>
          <p:cNvSpPr>
            <a:spLocks noChangeArrowheads="1"/>
          </p:cNvSpPr>
          <p:nvPr/>
        </p:nvSpPr>
        <p:spPr bwMode="gray">
          <a:xfrm>
            <a:off x="1900238" y="1165225"/>
            <a:ext cx="725487"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61" name="Rectangle 189"/>
          <p:cNvSpPr>
            <a:spLocks noChangeArrowheads="1"/>
          </p:cNvSpPr>
          <p:nvPr/>
        </p:nvSpPr>
        <p:spPr bwMode="gray">
          <a:xfrm>
            <a:off x="438150" y="4763"/>
            <a:ext cx="725488" cy="522287"/>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62" name="Rectangle 190"/>
          <p:cNvSpPr>
            <a:spLocks noChangeArrowheads="1"/>
          </p:cNvSpPr>
          <p:nvPr/>
        </p:nvSpPr>
        <p:spPr bwMode="gray">
          <a:xfrm>
            <a:off x="1176338" y="533400"/>
            <a:ext cx="725487" cy="633413"/>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72" name="Rectangle 200"/>
          <p:cNvSpPr>
            <a:spLocks noChangeArrowheads="1"/>
          </p:cNvSpPr>
          <p:nvPr/>
        </p:nvSpPr>
        <p:spPr bwMode="gray">
          <a:xfrm>
            <a:off x="2611438" y="534988"/>
            <a:ext cx="725487"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nvGrpSpPr>
          <p:cNvPr id="3306" name="Group 234"/>
          <p:cNvGrpSpPr>
            <a:grpSpLocks/>
          </p:cNvGrpSpPr>
          <p:nvPr/>
        </p:nvGrpSpPr>
        <p:grpSpPr bwMode="auto">
          <a:xfrm>
            <a:off x="0" y="2257425"/>
            <a:ext cx="4738688" cy="4600575"/>
            <a:chOff x="-9" y="1395"/>
            <a:chExt cx="2985" cy="2898"/>
          </a:xfrm>
        </p:grpSpPr>
        <p:pic>
          <p:nvPicPr>
            <p:cNvPr id="3285" name="Picture 213" descr="pan01"/>
            <p:cNvPicPr>
              <a:picLocks noChangeAspect="1" noChangeArrowheads="1"/>
            </p:cNvPicPr>
            <p:nvPr/>
          </p:nvPicPr>
          <p:blipFill>
            <a:blip r:embed="rId2">
              <a:extLst>
                <a:ext uri="{28A0092B-C50C-407E-A947-70E740481C1C}">
                  <a14:useLocalDpi xmlns:a14="http://schemas.microsoft.com/office/drawing/2010/main" val="0"/>
                </a:ext>
              </a:extLst>
            </a:blip>
            <a:srcRect l="46681" r="2339"/>
            <a:stretch>
              <a:fillRect/>
            </a:stretch>
          </p:blipFill>
          <p:spPr bwMode="gray">
            <a:xfrm>
              <a:off x="0" y="1395"/>
              <a:ext cx="2976" cy="2898"/>
            </a:xfrm>
            <a:prstGeom prst="rect">
              <a:avLst/>
            </a:prstGeom>
            <a:noFill/>
            <a:extLst>
              <a:ext uri="{909E8E84-426E-40DD-AFC4-6F175D3DCCD1}">
                <a14:hiddenFill xmlns:a14="http://schemas.microsoft.com/office/drawing/2010/main">
                  <a:solidFill>
                    <a:srgbClr val="FFFFFF"/>
                  </a:solidFill>
                </a14:hiddenFill>
              </a:ext>
            </a:extLst>
          </p:spPr>
        </p:pic>
        <p:sp>
          <p:nvSpPr>
            <p:cNvPr id="3281" name="Freeform 209" descr="wiz_gold03"/>
            <p:cNvSpPr>
              <a:spLocks/>
            </p:cNvSpPr>
            <p:nvPr/>
          </p:nvSpPr>
          <p:spPr bwMode="gray">
            <a:xfrm>
              <a:off x="-9" y="1493"/>
              <a:ext cx="2841" cy="2599"/>
            </a:xfrm>
            <a:custGeom>
              <a:avLst/>
              <a:gdLst>
                <a:gd name="T0" fmla="*/ 0 w 2841"/>
                <a:gd name="T1" fmla="*/ 18 h 2599"/>
                <a:gd name="T2" fmla="*/ 2841 w 2841"/>
                <a:gd name="T3" fmla="*/ 0 h 2599"/>
                <a:gd name="T4" fmla="*/ 1294 w 2841"/>
                <a:gd name="T5" fmla="*/ 2597 h 2599"/>
                <a:gd name="T6" fmla="*/ 2 w 2841"/>
                <a:gd name="T7" fmla="*/ 2599 h 2599"/>
                <a:gd name="T8" fmla="*/ 0 w 2841"/>
                <a:gd name="T9" fmla="*/ 18 h 2599"/>
              </a:gdLst>
              <a:ahLst/>
              <a:cxnLst>
                <a:cxn ang="0">
                  <a:pos x="T0" y="T1"/>
                </a:cxn>
                <a:cxn ang="0">
                  <a:pos x="T2" y="T3"/>
                </a:cxn>
                <a:cxn ang="0">
                  <a:pos x="T4" y="T5"/>
                </a:cxn>
                <a:cxn ang="0">
                  <a:pos x="T6" y="T7"/>
                </a:cxn>
                <a:cxn ang="0">
                  <a:pos x="T8" y="T9"/>
                </a:cxn>
              </a:cxnLst>
              <a:rect l="0" t="0" r="r" b="b"/>
              <a:pathLst>
                <a:path w="2841" h="2599">
                  <a:moveTo>
                    <a:pt x="0" y="18"/>
                  </a:moveTo>
                  <a:lnTo>
                    <a:pt x="2841" y="0"/>
                  </a:lnTo>
                  <a:lnTo>
                    <a:pt x="1294" y="2597"/>
                  </a:lnTo>
                  <a:lnTo>
                    <a:pt x="2" y="2599"/>
                  </a:lnTo>
                  <a:lnTo>
                    <a:pt x="0" y="18"/>
                  </a:lnTo>
                  <a:close/>
                </a:path>
              </a:pathLst>
            </a:custGeom>
            <a:blipFill dpi="0" rotWithShape="1">
              <a:blip r:embed="rId3"/>
              <a:srcRect/>
              <a:stretch>
                <a:fillRect r="-15708"/>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3305" name="Group 233"/>
          <p:cNvGrpSpPr>
            <a:grpSpLocks/>
          </p:cNvGrpSpPr>
          <p:nvPr/>
        </p:nvGrpSpPr>
        <p:grpSpPr bwMode="auto">
          <a:xfrm>
            <a:off x="9525" y="1395413"/>
            <a:ext cx="4256088" cy="4598987"/>
            <a:chOff x="0" y="1039"/>
            <a:chExt cx="2681" cy="2897"/>
          </a:xfrm>
        </p:grpSpPr>
        <p:pic>
          <p:nvPicPr>
            <p:cNvPr id="3292" name="Picture 220" descr="pan01"/>
            <p:cNvPicPr>
              <a:picLocks noChangeAspect="1" noChangeArrowheads="1"/>
            </p:cNvPicPr>
            <p:nvPr userDrawn="1"/>
          </p:nvPicPr>
          <p:blipFill>
            <a:blip r:embed="rId2">
              <a:extLst>
                <a:ext uri="{28A0092B-C50C-407E-A947-70E740481C1C}">
                  <a14:useLocalDpi xmlns:a14="http://schemas.microsoft.com/office/drawing/2010/main" val="0"/>
                </a:ext>
              </a:extLst>
            </a:blip>
            <a:srcRect l="51730" r="2339"/>
            <a:stretch>
              <a:fillRect/>
            </a:stretch>
          </p:blipFill>
          <p:spPr bwMode="gray">
            <a:xfrm>
              <a:off x="0" y="1039"/>
              <a:ext cx="2681" cy="2897"/>
            </a:xfrm>
            <a:prstGeom prst="rect">
              <a:avLst/>
            </a:prstGeom>
            <a:noFill/>
            <a:extLst>
              <a:ext uri="{909E8E84-426E-40DD-AFC4-6F175D3DCCD1}">
                <a14:hiddenFill xmlns:a14="http://schemas.microsoft.com/office/drawing/2010/main">
                  <a:solidFill>
                    <a:srgbClr val="FFFFFF"/>
                  </a:solidFill>
                </a14:hiddenFill>
              </a:ext>
            </a:extLst>
          </p:spPr>
        </p:pic>
        <p:sp>
          <p:nvSpPr>
            <p:cNvPr id="3293" name="Freeform 221" descr="wiz_gold04"/>
            <p:cNvSpPr>
              <a:spLocks/>
            </p:cNvSpPr>
            <p:nvPr userDrawn="1"/>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Lst>
              <a:ahLst/>
              <a:cxnLst>
                <a:cxn ang="0">
                  <a:pos x="T0" y="T1"/>
                </a:cxn>
                <a:cxn ang="0">
                  <a:pos x="T2" y="T3"/>
                </a:cxn>
                <a:cxn ang="0">
                  <a:pos x="T4" y="T5"/>
                </a:cxn>
                <a:cxn ang="0">
                  <a:pos x="T6" y="T7"/>
                </a:cxn>
                <a:cxn ang="0">
                  <a:pos x="T8" y="T9"/>
                </a:cxn>
              </a:cxnLst>
              <a:rect l="0" t="0" r="r" b="b"/>
              <a:pathLst>
                <a:path w="2537" h="2600">
                  <a:moveTo>
                    <a:pt x="0" y="0"/>
                  </a:moveTo>
                  <a:lnTo>
                    <a:pt x="2537" y="1"/>
                  </a:lnTo>
                  <a:lnTo>
                    <a:pt x="991" y="2597"/>
                  </a:lnTo>
                  <a:lnTo>
                    <a:pt x="0" y="2600"/>
                  </a:lnTo>
                  <a:lnTo>
                    <a:pt x="0" y="0"/>
                  </a:lnTo>
                  <a:close/>
                </a:path>
              </a:pathLst>
            </a:custGeom>
            <a:blipFill dpi="0" rotWithShape="1">
              <a:blip r:embed="rId4"/>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3304" name="Group 232"/>
          <p:cNvGrpSpPr>
            <a:grpSpLocks/>
          </p:cNvGrpSpPr>
          <p:nvPr/>
        </p:nvGrpSpPr>
        <p:grpSpPr bwMode="auto">
          <a:xfrm>
            <a:off x="-4763" y="304800"/>
            <a:ext cx="3821113" cy="5078413"/>
            <a:chOff x="-7" y="240"/>
            <a:chExt cx="2407" cy="3199"/>
          </a:xfrm>
        </p:grpSpPr>
        <p:pic>
          <p:nvPicPr>
            <p:cNvPr id="3295" name="Picture 223" descr="pan01"/>
            <p:cNvPicPr>
              <a:picLocks noChangeAspect="1" noChangeArrowheads="1"/>
            </p:cNvPicPr>
            <p:nvPr userDrawn="1"/>
          </p:nvPicPr>
          <p:blipFill>
            <a:blip r:embed="rId2">
              <a:extLst>
                <a:ext uri="{28A0092B-C50C-407E-A947-70E740481C1C}">
                  <a14:useLocalDpi xmlns:a14="http://schemas.microsoft.com/office/drawing/2010/main" val="0"/>
                </a:ext>
              </a:extLst>
            </a:blip>
            <a:srcRect l="60431" r="2339"/>
            <a:stretch>
              <a:fillRect/>
            </a:stretch>
          </p:blipFill>
          <p:spPr bwMode="gray">
            <a:xfrm>
              <a:off x="0" y="240"/>
              <a:ext cx="2400" cy="3199"/>
            </a:xfrm>
            <a:prstGeom prst="rect">
              <a:avLst/>
            </a:prstGeom>
            <a:noFill/>
            <a:extLst>
              <a:ext uri="{909E8E84-426E-40DD-AFC4-6F175D3DCCD1}">
                <a14:hiddenFill xmlns:a14="http://schemas.microsoft.com/office/drawing/2010/main">
                  <a:solidFill>
                    <a:srgbClr val="FFFFFF"/>
                  </a:solidFill>
                </a14:hiddenFill>
              </a:ext>
            </a:extLst>
          </p:spPr>
        </p:pic>
        <p:sp>
          <p:nvSpPr>
            <p:cNvPr id="3296" name="Freeform 224" descr="wiz_gold01"/>
            <p:cNvSpPr>
              <a:spLocks/>
            </p:cNvSpPr>
            <p:nvPr userDrawn="1"/>
          </p:nvSpPr>
          <p:spPr bwMode="gray">
            <a:xfrm>
              <a:off x="-7" y="348"/>
              <a:ext cx="2247" cy="2874"/>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Lst>
              <a:ahLst/>
              <a:cxnLst>
                <a:cxn ang="0">
                  <a:pos x="T0" y="T1"/>
                </a:cxn>
                <a:cxn ang="0">
                  <a:pos x="T2" y="T3"/>
                </a:cxn>
                <a:cxn ang="0">
                  <a:pos x="T4" y="T5"/>
                </a:cxn>
                <a:cxn ang="0">
                  <a:pos x="T6" y="T7"/>
                </a:cxn>
                <a:cxn ang="0">
                  <a:pos x="T8" y="T9"/>
                </a:cxn>
              </a:cxnLst>
              <a:rect l="0" t="0" r="r" b="b"/>
              <a:pathLst>
                <a:path w="2247" h="2874">
                  <a:moveTo>
                    <a:pt x="7" y="0"/>
                  </a:moveTo>
                  <a:lnTo>
                    <a:pt x="2247" y="0"/>
                  </a:lnTo>
                  <a:lnTo>
                    <a:pt x="540" y="2868"/>
                  </a:lnTo>
                  <a:lnTo>
                    <a:pt x="0" y="2874"/>
                  </a:lnTo>
                  <a:lnTo>
                    <a:pt x="7" y="0"/>
                  </a:lnTo>
                  <a:close/>
                </a:path>
              </a:pathLst>
            </a:custGeom>
            <a:blipFill dpi="0" rotWithShape="1">
              <a:blip r:embed="rId5"/>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074" name="Rectangle 2"/>
          <p:cNvSpPr>
            <a:spLocks noGrp="1" noChangeArrowheads="1"/>
          </p:cNvSpPr>
          <p:nvPr>
            <p:ph type="ctrTitle"/>
          </p:nvPr>
        </p:nvSpPr>
        <p:spPr>
          <a:xfrm>
            <a:off x="4267200" y="1981200"/>
            <a:ext cx="4724400" cy="2057400"/>
          </a:xfrm>
          <a:extLst>
            <a:ext uri="{AF507438-7753-43E0-B8FC-AC1667EBCBE1}">
              <a14:hiddenEffects xmlns:a14="http://schemas.microsoft.com/office/drawing/2010/main">
                <a:effectLst>
                  <a:outerShdw dist="45791" dir="3378596" algn="ctr" rotWithShape="0">
                    <a:schemeClr val="bg2">
                      <a:alpha val="50000"/>
                    </a:schemeClr>
                  </a:outerShdw>
                </a:effectLst>
              </a14:hiddenEffects>
            </a:ext>
          </a:extLst>
        </p:spPr>
        <p:txBody>
          <a:bodyPr/>
          <a:lstStyle>
            <a:lvl1pPr algn="r">
              <a:defRPr sz="4400"/>
            </a:lvl1pPr>
          </a:lstStyle>
          <a:p>
            <a:pPr lvl="0"/>
            <a:r>
              <a:rPr lang="en-US" noProof="0" smtClean="0"/>
              <a:t>Click to edit Master title style</a:t>
            </a:r>
          </a:p>
        </p:txBody>
      </p:sp>
      <p:sp>
        <p:nvSpPr>
          <p:cNvPr id="3076" name="Rectangle 4"/>
          <p:cNvSpPr>
            <a:spLocks noGrp="1" noChangeArrowheads="1"/>
          </p:cNvSpPr>
          <p:nvPr>
            <p:ph type="dt" sz="half" idx="2"/>
          </p:nvPr>
        </p:nvSpPr>
        <p:spPr>
          <a:xfrm>
            <a:off x="304800" y="6400800"/>
            <a:ext cx="2133600" cy="320675"/>
          </a:xfrm>
        </p:spPr>
        <p:txBody>
          <a:bodyPr/>
          <a:lstStyle>
            <a:lvl1pPr algn="r">
              <a:defRPr>
                <a:latin typeface="+mj-lt"/>
              </a:defRPr>
            </a:lvl1pPr>
          </a:lstStyle>
          <a:p>
            <a:endParaRPr lang="en-US" dirty="0"/>
          </a:p>
        </p:txBody>
      </p:sp>
      <p:sp>
        <p:nvSpPr>
          <p:cNvPr id="3078" name="Rectangle 6"/>
          <p:cNvSpPr>
            <a:spLocks noGrp="1" noChangeArrowheads="1"/>
          </p:cNvSpPr>
          <p:nvPr>
            <p:ph type="sldNum" sz="quarter" idx="4"/>
          </p:nvPr>
        </p:nvSpPr>
        <p:spPr>
          <a:xfrm>
            <a:off x="3733800" y="6400800"/>
            <a:ext cx="2133600" cy="320675"/>
          </a:xfrm>
        </p:spPr>
        <p:txBody>
          <a:bodyPr/>
          <a:lstStyle>
            <a:lvl1pPr>
              <a:defRPr>
                <a:latin typeface="+mj-lt"/>
              </a:defRPr>
            </a:lvl1pPr>
          </a:lstStyle>
          <a:p>
            <a:fld id="{A1D4748E-D79C-4B7A-8C2E-B0F97A76EC4D}" type="slidenum">
              <a:rPr lang="en-US"/>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159"/>
                                        </p:tgtEl>
                                        <p:attrNameLst>
                                          <p:attrName>style.visibility</p:attrName>
                                        </p:attrNameLst>
                                      </p:cBhvr>
                                      <p:to>
                                        <p:strVal val="visible"/>
                                      </p:to>
                                    </p:set>
                                    <p:animEffect transition="in" filter="wipe(left)">
                                      <p:cBhvr>
                                        <p:cTn id="7" dur="300"/>
                                        <p:tgtEl>
                                          <p:spTgt spid="3159"/>
                                        </p:tgtEl>
                                      </p:cBhvr>
                                    </p:animEffect>
                                  </p:childTnLst>
                                </p:cTn>
                              </p:par>
                            </p:childTnLst>
                          </p:cTn>
                        </p:par>
                        <p:par>
                          <p:cTn id="8" fill="hold" nodeType="afterGroup">
                            <p:stCondLst>
                              <p:cond delay="300"/>
                            </p:stCondLst>
                            <p:childTnLst>
                              <p:par>
                                <p:cTn id="9" presetID="10" presetClass="entr" presetSubtype="0" fill="hold" grpId="0" nodeType="after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fade">
                                      <p:cBhvr>
                                        <p:cTn id="11" dur="400"/>
                                        <p:tgtEl>
                                          <p:spTgt spid="3074"/>
                                        </p:tgtEl>
                                      </p:cBhvr>
                                    </p:animEffect>
                                  </p:childTnLst>
                                </p:cTn>
                              </p:par>
                              <p:par>
                                <p:cTn id="12" presetID="22" presetClass="entr" presetSubtype="8" fill="hold" nodeType="withEffect">
                                  <p:stCondLst>
                                    <p:cond delay="0"/>
                                  </p:stCondLst>
                                  <p:childTnLst>
                                    <p:set>
                                      <p:cBhvr>
                                        <p:cTn id="13" dur="1" fill="hold">
                                          <p:stCondLst>
                                            <p:cond delay="0"/>
                                          </p:stCondLst>
                                        </p:cTn>
                                        <p:tgtEl>
                                          <p:spTgt spid="3306"/>
                                        </p:tgtEl>
                                        <p:attrNameLst>
                                          <p:attrName>style.visibility</p:attrName>
                                        </p:attrNameLst>
                                      </p:cBhvr>
                                      <p:to>
                                        <p:strVal val="visible"/>
                                      </p:to>
                                    </p:set>
                                    <p:animEffect transition="in" filter="wipe(left)">
                                      <p:cBhvr>
                                        <p:cTn id="14" dur="500"/>
                                        <p:tgtEl>
                                          <p:spTgt spid="3306"/>
                                        </p:tgtEl>
                                      </p:cBhvr>
                                    </p:animEffect>
                                  </p:childTnLst>
                                </p:cTn>
                              </p:par>
                            </p:childTnLst>
                          </p:cTn>
                        </p:par>
                        <p:par>
                          <p:cTn id="15" fill="hold" nodeType="afterGroup">
                            <p:stCondLst>
                              <p:cond delay="800"/>
                            </p:stCondLst>
                            <p:childTnLst>
                              <p:par>
                                <p:cTn id="16" presetID="22" presetClass="entr" presetSubtype="8" fill="hold" nodeType="afterEffect">
                                  <p:stCondLst>
                                    <p:cond delay="0"/>
                                  </p:stCondLst>
                                  <p:childTnLst>
                                    <p:set>
                                      <p:cBhvr>
                                        <p:cTn id="17" dur="1" fill="hold">
                                          <p:stCondLst>
                                            <p:cond delay="0"/>
                                          </p:stCondLst>
                                        </p:cTn>
                                        <p:tgtEl>
                                          <p:spTgt spid="3305"/>
                                        </p:tgtEl>
                                        <p:attrNameLst>
                                          <p:attrName>style.visibility</p:attrName>
                                        </p:attrNameLst>
                                      </p:cBhvr>
                                      <p:to>
                                        <p:strVal val="visible"/>
                                      </p:to>
                                    </p:set>
                                    <p:animEffect transition="in" filter="wipe(left)">
                                      <p:cBhvr>
                                        <p:cTn id="18" dur="700"/>
                                        <p:tgtEl>
                                          <p:spTgt spid="3305"/>
                                        </p:tgtEl>
                                      </p:cBhvr>
                                    </p:animEffect>
                                  </p:childTnLst>
                                </p:cTn>
                              </p:par>
                            </p:childTnLst>
                          </p:cTn>
                        </p:par>
                        <p:par>
                          <p:cTn id="19" fill="hold" nodeType="afterGroup">
                            <p:stCondLst>
                              <p:cond delay="1500"/>
                            </p:stCondLst>
                            <p:childTnLst>
                              <p:par>
                                <p:cTn id="20" presetID="22" presetClass="entr" presetSubtype="8" fill="hold" nodeType="afterEffect">
                                  <p:stCondLst>
                                    <p:cond delay="100"/>
                                  </p:stCondLst>
                                  <p:childTnLst>
                                    <p:set>
                                      <p:cBhvr>
                                        <p:cTn id="21" dur="1" fill="hold">
                                          <p:stCondLst>
                                            <p:cond delay="0"/>
                                          </p:stCondLst>
                                        </p:cTn>
                                        <p:tgtEl>
                                          <p:spTgt spid="3304"/>
                                        </p:tgtEl>
                                        <p:attrNameLst>
                                          <p:attrName>style.visibility</p:attrName>
                                        </p:attrNameLst>
                                      </p:cBhvr>
                                      <p:to>
                                        <p:strVal val="visible"/>
                                      </p:to>
                                    </p:set>
                                    <p:animEffect transition="in" filter="wipe(left)">
                                      <p:cBhvr>
                                        <p:cTn id="22" dur="600"/>
                                        <p:tgtEl>
                                          <p:spTgt spid="3304"/>
                                        </p:tgtEl>
                                      </p:cBhvr>
                                    </p:animEffect>
                                  </p:childTnLst>
                                </p:cTn>
                              </p:par>
                              <p:par>
                                <p:cTn id="23" presetID="18" presetClass="entr" presetSubtype="12" fill="hold" grpId="0" nodeType="withEffect">
                                  <p:stCondLst>
                                    <p:cond delay="400"/>
                                  </p:stCondLst>
                                  <p:childTnLst>
                                    <p:set>
                                      <p:cBhvr>
                                        <p:cTn id="24" dur="1" fill="hold">
                                          <p:stCondLst>
                                            <p:cond delay="0"/>
                                          </p:stCondLst>
                                        </p:cTn>
                                        <p:tgtEl>
                                          <p:spTgt spid="3075">
                                            <p:txEl>
                                              <p:pRg st="0" end="0"/>
                                            </p:txEl>
                                          </p:spTgt>
                                        </p:tgtEl>
                                        <p:attrNameLst>
                                          <p:attrName>style.visibility</p:attrName>
                                        </p:attrNameLst>
                                      </p:cBhvr>
                                      <p:to>
                                        <p:strVal val="visible"/>
                                      </p:to>
                                    </p:set>
                                    <p:animEffect transition="in" filter="strips(downLeft)">
                                      <p:cBhvr>
                                        <p:cTn id="25" dur="600"/>
                                        <p:tgtEl>
                                          <p:spTgt spid="3075">
                                            <p:txEl>
                                              <p:pRg st="0" end="0"/>
                                            </p:txEl>
                                          </p:spTgt>
                                        </p:tgtEl>
                                      </p:cBhvr>
                                    </p:animEffect>
                                  </p:childTnLst>
                                </p:cTn>
                              </p:par>
                            </p:childTnLst>
                          </p:cTn>
                        </p:par>
                        <p:par>
                          <p:cTn id="26" fill="hold" nodeType="afterGroup">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3237"/>
                                        </p:tgtEl>
                                        <p:attrNameLst>
                                          <p:attrName>style.visibility</p:attrName>
                                        </p:attrNameLst>
                                      </p:cBhvr>
                                      <p:to>
                                        <p:strVal val="visible"/>
                                      </p:to>
                                    </p:set>
                                    <p:animEffect transition="in" filter="fade">
                                      <p:cBhvr>
                                        <p:cTn id="29" dur="500"/>
                                        <p:tgtEl>
                                          <p:spTgt spid="3237"/>
                                        </p:tgtEl>
                                      </p:cBhvr>
                                    </p:animEffect>
                                  </p:childTnLst>
                                </p:cTn>
                              </p:par>
                            </p:childTnLst>
                          </p:cTn>
                        </p:par>
                        <p:par>
                          <p:cTn id="30" fill="hold" nodeType="afterGroup">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3218"/>
                                        </p:tgtEl>
                                        <p:attrNameLst>
                                          <p:attrName>style.visibility</p:attrName>
                                        </p:attrNameLst>
                                      </p:cBhvr>
                                      <p:to>
                                        <p:strVal val="visible"/>
                                      </p:to>
                                    </p:set>
                                    <p:animEffect transition="in" filter="fade">
                                      <p:cBhvr>
                                        <p:cTn id="33" dur="500"/>
                                        <p:tgtEl>
                                          <p:spTgt spid="3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9" grpId="0" animBg="1"/>
      <p:bldP spid="3237" grpId="0" animBg="1"/>
      <p:bldP spid="3075" grpId="0" build="p">
        <p:tmplLst>
          <p:tmpl lvl="1">
            <p:tnLst>
              <p:par>
                <p:cTn presetID="18" presetClass="entr" presetSubtype="12" fill="hold" nodeType="withEffect">
                  <p:stCondLst>
                    <p:cond delay="400"/>
                  </p:stCondLst>
                  <p:childTnLst>
                    <p:set>
                      <p:cBhvr>
                        <p:cTn dur="1" fill="hold">
                          <p:stCondLst>
                            <p:cond delay="0"/>
                          </p:stCondLst>
                        </p:cTn>
                        <p:tgtEl>
                          <p:spTgt spid="3075"/>
                        </p:tgtEl>
                        <p:attrNameLst>
                          <p:attrName>style.visibility</p:attrName>
                        </p:attrNameLst>
                      </p:cBhvr>
                      <p:to>
                        <p:strVal val="visible"/>
                      </p:to>
                    </p:set>
                    <p:animEffect transition="in" filter="strips(downLeft)">
                      <p:cBhvr>
                        <p:cTn dur="600"/>
                        <p:tgtEl>
                          <p:spTgt spid="3075"/>
                        </p:tgtEl>
                      </p:cBhvr>
                    </p:animEffect>
                  </p:childTnLst>
                </p:cTn>
              </p:par>
            </p:tnLst>
          </p:tmpl>
        </p:tmplLst>
      </p:bldP>
      <p:bldP spid="3218" grpId="0" animBg="1"/>
      <p:bldP spid="3074"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A0E6CAB-926E-45B9-B4D2-9923AD42B09C}" type="slidenum">
              <a:rPr lang="en-US"/>
              <a:pPr/>
              <a:t>‹#›</a:t>
            </a:fld>
            <a:endParaRPr lang="en-US" dirty="0"/>
          </a:p>
        </p:txBody>
      </p:sp>
    </p:spTree>
    <p:extLst>
      <p:ext uri="{BB962C8B-B14F-4D97-AF65-F5344CB8AC3E}">
        <p14:creationId xmlns:p14="http://schemas.microsoft.com/office/powerpoint/2010/main" val="724881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8711371C-52B9-4C5A-82E3-9C83C637F077}" type="slidenum">
              <a:rPr lang="en-US"/>
              <a:pPr/>
              <a:t>‹#›</a:t>
            </a:fld>
            <a:endParaRPr lang="en-US" dirty="0"/>
          </a:p>
        </p:txBody>
      </p:sp>
    </p:spTree>
    <p:extLst>
      <p:ext uri="{BB962C8B-B14F-4D97-AF65-F5344CB8AC3E}">
        <p14:creationId xmlns:p14="http://schemas.microsoft.com/office/powerpoint/2010/main" val="4142726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467475"/>
            <a:ext cx="2133600" cy="301625"/>
          </a:xfrm>
        </p:spPr>
        <p:txBody>
          <a:bodyPr/>
          <a:lstStyle>
            <a:lvl1pPr>
              <a:defRPr/>
            </a:lvl1pPr>
          </a:lstStyle>
          <a:p>
            <a:endParaRPr lang="en-US" dirty="0"/>
          </a:p>
        </p:txBody>
      </p:sp>
      <p:sp>
        <p:nvSpPr>
          <p:cNvPr id="6" name="Footer Placeholder 5"/>
          <p:cNvSpPr>
            <a:spLocks noGrp="1"/>
          </p:cNvSpPr>
          <p:nvPr>
            <p:ph type="ftr" sz="quarter" idx="11"/>
          </p:nvPr>
        </p:nvSpPr>
        <p:spPr>
          <a:xfrm>
            <a:off x="3124200" y="6467475"/>
            <a:ext cx="2895600" cy="301625"/>
          </a:xfr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467475"/>
            <a:ext cx="2133600" cy="301625"/>
          </a:xfrm>
        </p:spPr>
        <p:txBody>
          <a:bodyPr/>
          <a:lstStyle>
            <a:lvl1pPr>
              <a:defRPr/>
            </a:lvl1pPr>
          </a:lstStyle>
          <a:p>
            <a:fld id="{A0261CEF-4FC8-4194-8E94-D91C4F940EA3}" type="slidenum">
              <a:rPr lang="en-US"/>
              <a:pPr/>
              <a:t>‹#›</a:t>
            </a:fld>
            <a:endParaRPr lang="en-US" dirty="0"/>
          </a:p>
        </p:txBody>
      </p:sp>
    </p:spTree>
    <p:extLst>
      <p:ext uri="{BB962C8B-B14F-4D97-AF65-F5344CB8AC3E}">
        <p14:creationId xmlns:p14="http://schemas.microsoft.com/office/powerpoint/2010/main" val="1468984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724400"/>
          </a:xfrm>
        </p:spPr>
        <p:txBody>
          <a:bodyPr/>
          <a:lstStyle/>
          <a:p>
            <a:r>
              <a:rPr lang="en-US" dirty="0" smtClean="0"/>
              <a:t>Click icon to add chart</a:t>
            </a:r>
            <a:endParaRPr lang="en-US" dirty="0"/>
          </a:p>
        </p:txBody>
      </p:sp>
      <p:sp>
        <p:nvSpPr>
          <p:cNvPr id="4" name="Date Placeholder 3"/>
          <p:cNvSpPr>
            <a:spLocks noGrp="1"/>
          </p:cNvSpPr>
          <p:nvPr>
            <p:ph type="dt" sz="half" idx="10"/>
          </p:nvPr>
        </p:nvSpPr>
        <p:spPr>
          <a:xfrm>
            <a:off x="457200" y="6467475"/>
            <a:ext cx="2133600" cy="301625"/>
          </a:xfrm>
        </p:spPr>
        <p:txBody>
          <a:bodyPr/>
          <a:lstStyle>
            <a:lvl1pPr>
              <a:defRPr/>
            </a:lvl1pPr>
          </a:lstStyle>
          <a:p>
            <a:endParaRPr lang="en-US" dirty="0"/>
          </a:p>
        </p:txBody>
      </p:sp>
      <p:sp>
        <p:nvSpPr>
          <p:cNvPr id="5" name="Footer Placeholder 4"/>
          <p:cNvSpPr>
            <a:spLocks noGrp="1"/>
          </p:cNvSpPr>
          <p:nvPr>
            <p:ph type="ftr" sz="quarter" idx="11"/>
          </p:nvPr>
        </p:nvSpPr>
        <p:spPr>
          <a:xfrm>
            <a:off x="3124200" y="6467475"/>
            <a:ext cx="2895600" cy="301625"/>
          </a:xfrm>
        </p:spPr>
        <p:txBody>
          <a:bodyPr/>
          <a:lstStyle>
            <a:lvl1pPr>
              <a:defRPr/>
            </a:lvl1pPr>
          </a:lstStyle>
          <a:p>
            <a:endParaRPr lang="en-US" dirty="0"/>
          </a:p>
        </p:txBody>
      </p:sp>
      <p:sp>
        <p:nvSpPr>
          <p:cNvPr id="6" name="Slide Number Placeholder 5"/>
          <p:cNvSpPr>
            <a:spLocks noGrp="1"/>
          </p:cNvSpPr>
          <p:nvPr>
            <p:ph type="sldNum" sz="quarter" idx="12"/>
          </p:nvPr>
        </p:nvSpPr>
        <p:spPr>
          <a:xfrm>
            <a:off x="6553200" y="6467475"/>
            <a:ext cx="2133600" cy="301625"/>
          </a:xfrm>
        </p:spPr>
        <p:txBody>
          <a:bodyPr/>
          <a:lstStyle>
            <a:lvl1pPr>
              <a:defRPr/>
            </a:lvl1pPr>
          </a:lstStyle>
          <a:p>
            <a:fld id="{C1E09272-05CB-4A2D-8EEB-D12D307B3DC4}" type="slidenum">
              <a:rPr lang="en-US"/>
              <a:pPr/>
              <a:t>‹#›</a:t>
            </a:fld>
            <a:endParaRPr lang="en-US" dirty="0"/>
          </a:p>
        </p:txBody>
      </p:sp>
    </p:spTree>
    <p:extLst>
      <p:ext uri="{BB962C8B-B14F-4D97-AF65-F5344CB8AC3E}">
        <p14:creationId xmlns:p14="http://schemas.microsoft.com/office/powerpoint/2010/main" val="2134392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724400"/>
          </a:xfrm>
        </p:spPr>
        <p:txBody>
          <a:bodyPr/>
          <a:lstStyle/>
          <a:p>
            <a:r>
              <a:rPr lang="en-US" dirty="0" smtClean="0"/>
              <a:t>Click icon to add table</a:t>
            </a:r>
            <a:endParaRPr lang="en-US" dirty="0"/>
          </a:p>
        </p:txBody>
      </p:sp>
      <p:sp>
        <p:nvSpPr>
          <p:cNvPr id="4" name="Date Placeholder 3"/>
          <p:cNvSpPr>
            <a:spLocks noGrp="1"/>
          </p:cNvSpPr>
          <p:nvPr>
            <p:ph type="dt" sz="half" idx="10"/>
          </p:nvPr>
        </p:nvSpPr>
        <p:spPr>
          <a:xfrm>
            <a:off x="457200" y="6467475"/>
            <a:ext cx="2133600" cy="301625"/>
          </a:xfrm>
        </p:spPr>
        <p:txBody>
          <a:bodyPr/>
          <a:lstStyle>
            <a:lvl1pPr>
              <a:defRPr/>
            </a:lvl1pPr>
          </a:lstStyle>
          <a:p>
            <a:endParaRPr lang="en-US" dirty="0"/>
          </a:p>
        </p:txBody>
      </p:sp>
      <p:sp>
        <p:nvSpPr>
          <p:cNvPr id="5" name="Footer Placeholder 4"/>
          <p:cNvSpPr>
            <a:spLocks noGrp="1"/>
          </p:cNvSpPr>
          <p:nvPr>
            <p:ph type="ftr" sz="quarter" idx="11"/>
          </p:nvPr>
        </p:nvSpPr>
        <p:spPr>
          <a:xfrm>
            <a:off x="3124200" y="6467475"/>
            <a:ext cx="2895600" cy="301625"/>
          </a:xfrm>
        </p:spPr>
        <p:txBody>
          <a:bodyPr/>
          <a:lstStyle>
            <a:lvl1pPr>
              <a:defRPr/>
            </a:lvl1pPr>
          </a:lstStyle>
          <a:p>
            <a:endParaRPr lang="en-US" dirty="0"/>
          </a:p>
        </p:txBody>
      </p:sp>
      <p:sp>
        <p:nvSpPr>
          <p:cNvPr id="6" name="Slide Number Placeholder 5"/>
          <p:cNvSpPr>
            <a:spLocks noGrp="1"/>
          </p:cNvSpPr>
          <p:nvPr>
            <p:ph type="sldNum" sz="quarter" idx="12"/>
          </p:nvPr>
        </p:nvSpPr>
        <p:spPr>
          <a:xfrm>
            <a:off x="6553200" y="6467475"/>
            <a:ext cx="2133600" cy="301625"/>
          </a:xfrm>
        </p:spPr>
        <p:txBody>
          <a:bodyPr/>
          <a:lstStyle>
            <a:lvl1pPr>
              <a:defRPr/>
            </a:lvl1pPr>
          </a:lstStyle>
          <a:p>
            <a:fld id="{79DD78B8-4DA9-4B53-9224-748C0EE65096}" type="slidenum">
              <a:rPr lang="en-US"/>
              <a:pPr/>
              <a:t>‹#›</a:t>
            </a:fld>
            <a:endParaRPr lang="en-US" dirty="0"/>
          </a:p>
        </p:txBody>
      </p:sp>
    </p:spTree>
    <p:extLst>
      <p:ext uri="{BB962C8B-B14F-4D97-AF65-F5344CB8AC3E}">
        <p14:creationId xmlns:p14="http://schemas.microsoft.com/office/powerpoint/2010/main" val="304336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74314D2-0EE9-4D0C-BAE8-C707FA58A075}" type="slidenum">
              <a:rPr lang="en-US"/>
              <a:pPr/>
              <a:t>‹#›</a:t>
            </a:fld>
            <a:endParaRPr lang="en-US" dirty="0"/>
          </a:p>
        </p:txBody>
      </p:sp>
    </p:spTree>
    <p:extLst>
      <p:ext uri="{BB962C8B-B14F-4D97-AF65-F5344CB8AC3E}">
        <p14:creationId xmlns:p14="http://schemas.microsoft.com/office/powerpoint/2010/main" val="34966837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65A0664C-A89F-4C6C-A3D0-474DBBCBE4F3}" type="slidenum">
              <a:rPr lang="en-US"/>
              <a:pPr/>
              <a:t>‹#›</a:t>
            </a:fld>
            <a:endParaRPr lang="en-US" dirty="0"/>
          </a:p>
        </p:txBody>
      </p:sp>
    </p:spTree>
    <p:extLst>
      <p:ext uri="{BB962C8B-B14F-4D97-AF65-F5344CB8AC3E}">
        <p14:creationId xmlns:p14="http://schemas.microsoft.com/office/powerpoint/2010/main" val="4028850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D7061B37-C641-4768-92C3-2427BB0D2494}" type="slidenum">
              <a:rPr lang="en-US"/>
              <a:pPr/>
              <a:t>‹#›</a:t>
            </a:fld>
            <a:endParaRPr lang="en-US" dirty="0"/>
          </a:p>
        </p:txBody>
      </p:sp>
    </p:spTree>
    <p:extLst>
      <p:ext uri="{BB962C8B-B14F-4D97-AF65-F5344CB8AC3E}">
        <p14:creationId xmlns:p14="http://schemas.microsoft.com/office/powerpoint/2010/main" val="375235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0D5752C6-B342-4D63-8ABC-48E618BBDC9C}" type="slidenum">
              <a:rPr lang="en-US"/>
              <a:pPr/>
              <a:t>‹#›</a:t>
            </a:fld>
            <a:endParaRPr lang="en-US" dirty="0"/>
          </a:p>
        </p:txBody>
      </p:sp>
    </p:spTree>
    <p:extLst>
      <p:ext uri="{BB962C8B-B14F-4D97-AF65-F5344CB8AC3E}">
        <p14:creationId xmlns:p14="http://schemas.microsoft.com/office/powerpoint/2010/main" val="36908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A3A7DF02-B38A-4A7F-8134-879A23A32AF4}" type="slidenum">
              <a:rPr lang="en-US"/>
              <a:pPr/>
              <a:t>‹#›</a:t>
            </a:fld>
            <a:endParaRPr lang="en-US" dirty="0"/>
          </a:p>
        </p:txBody>
      </p:sp>
    </p:spTree>
    <p:extLst>
      <p:ext uri="{BB962C8B-B14F-4D97-AF65-F5344CB8AC3E}">
        <p14:creationId xmlns:p14="http://schemas.microsoft.com/office/powerpoint/2010/main" val="231496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7207984D-5CBA-4B27-986F-A5F9CEF20AC9}" type="slidenum">
              <a:rPr lang="en-US"/>
              <a:pPr/>
              <a:t>‹#›</a:t>
            </a:fld>
            <a:endParaRPr lang="en-US" dirty="0"/>
          </a:p>
        </p:txBody>
      </p:sp>
    </p:spTree>
    <p:extLst>
      <p:ext uri="{BB962C8B-B14F-4D97-AF65-F5344CB8AC3E}">
        <p14:creationId xmlns:p14="http://schemas.microsoft.com/office/powerpoint/2010/main" val="14558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BD08F851-58C3-4419-8031-25E7DD863294}" type="slidenum">
              <a:rPr lang="en-US"/>
              <a:pPr/>
              <a:t>‹#›</a:t>
            </a:fld>
            <a:endParaRPr lang="en-US" dirty="0"/>
          </a:p>
        </p:txBody>
      </p:sp>
    </p:spTree>
    <p:extLst>
      <p:ext uri="{BB962C8B-B14F-4D97-AF65-F5344CB8AC3E}">
        <p14:creationId xmlns:p14="http://schemas.microsoft.com/office/powerpoint/2010/main" val="3491555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05B3047F-55A2-4CBC-9A07-8FB77B255502}" type="slidenum">
              <a:rPr lang="en-US"/>
              <a:pPr/>
              <a:t>‹#›</a:t>
            </a:fld>
            <a:endParaRPr lang="en-US" dirty="0"/>
          </a:p>
        </p:txBody>
      </p:sp>
    </p:spTree>
    <p:extLst>
      <p:ext uri="{BB962C8B-B14F-4D97-AF65-F5344CB8AC3E}">
        <p14:creationId xmlns:p14="http://schemas.microsoft.com/office/powerpoint/2010/main" val="879898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image" Target="../media/image6.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0" name="Rectangle 26"/>
          <p:cNvSpPr>
            <a:spLocks noChangeArrowheads="1"/>
          </p:cNvSpPr>
          <p:nvPr/>
        </p:nvSpPr>
        <p:spPr bwMode="gray">
          <a:xfrm>
            <a:off x="0" y="228600"/>
            <a:ext cx="9144000" cy="838200"/>
          </a:xfrm>
          <a:prstGeom prst="rect">
            <a:avLst/>
          </a:prstGeom>
          <a:gradFill rotWithShape="1">
            <a:gsLst>
              <a:gs pos="0">
                <a:schemeClr val="tx2">
                  <a:gamma/>
                  <a:shade val="41176"/>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28" name="Rectangle 4"/>
          <p:cNvSpPr>
            <a:spLocks noGrp="1" noChangeArrowheads="1"/>
          </p:cNvSpPr>
          <p:nvPr>
            <p:ph type="dt" sz="half" idx="2"/>
          </p:nvPr>
        </p:nvSpPr>
        <p:spPr bwMode="gray">
          <a:xfrm>
            <a:off x="457200" y="6467475"/>
            <a:ext cx="2133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mn-lt"/>
              </a:defRPr>
            </a:lvl1pPr>
          </a:lstStyle>
          <a:p>
            <a:endParaRPr lang="en-US" dirty="0"/>
          </a:p>
        </p:txBody>
      </p:sp>
      <p:sp>
        <p:nvSpPr>
          <p:cNvPr id="1029" name="Rectangle 5"/>
          <p:cNvSpPr>
            <a:spLocks noGrp="1" noChangeArrowheads="1"/>
          </p:cNvSpPr>
          <p:nvPr>
            <p:ph type="ftr" sz="quarter" idx="3"/>
          </p:nvPr>
        </p:nvSpPr>
        <p:spPr bwMode="gray">
          <a:xfrm>
            <a:off x="3124200" y="6467475"/>
            <a:ext cx="2895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b="0">
                <a:latin typeface="+mn-lt"/>
              </a:defRPr>
            </a:lvl1pPr>
          </a:lstStyle>
          <a:p>
            <a:endParaRPr lang="en-US" dirty="0"/>
          </a:p>
        </p:txBody>
      </p:sp>
      <p:sp>
        <p:nvSpPr>
          <p:cNvPr id="1030" name="Rectangle 6"/>
          <p:cNvSpPr>
            <a:spLocks noGrp="1" noChangeArrowheads="1"/>
          </p:cNvSpPr>
          <p:nvPr>
            <p:ph type="sldNum" sz="quarter" idx="4"/>
          </p:nvPr>
        </p:nvSpPr>
        <p:spPr bwMode="gray">
          <a:xfrm>
            <a:off x="6553200" y="6467475"/>
            <a:ext cx="2133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mn-lt"/>
              </a:defRPr>
            </a:lvl1pPr>
          </a:lstStyle>
          <a:p>
            <a:fld id="{B7AE8462-80CC-439F-8191-6FA8D9FA4D8C}" type="slidenum">
              <a:rPr lang="en-US"/>
              <a:pPr/>
              <a:t>‹#›</a:t>
            </a:fld>
            <a:endParaRPr lang="en-US" dirty="0"/>
          </a:p>
        </p:txBody>
      </p:sp>
      <p:sp>
        <p:nvSpPr>
          <p:cNvPr id="1176" name="Rectangle 152"/>
          <p:cNvSpPr>
            <a:spLocks noChangeArrowheads="1"/>
          </p:cNvSpPr>
          <p:nvPr/>
        </p:nvSpPr>
        <p:spPr bwMode="gray">
          <a:xfrm>
            <a:off x="6613525" y="5918200"/>
            <a:ext cx="506413" cy="469900"/>
          </a:xfrm>
          <a:prstGeom prst="rect">
            <a:avLst/>
          </a:prstGeom>
          <a:solidFill>
            <a:schemeClr val="accent2">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7" name="Rectangle 153"/>
          <p:cNvSpPr>
            <a:spLocks noChangeArrowheads="1"/>
          </p:cNvSpPr>
          <p:nvPr/>
        </p:nvSpPr>
        <p:spPr bwMode="gray">
          <a:xfrm>
            <a:off x="762952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8" name="Rectangle 154"/>
          <p:cNvSpPr>
            <a:spLocks noChangeArrowheads="1"/>
          </p:cNvSpPr>
          <p:nvPr/>
        </p:nvSpPr>
        <p:spPr bwMode="gray">
          <a:xfrm>
            <a:off x="7113588"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9" name="Rectangle 155"/>
          <p:cNvSpPr>
            <a:spLocks noChangeArrowheads="1"/>
          </p:cNvSpPr>
          <p:nvPr/>
        </p:nvSpPr>
        <p:spPr bwMode="gray">
          <a:xfrm>
            <a:off x="86264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0" name="Rectangle 156"/>
          <p:cNvSpPr>
            <a:spLocks noChangeArrowheads="1"/>
          </p:cNvSpPr>
          <p:nvPr/>
        </p:nvSpPr>
        <p:spPr bwMode="gray">
          <a:xfrm>
            <a:off x="45751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1" name="Rectangle 157"/>
          <p:cNvSpPr>
            <a:spLocks noChangeArrowheads="1"/>
          </p:cNvSpPr>
          <p:nvPr/>
        </p:nvSpPr>
        <p:spPr bwMode="gray">
          <a:xfrm>
            <a:off x="56007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2" name="Rectangle 158"/>
          <p:cNvSpPr>
            <a:spLocks noChangeArrowheads="1"/>
          </p:cNvSpPr>
          <p:nvPr/>
        </p:nvSpPr>
        <p:spPr bwMode="gray">
          <a:xfrm>
            <a:off x="5083175"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3" name="Rectangle 159"/>
          <p:cNvSpPr>
            <a:spLocks noChangeArrowheads="1"/>
          </p:cNvSpPr>
          <p:nvPr/>
        </p:nvSpPr>
        <p:spPr bwMode="gray">
          <a:xfrm>
            <a:off x="6097588" y="5440363"/>
            <a:ext cx="509587"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4" name="Rectangle 160"/>
          <p:cNvSpPr>
            <a:spLocks noChangeArrowheads="1"/>
          </p:cNvSpPr>
          <p:nvPr/>
        </p:nvSpPr>
        <p:spPr bwMode="gray">
          <a:xfrm>
            <a:off x="4068763" y="5440363"/>
            <a:ext cx="509587" cy="473075"/>
          </a:xfrm>
          <a:prstGeom prst="rect">
            <a:avLst/>
          </a:prstGeom>
          <a:solidFill>
            <a:schemeClr val="accent2">
              <a:alpha val="10001"/>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5" name="Rectangle 161"/>
          <p:cNvSpPr>
            <a:spLocks noChangeArrowheads="1"/>
          </p:cNvSpPr>
          <p:nvPr/>
        </p:nvSpPr>
        <p:spPr bwMode="gray">
          <a:xfrm>
            <a:off x="6605588" y="4972050"/>
            <a:ext cx="506412"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6" name="Rectangle 162"/>
          <p:cNvSpPr>
            <a:spLocks noChangeArrowheads="1"/>
          </p:cNvSpPr>
          <p:nvPr/>
        </p:nvSpPr>
        <p:spPr bwMode="gray">
          <a:xfrm>
            <a:off x="7623175" y="4972050"/>
            <a:ext cx="506413" cy="473075"/>
          </a:xfrm>
          <a:prstGeom prst="rect">
            <a:avLst/>
          </a:prstGeom>
          <a:solidFill>
            <a:schemeClr val="accent2">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7" name="Rectangle 163"/>
          <p:cNvSpPr>
            <a:spLocks noChangeArrowheads="1"/>
          </p:cNvSpPr>
          <p:nvPr/>
        </p:nvSpPr>
        <p:spPr bwMode="gray">
          <a:xfrm>
            <a:off x="8628063"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8" name="Rectangle 164"/>
          <p:cNvSpPr>
            <a:spLocks noChangeArrowheads="1"/>
          </p:cNvSpPr>
          <p:nvPr/>
        </p:nvSpPr>
        <p:spPr bwMode="gray">
          <a:xfrm>
            <a:off x="5600700"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9" name="Rectangle 165"/>
          <p:cNvSpPr>
            <a:spLocks noChangeArrowheads="1"/>
          </p:cNvSpPr>
          <p:nvPr/>
        </p:nvSpPr>
        <p:spPr bwMode="gray">
          <a:xfrm>
            <a:off x="8128000" y="6386513"/>
            <a:ext cx="506413"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0" name="Rectangle 166"/>
          <p:cNvSpPr>
            <a:spLocks noChangeArrowheads="1"/>
          </p:cNvSpPr>
          <p:nvPr/>
        </p:nvSpPr>
        <p:spPr bwMode="gray">
          <a:xfrm>
            <a:off x="5091113"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1" name="Rectangle 167"/>
          <p:cNvSpPr>
            <a:spLocks noChangeArrowheads="1"/>
          </p:cNvSpPr>
          <p:nvPr/>
        </p:nvSpPr>
        <p:spPr bwMode="gray">
          <a:xfrm>
            <a:off x="6105525" y="6386513"/>
            <a:ext cx="508000" cy="471487"/>
          </a:xfrm>
          <a:prstGeom prst="rect">
            <a:avLst/>
          </a:prstGeom>
          <a:solidFill>
            <a:schemeClr val="folHlink">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2" name="Rectangle 168"/>
          <p:cNvSpPr>
            <a:spLocks noChangeArrowheads="1"/>
          </p:cNvSpPr>
          <p:nvPr/>
        </p:nvSpPr>
        <p:spPr bwMode="gray">
          <a:xfrm>
            <a:off x="4068763" y="6386513"/>
            <a:ext cx="509587"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3" name="Rectangle 169"/>
          <p:cNvSpPr>
            <a:spLocks noChangeArrowheads="1"/>
          </p:cNvSpPr>
          <p:nvPr/>
        </p:nvSpPr>
        <p:spPr bwMode="gray">
          <a:xfrm>
            <a:off x="8113713" y="5440363"/>
            <a:ext cx="506412" cy="473075"/>
          </a:xfrm>
          <a:prstGeom prst="rect">
            <a:avLst/>
          </a:prstGeom>
          <a:solidFill>
            <a:schemeClr val="folHlink">
              <a:alpha val="10001"/>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4" name="Rectangle 170"/>
          <p:cNvSpPr>
            <a:spLocks noChangeArrowheads="1"/>
          </p:cNvSpPr>
          <p:nvPr/>
        </p:nvSpPr>
        <p:spPr bwMode="gray">
          <a:xfrm>
            <a:off x="4575175" y="4965700"/>
            <a:ext cx="506413" cy="469900"/>
          </a:xfrm>
          <a:prstGeom prst="rect">
            <a:avLst/>
          </a:prstGeom>
          <a:solidFill>
            <a:srgbClr val="DDDDDD">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5" name="Rectangle 171"/>
          <p:cNvSpPr>
            <a:spLocks noChangeArrowheads="1"/>
          </p:cNvSpPr>
          <p:nvPr/>
        </p:nvSpPr>
        <p:spPr bwMode="gray">
          <a:xfrm>
            <a:off x="7113588" y="6384925"/>
            <a:ext cx="508000" cy="471488"/>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7" name="Rectangle 173"/>
          <p:cNvSpPr>
            <a:spLocks noChangeArrowheads="1"/>
          </p:cNvSpPr>
          <p:nvPr/>
        </p:nvSpPr>
        <p:spPr bwMode="gray">
          <a:xfrm>
            <a:off x="35560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8" name="Rectangle 174"/>
          <p:cNvSpPr>
            <a:spLocks noChangeArrowheads="1"/>
          </p:cNvSpPr>
          <p:nvPr/>
        </p:nvSpPr>
        <p:spPr bwMode="gray">
          <a:xfrm>
            <a:off x="3038475" y="5440363"/>
            <a:ext cx="506413"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0" name="Rectangle 176"/>
          <p:cNvSpPr>
            <a:spLocks noChangeArrowheads="1"/>
          </p:cNvSpPr>
          <p:nvPr/>
        </p:nvSpPr>
        <p:spPr bwMode="gray">
          <a:xfrm>
            <a:off x="3556000"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1" name="Rectangle 177"/>
          <p:cNvSpPr>
            <a:spLocks noChangeArrowheads="1"/>
          </p:cNvSpPr>
          <p:nvPr/>
        </p:nvSpPr>
        <p:spPr bwMode="gray">
          <a:xfrm>
            <a:off x="3046413" y="6386513"/>
            <a:ext cx="508000" cy="471487"/>
          </a:xfrm>
          <a:prstGeom prst="rect">
            <a:avLst/>
          </a:prstGeom>
          <a:solidFill>
            <a:schemeClr val="folHlink">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5" name="Rectangle 181"/>
          <p:cNvSpPr>
            <a:spLocks noChangeArrowheads="1"/>
          </p:cNvSpPr>
          <p:nvPr/>
        </p:nvSpPr>
        <p:spPr bwMode="gray">
          <a:xfrm>
            <a:off x="1524000" y="5918200"/>
            <a:ext cx="506413" cy="469900"/>
          </a:xfrm>
          <a:prstGeom prst="rect">
            <a:avLst/>
          </a:prstGeom>
          <a:solidFill>
            <a:schemeClr val="accent2">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6" name="Rectangle 182"/>
          <p:cNvSpPr>
            <a:spLocks noChangeArrowheads="1"/>
          </p:cNvSpPr>
          <p:nvPr/>
        </p:nvSpPr>
        <p:spPr bwMode="gray">
          <a:xfrm>
            <a:off x="25400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7" name="Rectangle 183"/>
          <p:cNvSpPr>
            <a:spLocks noChangeArrowheads="1"/>
          </p:cNvSpPr>
          <p:nvPr/>
        </p:nvSpPr>
        <p:spPr bwMode="gray">
          <a:xfrm>
            <a:off x="2024063" y="5440363"/>
            <a:ext cx="506412"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8" name="Rectangle 184"/>
          <p:cNvSpPr>
            <a:spLocks noChangeArrowheads="1"/>
          </p:cNvSpPr>
          <p:nvPr/>
        </p:nvSpPr>
        <p:spPr bwMode="gray">
          <a:xfrm>
            <a:off x="5111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9" name="Rectangle 185"/>
          <p:cNvSpPr>
            <a:spLocks noChangeArrowheads="1"/>
          </p:cNvSpPr>
          <p:nvPr/>
        </p:nvSpPr>
        <p:spPr bwMode="gray">
          <a:xfrm>
            <a:off x="4763" y="5440363"/>
            <a:ext cx="506412"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0" name="Rectangle 186"/>
          <p:cNvSpPr>
            <a:spLocks noChangeArrowheads="1"/>
          </p:cNvSpPr>
          <p:nvPr/>
        </p:nvSpPr>
        <p:spPr bwMode="gray">
          <a:xfrm>
            <a:off x="1008063"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1" name="Rectangle 187"/>
          <p:cNvSpPr>
            <a:spLocks noChangeArrowheads="1"/>
          </p:cNvSpPr>
          <p:nvPr/>
        </p:nvSpPr>
        <p:spPr bwMode="gray">
          <a:xfrm>
            <a:off x="1514475"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2" name="Rectangle 188"/>
          <p:cNvSpPr>
            <a:spLocks noChangeArrowheads="1"/>
          </p:cNvSpPr>
          <p:nvPr/>
        </p:nvSpPr>
        <p:spPr bwMode="gray">
          <a:xfrm>
            <a:off x="2532063"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3" name="Rectangle 189"/>
          <p:cNvSpPr>
            <a:spLocks noChangeArrowheads="1"/>
          </p:cNvSpPr>
          <p:nvPr/>
        </p:nvSpPr>
        <p:spPr bwMode="gray">
          <a:xfrm>
            <a:off x="511175"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4" name="Rectangle 190"/>
          <p:cNvSpPr>
            <a:spLocks noChangeArrowheads="1"/>
          </p:cNvSpPr>
          <p:nvPr/>
        </p:nvSpPr>
        <p:spPr bwMode="gray">
          <a:xfrm>
            <a:off x="12700"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5" name="Rectangle 191"/>
          <p:cNvSpPr>
            <a:spLocks noChangeArrowheads="1"/>
          </p:cNvSpPr>
          <p:nvPr/>
        </p:nvSpPr>
        <p:spPr bwMode="gray">
          <a:xfrm>
            <a:off x="1016000"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6" name="Rectangle 192"/>
          <p:cNvSpPr>
            <a:spLocks noChangeArrowheads="1"/>
          </p:cNvSpPr>
          <p:nvPr/>
        </p:nvSpPr>
        <p:spPr bwMode="gray">
          <a:xfrm>
            <a:off x="2024063" y="6384925"/>
            <a:ext cx="506412" cy="471488"/>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8" name="Rectangle 194"/>
          <p:cNvSpPr>
            <a:spLocks noChangeArrowheads="1"/>
          </p:cNvSpPr>
          <p:nvPr/>
        </p:nvSpPr>
        <p:spPr bwMode="gray">
          <a:xfrm>
            <a:off x="0" y="4908550"/>
            <a:ext cx="9144000" cy="1477963"/>
          </a:xfrm>
          <a:prstGeom prst="rect">
            <a:avLst/>
          </a:prstGeom>
          <a:gradFill rotWithShape="1">
            <a:gsLst>
              <a:gs pos="0">
                <a:schemeClr val="bg1">
                  <a:alpha val="89999"/>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27" name="Rectangle 3"/>
          <p:cNvSpPr>
            <a:spLocks noGrp="1" noChangeArrowheads="1"/>
          </p:cNvSpPr>
          <p:nvPr>
            <p:ph type="body" idx="1"/>
          </p:nvPr>
        </p:nvSpPr>
        <p:spPr bwMode="gray">
          <a:xfrm>
            <a:off x="457200" y="1600200"/>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1219" name="Group 195"/>
          <p:cNvGrpSpPr>
            <a:grpSpLocks/>
          </p:cNvGrpSpPr>
          <p:nvPr/>
        </p:nvGrpSpPr>
        <p:grpSpPr bwMode="auto">
          <a:xfrm>
            <a:off x="0" y="357188"/>
            <a:ext cx="1157288" cy="1123950"/>
            <a:chOff x="-9" y="1395"/>
            <a:chExt cx="2985" cy="2898"/>
          </a:xfrm>
        </p:grpSpPr>
        <p:pic>
          <p:nvPicPr>
            <p:cNvPr id="1220" name="Picture 196" descr="pan01"/>
            <p:cNvPicPr>
              <a:picLocks noChangeAspect="1" noChangeArrowheads="1"/>
            </p:cNvPicPr>
            <p:nvPr/>
          </p:nvPicPr>
          <p:blipFill>
            <a:blip r:embed="rId16" cstate="print">
              <a:extLst>
                <a:ext uri="{28A0092B-C50C-407E-A947-70E740481C1C}">
                  <a14:useLocalDpi xmlns:a14="http://schemas.microsoft.com/office/drawing/2010/main" val="0"/>
                </a:ext>
              </a:extLst>
            </a:blip>
            <a:srcRect l="46681" r="2339"/>
            <a:stretch>
              <a:fillRect/>
            </a:stretch>
          </p:blipFill>
          <p:spPr bwMode="gray">
            <a:xfrm>
              <a:off x="0" y="1395"/>
              <a:ext cx="2976" cy="2898"/>
            </a:xfrm>
            <a:prstGeom prst="rect">
              <a:avLst/>
            </a:prstGeom>
            <a:noFill/>
            <a:extLst>
              <a:ext uri="{909E8E84-426E-40DD-AFC4-6F175D3DCCD1}">
                <a14:hiddenFill xmlns:a14="http://schemas.microsoft.com/office/drawing/2010/main">
                  <a:solidFill>
                    <a:srgbClr val="FFFFFF"/>
                  </a:solidFill>
                </a14:hiddenFill>
              </a:ext>
            </a:extLst>
          </p:spPr>
        </p:pic>
        <p:sp>
          <p:nvSpPr>
            <p:cNvPr id="1221" name="Freeform 197" descr="wiz_gold03"/>
            <p:cNvSpPr>
              <a:spLocks/>
            </p:cNvSpPr>
            <p:nvPr/>
          </p:nvSpPr>
          <p:spPr bwMode="gray">
            <a:xfrm>
              <a:off x="-9" y="1493"/>
              <a:ext cx="2841" cy="2599"/>
            </a:xfrm>
            <a:custGeom>
              <a:avLst/>
              <a:gdLst>
                <a:gd name="T0" fmla="*/ 0 w 2841"/>
                <a:gd name="T1" fmla="*/ 18 h 2599"/>
                <a:gd name="T2" fmla="*/ 2841 w 2841"/>
                <a:gd name="T3" fmla="*/ 0 h 2599"/>
                <a:gd name="T4" fmla="*/ 1294 w 2841"/>
                <a:gd name="T5" fmla="*/ 2597 h 2599"/>
                <a:gd name="T6" fmla="*/ 2 w 2841"/>
                <a:gd name="T7" fmla="*/ 2599 h 2599"/>
                <a:gd name="T8" fmla="*/ 0 w 2841"/>
                <a:gd name="T9" fmla="*/ 18 h 2599"/>
              </a:gdLst>
              <a:ahLst/>
              <a:cxnLst>
                <a:cxn ang="0">
                  <a:pos x="T0" y="T1"/>
                </a:cxn>
                <a:cxn ang="0">
                  <a:pos x="T2" y="T3"/>
                </a:cxn>
                <a:cxn ang="0">
                  <a:pos x="T4" y="T5"/>
                </a:cxn>
                <a:cxn ang="0">
                  <a:pos x="T6" y="T7"/>
                </a:cxn>
                <a:cxn ang="0">
                  <a:pos x="T8" y="T9"/>
                </a:cxn>
              </a:cxnLst>
              <a:rect l="0" t="0" r="r" b="b"/>
              <a:pathLst>
                <a:path w="2841" h="2599">
                  <a:moveTo>
                    <a:pt x="0" y="18"/>
                  </a:moveTo>
                  <a:lnTo>
                    <a:pt x="2841" y="0"/>
                  </a:lnTo>
                  <a:lnTo>
                    <a:pt x="1294" y="2597"/>
                  </a:lnTo>
                  <a:lnTo>
                    <a:pt x="2" y="2599"/>
                  </a:lnTo>
                  <a:lnTo>
                    <a:pt x="0" y="18"/>
                  </a:lnTo>
                  <a:close/>
                </a:path>
              </a:pathLst>
            </a:custGeom>
            <a:blipFill dpi="0" rotWithShape="1">
              <a:blip r:embed="rId17"/>
              <a:srcRect/>
              <a:stretch>
                <a:fillRect r="-15708"/>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1222" name="Group 198"/>
          <p:cNvGrpSpPr>
            <a:grpSpLocks/>
          </p:cNvGrpSpPr>
          <p:nvPr/>
        </p:nvGrpSpPr>
        <p:grpSpPr bwMode="auto">
          <a:xfrm>
            <a:off x="-6350" y="195263"/>
            <a:ext cx="1057275" cy="1143000"/>
            <a:chOff x="0" y="1039"/>
            <a:chExt cx="2681" cy="2897"/>
          </a:xfrm>
        </p:grpSpPr>
        <p:pic>
          <p:nvPicPr>
            <p:cNvPr id="1223" name="Picture 199" descr="pan01"/>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l="51730" r="2339"/>
            <a:stretch>
              <a:fillRect/>
            </a:stretch>
          </p:blipFill>
          <p:spPr bwMode="gray">
            <a:xfrm>
              <a:off x="0" y="1039"/>
              <a:ext cx="2681" cy="2897"/>
            </a:xfrm>
            <a:prstGeom prst="rect">
              <a:avLst/>
            </a:prstGeom>
            <a:noFill/>
            <a:extLst>
              <a:ext uri="{909E8E84-426E-40DD-AFC4-6F175D3DCCD1}">
                <a14:hiddenFill xmlns:a14="http://schemas.microsoft.com/office/drawing/2010/main">
                  <a:solidFill>
                    <a:srgbClr val="FFFFFF"/>
                  </a:solidFill>
                </a14:hiddenFill>
              </a:ext>
            </a:extLst>
          </p:spPr>
        </p:pic>
        <p:sp>
          <p:nvSpPr>
            <p:cNvPr id="1224" name="Freeform 200" descr="wiz_gold04"/>
            <p:cNvSpPr>
              <a:spLocks/>
            </p:cNvSpPr>
            <p:nvPr userDrawn="1"/>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Lst>
              <a:ahLst/>
              <a:cxnLst>
                <a:cxn ang="0">
                  <a:pos x="T0" y="T1"/>
                </a:cxn>
                <a:cxn ang="0">
                  <a:pos x="T2" y="T3"/>
                </a:cxn>
                <a:cxn ang="0">
                  <a:pos x="T4" y="T5"/>
                </a:cxn>
                <a:cxn ang="0">
                  <a:pos x="T6" y="T7"/>
                </a:cxn>
                <a:cxn ang="0">
                  <a:pos x="T8" y="T9"/>
                </a:cxn>
              </a:cxnLst>
              <a:rect l="0" t="0" r="r" b="b"/>
              <a:pathLst>
                <a:path w="2537" h="2600">
                  <a:moveTo>
                    <a:pt x="0" y="0"/>
                  </a:moveTo>
                  <a:lnTo>
                    <a:pt x="2537" y="1"/>
                  </a:lnTo>
                  <a:lnTo>
                    <a:pt x="991" y="2597"/>
                  </a:lnTo>
                  <a:lnTo>
                    <a:pt x="0" y="2600"/>
                  </a:lnTo>
                  <a:lnTo>
                    <a:pt x="0" y="0"/>
                  </a:lnTo>
                  <a:close/>
                </a:path>
              </a:pathLst>
            </a:custGeom>
            <a:blipFill dpi="0" rotWithShape="1">
              <a:blip r:embed="rId19"/>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1225" name="Group 201"/>
          <p:cNvGrpSpPr>
            <a:grpSpLocks/>
          </p:cNvGrpSpPr>
          <p:nvPr/>
        </p:nvGrpSpPr>
        <p:grpSpPr bwMode="auto">
          <a:xfrm>
            <a:off x="0" y="0"/>
            <a:ext cx="933450" cy="1239838"/>
            <a:chOff x="-7" y="240"/>
            <a:chExt cx="2407" cy="3199"/>
          </a:xfrm>
        </p:grpSpPr>
        <p:pic>
          <p:nvPicPr>
            <p:cNvPr id="1226" name="Picture 202" descr="pan01"/>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l="60431" r="2339"/>
            <a:stretch>
              <a:fillRect/>
            </a:stretch>
          </p:blipFill>
          <p:spPr bwMode="gray">
            <a:xfrm>
              <a:off x="0" y="240"/>
              <a:ext cx="2400" cy="3199"/>
            </a:xfrm>
            <a:prstGeom prst="rect">
              <a:avLst/>
            </a:prstGeom>
            <a:noFill/>
            <a:extLst>
              <a:ext uri="{909E8E84-426E-40DD-AFC4-6F175D3DCCD1}">
                <a14:hiddenFill xmlns:a14="http://schemas.microsoft.com/office/drawing/2010/main">
                  <a:solidFill>
                    <a:srgbClr val="FFFFFF"/>
                  </a:solidFill>
                </a14:hiddenFill>
              </a:ext>
            </a:extLst>
          </p:spPr>
        </p:pic>
        <p:sp>
          <p:nvSpPr>
            <p:cNvPr id="1227" name="Freeform 203" descr="wiz_gold01"/>
            <p:cNvSpPr>
              <a:spLocks/>
            </p:cNvSpPr>
            <p:nvPr userDrawn="1"/>
          </p:nvSpPr>
          <p:spPr bwMode="gray">
            <a:xfrm>
              <a:off x="-7" y="348"/>
              <a:ext cx="2247" cy="2874"/>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Lst>
              <a:ahLst/>
              <a:cxnLst>
                <a:cxn ang="0">
                  <a:pos x="T0" y="T1"/>
                </a:cxn>
                <a:cxn ang="0">
                  <a:pos x="T2" y="T3"/>
                </a:cxn>
                <a:cxn ang="0">
                  <a:pos x="T4" y="T5"/>
                </a:cxn>
                <a:cxn ang="0">
                  <a:pos x="T6" y="T7"/>
                </a:cxn>
                <a:cxn ang="0">
                  <a:pos x="T8" y="T9"/>
                </a:cxn>
              </a:cxnLst>
              <a:rect l="0" t="0" r="r" b="b"/>
              <a:pathLst>
                <a:path w="2247" h="2874">
                  <a:moveTo>
                    <a:pt x="7" y="0"/>
                  </a:moveTo>
                  <a:lnTo>
                    <a:pt x="2247" y="0"/>
                  </a:lnTo>
                  <a:lnTo>
                    <a:pt x="540" y="2868"/>
                  </a:lnTo>
                  <a:lnTo>
                    <a:pt x="0" y="2874"/>
                  </a:lnTo>
                  <a:lnTo>
                    <a:pt x="7" y="0"/>
                  </a:lnTo>
                  <a:close/>
                </a:path>
              </a:pathLst>
            </a:custGeom>
            <a:blipFill dpi="0" rotWithShape="1">
              <a:blip r:embed="rId21"/>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1026" name="Rectangle 2"/>
          <p:cNvSpPr>
            <a:spLocks noGrp="1" noChangeArrowheads="1"/>
          </p:cNvSpPr>
          <p:nvPr>
            <p:ph type="title"/>
          </p:nvPr>
        </p:nvSpPr>
        <p:spPr bwMode="gray">
          <a:xfrm>
            <a:off x="1219200" y="228600"/>
            <a:ext cx="7391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500"/>
                                  </p:stCondLst>
                                  <p:childTnLst>
                                    <p:set>
                                      <p:cBhvr>
                                        <p:cTn id="6" dur="1" fill="hold">
                                          <p:stCondLst>
                                            <p:cond delay="0"/>
                                          </p:stCondLst>
                                        </p:cTn>
                                        <p:tgtEl>
                                          <p:spTgt spid="1219"/>
                                        </p:tgtEl>
                                        <p:attrNameLst>
                                          <p:attrName>style.visibility</p:attrName>
                                        </p:attrNameLst>
                                      </p:cBhvr>
                                      <p:to>
                                        <p:strVal val="visible"/>
                                      </p:to>
                                    </p:set>
                                    <p:animEffect transition="in" filter="wipe(left)">
                                      <p:cBhvr>
                                        <p:cTn id="7" dur="200"/>
                                        <p:tgtEl>
                                          <p:spTgt spid="1219"/>
                                        </p:tgtEl>
                                      </p:cBhvr>
                                    </p:animEffect>
                                  </p:childTnLst>
                                </p:cTn>
                              </p:par>
                            </p:childTnLst>
                          </p:cTn>
                        </p:par>
                        <p:par>
                          <p:cTn id="8" fill="hold" nodeType="afterGroup">
                            <p:stCondLst>
                              <p:cond delay="700"/>
                            </p:stCondLst>
                            <p:childTnLst>
                              <p:par>
                                <p:cTn id="9" presetID="22" presetClass="entr" presetSubtype="8" fill="hold" nodeType="afterEffect">
                                  <p:stCondLst>
                                    <p:cond delay="0"/>
                                  </p:stCondLst>
                                  <p:childTnLst>
                                    <p:set>
                                      <p:cBhvr>
                                        <p:cTn id="10" dur="1" fill="hold">
                                          <p:stCondLst>
                                            <p:cond delay="0"/>
                                          </p:stCondLst>
                                        </p:cTn>
                                        <p:tgtEl>
                                          <p:spTgt spid="1222"/>
                                        </p:tgtEl>
                                        <p:attrNameLst>
                                          <p:attrName>style.visibility</p:attrName>
                                        </p:attrNameLst>
                                      </p:cBhvr>
                                      <p:to>
                                        <p:strVal val="visible"/>
                                      </p:to>
                                    </p:set>
                                    <p:animEffect transition="in" filter="wipe(left)">
                                      <p:cBhvr>
                                        <p:cTn id="11" dur="300"/>
                                        <p:tgtEl>
                                          <p:spTgt spid="1222"/>
                                        </p:tgtEl>
                                      </p:cBhvr>
                                    </p:animEffect>
                                  </p:childTnLst>
                                </p:cTn>
                              </p:par>
                              <p:par>
                                <p:cTn id="12" presetID="22" presetClass="entr" presetSubtype="8" fill="hold" nodeType="withEffect">
                                  <p:stCondLst>
                                    <p:cond delay="400"/>
                                  </p:stCondLst>
                                  <p:childTnLst>
                                    <p:set>
                                      <p:cBhvr>
                                        <p:cTn id="13" dur="1" fill="hold">
                                          <p:stCondLst>
                                            <p:cond delay="0"/>
                                          </p:stCondLst>
                                        </p:cTn>
                                        <p:tgtEl>
                                          <p:spTgt spid="1225"/>
                                        </p:tgtEl>
                                        <p:attrNameLst>
                                          <p:attrName>style.visibility</p:attrName>
                                        </p:attrNameLst>
                                      </p:cBhvr>
                                      <p:to>
                                        <p:strVal val="visible"/>
                                      </p:to>
                                    </p:set>
                                    <p:animEffect transition="in" filter="wipe(left)">
                                      <p:cBhvr>
                                        <p:cTn id="14" dur="300"/>
                                        <p:tgtEl>
                                          <p:spTgt spid="1225"/>
                                        </p:tgtEl>
                                      </p:cBhvr>
                                    </p:animEffect>
                                  </p:childTnLst>
                                </p:cTn>
                              </p:par>
                              <p:par>
                                <p:cTn id="15" presetID="18" presetClass="entr" presetSubtype="6" fill="hold" grpId="1" nodeType="withEffect">
                                  <p:stCondLst>
                                    <p:cond delay="400"/>
                                  </p:stCondLst>
                                  <p:childTnLst>
                                    <p:set>
                                      <p:cBhvr>
                                        <p:cTn id="16" dur="1" fill="hold">
                                          <p:stCondLst>
                                            <p:cond delay="0"/>
                                          </p:stCondLst>
                                        </p:cTn>
                                        <p:tgtEl>
                                          <p:spTgt spid="1026"/>
                                        </p:tgtEl>
                                        <p:attrNameLst>
                                          <p:attrName>style.visibility</p:attrName>
                                        </p:attrNameLst>
                                      </p:cBhvr>
                                      <p:to>
                                        <p:strVal val="visible"/>
                                      </p:to>
                                    </p:set>
                                    <p:animEffect transition="in" filter="strips(downRight)">
                                      <p:cBhvr>
                                        <p:cTn id="17" dur="1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1"/>
    </p:bldLst>
  </p:timing>
  <p:txStyles>
    <p:titleStyle>
      <a:lvl1pPr algn="l" rtl="0" eaLnBrk="1" fontAlgn="base" hangingPunct="1">
        <a:spcBef>
          <a:spcPct val="0"/>
        </a:spcBef>
        <a:spcAft>
          <a:spcPct val="0"/>
        </a:spcAft>
        <a:defRPr sz="3600" b="1">
          <a:solidFill>
            <a:srgbClr val="FFFFFF"/>
          </a:solidFill>
          <a:latin typeface="+mj-lt"/>
          <a:ea typeface="+mj-ea"/>
          <a:cs typeface="+mj-cs"/>
        </a:defRPr>
      </a:lvl1pPr>
      <a:lvl2pPr algn="l" rtl="0" eaLnBrk="1" fontAlgn="base" hangingPunct="1">
        <a:spcBef>
          <a:spcPct val="0"/>
        </a:spcBef>
        <a:spcAft>
          <a:spcPct val="0"/>
        </a:spcAft>
        <a:defRPr sz="3600" b="1">
          <a:solidFill>
            <a:srgbClr val="FFFFFF"/>
          </a:solidFill>
          <a:latin typeface="Arial" charset="0"/>
        </a:defRPr>
      </a:lvl2pPr>
      <a:lvl3pPr algn="l" rtl="0" eaLnBrk="1" fontAlgn="base" hangingPunct="1">
        <a:spcBef>
          <a:spcPct val="0"/>
        </a:spcBef>
        <a:spcAft>
          <a:spcPct val="0"/>
        </a:spcAft>
        <a:defRPr sz="3600" b="1">
          <a:solidFill>
            <a:srgbClr val="FFFFFF"/>
          </a:solidFill>
          <a:latin typeface="Arial" charset="0"/>
        </a:defRPr>
      </a:lvl3pPr>
      <a:lvl4pPr algn="l" rtl="0" eaLnBrk="1" fontAlgn="base" hangingPunct="1">
        <a:spcBef>
          <a:spcPct val="0"/>
        </a:spcBef>
        <a:spcAft>
          <a:spcPct val="0"/>
        </a:spcAft>
        <a:defRPr sz="3600" b="1">
          <a:solidFill>
            <a:srgbClr val="FFFFFF"/>
          </a:solidFill>
          <a:latin typeface="Arial" charset="0"/>
        </a:defRPr>
      </a:lvl4pPr>
      <a:lvl5pPr algn="l" rtl="0" eaLnBrk="1" fontAlgn="base" hangingPunct="1">
        <a:spcBef>
          <a:spcPct val="0"/>
        </a:spcBef>
        <a:spcAft>
          <a:spcPct val="0"/>
        </a:spcAft>
        <a:defRPr sz="3600" b="1">
          <a:solidFill>
            <a:srgbClr val="FFFFFF"/>
          </a:solidFill>
          <a:latin typeface="Arial" charset="0"/>
        </a:defRPr>
      </a:lvl5pPr>
      <a:lvl6pPr marL="457200" algn="l" rtl="0" eaLnBrk="1" fontAlgn="base" hangingPunct="1">
        <a:spcBef>
          <a:spcPct val="0"/>
        </a:spcBef>
        <a:spcAft>
          <a:spcPct val="0"/>
        </a:spcAft>
        <a:defRPr sz="3600" b="1">
          <a:solidFill>
            <a:srgbClr val="FFFFFF"/>
          </a:solidFill>
          <a:latin typeface="Arial" charset="0"/>
        </a:defRPr>
      </a:lvl6pPr>
      <a:lvl7pPr marL="914400" algn="l" rtl="0" eaLnBrk="1" fontAlgn="base" hangingPunct="1">
        <a:spcBef>
          <a:spcPct val="0"/>
        </a:spcBef>
        <a:spcAft>
          <a:spcPct val="0"/>
        </a:spcAft>
        <a:defRPr sz="3600" b="1">
          <a:solidFill>
            <a:srgbClr val="FFFFFF"/>
          </a:solidFill>
          <a:latin typeface="Arial" charset="0"/>
        </a:defRPr>
      </a:lvl7pPr>
      <a:lvl8pPr marL="1371600" algn="l" rtl="0" eaLnBrk="1" fontAlgn="base" hangingPunct="1">
        <a:spcBef>
          <a:spcPct val="0"/>
        </a:spcBef>
        <a:spcAft>
          <a:spcPct val="0"/>
        </a:spcAft>
        <a:defRPr sz="3600" b="1">
          <a:solidFill>
            <a:srgbClr val="FFFFFF"/>
          </a:solidFill>
          <a:latin typeface="Arial" charset="0"/>
        </a:defRPr>
      </a:lvl8pPr>
      <a:lvl9pPr marL="1828800" algn="l" rtl="0" eaLnBrk="1" fontAlgn="base" hangingPunct="1">
        <a:spcBef>
          <a:spcPct val="0"/>
        </a:spcBef>
        <a:spcAft>
          <a:spcPct val="0"/>
        </a:spcAft>
        <a:defRPr sz="36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1"/>
          <p:cNvSpPr>
            <a:spLocks noGrp="1" noChangeArrowheads="1"/>
          </p:cNvSpPr>
          <p:nvPr>
            <p:ph type="ctrTitle"/>
          </p:nvPr>
        </p:nvSpPr>
        <p:spPr>
          <a:xfrm>
            <a:off x="3609951" y="609600"/>
            <a:ext cx="5526088" cy="870092"/>
          </a:xfrm>
          <a:effectLst>
            <a:outerShdw dist="17961" dir="2700000" algn="ctr" rotWithShape="0">
              <a:srgbClr val="F8F8F8">
                <a:alpha val="50000"/>
              </a:srgbClr>
            </a:outerShdw>
          </a:effectLst>
        </p:spPr>
        <p:txBody>
          <a:bodyPr/>
          <a:lstStyle/>
          <a:p>
            <a:r>
              <a:rPr lang="en-US" sz="3200" dirty="0" smtClean="0">
                <a:solidFill>
                  <a:srgbClr val="C00000"/>
                </a:solidFill>
              </a:rPr>
              <a:t>Software Measurement and Analysis</a:t>
            </a:r>
            <a:endParaRPr lang="en-US" sz="3200" dirty="0">
              <a:solidFill>
                <a:srgbClr val="C00000"/>
              </a:solidFill>
            </a:endParaRPr>
          </a:p>
        </p:txBody>
      </p:sp>
      <p:pic>
        <p:nvPicPr>
          <p:cNvPr id="9" name="Picture 59" descr="C:\Users\VOTINH\Desktop\HIT-hk2-N3\Logo HIT\HIT-B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4648200"/>
            <a:ext cx="3293381" cy="247021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4246378" y="2245240"/>
            <a:ext cx="5070875" cy="1754326"/>
          </a:xfrm>
          <a:prstGeom prst="rect">
            <a:avLst/>
          </a:prstGeom>
        </p:spPr>
        <p:txBody>
          <a:bodyPr wrap="none">
            <a:spAutoFit/>
          </a:bodyPr>
          <a:lstStyle/>
          <a:p>
            <a:pPr algn="ctr"/>
            <a:r>
              <a:rPr lang="en-US" sz="5400" dirty="0" smtClean="0">
                <a:solidFill>
                  <a:schemeClr val="bg1"/>
                </a:solidFill>
              </a:rPr>
              <a:t>Team </a:t>
            </a:r>
          </a:p>
          <a:p>
            <a:pPr algn="ctr"/>
            <a:r>
              <a:rPr lang="en-US" sz="5400" dirty="0" smtClean="0">
                <a:solidFill>
                  <a:schemeClr val="bg1"/>
                </a:solidFill>
              </a:rPr>
              <a:t>Assignment </a:t>
            </a:r>
            <a:r>
              <a:rPr lang="en-US" sz="5400" dirty="0" smtClean="0">
                <a:solidFill>
                  <a:schemeClr val="bg1"/>
                </a:solidFill>
              </a:rPr>
              <a:t>11</a:t>
            </a:r>
            <a:endParaRPr lang="en-US" sz="5400" dirty="0">
              <a:solidFill>
                <a:schemeClr val="bg1"/>
              </a:solidFill>
            </a:endParaRPr>
          </a:p>
        </p:txBody>
      </p:sp>
      <p:sp>
        <p:nvSpPr>
          <p:cNvPr id="11" name="Rectangle 41"/>
          <p:cNvSpPr txBox="1">
            <a:spLocks noChangeArrowheads="1"/>
          </p:cNvSpPr>
          <p:nvPr/>
        </p:nvSpPr>
        <p:spPr bwMode="gray">
          <a:xfrm>
            <a:off x="3733800" y="4648200"/>
            <a:ext cx="4421875" cy="1053536"/>
          </a:xfrm>
          <a:prstGeom prst="rect">
            <a:avLst/>
          </a:prstGeom>
          <a:noFill/>
          <a:ln>
            <a:noFill/>
          </a:ln>
          <a:effectLst>
            <a:outerShdw dist="17961" dir="2700000" algn="ctr" rotWithShape="0">
              <a:srgbClr val="F8F8F8">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b="1">
                <a:solidFill>
                  <a:schemeClr val="tx2"/>
                </a:solidFill>
                <a:latin typeface="+mj-lt"/>
                <a:ea typeface="+mj-ea"/>
                <a:cs typeface="+mj-cs"/>
              </a:defRPr>
            </a:lvl1pPr>
            <a:lvl2pPr algn="l" rtl="0" eaLnBrk="1" fontAlgn="base" hangingPunct="1">
              <a:spcBef>
                <a:spcPct val="0"/>
              </a:spcBef>
              <a:spcAft>
                <a:spcPct val="0"/>
              </a:spcAft>
              <a:defRPr sz="4000" b="1">
                <a:solidFill>
                  <a:schemeClr val="tx2"/>
                </a:solidFill>
                <a:latin typeface="Arial" charset="0"/>
              </a:defRPr>
            </a:lvl2pPr>
            <a:lvl3pPr algn="l" rtl="0" eaLnBrk="1" fontAlgn="base" hangingPunct="1">
              <a:spcBef>
                <a:spcPct val="0"/>
              </a:spcBef>
              <a:spcAft>
                <a:spcPct val="0"/>
              </a:spcAft>
              <a:defRPr sz="4000" b="1">
                <a:solidFill>
                  <a:schemeClr val="tx2"/>
                </a:solidFill>
                <a:latin typeface="Arial" charset="0"/>
              </a:defRPr>
            </a:lvl3pPr>
            <a:lvl4pPr algn="l" rtl="0" eaLnBrk="1" fontAlgn="base" hangingPunct="1">
              <a:spcBef>
                <a:spcPct val="0"/>
              </a:spcBef>
              <a:spcAft>
                <a:spcPct val="0"/>
              </a:spcAft>
              <a:defRPr sz="4000" b="1">
                <a:solidFill>
                  <a:schemeClr val="tx2"/>
                </a:solidFill>
                <a:latin typeface="Arial" charset="0"/>
              </a:defRPr>
            </a:lvl4pPr>
            <a:lvl5pPr algn="l" rtl="0" eaLnBrk="1" fontAlgn="base" hangingPunct="1">
              <a:spcBef>
                <a:spcPct val="0"/>
              </a:spcBef>
              <a:spcAft>
                <a:spcPct val="0"/>
              </a:spcAft>
              <a:defRPr sz="4000" b="1">
                <a:solidFill>
                  <a:schemeClr val="tx2"/>
                </a:solidFill>
                <a:latin typeface="Arial" charset="0"/>
              </a:defRPr>
            </a:lvl5pPr>
            <a:lvl6pPr marL="457200" algn="l" rtl="0" eaLnBrk="1" fontAlgn="base" hangingPunct="1">
              <a:spcBef>
                <a:spcPct val="0"/>
              </a:spcBef>
              <a:spcAft>
                <a:spcPct val="0"/>
              </a:spcAft>
              <a:defRPr sz="4000" b="1">
                <a:solidFill>
                  <a:schemeClr val="tx2"/>
                </a:solidFill>
                <a:latin typeface="Arial" charset="0"/>
              </a:defRPr>
            </a:lvl6pPr>
            <a:lvl7pPr marL="914400" algn="l" rtl="0" eaLnBrk="1" fontAlgn="base" hangingPunct="1">
              <a:spcBef>
                <a:spcPct val="0"/>
              </a:spcBef>
              <a:spcAft>
                <a:spcPct val="0"/>
              </a:spcAft>
              <a:defRPr sz="4000" b="1">
                <a:solidFill>
                  <a:schemeClr val="tx2"/>
                </a:solidFill>
                <a:latin typeface="Arial" charset="0"/>
              </a:defRPr>
            </a:lvl7pPr>
            <a:lvl8pPr marL="1371600" algn="l" rtl="0" eaLnBrk="1" fontAlgn="base" hangingPunct="1">
              <a:spcBef>
                <a:spcPct val="0"/>
              </a:spcBef>
              <a:spcAft>
                <a:spcPct val="0"/>
              </a:spcAft>
              <a:defRPr sz="4000" b="1">
                <a:solidFill>
                  <a:schemeClr val="tx2"/>
                </a:solidFill>
                <a:latin typeface="Arial" charset="0"/>
              </a:defRPr>
            </a:lvl8pPr>
            <a:lvl9pPr marL="1828800" algn="l" rtl="0" eaLnBrk="1" fontAlgn="base" hangingPunct="1">
              <a:spcBef>
                <a:spcPct val="0"/>
              </a:spcBef>
              <a:spcAft>
                <a:spcPct val="0"/>
              </a:spcAft>
              <a:defRPr sz="4000" b="1">
                <a:solidFill>
                  <a:schemeClr val="tx2"/>
                </a:solidFill>
                <a:latin typeface="Arial" charset="0"/>
              </a:defRPr>
            </a:lvl9pPr>
          </a:lstStyle>
          <a:p>
            <a:r>
              <a:rPr lang="en-US" sz="2800" dirty="0" smtClean="0">
                <a:solidFill>
                  <a:schemeClr val="tx1"/>
                </a:solidFill>
              </a:rPr>
              <a:t>-------=====-------</a:t>
            </a:r>
          </a:p>
          <a:p>
            <a:r>
              <a:rPr lang="en-US" sz="2800" dirty="0" smtClean="0">
                <a:solidFill>
                  <a:srgbClr val="C00000"/>
                </a:solidFill>
              </a:rPr>
              <a:t>K15T2 - Team 2</a:t>
            </a:r>
          </a:p>
          <a:p>
            <a:r>
              <a:rPr lang="en-US" sz="2800" dirty="0" smtClean="0">
                <a:solidFill>
                  <a:schemeClr val="tx1"/>
                </a:solidFill>
              </a:rPr>
              <a:t>-------=====-------</a:t>
            </a:r>
          </a:p>
        </p:txBody>
      </p:sp>
    </p:spTree>
  </p:cSld>
  <p:clrMapOvr>
    <a:masterClrMapping/>
  </p:clrMapOvr>
  <mc:AlternateContent xmlns:mc="http://schemas.openxmlformats.org/markup-compatibility/2006" xmlns:p14="http://schemas.microsoft.com/office/powerpoint/2010/main">
    <mc:Choice Requires="p14">
      <p:transition spd="slow" p14:dur="20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6" presetClass="entr" presetSubtype="16"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ircle(in)">
                                      <p:cBhvr>
                                        <p:cTn id="16"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685800"/>
          </a:xfrm>
        </p:spPr>
        <p:txBody>
          <a:bodyPr/>
          <a:lstStyle/>
          <a:p>
            <a:pPr marL="342900" lvl="1" indent="-342900">
              <a:buFontTx/>
              <a:buChar char="•"/>
            </a:pPr>
            <a:r>
              <a:rPr lang="en-US" b="1" dirty="0"/>
              <a:t>Satisfy Summary Table</a:t>
            </a:r>
            <a:endParaRPr lang="en-US" dirty="0"/>
          </a:p>
          <a:p>
            <a:pPr marL="0" indent="0">
              <a:buNone/>
            </a:pPr>
            <a:endParaRPr lang="en-US" dirty="0"/>
          </a:p>
        </p:txBody>
      </p:sp>
      <p:sp>
        <p:nvSpPr>
          <p:cNvPr id="4" name="Title 1"/>
          <p:cNvSpPr>
            <a:spLocks noGrp="1"/>
          </p:cNvSpPr>
          <p:nvPr>
            <p:ph type="title"/>
          </p:nvPr>
        </p:nvSpPr>
        <p:spPr>
          <a:xfrm>
            <a:off x="1219200" y="152400"/>
            <a:ext cx="8991600" cy="990600"/>
          </a:xfrm>
        </p:spPr>
        <p:txBody>
          <a:bodyPr/>
          <a:lstStyle/>
          <a:p>
            <a:pPr lvl="0"/>
            <a:r>
              <a:rPr lang="en-US" sz="3200" dirty="0"/>
              <a:t>Summary of Current Satisfaction Levels</a:t>
            </a:r>
            <a:endParaRPr lang="en-US" sz="3200" dirty="0"/>
          </a:p>
        </p:txBody>
      </p:sp>
      <p:graphicFrame>
        <p:nvGraphicFramePr>
          <p:cNvPr id="5" name="Table 4"/>
          <p:cNvGraphicFramePr>
            <a:graphicFrameLocks noGrp="1"/>
          </p:cNvGraphicFramePr>
          <p:nvPr>
            <p:extLst>
              <p:ext uri="{D42A27DB-BD31-4B8C-83A1-F6EECF244321}">
                <p14:modId xmlns:p14="http://schemas.microsoft.com/office/powerpoint/2010/main" val="3242888333"/>
              </p:ext>
            </p:extLst>
          </p:nvPr>
        </p:nvGraphicFramePr>
        <p:xfrm>
          <a:off x="112595" y="1905000"/>
          <a:ext cx="8955205" cy="4775073"/>
        </p:xfrm>
        <a:graphic>
          <a:graphicData uri="http://schemas.openxmlformats.org/drawingml/2006/table">
            <a:tbl>
              <a:tblPr firstRow="1" firstCol="1" bandRow="1">
                <a:tableStyleId>{5C22544A-7EE6-4342-B048-85BDC9FD1C3A}</a:tableStyleId>
              </a:tblPr>
              <a:tblGrid>
                <a:gridCol w="1293908"/>
                <a:gridCol w="1412897"/>
                <a:gridCol w="1371600"/>
                <a:gridCol w="1447800"/>
                <a:gridCol w="1371600"/>
                <a:gridCol w="1371600"/>
                <a:gridCol w="685800"/>
              </a:tblGrid>
              <a:tr h="561975">
                <a:tc>
                  <a:txBody>
                    <a:bodyPr/>
                    <a:lstStyle/>
                    <a:p>
                      <a:pPr marL="0" marR="0" algn="ctr">
                        <a:lnSpc>
                          <a:spcPct val="115000"/>
                        </a:lnSpc>
                        <a:spcBef>
                          <a:spcPts val="0"/>
                        </a:spcBef>
                        <a:spcAft>
                          <a:spcPts val="1000"/>
                        </a:spcAft>
                      </a:pPr>
                      <a:r>
                        <a:rPr lang="en-US" sz="2400">
                          <a:effectLst/>
                        </a:rPr>
                        <a:t>Sections</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Customer A</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Customer B</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Customer C</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dirty="0">
                          <a:effectLst/>
                        </a:rPr>
                        <a:t>Customer D</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dirty="0">
                          <a:effectLst/>
                        </a:rPr>
                        <a:t>Customer E</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AVG</a:t>
                      </a:r>
                      <a:endParaRPr lang="en-US" sz="2400">
                        <a:effectLst/>
                        <a:latin typeface="Calibri"/>
                        <a:ea typeface="Calibri"/>
                        <a:cs typeface="Times New Roman"/>
                      </a:endParaRPr>
                    </a:p>
                  </a:txBody>
                  <a:tcPr marL="68580" marR="68580" marT="0" marB="0"/>
                </a:tc>
              </a:tr>
              <a:tr h="561975">
                <a:tc>
                  <a:txBody>
                    <a:bodyPr/>
                    <a:lstStyle/>
                    <a:p>
                      <a:pPr marL="0" marR="0" algn="ctr">
                        <a:lnSpc>
                          <a:spcPct val="115000"/>
                        </a:lnSpc>
                        <a:spcBef>
                          <a:spcPts val="0"/>
                        </a:spcBef>
                        <a:spcAft>
                          <a:spcPts val="1000"/>
                        </a:spcAft>
                      </a:pPr>
                      <a:r>
                        <a:rPr lang="en-US" sz="2400">
                          <a:effectLst/>
                        </a:rPr>
                        <a:t>1</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5</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5</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5</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5</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5</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5</a:t>
                      </a:r>
                      <a:endParaRPr lang="en-US" sz="2400">
                        <a:effectLst/>
                        <a:latin typeface="Calibri"/>
                        <a:ea typeface="Calibri"/>
                        <a:cs typeface="Times New Roman"/>
                      </a:endParaRPr>
                    </a:p>
                  </a:txBody>
                  <a:tcPr marL="68580" marR="68580" marT="0" marB="0"/>
                </a:tc>
              </a:tr>
              <a:tr h="561975">
                <a:tc>
                  <a:txBody>
                    <a:bodyPr/>
                    <a:lstStyle/>
                    <a:p>
                      <a:pPr marL="0" marR="0" algn="ctr">
                        <a:lnSpc>
                          <a:spcPct val="115000"/>
                        </a:lnSpc>
                        <a:spcBef>
                          <a:spcPts val="0"/>
                        </a:spcBef>
                        <a:spcAft>
                          <a:spcPts val="1000"/>
                        </a:spcAft>
                      </a:pPr>
                      <a:r>
                        <a:rPr lang="en-US" sz="2400">
                          <a:effectLst/>
                        </a:rPr>
                        <a:t>2</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4</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5</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4</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4</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4</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4.2</a:t>
                      </a:r>
                      <a:endParaRPr lang="en-US" sz="2400">
                        <a:effectLst/>
                        <a:latin typeface="Calibri"/>
                        <a:ea typeface="Calibri"/>
                        <a:cs typeface="Times New Roman"/>
                      </a:endParaRPr>
                    </a:p>
                  </a:txBody>
                  <a:tcPr marL="68580" marR="68580" marT="0" marB="0"/>
                </a:tc>
              </a:tr>
              <a:tr h="561975">
                <a:tc>
                  <a:txBody>
                    <a:bodyPr/>
                    <a:lstStyle/>
                    <a:p>
                      <a:pPr marL="0" marR="0" algn="ctr">
                        <a:lnSpc>
                          <a:spcPct val="115000"/>
                        </a:lnSpc>
                        <a:spcBef>
                          <a:spcPts val="0"/>
                        </a:spcBef>
                        <a:spcAft>
                          <a:spcPts val="1000"/>
                        </a:spcAft>
                      </a:pPr>
                      <a:r>
                        <a:rPr lang="en-US" sz="2400">
                          <a:effectLst/>
                        </a:rPr>
                        <a:t>3</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2</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5</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3</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4</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3</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3.2</a:t>
                      </a:r>
                      <a:endParaRPr lang="en-US" sz="2400">
                        <a:effectLst/>
                        <a:latin typeface="Calibri"/>
                        <a:ea typeface="Calibri"/>
                        <a:cs typeface="Times New Roman"/>
                      </a:endParaRPr>
                    </a:p>
                  </a:txBody>
                  <a:tcPr marL="68580" marR="68580" marT="0" marB="0"/>
                </a:tc>
              </a:tr>
              <a:tr h="561975">
                <a:tc>
                  <a:txBody>
                    <a:bodyPr/>
                    <a:lstStyle/>
                    <a:p>
                      <a:pPr marL="0" marR="0" algn="ctr">
                        <a:lnSpc>
                          <a:spcPct val="115000"/>
                        </a:lnSpc>
                        <a:spcBef>
                          <a:spcPts val="0"/>
                        </a:spcBef>
                        <a:spcAft>
                          <a:spcPts val="1000"/>
                        </a:spcAft>
                      </a:pPr>
                      <a:r>
                        <a:rPr lang="en-US" sz="2400">
                          <a:effectLst/>
                        </a:rPr>
                        <a:t>4</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4</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5</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5</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4</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4</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4.4</a:t>
                      </a:r>
                      <a:endParaRPr lang="en-US" sz="2400">
                        <a:effectLst/>
                        <a:latin typeface="Calibri"/>
                        <a:ea typeface="Calibri"/>
                        <a:cs typeface="Times New Roman"/>
                      </a:endParaRPr>
                    </a:p>
                  </a:txBody>
                  <a:tcPr marL="68580" marR="68580" marT="0" marB="0"/>
                </a:tc>
              </a:tr>
              <a:tr h="561975">
                <a:tc>
                  <a:txBody>
                    <a:bodyPr/>
                    <a:lstStyle/>
                    <a:p>
                      <a:pPr marL="0" marR="0" algn="ctr">
                        <a:lnSpc>
                          <a:spcPct val="115000"/>
                        </a:lnSpc>
                        <a:spcBef>
                          <a:spcPts val="0"/>
                        </a:spcBef>
                        <a:spcAft>
                          <a:spcPts val="1000"/>
                        </a:spcAft>
                      </a:pPr>
                      <a:r>
                        <a:rPr lang="en-US" sz="2400">
                          <a:effectLst/>
                        </a:rPr>
                        <a:t>5</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4</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5</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4</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4</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4</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4.2</a:t>
                      </a:r>
                      <a:endParaRPr lang="en-US" sz="2400">
                        <a:effectLst/>
                        <a:latin typeface="Calibri"/>
                        <a:ea typeface="Calibri"/>
                        <a:cs typeface="Times New Roman"/>
                      </a:endParaRPr>
                    </a:p>
                  </a:txBody>
                  <a:tcPr marL="68580" marR="68580" marT="0" marB="0"/>
                </a:tc>
              </a:tr>
              <a:tr h="561975">
                <a:tc>
                  <a:txBody>
                    <a:bodyPr/>
                    <a:lstStyle/>
                    <a:p>
                      <a:pPr marL="0" marR="0" algn="ctr">
                        <a:lnSpc>
                          <a:spcPct val="115000"/>
                        </a:lnSpc>
                        <a:spcBef>
                          <a:spcPts val="0"/>
                        </a:spcBef>
                        <a:spcAft>
                          <a:spcPts val="1000"/>
                        </a:spcAft>
                      </a:pPr>
                      <a:r>
                        <a:rPr lang="en-US" sz="2400">
                          <a:effectLst/>
                        </a:rPr>
                        <a:t>6</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4</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5</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4</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4</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4</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4.2</a:t>
                      </a:r>
                      <a:endParaRPr lang="en-US" sz="2400">
                        <a:effectLst/>
                        <a:latin typeface="Calibri"/>
                        <a:ea typeface="Calibri"/>
                        <a:cs typeface="Times New Roman"/>
                      </a:endParaRPr>
                    </a:p>
                  </a:txBody>
                  <a:tcPr marL="68580" marR="68580" marT="0" marB="0"/>
                </a:tc>
              </a:tr>
              <a:tr h="561975">
                <a:tc>
                  <a:txBody>
                    <a:bodyPr/>
                    <a:lstStyle/>
                    <a:p>
                      <a:pPr marL="0" marR="0" algn="ctr">
                        <a:lnSpc>
                          <a:spcPct val="115000"/>
                        </a:lnSpc>
                        <a:spcBef>
                          <a:spcPts val="0"/>
                        </a:spcBef>
                        <a:spcAft>
                          <a:spcPts val="1000"/>
                        </a:spcAft>
                      </a:pPr>
                      <a:r>
                        <a:rPr lang="en-US" sz="2400">
                          <a:effectLst/>
                        </a:rPr>
                        <a:t>AVG</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3.8</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5</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4</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4.2</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a:effectLst/>
                        </a:rPr>
                        <a:t>4</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400" dirty="0">
                          <a:effectLst/>
                        </a:rPr>
                        <a:t> </a:t>
                      </a:r>
                      <a:endParaRPr lang="en-US" sz="24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984275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8229600" cy="762000"/>
          </a:xfrm>
        </p:spPr>
        <p:txBody>
          <a:bodyPr/>
          <a:lstStyle/>
          <a:p>
            <a:pPr marL="342900" lvl="1" indent="-342900">
              <a:buFontTx/>
              <a:buChar char="•"/>
            </a:pPr>
            <a:r>
              <a:rPr lang="en-US" b="1" dirty="0"/>
              <a:t>Analysis Reporting Survey Results</a:t>
            </a:r>
            <a:endParaRPr lang="en-US" dirty="0"/>
          </a:p>
          <a:p>
            <a:endParaRPr lang="en-US" dirty="0"/>
          </a:p>
        </p:txBody>
      </p:sp>
      <p:pic>
        <p:nvPicPr>
          <p:cNvPr id="139265" name="Picture 1" descr="Cap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133600"/>
            <a:ext cx="6414892" cy="3886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2"/>
          <p:cNvSpPr txBox="1">
            <a:spLocks noChangeArrowheads="1"/>
          </p:cNvSpPr>
          <p:nvPr/>
        </p:nvSpPr>
        <p:spPr bwMode="auto">
          <a:xfrm>
            <a:off x="6705600" y="2286000"/>
            <a:ext cx="2362200" cy="3170099"/>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B050"/>
                </a:solidFill>
                <a:effectLst/>
                <a:latin typeface="Arial" pitchFamily="34" charset="0"/>
                <a:ea typeface="Calibri" pitchFamily="34" charset="0"/>
                <a:cs typeface="Arial" pitchFamily="34" charset="0"/>
              </a:rPr>
              <a:t>1 - Frequency</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B050"/>
                </a:solidFill>
                <a:effectLst/>
                <a:latin typeface="Arial" pitchFamily="34" charset="0"/>
                <a:ea typeface="Calibri" pitchFamily="34" charset="0"/>
                <a:cs typeface="Arial" pitchFamily="34" charset="0"/>
              </a:rPr>
              <a:t>2 - Purchasing of software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B050"/>
                </a:solidFill>
                <a:effectLst/>
                <a:latin typeface="Arial" pitchFamily="34" charset="0"/>
                <a:ea typeface="Calibri" pitchFamily="34" charset="0"/>
                <a:cs typeface="Arial" pitchFamily="34" charset="0"/>
              </a:rPr>
              <a:t>3 - Installation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B050"/>
                </a:solidFill>
                <a:effectLst/>
                <a:latin typeface="Arial" pitchFamily="34" charset="0"/>
                <a:ea typeface="Calibri" pitchFamily="34" charset="0"/>
                <a:cs typeface="Arial" pitchFamily="34" charset="0"/>
              </a:rPr>
              <a:t>4 - Functionality of software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B050"/>
                </a:solidFill>
                <a:effectLst/>
                <a:latin typeface="Arial" pitchFamily="34" charset="0"/>
                <a:ea typeface="Calibri" pitchFamily="34" charset="0"/>
                <a:cs typeface="Arial" pitchFamily="34" charset="0"/>
              </a:rPr>
              <a:t>5 - Technical Support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B050"/>
                </a:solidFill>
                <a:effectLst/>
                <a:latin typeface="Arial" pitchFamily="34" charset="0"/>
                <a:ea typeface="Calibri" pitchFamily="34" charset="0"/>
                <a:cs typeface="Arial" pitchFamily="34" charset="0"/>
              </a:rPr>
              <a:t>6 – Overall Satisfied</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5"/>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p:cNvSpPr/>
          <p:nvPr/>
        </p:nvSpPr>
        <p:spPr>
          <a:xfrm>
            <a:off x="1752600" y="6183405"/>
            <a:ext cx="5486400" cy="646331"/>
          </a:xfrm>
          <a:prstGeom prst="rect">
            <a:avLst/>
          </a:prstGeom>
        </p:spPr>
        <p:txBody>
          <a:bodyPr wrap="square">
            <a:spAutoFit/>
          </a:bodyPr>
          <a:lstStyle/>
          <a:p>
            <a:r>
              <a:rPr lang="en-US" dirty="0"/>
              <a:t>Figure 1: </a:t>
            </a:r>
            <a:r>
              <a:rPr lang="en-US" dirty="0" smtClean="0"/>
              <a:t> </a:t>
            </a:r>
            <a:r>
              <a:rPr lang="en-US" dirty="0"/>
              <a:t>Customer Satisfaction Survey </a:t>
            </a:r>
            <a:r>
              <a:rPr lang="en-US" dirty="0" smtClean="0"/>
              <a:t>Result</a:t>
            </a:r>
            <a:r>
              <a:rPr lang="en-US" dirty="0"/>
              <a:t>	</a:t>
            </a:r>
          </a:p>
        </p:txBody>
      </p:sp>
      <p:sp>
        <p:nvSpPr>
          <p:cNvPr id="11" name="Title 1"/>
          <p:cNvSpPr>
            <a:spLocks noGrp="1"/>
          </p:cNvSpPr>
          <p:nvPr>
            <p:ph type="title"/>
          </p:nvPr>
        </p:nvSpPr>
        <p:spPr>
          <a:xfrm>
            <a:off x="1219200" y="152400"/>
            <a:ext cx="8991600" cy="990600"/>
          </a:xfrm>
        </p:spPr>
        <p:txBody>
          <a:bodyPr/>
          <a:lstStyle/>
          <a:p>
            <a:pPr lvl="0"/>
            <a:r>
              <a:rPr lang="en-US" sz="3200" dirty="0"/>
              <a:t>Summary of Current Satisfaction Levels</a:t>
            </a:r>
            <a:endParaRPr lang="en-US" sz="3200" dirty="0"/>
          </a:p>
        </p:txBody>
      </p:sp>
    </p:spTree>
    <p:extLst>
      <p:ext uri="{BB962C8B-B14F-4D97-AF65-F5344CB8AC3E}">
        <p14:creationId xmlns:p14="http://schemas.microsoft.com/office/powerpoint/2010/main" val="3556980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2133600"/>
          </a:xfrm>
        </p:spPr>
        <p:txBody>
          <a:bodyPr/>
          <a:lstStyle/>
          <a:p>
            <a:r>
              <a:rPr lang="en-US" sz="2400" dirty="0"/>
              <a:t>About times of using the Viking software, the chart shows that they are using the software with highest frequency. This will easier to see in Figure 2.</a:t>
            </a:r>
          </a:p>
          <a:p>
            <a:endParaRPr lang="en-US" sz="2400" dirty="0"/>
          </a:p>
        </p:txBody>
      </p:sp>
      <p:sp>
        <p:nvSpPr>
          <p:cNvPr id="4" name="Rectangle 3"/>
          <p:cNvSpPr/>
          <p:nvPr/>
        </p:nvSpPr>
        <p:spPr>
          <a:xfrm>
            <a:off x="3124200" y="6400800"/>
            <a:ext cx="3506088" cy="369332"/>
          </a:xfrm>
          <a:prstGeom prst="rect">
            <a:avLst/>
          </a:prstGeom>
        </p:spPr>
        <p:txBody>
          <a:bodyPr wrap="none">
            <a:spAutoFit/>
          </a:bodyPr>
          <a:lstStyle/>
          <a:p>
            <a:r>
              <a:rPr lang="en-US" dirty="0"/>
              <a:t>Figure 2: Question 1 summary</a:t>
            </a:r>
            <a:endParaRPr lang="en-US" dirty="0"/>
          </a:p>
        </p:txBody>
      </p:sp>
      <p:pic>
        <p:nvPicPr>
          <p:cNvPr id="140290" name="Picture 2" descr="Untit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1" y="2362200"/>
            <a:ext cx="7591292" cy="398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1219200" y="152400"/>
            <a:ext cx="8991600" cy="990600"/>
          </a:xfrm>
        </p:spPr>
        <p:txBody>
          <a:bodyPr/>
          <a:lstStyle/>
          <a:p>
            <a:pPr lvl="0"/>
            <a:r>
              <a:rPr lang="en-US" sz="3200" dirty="0"/>
              <a:t>Summary of Current Satisfaction Levels</a:t>
            </a:r>
            <a:endParaRPr lang="en-US" sz="3200" dirty="0"/>
          </a:p>
        </p:txBody>
      </p:sp>
    </p:spTree>
    <p:extLst>
      <p:ext uri="{BB962C8B-B14F-4D97-AF65-F5344CB8AC3E}">
        <p14:creationId xmlns:p14="http://schemas.microsoft.com/office/powerpoint/2010/main" val="39172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Current Satisfaction Levels</a:t>
            </a:r>
          </a:p>
        </p:txBody>
      </p:sp>
      <p:sp>
        <p:nvSpPr>
          <p:cNvPr id="3" name="Content Placeholder 2"/>
          <p:cNvSpPr>
            <a:spLocks noGrp="1"/>
          </p:cNvSpPr>
          <p:nvPr>
            <p:ph idx="1"/>
          </p:nvPr>
        </p:nvSpPr>
        <p:spPr>
          <a:xfrm>
            <a:off x="457200" y="1295400"/>
            <a:ext cx="8229600" cy="1143000"/>
          </a:xfrm>
        </p:spPr>
        <p:txBody>
          <a:bodyPr/>
          <a:lstStyle/>
          <a:p>
            <a:r>
              <a:rPr lang="en-US" sz="2400" dirty="0"/>
              <a:t>Figure 3 show that our purchase process (such as purchasing procedures, payment procedures, the delivery time) was done quite well.</a:t>
            </a:r>
          </a:p>
          <a:p>
            <a:endParaRPr lang="en-US" dirty="0"/>
          </a:p>
        </p:txBody>
      </p:sp>
      <p:pic>
        <p:nvPicPr>
          <p:cNvPr id="141314" name="Picture 2" descr="Untit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2070431"/>
            <a:ext cx="7391401" cy="405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704655" y="6336268"/>
            <a:ext cx="3506088" cy="369332"/>
          </a:xfrm>
          <a:prstGeom prst="rect">
            <a:avLst/>
          </a:prstGeom>
        </p:spPr>
        <p:txBody>
          <a:bodyPr wrap="none">
            <a:spAutoFit/>
          </a:bodyPr>
          <a:lstStyle/>
          <a:p>
            <a:r>
              <a:rPr lang="en-US" dirty="0"/>
              <a:t>Figure 3: Question 2 summary</a:t>
            </a:r>
          </a:p>
        </p:txBody>
      </p:sp>
    </p:spTree>
    <p:extLst>
      <p:ext uri="{BB962C8B-B14F-4D97-AF65-F5344CB8AC3E}">
        <p14:creationId xmlns:p14="http://schemas.microsoft.com/office/powerpoint/2010/main" val="3303398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The Figure 4 show that not all surveyed customers satisfy with installation process. One of their comments said “many problems with installation”. And their unique environment offered plenty of challenges to our software.  Each customer has a different working environment. So we can see that the choice of customers is very different with installation, depending on the adaptation of the Viking for their environment. To satisfy all of them we must increase the important of installation process and research to make Viking adapted to many different environments</a:t>
            </a:r>
          </a:p>
          <a:p>
            <a:endParaRPr lang="en-US" sz="2400" dirty="0"/>
          </a:p>
        </p:txBody>
      </p:sp>
      <p:sp>
        <p:nvSpPr>
          <p:cNvPr id="5" name="Title 1"/>
          <p:cNvSpPr>
            <a:spLocks noGrp="1"/>
          </p:cNvSpPr>
          <p:nvPr>
            <p:ph type="title"/>
          </p:nvPr>
        </p:nvSpPr>
        <p:spPr>
          <a:xfrm>
            <a:off x="1219200" y="228600"/>
            <a:ext cx="8991600" cy="990600"/>
          </a:xfrm>
        </p:spPr>
        <p:txBody>
          <a:bodyPr/>
          <a:lstStyle/>
          <a:p>
            <a:pPr lvl="0"/>
            <a:r>
              <a:rPr lang="en-US" sz="3200" dirty="0"/>
              <a:t>Summary of Current Satisfaction Levels</a:t>
            </a:r>
            <a:endParaRPr lang="en-US" sz="3200" dirty="0"/>
          </a:p>
        </p:txBody>
      </p:sp>
    </p:spTree>
    <p:extLst>
      <p:ext uri="{BB962C8B-B14F-4D97-AF65-F5344CB8AC3E}">
        <p14:creationId xmlns:p14="http://schemas.microsoft.com/office/powerpoint/2010/main" val="622482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42337" name="Picture 1" descr="Untit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722" y="1515533"/>
            <a:ext cx="7970520" cy="442806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990600" y="6160785"/>
            <a:ext cx="6248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Figure 4: Question 3 summary</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Title 1"/>
          <p:cNvSpPr>
            <a:spLocks noGrp="1"/>
          </p:cNvSpPr>
          <p:nvPr>
            <p:ph type="title"/>
          </p:nvPr>
        </p:nvSpPr>
        <p:spPr>
          <a:xfrm>
            <a:off x="1219200" y="152400"/>
            <a:ext cx="8991600" cy="990600"/>
          </a:xfrm>
        </p:spPr>
        <p:txBody>
          <a:bodyPr/>
          <a:lstStyle/>
          <a:p>
            <a:pPr lvl="0"/>
            <a:r>
              <a:rPr lang="en-US" sz="3200" dirty="0"/>
              <a:t>Summary of Current Satisfaction Levels</a:t>
            </a:r>
            <a:endParaRPr lang="en-US" sz="3200" dirty="0"/>
          </a:p>
        </p:txBody>
      </p:sp>
    </p:spTree>
    <p:extLst>
      <p:ext uri="{BB962C8B-B14F-4D97-AF65-F5344CB8AC3E}">
        <p14:creationId xmlns:p14="http://schemas.microsoft.com/office/powerpoint/2010/main" val="558171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1524000"/>
          </a:xfrm>
        </p:spPr>
        <p:txBody>
          <a:bodyPr/>
          <a:lstStyle/>
          <a:p>
            <a:r>
              <a:rPr lang="en-US" sz="2400" dirty="0"/>
              <a:t>Figure 5 shows that our customers are very satisfied with Viking software, one of their comments is: “Problems have been resolved quickly” and “Lots of problems but they are resolved quickly” that mean Viking has been done it job well.</a:t>
            </a:r>
          </a:p>
          <a:p>
            <a:endParaRPr lang="en-US" dirty="0"/>
          </a:p>
        </p:txBody>
      </p:sp>
      <p:pic>
        <p:nvPicPr>
          <p:cNvPr id="143362" name="Picture 2" descr="Untit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743200"/>
            <a:ext cx="6934200" cy="3721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815544" y="6464251"/>
            <a:ext cx="4612160" cy="461665"/>
          </a:xfrm>
          <a:prstGeom prst="rect">
            <a:avLst/>
          </a:prstGeom>
        </p:spPr>
        <p:txBody>
          <a:bodyPr wrap="none">
            <a:spAutoFit/>
          </a:bodyPr>
          <a:lstStyle/>
          <a:p>
            <a:r>
              <a:rPr lang="en-US" sz="2400" dirty="0"/>
              <a:t>Figure 5: Question 4 summary</a:t>
            </a:r>
          </a:p>
        </p:txBody>
      </p:sp>
      <p:sp>
        <p:nvSpPr>
          <p:cNvPr id="8" name="Title 1"/>
          <p:cNvSpPr>
            <a:spLocks noGrp="1"/>
          </p:cNvSpPr>
          <p:nvPr>
            <p:ph type="title"/>
          </p:nvPr>
        </p:nvSpPr>
        <p:spPr>
          <a:xfrm>
            <a:off x="1219200" y="152400"/>
            <a:ext cx="8991600" cy="990600"/>
          </a:xfrm>
        </p:spPr>
        <p:txBody>
          <a:bodyPr/>
          <a:lstStyle/>
          <a:p>
            <a:pPr lvl="0"/>
            <a:r>
              <a:rPr lang="en-US" sz="3200" dirty="0"/>
              <a:t>Summary of Current Satisfaction Levels</a:t>
            </a:r>
            <a:endParaRPr lang="en-US" sz="3200" dirty="0"/>
          </a:p>
        </p:txBody>
      </p:sp>
    </p:spTree>
    <p:extLst>
      <p:ext uri="{BB962C8B-B14F-4D97-AF65-F5344CB8AC3E}">
        <p14:creationId xmlns:p14="http://schemas.microsoft.com/office/powerpoint/2010/main" val="3112166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990600"/>
          </a:xfrm>
        </p:spPr>
        <p:txBody>
          <a:bodyPr/>
          <a:lstStyle/>
          <a:p>
            <a:r>
              <a:rPr lang="en-US" sz="2400" dirty="0"/>
              <a:t>Our support process, such as guarantee, maintenance is make customer quite satisfied. Figure 6 show that clearly</a:t>
            </a:r>
            <a:endParaRPr lang="en-US" sz="2400" dirty="0"/>
          </a:p>
        </p:txBody>
      </p:sp>
      <p:pic>
        <p:nvPicPr>
          <p:cNvPr id="144386" name="Picture 2" descr="Untit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14600"/>
            <a:ext cx="7010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667000" y="6400800"/>
            <a:ext cx="4612160" cy="461665"/>
          </a:xfrm>
          <a:prstGeom prst="rect">
            <a:avLst/>
          </a:prstGeom>
        </p:spPr>
        <p:txBody>
          <a:bodyPr wrap="none">
            <a:spAutoFit/>
          </a:bodyPr>
          <a:lstStyle/>
          <a:p>
            <a:r>
              <a:rPr lang="en-US" sz="2400" dirty="0"/>
              <a:t>Figure 6: Question 5 summary</a:t>
            </a:r>
          </a:p>
        </p:txBody>
      </p:sp>
      <p:sp>
        <p:nvSpPr>
          <p:cNvPr id="7" name="Title 1"/>
          <p:cNvSpPr>
            <a:spLocks noGrp="1"/>
          </p:cNvSpPr>
          <p:nvPr>
            <p:ph type="title"/>
          </p:nvPr>
        </p:nvSpPr>
        <p:spPr>
          <a:xfrm>
            <a:off x="1219200" y="152400"/>
            <a:ext cx="8991600" cy="990600"/>
          </a:xfrm>
        </p:spPr>
        <p:txBody>
          <a:bodyPr/>
          <a:lstStyle/>
          <a:p>
            <a:pPr lvl="0"/>
            <a:r>
              <a:rPr lang="en-US" sz="3200" dirty="0"/>
              <a:t>Summary of Current Satisfaction Levels</a:t>
            </a:r>
            <a:endParaRPr lang="en-US" sz="3200" dirty="0"/>
          </a:p>
        </p:txBody>
      </p:sp>
    </p:spTree>
    <p:extLst>
      <p:ext uri="{BB962C8B-B14F-4D97-AF65-F5344CB8AC3E}">
        <p14:creationId xmlns:p14="http://schemas.microsoft.com/office/powerpoint/2010/main" val="1349633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b="1" dirty="0"/>
              <a:t>Conclusion</a:t>
            </a:r>
            <a:r>
              <a:rPr lang="en-US" sz="2800" dirty="0"/>
              <a:t>: Figure 7 show the overall satisfy level of our big 5 customer with Viking software, generally, they are impressed with the product, but based on Figure 1 and Figure 4 we can see our installation are not so good, that mean we must focus on this stage, make Viking can be adapted to more environment and easier to install. </a:t>
            </a:r>
          </a:p>
          <a:p>
            <a:endParaRPr lang="en-US" sz="2800" dirty="0"/>
          </a:p>
        </p:txBody>
      </p:sp>
      <p:sp>
        <p:nvSpPr>
          <p:cNvPr id="4" name="Title 1"/>
          <p:cNvSpPr>
            <a:spLocks noGrp="1"/>
          </p:cNvSpPr>
          <p:nvPr>
            <p:ph type="title"/>
          </p:nvPr>
        </p:nvSpPr>
        <p:spPr>
          <a:xfrm>
            <a:off x="1219200" y="152400"/>
            <a:ext cx="8991600" cy="990600"/>
          </a:xfrm>
        </p:spPr>
        <p:txBody>
          <a:bodyPr/>
          <a:lstStyle/>
          <a:p>
            <a:pPr lvl="0"/>
            <a:r>
              <a:rPr lang="en-US" sz="3200" dirty="0"/>
              <a:t>Summary of Current Satisfaction Levels</a:t>
            </a:r>
            <a:endParaRPr lang="en-US" sz="3200" dirty="0"/>
          </a:p>
        </p:txBody>
      </p:sp>
    </p:spTree>
    <p:extLst>
      <p:ext uri="{BB962C8B-B14F-4D97-AF65-F5344CB8AC3E}">
        <p14:creationId xmlns:p14="http://schemas.microsoft.com/office/powerpoint/2010/main" val="579134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10" name="Picture 2" descr="Untit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399" y="1371600"/>
            <a:ext cx="7691788"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590800" y="5943600"/>
            <a:ext cx="4612160" cy="461665"/>
          </a:xfrm>
          <a:prstGeom prst="rect">
            <a:avLst/>
          </a:prstGeom>
        </p:spPr>
        <p:txBody>
          <a:bodyPr wrap="none">
            <a:spAutoFit/>
          </a:bodyPr>
          <a:lstStyle/>
          <a:p>
            <a:r>
              <a:rPr lang="en-US" sz="2400" dirty="0"/>
              <a:t>Figure 7: Question 6 summary</a:t>
            </a:r>
          </a:p>
        </p:txBody>
      </p:sp>
      <p:sp>
        <p:nvSpPr>
          <p:cNvPr id="8" name="Title 1"/>
          <p:cNvSpPr>
            <a:spLocks noGrp="1"/>
          </p:cNvSpPr>
          <p:nvPr>
            <p:ph type="title"/>
          </p:nvPr>
        </p:nvSpPr>
        <p:spPr>
          <a:xfrm>
            <a:off x="1219200" y="152400"/>
            <a:ext cx="8991600" cy="990600"/>
          </a:xfrm>
        </p:spPr>
        <p:txBody>
          <a:bodyPr/>
          <a:lstStyle/>
          <a:p>
            <a:pPr lvl="0"/>
            <a:r>
              <a:rPr lang="en-US" sz="3200" dirty="0"/>
              <a:t>Summary of Current Satisfaction Levels</a:t>
            </a:r>
            <a:endParaRPr lang="en-US" sz="3200" dirty="0"/>
          </a:p>
        </p:txBody>
      </p:sp>
    </p:spTree>
    <p:extLst>
      <p:ext uri="{BB962C8B-B14F-4D97-AF65-F5344CB8AC3E}">
        <p14:creationId xmlns:p14="http://schemas.microsoft.com/office/powerpoint/2010/main" val="58250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19050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3050844"/>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66984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Introduction</a:t>
            </a:r>
          </a:p>
        </p:txBody>
      </p:sp>
      <p:sp>
        <p:nvSpPr>
          <p:cNvPr id="35849" name="Line 9"/>
          <p:cNvSpPr>
            <a:spLocks noChangeShapeType="1"/>
          </p:cNvSpPr>
          <p:nvPr/>
        </p:nvSpPr>
        <p:spPr bwMode="black">
          <a:xfrm>
            <a:off x="2955925" y="409850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3608387" y="358424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Variable Data Definitions</a:t>
            </a:r>
          </a:p>
        </p:txBody>
      </p:sp>
      <p:sp>
        <p:nvSpPr>
          <p:cNvPr id="35851" name="Line 11"/>
          <p:cNvSpPr>
            <a:spLocks noChangeShapeType="1"/>
          </p:cNvSpPr>
          <p:nvPr/>
        </p:nvSpPr>
        <p:spPr bwMode="black">
          <a:xfrm>
            <a:off x="2971800" y="5052596"/>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3518990" y="4459069"/>
            <a:ext cx="35528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Summary of Current Satisfaction Levels</a:t>
            </a:r>
          </a:p>
        </p:txBody>
      </p:sp>
      <p:grpSp>
        <p:nvGrpSpPr>
          <p:cNvPr id="35934" name="Group 94"/>
          <p:cNvGrpSpPr>
            <a:grpSpLocks/>
          </p:cNvGrpSpPr>
          <p:nvPr/>
        </p:nvGrpSpPr>
        <p:grpSpPr bwMode="auto">
          <a:xfrm>
            <a:off x="2813050" y="2658732"/>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2819400" y="3585832"/>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2808288" y="4670008"/>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triped Right Arrow 4"/>
          <p:cNvSpPr/>
          <p:nvPr/>
        </p:nvSpPr>
        <p:spPr bwMode="auto">
          <a:xfrm rot="10800000">
            <a:off x="5372100" y="2365722"/>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2" presetClass="entr" presetSubtype="4" fill="hold" grpId="0" nodeType="withEffect">
                                  <p:stCondLst>
                                    <p:cond delay="0"/>
                                  </p:stCondLst>
                                  <p:childTnLst>
                                    <p:set>
                                      <p:cBhvr>
                                        <p:cTn id="22" dur="1" fill="hold">
                                          <p:stCondLst>
                                            <p:cond delay="0"/>
                                          </p:stCondLst>
                                        </p:cTn>
                                        <p:tgtEl>
                                          <p:spTgt spid="35844"/>
                                        </p:tgtEl>
                                        <p:attrNameLst>
                                          <p:attrName>style.visibility</p:attrName>
                                        </p:attrNameLst>
                                      </p:cBhvr>
                                      <p:to>
                                        <p:strVal val="visible"/>
                                      </p:to>
                                    </p:set>
                                    <p:anim calcmode="lin" valueType="num">
                                      <p:cBhvr additive="base">
                                        <p:cTn id="23" dur="500" fill="hold"/>
                                        <p:tgtEl>
                                          <p:spTgt spid="35844"/>
                                        </p:tgtEl>
                                        <p:attrNameLst>
                                          <p:attrName>ppt_x</p:attrName>
                                        </p:attrNameLst>
                                      </p:cBhvr>
                                      <p:tavLst>
                                        <p:tav tm="0">
                                          <p:val>
                                            <p:strVal val="#ppt_x"/>
                                          </p:val>
                                        </p:tav>
                                        <p:tav tm="100000">
                                          <p:val>
                                            <p:strVal val="#ppt_x"/>
                                          </p:val>
                                        </p:tav>
                                      </p:tavLst>
                                    </p:anim>
                                    <p:anim calcmode="lin" valueType="num">
                                      <p:cBhvr additive="base">
                                        <p:cTn id="24" dur="500" fill="hold"/>
                                        <p:tgtEl>
                                          <p:spTgt spid="3584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5849"/>
                                        </p:tgtEl>
                                        <p:attrNameLst>
                                          <p:attrName>style.visibility</p:attrName>
                                        </p:attrNameLst>
                                      </p:cBhvr>
                                      <p:to>
                                        <p:strVal val="visible"/>
                                      </p:to>
                                    </p:set>
                                    <p:anim calcmode="lin" valueType="num">
                                      <p:cBhvr additive="base">
                                        <p:cTn id="27" dur="500" fill="hold"/>
                                        <p:tgtEl>
                                          <p:spTgt spid="35849"/>
                                        </p:tgtEl>
                                        <p:attrNameLst>
                                          <p:attrName>ppt_x</p:attrName>
                                        </p:attrNameLst>
                                      </p:cBhvr>
                                      <p:tavLst>
                                        <p:tav tm="0">
                                          <p:val>
                                            <p:strVal val="#ppt_x"/>
                                          </p:val>
                                        </p:tav>
                                        <p:tav tm="100000">
                                          <p:val>
                                            <p:strVal val="#ppt_x"/>
                                          </p:val>
                                        </p:tav>
                                      </p:tavLst>
                                    </p:anim>
                                    <p:anim calcmode="lin" valueType="num">
                                      <p:cBhvr additive="base">
                                        <p:cTn id="28" dur="500" fill="hold"/>
                                        <p:tgtEl>
                                          <p:spTgt spid="3584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5851"/>
                                        </p:tgtEl>
                                        <p:attrNameLst>
                                          <p:attrName>style.visibility</p:attrName>
                                        </p:attrNameLst>
                                      </p:cBhvr>
                                      <p:to>
                                        <p:strVal val="visible"/>
                                      </p:to>
                                    </p:set>
                                    <p:anim calcmode="lin" valueType="num">
                                      <p:cBhvr additive="base">
                                        <p:cTn id="31" dur="500" fill="hold"/>
                                        <p:tgtEl>
                                          <p:spTgt spid="35851"/>
                                        </p:tgtEl>
                                        <p:attrNameLst>
                                          <p:attrName>ppt_x</p:attrName>
                                        </p:attrNameLst>
                                      </p:cBhvr>
                                      <p:tavLst>
                                        <p:tav tm="0">
                                          <p:val>
                                            <p:strVal val="#ppt_x"/>
                                          </p:val>
                                        </p:tav>
                                        <p:tav tm="100000">
                                          <p:val>
                                            <p:strVal val="#ppt_x"/>
                                          </p:val>
                                        </p:tav>
                                      </p:tavLst>
                                    </p:anim>
                                    <p:anim calcmode="lin" valueType="num">
                                      <p:cBhvr additive="base">
                                        <p:cTn id="32" dur="500" fill="hold"/>
                                        <p:tgtEl>
                                          <p:spTgt spid="35851"/>
                                        </p:tgtEl>
                                        <p:attrNameLst>
                                          <p:attrName>ppt_y</p:attrName>
                                        </p:attrNameLst>
                                      </p:cBhvr>
                                      <p:tavLst>
                                        <p:tav tm="0">
                                          <p:val>
                                            <p:strVal val="1+#ppt_h/2"/>
                                          </p:val>
                                        </p:tav>
                                        <p:tav tm="100000">
                                          <p:val>
                                            <p:strVal val="#ppt_y"/>
                                          </p:val>
                                        </p:tav>
                                      </p:tavLst>
                                    </p:anim>
                                  </p:childTnLst>
                                </p:cTn>
                              </p:par>
                              <p:par>
                                <p:cTn id="33" presetID="53" presetClass="entr" presetSubtype="16" fill="hold" grpId="0" nodeType="withEffect">
                                  <p:stCondLst>
                                    <p:cond delay="0"/>
                                  </p:stCondLst>
                                  <p:childTnLst>
                                    <p:set>
                                      <p:cBhvr>
                                        <p:cTn id="34" dur="1" fill="hold">
                                          <p:stCondLst>
                                            <p:cond delay="0"/>
                                          </p:stCondLst>
                                        </p:cTn>
                                        <p:tgtEl>
                                          <p:spTgt spid="35848"/>
                                        </p:tgtEl>
                                        <p:attrNameLst>
                                          <p:attrName>style.visibility</p:attrName>
                                        </p:attrNameLst>
                                      </p:cBhvr>
                                      <p:to>
                                        <p:strVal val="visible"/>
                                      </p:to>
                                    </p:set>
                                    <p:anim calcmode="lin" valueType="num">
                                      <p:cBhvr>
                                        <p:cTn id="35" dur="500" fill="hold"/>
                                        <p:tgtEl>
                                          <p:spTgt spid="35848"/>
                                        </p:tgtEl>
                                        <p:attrNameLst>
                                          <p:attrName>ppt_w</p:attrName>
                                        </p:attrNameLst>
                                      </p:cBhvr>
                                      <p:tavLst>
                                        <p:tav tm="0">
                                          <p:val>
                                            <p:fltVal val="0"/>
                                          </p:val>
                                        </p:tav>
                                        <p:tav tm="100000">
                                          <p:val>
                                            <p:strVal val="#ppt_w"/>
                                          </p:val>
                                        </p:tav>
                                      </p:tavLst>
                                    </p:anim>
                                    <p:anim calcmode="lin" valueType="num">
                                      <p:cBhvr>
                                        <p:cTn id="36" dur="500" fill="hold"/>
                                        <p:tgtEl>
                                          <p:spTgt spid="35848"/>
                                        </p:tgtEl>
                                        <p:attrNameLst>
                                          <p:attrName>ppt_h</p:attrName>
                                        </p:attrNameLst>
                                      </p:cBhvr>
                                      <p:tavLst>
                                        <p:tav tm="0">
                                          <p:val>
                                            <p:fltVal val="0"/>
                                          </p:val>
                                        </p:tav>
                                        <p:tav tm="100000">
                                          <p:val>
                                            <p:strVal val="#ppt_h"/>
                                          </p:val>
                                        </p:tav>
                                      </p:tavLst>
                                    </p:anim>
                                    <p:animEffect transition="in" filter="fade">
                                      <p:cBhvr>
                                        <p:cTn id="37" dur="500"/>
                                        <p:tgtEl>
                                          <p:spTgt spid="35848"/>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35850"/>
                                        </p:tgtEl>
                                        <p:attrNameLst>
                                          <p:attrName>style.visibility</p:attrName>
                                        </p:attrNameLst>
                                      </p:cBhvr>
                                      <p:to>
                                        <p:strVal val="visible"/>
                                      </p:to>
                                    </p:set>
                                    <p:anim calcmode="lin" valueType="num">
                                      <p:cBhvr>
                                        <p:cTn id="40" dur="500" fill="hold"/>
                                        <p:tgtEl>
                                          <p:spTgt spid="35850"/>
                                        </p:tgtEl>
                                        <p:attrNameLst>
                                          <p:attrName>ppt_w</p:attrName>
                                        </p:attrNameLst>
                                      </p:cBhvr>
                                      <p:tavLst>
                                        <p:tav tm="0">
                                          <p:val>
                                            <p:fltVal val="0"/>
                                          </p:val>
                                        </p:tav>
                                        <p:tav tm="100000">
                                          <p:val>
                                            <p:strVal val="#ppt_w"/>
                                          </p:val>
                                        </p:tav>
                                      </p:tavLst>
                                    </p:anim>
                                    <p:anim calcmode="lin" valueType="num">
                                      <p:cBhvr>
                                        <p:cTn id="41" dur="500" fill="hold"/>
                                        <p:tgtEl>
                                          <p:spTgt spid="35850"/>
                                        </p:tgtEl>
                                        <p:attrNameLst>
                                          <p:attrName>ppt_h</p:attrName>
                                        </p:attrNameLst>
                                      </p:cBhvr>
                                      <p:tavLst>
                                        <p:tav tm="0">
                                          <p:val>
                                            <p:fltVal val="0"/>
                                          </p:val>
                                        </p:tav>
                                        <p:tav tm="100000">
                                          <p:val>
                                            <p:strVal val="#ppt_h"/>
                                          </p:val>
                                        </p:tav>
                                      </p:tavLst>
                                    </p:anim>
                                    <p:animEffect transition="in" filter="fade">
                                      <p:cBhvr>
                                        <p:cTn id="42" dur="500"/>
                                        <p:tgtEl>
                                          <p:spTgt spid="35850"/>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35852"/>
                                        </p:tgtEl>
                                        <p:attrNameLst>
                                          <p:attrName>style.visibility</p:attrName>
                                        </p:attrNameLst>
                                      </p:cBhvr>
                                      <p:to>
                                        <p:strVal val="visible"/>
                                      </p:to>
                                    </p:set>
                                    <p:anim calcmode="lin" valueType="num">
                                      <p:cBhvr>
                                        <p:cTn id="45" dur="500" fill="hold"/>
                                        <p:tgtEl>
                                          <p:spTgt spid="35852"/>
                                        </p:tgtEl>
                                        <p:attrNameLst>
                                          <p:attrName>ppt_w</p:attrName>
                                        </p:attrNameLst>
                                      </p:cBhvr>
                                      <p:tavLst>
                                        <p:tav tm="0">
                                          <p:val>
                                            <p:fltVal val="0"/>
                                          </p:val>
                                        </p:tav>
                                        <p:tav tm="100000">
                                          <p:val>
                                            <p:strVal val="#ppt_w"/>
                                          </p:val>
                                        </p:tav>
                                      </p:tavLst>
                                    </p:anim>
                                    <p:anim calcmode="lin" valueType="num">
                                      <p:cBhvr>
                                        <p:cTn id="46" dur="500" fill="hold"/>
                                        <p:tgtEl>
                                          <p:spTgt spid="35852"/>
                                        </p:tgtEl>
                                        <p:attrNameLst>
                                          <p:attrName>ppt_h</p:attrName>
                                        </p:attrNameLst>
                                      </p:cBhvr>
                                      <p:tavLst>
                                        <p:tav tm="0">
                                          <p:val>
                                            <p:fltVal val="0"/>
                                          </p:val>
                                        </p:tav>
                                        <p:tav tm="100000">
                                          <p:val>
                                            <p:strVal val="#ppt_h"/>
                                          </p:val>
                                        </p:tav>
                                      </p:tavLst>
                                    </p:anim>
                                    <p:animEffect transition="in" filter="fade">
                                      <p:cBhvr>
                                        <p:cTn id="47" dur="500"/>
                                        <p:tgtEl>
                                          <p:spTgt spid="35852"/>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randombar(horizontal)">
                                      <p:cBhvr>
                                        <p:cTn id="5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3657600"/>
          </a:xfrm>
        </p:spPr>
        <p:txBody>
          <a:bodyPr/>
          <a:lstStyle/>
          <a:p>
            <a:pPr marL="342900" lvl="1" indent="-342900">
              <a:buFontTx/>
              <a:buChar char="•"/>
            </a:pPr>
            <a:r>
              <a:rPr lang="en-US" b="1" dirty="0"/>
              <a:t>Customer Analysis</a:t>
            </a:r>
            <a:endParaRPr lang="en-US" dirty="0"/>
          </a:p>
          <a:p>
            <a:pPr lvl="1"/>
            <a:r>
              <a:rPr lang="en-US" dirty="0"/>
              <a:t>Each customer was satisfied with the different aspects about the product in a different way, to understand a customer was satisfied with what and wasn't satisfied with what from our products will help us found the way to satisfy them</a:t>
            </a:r>
            <a:r>
              <a:rPr lang="en-US" dirty="0" smtClean="0"/>
              <a:t>.</a:t>
            </a:r>
            <a:endParaRPr lang="en-US" dirty="0"/>
          </a:p>
        </p:txBody>
      </p:sp>
      <p:sp>
        <p:nvSpPr>
          <p:cNvPr id="4" name="Title 1"/>
          <p:cNvSpPr txBox="1">
            <a:spLocks/>
          </p:cNvSpPr>
          <p:nvPr/>
        </p:nvSpPr>
        <p:spPr bwMode="gray">
          <a:xfrm>
            <a:off x="1219200" y="152400"/>
            <a:ext cx="8991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FFFF"/>
                </a:solidFill>
                <a:latin typeface="+mj-lt"/>
                <a:ea typeface="+mj-ea"/>
                <a:cs typeface="+mj-cs"/>
              </a:defRPr>
            </a:lvl1pPr>
            <a:lvl2pPr algn="l" rtl="0" eaLnBrk="1" fontAlgn="base" hangingPunct="1">
              <a:spcBef>
                <a:spcPct val="0"/>
              </a:spcBef>
              <a:spcAft>
                <a:spcPct val="0"/>
              </a:spcAft>
              <a:defRPr sz="3600" b="1">
                <a:solidFill>
                  <a:srgbClr val="FFFFFF"/>
                </a:solidFill>
                <a:latin typeface="Arial" charset="0"/>
              </a:defRPr>
            </a:lvl2pPr>
            <a:lvl3pPr algn="l" rtl="0" eaLnBrk="1" fontAlgn="base" hangingPunct="1">
              <a:spcBef>
                <a:spcPct val="0"/>
              </a:spcBef>
              <a:spcAft>
                <a:spcPct val="0"/>
              </a:spcAft>
              <a:defRPr sz="3600" b="1">
                <a:solidFill>
                  <a:srgbClr val="FFFFFF"/>
                </a:solidFill>
                <a:latin typeface="Arial" charset="0"/>
              </a:defRPr>
            </a:lvl3pPr>
            <a:lvl4pPr algn="l" rtl="0" eaLnBrk="1" fontAlgn="base" hangingPunct="1">
              <a:spcBef>
                <a:spcPct val="0"/>
              </a:spcBef>
              <a:spcAft>
                <a:spcPct val="0"/>
              </a:spcAft>
              <a:defRPr sz="3600" b="1">
                <a:solidFill>
                  <a:srgbClr val="FFFFFF"/>
                </a:solidFill>
                <a:latin typeface="Arial" charset="0"/>
              </a:defRPr>
            </a:lvl4pPr>
            <a:lvl5pPr algn="l" rtl="0" eaLnBrk="1" fontAlgn="base" hangingPunct="1">
              <a:spcBef>
                <a:spcPct val="0"/>
              </a:spcBef>
              <a:spcAft>
                <a:spcPct val="0"/>
              </a:spcAft>
              <a:defRPr sz="3600" b="1">
                <a:solidFill>
                  <a:srgbClr val="FFFFFF"/>
                </a:solidFill>
                <a:latin typeface="Arial" charset="0"/>
              </a:defRPr>
            </a:lvl5pPr>
            <a:lvl6pPr marL="457200" algn="l" rtl="0" eaLnBrk="1" fontAlgn="base" hangingPunct="1">
              <a:spcBef>
                <a:spcPct val="0"/>
              </a:spcBef>
              <a:spcAft>
                <a:spcPct val="0"/>
              </a:spcAft>
              <a:defRPr sz="3600" b="1">
                <a:solidFill>
                  <a:srgbClr val="FFFFFF"/>
                </a:solidFill>
                <a:latin typeface="Arial" charset="0"/>
              </a:defRPr>
            </a:lvl6pPr>
            <a:lvl7pPr marL="914400" algn="l" rtl="0" eaLnBrk="1" fontAlgn="base" hangingPunct="1">
              <a:spcBef>
                <a:spcPct val="0"/>
              </a:spcBef>
              <a:spcAft>
                <a:spcPct val="0"/>
              </a:spcAft>
              <a:defRPr sz="3600" b="1">
                <a:solidFill>
                  <a:srgbClr val="FFFFFF"/>
                </a:solidFill>
                <a:latin typeface="Arial" charset="0"/>
              </a:defRPr>
            </a:lvl7pPr>
            <a:lvl8pPr marL="1371600" algn="l" rtl="0" eaLnBrk="1" fontAlgn="base" hangingPunct="1">
              <a:spcBef>
                <a:spcPct val="0"/>
              </a:spcBef>
              <a:spcAft>
                <a:spcPct val="0"/>
              </a:spcAft>
              <a:defRPr sz="3600" b="1">
                <a:solidFill>
                  <a:srgbClr val="FFFFFF"/>
                </a:solidFill>
                <a:latin typeface="Arial" charset="0"/>
              </a:defRPr>
            </a:lvl8pPr>
            <a:lvl9pPr marL="1828800" algn="l" rtl="0" eaLnBrk="1" fontAlgn="base" hangingPunct="1">
              <a:spcBef>
                <a:spcPct val="0"/>
              </a:spcBef>
              <a:spcAft>
                <a:spcPct val="0"/>
              </a:spcAft>
              <a:defRPr sz="3600" b="1">
                <a:solidFill>
                  <a:srgbClr val="FFFFFF"/>
                </a:solidFill>
                <a:latin typeface="Arial" charset="0"/>
              </a:defRPr>
            </a:lvl9pPr>
          </a:lstStyle>
          <a:p>
            <a:r>
              <a:rPr lang="en-US" sz="3200" smtClean="0"/>
              <a:t>Summary of Current Satisfaction Levels</a:t>
            </a:r>
            <a:endParaRPr lang="en-US" sz="3200" dirty="0"/>
          </a:p>
        </p:txBody>
      </p:sp>
    </p:spTree>
    <p:extLst>
      <p:ext uri="{BB962C8B-B14F-4D97-AF65-F5344CB8AC3E}">
        <p14:creationId xmlns:p14="http://schemas.microsoft.com/office/powerpoint/2010/main" val="1620039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lvl="1" indent="-342900">
              <a:buFontTx/>
              <a:buChar char="•"/>
            </a:pPr>
            <a:r>
              <a:rPr lang="en-US" b="1" dirty="0"/>
              <a:t>Customer Analysis</a:t>
            </a:r>
            <a:endParaRPr lang="en-US" dirty="0"/>
          </a:p>
          <a:p>
            <a:pPr lvl="1"/>
            <a:r>
              <a:rPr lang="en-US" dirty="0"/>
              <a:t>As we can see below in Figure 8, customer A quite unsatisfied with Viking installation process, that means we need to find out what factors make him comment that our products do not meet him in the stage of installation: the environment, installation steps or something else. Fix these factors will make him satisfy in next release and also keep him in long business with company.</a:t>
            </a:r>
          </a:p>
          <a:p>
            <a:pPr lvl="1"/>
            <a:endParaRPr lang="en-US" dirty="0"/>
          </a:p>
        </p:txBody>
      </p:sp>
      <p:sp>
        <p:nvSpPr>
          <p:cNvPr id="4" name="Title 1"/>
          <p:cNvSpPr>
            <a:spLocks noGrp="1"/>
          </p:cNvSpPr>
          <p:nvPr>
            <p:ph type="title"/>
          </p:nvPr>
        </p:nvSpPr>
        <p:spPr>
          <a:xfrm>
            <a:off x="1219200" y="152400"/>
            <a:ext cx="8991600" cy="990600"/>
          </a:xfrm>
        </p:spPr>
        <p:txBody>
          <a:bodyPr/>
          <a:lstStyle/>
          <a:p>
            <a:pPr lvl="0"/>
            <a:r>
              <a:rPr lang="en-US" sz="3200" dirty="0"/>
              <a:t>Summary of Current Satisfaction Levels</a:t>
            </a:r>
            <a:endParaRPr lang="en-US" sz="3200" dirty="0"/>
          </a:p>
        </p:txBody>
      </p:sp>
    </p:spTree>
    <p:extLst>
      <p:ext uri="{BB962C8B-B14F-4D97-AF65-F5344CB8AC3E}">
        <p14:creationId xmlns:p14="http://schemas.microsoft.com/office/powerpoint/2010/main" val="776652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46433" name="Chart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7543800" cy="459028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2209800" y="6114282"/>
            <a:ext cx="52080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Figure 8: Customer A summary</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Title 1"/>
          <p:cNvSpPr>
            <a:spLocks noGrp="1"/>
          </p:cNvSpPr>
          <p:nvPr>
            <p:ph type="title"/>
          </p:nvPr>
        </p:nvSpPr>
        <p:spPr>
          <a:xfrm>
            <a:off x="1219200" y="152400"/>
            <a:ext cx="8991600" cy="990600"/>
          </a:xfrm>
        </p:spPr>
        <p:txBody>
          <a:bodyPr/>
          <a:lstStyle/>
          <a:p>
            <a:pPr lvl="0"/>
            <a:r>
              <a:rPr lang="en-US" sz="3200" dirty="0"/>
              <a:t>Summary of Current Satisfaction Levels</a:t>
            </a:r>
            <a:endParaRPr lang="en-US" sz="3200" dirty="0"/>
          </a:p>
        </p:txBody>
      </p:sp>
    </p:spTree>
    <p:extLst>
      <p:ext uri="{BB962C8B-B14F-4D97-AF65-F5344CB8AC3E}">
        <p14:creationId xmlns:p14="http://schemas.microsoft.com/office/powerpoint/2010/main" val="1174553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47457" name="Chart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442" y="1524000"/>
            <a:ext cx="8110758" cy="4419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787361" y="6228014"/>
            <a:ext cx="52309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Figure 9: Customer B summary</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Title 1"/>
          <p:cNvSpPr>
            <a:spLocks noGrp="1"/>
          </p:cNvSpPr>
          <p:nvPr>
            <p:ph type="title"/>
          </p:nvPr>
        </p:nvSpPr>
        <p:spPr>
          <a:xfrm>
            <a:off x="1219200" y="152400"/>
            <a:ext cx="8991600" cy="990600"/>
          </a:xfrm>
        </p:spPr>
        <p:txBody>
          <a:bodyPr/>
          <a:lstStyle/>
          <a:p>
            <a:pPr lvl="0"/>
            <a:r>
              <a:rPr lang="en-US" sz="3200" dirty="0"/>
              <a:t>Summary of Current Satisfaction Levels</a:t>
            </a:r>
            <a:endParaRPr lang="en-US" sz="3200" dirty="0"/>
          </a:p>
        </p:txBody>
      </p:sp>
    </p:spTree>
    <p:extLst>
      <p:ext uri="{BB962C8B-B14F-4D97-AF65-F5344CB8AC3E}">
        <p14:creationId xmlns:p14="http://schemas.microsoft.com/office/powerpoint/2010/main" val="2071870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48481" name="Chart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20" y="1447800"/>
            <a:ext cx="8500180" cy="479836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981200" y="6246168"/>
            <a:ext cx="54024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Figure 10: Customer C summary</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Title 1"/>
          <p:cNvSpPr>
            <a:spLocks noGrp="1"/>
          </p:cNvSpPr>
          <p:nvPr>
            <p:ph type="title"/>
          </p:nvPr>
        </p:nvSpPr>
        <p:spPr>
          <a:xfrm>
            <a:off x="1219200" y="152400"/>
            <a:ext cx="8991600" cy="990600"/>
          </a:xfrm>
        </p:spPr>
        <p:txBody>
          <a:bodyPr/>
          <a:lstStyle/>
          <a:p>
            <a:pPr lvl="0"/>
            <a:r>
              <a:rPr lang="en-US" sz="3200" dirty="0"/>
              <a:t>Summary of Current Satisfaction Levels</a:t>
            </a:r>
            <a:endParaRPr lang="en-US" sz="3200" dirty="0"/>
          </a:p>
        </p:txBody>
      </p:sp>
    </p:spTree>
    <p:extLst>
      <p:ext uri="{BB962C8B-B14F-4D97-AF65-F5344CB8AC3E}">
        <p14:creationId xmlns:p14="http://schemas.microsoft.com/office/powerpoint/2010/main" val="1362617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49505" name="Chart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82" y="1676400"/>
            <a:ext cx="8349018" cy="4419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879275" y="6394103"/>
            <a:ext cx="53854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Figure 11: Customer D summary</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Title 1"/>
          <p:cNvSpPr>
            <a:spLocks noGrp="1"/>
          </p:cNvSpPr>
          <p:nvPr>
            <p:ph type="title"/>
          </p:nvPr>
        </p:nvSpPr>
        <p:spPr>
          <a:xfrm>
            <a:off x="1219200" y="152400"/>
            <a:ext cx="8991600" cy="990600"/>
          </a:xfrm>
        </p:spPr>
        <p:txBody>
          <a:bodyPr/>
          <a:lstStyle/>
          <a:p>
            <a:pPr lvl="0"/>
            <a:r>
              <a:rPr lang="en-US" sz="3200" dirty="0"/>
              <a:t>Summary of Current Satisfaction Levels</a:t>
            </a:r>
            <a:endParaRPr lang="en-US" sz="3200" dirty="0"/>
          </a:p>
        </p:txBody>
      </p:sp>
    </p:spTree>
    <p:extLst>
      <p:ext uri="{BB962C8B-B14F-4D97-AF65-F5344CB8AC3E}">
        <p14:creationId xmlns:p14="http://schemas.microsoft.com/office/powerpoint/2010/main" val="2823027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50529" name="Chart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600200"/>
            <a:ext cx="8001000" cy="4267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752600" y="6324600"/>
            <a:ext cx="53848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Figure 12: Customer E summary</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Title 1"/>
          <p:cNvSpPr>
            <a:spLocks noGrp="1"/>
          </p:cNvSpPr>
          <p:nvPr>
            <p:ph type="title"/>
          </p:nvPr>
        </p:nvSpPr>
        <p:spPr>
          <a:xfrm>
            <a:off x="1219200" y="152400"/>
            <a:ext cx="8991600" cy="990600"/>
          </a:xfrm>
        </p:spPr>
        <p:txBody>
          <a:bodyPr/>
          <a:lstStyle/>
          <a:p>
            <a:pPr lvl="0"/>
            <a:r>
              <a:rPr lang="en-US" sz="3200" dirty="0"/>
              <a:t>Summary of Current Satisfaction Levels</a:t>
            </a:r>
            <a:endParaRPr lang="en-US" sz="3200" dirty="0"/>
          </a:p>
        </p:txBody>
      </p:sp>
    </p:spTree>
    <p:extLst>
      <p:ext uri="{BB962C8B-B14F-4D97-AF65-F5344CB8AC3E}">
        <p14:creationId xmlns:p14="http://schemas.microsoft.com/office/powerpoint/2010/main" val="2007430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62200"/>
            <a:ext cx="8229600" cy="2819400"/>
          </a:xfrm>
        </p:spPr>
        <p:txBody>
          <a:bodyPr/>
          <a:lstStyle/>
          <a:p>
            <a:r>
              <a:rPr lang="en-US" dirty="0"/>
              <a:t>Generally, customers were satisfied with Viking but in installation process still make some customers unsatisfied. We must focus on this point to improve Viking in next release.</a:t>
            </a:r>
          </a:p>
          <a:p>
            <a:endParaRPr lang="en-US" dirty="0"/>
          </a:p>
        </p:txBody>
      </p:sp>
      <p:sp>
        <p:nvSpPr>
          <p:cNvPr id="4" name="Title 1"/>
          <p:cNvSpPr>
            <a:spLocks noGrp="1"/>
          </p:cNvSpPr>
          <p:nvPr>
            <p:ph type="title"/>
          </p:nvPr>
        </p:nvSpPr>
        <p:spPr>
          <a:xfrm>
            <a:off x="1219200" y="152400"/>
            <a:ext cx="8991600" cy="990600"/>
          </a:xfrm>
        </p:spPr>
        <p:txBody>
          <a:bodyPr/>
          <a:lstStyle/>
          <a:p>
            <a:pPr lvl="0"/>
            <a:r>
              <a:rPr lang="en-US" sz="3200" dirty="0"/>
              <a:t>Summary of Current Satisfaction Levels</a:t>
            </a:r>
            <a:endParaRPr lang="en-US" sz="3200" dirty="0"/>
          </a:p>
        </p:txBody>
      </p:sp>
    </p:spTree>
    <p:extLst>
      <p:ext uri="{BB962C8B-B14F-4D97-AF65-F5344CB8AC3E}">
        <p14:creationId xmlns:p14="http://schemas.microsoft.com/office/powerpoint/2010/main" val="1464844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WordArt 2"/>
          <p:cNvSpPr>
            <a:spLocks noChangeArrowheads="1" noChangeShapeType="1" noTextEdit="1"/>
          </p:cNvSpPr>
          <p:nvPr/>
        </p:nvSpPr>
        <p:spPr bwMode="gray">
          <a:xfrm>
            <a:off x="3429000" y="2397919"/>
            <a:ext cx="5715000" cy="1488281"/>
          </a:xfrm>
          <a:prstGeom prst="rect">
            <a:avLst/>
          </a:prstGeom>
        </p:spPr>
        <p:txBody>
          <a:bodyPr wrap="none" fromWordArt="1">
            <a:prstTxWarp prst="textPlain">
              <a:avLst>
                <a:gd name="adj" fmla="val 50000"/>
              </a:avLst>
            </a:prstTxWarp>
          </a:bodyPr>
          <a:lstStyle/>
          <a:p>
            <a:pPr algn="ctr"/>
            <a:r>
              <a:rPr lang="en-US" sz="3600" kern="1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j-lt"/>
                <a:ea typeface="Verdana"/>
                <a:cs typeface="Verdana"/>
              </a:rPr>
              <a:t>Thanks </a:t>
            </a:r>
          </a:p>
          <a:p>
            <a:pPr algn="ctr"/>
            <a:r>
              <a:rPr lang="en-US" sz="3600" kern="1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j-lt"/>
                <a:ea typeface="Verdana"/>
                <a:cs typeface="Verdana"/>
              </a:rPr>
              <a:t>for your listening!</a:t>
            </a:r>
            <a:endParaRPr lang="en-US" sz="3600" kern="1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j-lt"/>
              <a:ea typeface="Verdana"/>
              <a:cs typeface="Verdana"/>
            </a:endParaRPr>
          </a:p>
        </p:txBody>
      </p:sp>
      <p:pic>
        <p:nvPicPr>
          <p:cNvPr id="7"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3400" y="4158566"/>
            <a:ext cx="3629305" cy="27221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6562"/>
                                        </p:tgtEl>
                                        <p:attrNameLst>
                                          <p:attrName>style.visibility</p:attrName>
                                        </p:attrNameLst>
                                      </p:cBhvr>
                                      <p:to>
                                        <p:strVal val="visible"/>
                                      </p:to>
                                    </p:set>
                                    <p:animEffect transition="in" filter="barn(inVertical)">
                                      <p:cBhvr>
                                        <p:cTn id="7" dur="500"/>
                                        <p:tgtEl>
                                          <p:spTgt spid="66562"/>
                                        </p:tgtEl>
                                      </p:cBhvr>
                                    </p:animEffect>
                                  </p:childTnLst>
                                </p:cTn>
                              </p:par>
                            </p:childTnLst>
                          </p:cTn>
                        </p:par>
                        <p:par>
                          <p:cTn id="8" fill="hold">
                            <p:stCondLst>
                              <p:cond delay="500"/>
                            </p:stCondLst>
                            <p:childTnLst>
                              <p:par>
                                <p:cTn id="9" presetID="21"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4)">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Introduction</a:t>
            </a:r>
            <a:endParaRPr lang="en-US" dirty="0"/>
          </a:p>
        </p:txBody>
      </p:sp>
      <p:sp>
        <p:nvSpPr>
          <p:cNvPr id="3" name="Content Placeholder 2"/>
          <p:cNvSpPr>
            <a:spLocks noGrp="1"/>
          </p:cNvSpPr>
          <p:nvPr>
            <p:ph idx="1"/>
          </p:nvPr>
        </p:nvSpPr>
        <p:spPr>
          <a:xfrm>
            <a:off x="457200" y="1219200"/>
            <a:ext cx="8229600" cy="6019800"/>
          </a:xfrm>
        </p:spPr>
        <p:txBody>
          <a:bodyPr/>
          <a:lstStyle/>
          <a:p>
            <a:pPr lvl="1"/>
            <a:r>
              <a:rPr lang="en-US" b="1" dirty="0" smtClean="0"/>
              <a:t>Purpose</a:t>
            </a:r>
          </a:p>
          <a:p>
            <a:r>
              <a:rPr lang="en-US" sz="2400" dirty="0"/>
              <a:t>Satisfying our customers is an essential element to staying in business in this modern world of global competition.  </a:t>
            </a:r>
            <a:endParaRPr lang="en-US" sz="2400" dirty="0" smtClean="0"/>
          </a:p>
          <a:p>
            <a:r>
              <a:rPr lang="en-US" sz="2400" dirty="0" smtClean="0"/>
              <a:t>We </a:t>
            </a:r>
            <a:r>
              <a:rPr lang="en-US" sz="2400" dirty="0"/>
              <a:t>must satisfy and even delight our customers with the value of our software products and services to gain their loyalty and repeat business.  </a:t>
            </a:r>
            <a:endParaRPr lang="en-US" sz="2400" dirty="0" smtClean="0"/>
          </a:p>
          <a:p>
            <a:r>
              <a:rPr lang="en-US" sz="2400" dirty="0" smtClean="0"/>
              <a:t>One </a:t>
            </a:r>
            <a:r>
              <a:rPr lang="en-US" sz="2400" dirty="0"/>
              <a:t>of the best ways to find out is to ask them using Customer Satisfaction Surveys. These surveys can provide management with the information they need to determine their customer's level of satisfaction with their software products and with the services associated with those products.</a:t>
            </a:r>
          </a:p>
          <a:p>
            <a:r>
              <a:rPr lang="en-US" sz="2400" dirty="0"/>
              <a:t>This report will analyzes provided Viking customer satisfaction data</a:t>
            </a:r>
          </a:p>
          <a:p>
            <a:pPr lvl="2"/>
            <a:endParaRPr lang="en-US" b="1" dirty="0" smtClean="0"/>
          </a:p>
          <a:p>
            <a:pPr lvl="1"/>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Tree>
    <p:extLst>
      <p:ext uri="{BB962C8B-B14F-4D97-AF65-F5344CB8AC3E}">
        <p14:creationId xmlns:p14="http://schemas.microsoft.com/office/powerpoint/2010/main" val="3644494017"/>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marL="342900" lvl="1" indent="-342900">
              <a:buFontTx/>
              <a:buChar char="•"/>
            </a:pPr>
            <a:r>
              <a:rPr lang="en-US" b="1" dirty="0"/>
              <a:t>Scope</a:t>
            </a:r>
            <a:endParaRPr lang="en-US" dirty="0"/>
          </a:p>
          <a:p>
            <a:r>
              <a:rPr lang="en-US" sz="2400" dirty="0"/>
              <a:t>We sent this survey to our 5 big customers 4 months after Viking release 1 shipped to find out how they were using the product, and how much they liked it.  Each customer's response can be found in their Worksheet.  </a:t>
            </a:r>
          </a:p>
          <a:p>
            <a:r>
              <a:rPr lang="en-US" sz="2400" dirty="0"/>
              <a:t>At the time we sent out the survey we had the 5 big customers and also about 20 small (&lt;20 users each) customers.  We chose to not send the survey to the small customers because the large customers have thousands more users so they are who we want to please the most</a:t>
            </a:r>
            <a:endParaRPr lang="en-US" sz="2400" dirty="0"/>
          </a:p>
        </p:txBody>
      </p:sp>
    </p:spTree>
    <p:extLst>
      <p:ext uri="{BB962C8B-B14F-4D97-AF65-F5344CB8AC3E}">
        <p14:creationId xmlns:p14="http://schemas.microsoft.com/office/powerpoint/2010/main" val="482019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19050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3050844"/>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66984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Introduction</a:t>
            </a:r>
          </a:p>
        </p:txBody>
      </p:sp>
      <p:sp>
        <p:nvSpPr>
          <p:cNvPr id="35849" name="Line 9"/>
          <p:cNvSpPr>
            <a:spLocks noChangeShapeType="1"/>
          </p:cNvSpPr>
          <p:nvPr/>
        </p:nvSpPr>
        <p:spPr bwMode="black">
          <a:xfrm>
            <a:off x="2955925" y="409850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3608387" y="358424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Variable Data Definitions</a:t>
            </a:r>
          </a:p>
        </p:txBody>
      </p:sp>
      <p:sp>
        <p:nvSpPr>
          <p:cNvPr id="35851" name="Line 11"/>
          <p:cNvSpPr>
            <a:spLocks noChangeShapeType="1"/>
          </p:cNvSpPr>
          <p:nvPr/>
        </p:nvSpPr>
        <p:spPr bwMode="black">
          <a:xfrm>
            <a:off x="2971800" y="5052596"/>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3518990" y="4459069"/>
            <a:ext cx="35528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Summary of Current Satisfaction Levels</a:t>
            </a:r>
          </a:p>
        </p:txBody>
      </p:sp>
      <p:grpSp>
        <p:nvGrpSpPr>
          <p:cNvPr id="35934" name="Group 94"/>
          <p:cNvGrpSpPr>
            <a:grpSpLocks/>
          </p:cNvGrpSpPr>
          <p:nvPr/>
        </p:nvGrpSpPr>
        <p:grpSpPr bwMode="auto">
          <a:xfrm>
            <a:off x="2813050" y="2658732"/>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2819400" y="3585832"/>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2808288" y="4670008"/>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33" name="Striped Right Arrow 32"/>
          <p:cNvSpPr/>
          <p:nvPr/>
        </p:nvSpPr>
        <p:spPr bwMode="auto">
          <a:xfrm rot="10800000">
            <a:off x="6067425" y="3075032"/>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289956796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2" presetClass="entr" presetSubtype="4" fill="hold" grpId="0" nodeType="withEffect">
                                  <p:stCondLst>
                                    <p:cond delay="0"/>
                                  </p:stCondLst>
                                  <p:childTnLst>
                                    <p:set>
                                      <p:cBhvr>
                                        <p:cTn id="22" dur="1" fill="hold">
                                          <p:stCondLst>
                                            <p:cond delay="0"/>
                                          </p:stCondLst>
                                        </p:cTn>
                                        <p:tgtEl>
                                          <p:spTgt spid="35844"/>
                                        </p:tgtEl>
                                        <p:attrNameLst>
                                          <p:attrName>style.visibility</p:attrName>
                                        </p:attrNameLst>
                                      </p:cBhvr>
                                      <p:to>
                                        <p:strVal val="visible"/>
                                      </p:to>
                                    </p:set>
                                    <p:anim calcmode="lin" valueType="num">
                                      <p:cBhvr additive="base">
                                        <p:cTn id="23" dur="500" fill="hold"/>
                                        <p:tgtEl>
                                          <p:spTgt spid="35844"/>
                                        </p:tgtEl>
                                        <p:attrNameLst>
                                          <p:attrName>ppt_x</p:attrName>
                                        </p:attrNameLst>
                                      </p:cBhvr>
                                      <p:tavLst>
                                        <p:tav tm="0">
                                          <p:val>
                                            <p:strVal val="#ppt_x"/>
                                          </p:val>
                                        </p:tav>
                                        <p:tav tm="100000">
                                          <p:val>
                                            <p:strVal val="#ppt_x"/>
                                          </p:val>
                                        </p:tav>
                                      </p:tavLst>
                                    </p:anim>
                                    <p:anim calcmode="lin" valueType="num">
                                      <p:cBhvr additive="base">
                                        <p:cTn id="24" dur="500" fill="hold"/>
                                        <p:tgtEl>
                                          <p:spTgt spid="3584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5849"/>
                                        </p:tgtEl>
                                        <p:attrNameLst>
                                          <p:attrName>style.visibility</p:attrName>
                                        </p:attrNameLst>
                                      </p:cBhvr>
                                      <p:to>
                                        <p:strVal val="visible"/>
                                      </p:to>
                                    </p:set>
                                    <p:anim calcmode="lin" valueType="num">
                                      <p:cBhvr additive="base">
                                        <p:cTn id="27" dur="500" fill="hold"/>
                                        <p:tgtEl>
                                          <p:spTgt spid="35849"/>
                                        </p:tgtEl>
                                        <p:attrNameLst>
                                          <p:attrName>ppt_x</p:attrName>
                                        </p:attrNameLst>
                                      </p:cBhvr>
                                      <p:tavLst>
                                        <p:tav tm="0">
                                          <p:val>
                                            <p:strVal val="#ppt_x"/>
                                          </p:val>
                                        </p:tav>
                                        <p:tav tm="100000">
                                          <p:val>
                                            <p:strVal val="#ppt_x"/>
                                          </p:val>
                                        </p:tav>
                                      </p:tavLst>
                                    </p:anim>
                                    <p:anim calcmode="lin" valueType="num">
                                      <p:cBhvr additive="base">
                                        <p:cTn id="28" dur="500" fill="hold"/>
                                        <p:tgtEl>
                                          <p:spTgt spid="3584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5851"/>
                                        </p:tgtEl>
                                        <p:attrNameLst>
                                          <p:attrName>style.visibility</p:attrName>
                                        </p:attrNameLst>
                                      </p:cBhvr>
                                      <p:to>
                                        <p:strVal val="visible"/>
                                      </p:to>
                                    </p:set>
                                    <p:anim calcmode="lin" valueType="num">
                                      <p:cBhvr additive="base">
                                        <p:cTn id="31" dur="500" fill="hold"/>
                                        <p:tgtEl>
                                          <p:spTgt spid="35851"/>
                                        </p:tgtEl>
                                        <p:attrNameLst>
                                          <p:attrName>ppt_x</p:attrName>
                                        </p:attrNameLst>
                                      </p:cBhvr>
                                      <p:tavLst>
                                        <p:tav tm="0">
                                          <p:val>
                                            <p:strVal val="#ppt_x"/>
                                          </p:val>
                                        </p:tav>
                                        <p:tav tm="100000">
                                          <p:val>
                                            <p:strVal val="#ppt_x"/>
                                          </p:val>
                                        </p:tav>
                                      </p:tavLst>
                                    </p:anim>
                                    <p:anim calcmode="lin" valueType="num">
                                      <p:cBhvr additive="base">
                                        <p:cTn id="32" dur="500" fill="hold"/>
                                        <p:tgtEl>
                                          <p:spTgt spid="35851"/>
                                        </p:tgtEl>
                                        <p:attrNameLst>
                                          <p:attrName>ppt_y</p:attrName>
                                        </p:attrNameLst>
                                      </p:cBhvr>
                                      <p:tavLst>
                                        <p:tav tm="0">
                                          <p:val>
                                            <p:strVal val="1+#ppt_h/2"/>
                                          </p:val>
                                        </p:tav>
                                        <p:tav tm="100000">
                                          <p:val>
                                            <p:strVal val="#ppt_y"/>
                                          </p:val>
                                        </p:tav>
                                      </p:tavLst>
                                    </p:anim>
                                  </p:childTnLst>
                                </p:cTn>
                              </p:par>
                              <p:par>
                                <p:cTn id="33" presetID="53" presetClass="entr" presetSubtype="16" fill="hold" grpId="0" nodeType="withEffect">
                                  <p:stCondLst>
                                    <p:cond delay="0"/>
                                  </p:stCondLst>
                                  <p:childTnLst>
                                    <p:set>
                                      <p:cBhvr>
                                        <p:cTn id="34" dur="1" fill="hold">
                                          <p:stCondLst>
                                            <p:cond delay="0"/>
                                          </p:stCondLst>
                                        </p:cTn>
                                        <p:tgtEl>
                                          <p:spTgt spid="35848"/>
                                        </p:tgtEl>
                                        <p:attrNameLst>
                                          <p:attrName>style.visibility</p:attrName>
                                        </p:attrNameLst>
                                      </p:cBhvr>
                                      <p:to>
                                        <p:strVal val="visible"/>
                                      </p:to>
                                    </p:set>
                                    <p:anim calcmode="lin" valueType="num">
                                      <p:cBhvr>
                                        <p:cTn id="35" dur="500" fill="hold"/>
                                        <p:tgtEl>
                                          <p:spTgt spid="35848"/>
                                        </p:tgtEl>
                                        <p:attrNameLst>
                                          <p:attrName>ppt_w</p:attrName>
                                        </p:attrNameLst>
                                      </p:cBhvr>
                                      <p:tavLst>
                                        <p:tav tm="0">
                                          <p:val>
                                            <p:fltVal val="0"/>
                                          </p:val>
                                        </p:tav>
                                        <p:tav tm="100000">
                                          <p:val>
                                            <p:strVal val="#ppt_w"/>
                                          </p:val>
                                        </p:tav>
                                      </p:tavLst>
                                    </p:anim>
                                    <p:anim calcmode="lin" valueType="num">
                                      <p:cBhvr>
                                        <p:cTn id="36" dur="500" fill="hold"/>
                                        <p:tgtEl>
                                          <p:spTgt spid="35848"/>
                                        </p:tgtEl>
                                        <p:attrNameLst>
                                          <p:attrName>ppt_h</p:attrName>
                                        </p:attrNameLst>
                                      </p:cBhvr>
                                      <p:tavLst>
                                        <p:tav tm="0">
                                          <p:val>
                                            <p:fltVal val="0"/>
                                          </p:val>
                                        </p:tav>
                                        <p:tav tm="100000">
                                          <p:val>
                                            <p:strVal val="#ppt_h"/>
                                          </p:val>
                                        </p:tav>
                                      </p:tavLst>
                                    </p:anim>
                                    <p:animEffect transition="in" filter="fade">
                                      <p:cBhvr>
                                        <p:cTn id="37" dur="500"/>
                                        <p:tgtEl>
                                          <p:spTgt spid="35848"/>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35850"/>
                                        </p:tgtEl>
                                        <p:attrNameLst>
                                          <p:attrName>style.visibility</p:attrName>
                                        </p:attrNameLst>
                                      </p:cBhvr>
                                      <p:to>
                                        <p:strVal val="visible"/>
                                      </p:to>
                                    </p:set>
                                    <p:anim calcmode="lin" valueType="num">
                                      <p:cBhvr>
                                        <p:cTn id="40" dur="500" fill="hold"/>
                                        <p:tgtEl>
                                          <p:spTgt spid="35850"/>
                                        </p:tgtEl>
                                        <p:attrNameLst>
                                          <p:attrName>ppt_w</p:attrName>
                                        </p:attrNameLst>
                                      </p:cBhvr>
                                      <p:tavLst>
                                        <p:tav tm="0">
                                          <p:val>
                                            <p:fltVal val="0"/>
                                          </p:val>
                                        </p:tav>
                                        <p:tav tm="100000">
                                          <p:val>
                                            <p:strVal val="#ppt_w"/>
                                          </p:val>
                                        </p:tav>
                                      </p:tavLst>
                                    </p:anim>
                                    <p:anim calcmode="lin" valueType="num">
                                      <p:cBhvr>
                                        <p:cTn id="41" dur="500" fill="hold"/>
                                        <p:tgtEl>
                                          <p:spTgt spid="35850"/>
                                        </p:tgtEl>
                                        <p:attrNameLst>
                                          <p:attrName>ppt_h</p:attrName>
                                        </p:attrNameLst>
                                      </p:cBhvr>
                                      <p:tavLst>
                                        <p:tav tm="0">
                                          <p:val>
                                            <p:fltVal val="0"/>
                                          </p:val>
                                        </p:tav>
                                        <p:tav tm="100000">
                                          <p:val>
                                            <p:strVal val="#ppt_h"/>
                                          </p:val>
                                        </p:tav>
                                      </p:tavLst>
                                    </p:anim>
                                    <p:animEffect transition="in" filter="fade">
                                      <p:cBhvr>
                                        <p:cTn id="42" dur="500"/>
                                        <p:tgtEl>
                                          <p:spTgt spid="35850"/>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35852"/>
                                        </p:tgtEl>
                                        <p:attrNameLst>
                                          <p:attrName>style.visibility</p:attrName>
                                        </p:attrNameLst>
                                      </p:cBhvr>
                                      <p:to>
                                        <p:strVal val="visible"/>
                                      </p:to>
                                    </p:set>
                                    <p:anim calcmode="lin" valueType="num">
                                      <p:cBhvr>
                                        <p:cTn id="45" dur="500" fill="hold"/>
                                        <p:tgtEl>
                                          <p:spTgt spid="35852"/>
                                        </p:tgtEl>
                                        <p:attrNameLst>
                                          <p:attrName>ppt_w</p:attrName>
                                        </p:attrNameLst>
                                      </p:cBhvr>
                                      <p:tavLst>
                                        <p:tav tm="0">
                                          <p:val>
                                            <p:fltVal val="0"/>
                                          </p:val>
                                        </p:tav>
                                        <p:tav tm="100000">
                                          <p:val>
                                            <p:strVal val="#ppt_w"/>
                                          </p:val>
                                        </p:tav>
                                      </p:tavLst>
                                    </p:anim>
                                    <p:anim calcmode="lin" valueType="num">
                                      <p:cBhvr>
                                        <p:cTn id="46" dur="500" fill="hold"/>
                                        <p:tgtEl>
                                          <p:spTgt spid="35852"/>
                                        </p:tgtEl>
                                        <p:attrNameLst>
                                          <p:attrName>ppt_h</p:attrName>
                                        </p:attrNameLst>
                                      </p:cBhvr>
                                      <p:tavLst>
                                        <p:tav tm="0">
                                          <p:val>
                                            <p:fltVal val="0"/>
                                          </p:val>
                                        </p:tav>
                                        <p:tav tm="100000">
                                          <p:val>
                                            <p:strVal val="#ppt_h"/>
                                          </p:val>
                                        </p:tav>
                                      </p:tavLst>
                                    </p:anim>
                                    <p:animEffect transition="in" filter="fade">
                                      <p:cBhvr>
                                        <p:cTn id="47" dur="500"/>
                                        <p:tgtEl>
                                          <p:spTgt spid="35852"/>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randombar(horizontal)">
                                      <p:cBhvr>
                                        <p:cTn id="5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1800" y="1600200"/>
            <a:ext cx="5715000" cy="4724400"/>
          </a:xfrm>
        </p:spPr>
        <p:txBody>
          <a:bodyPr/>
          <a:lstStyle/>
          <a:p>
            <a:r>
              <a:rPr lang="en-US" b="1" dirty="0"/>
              <a:t>Gender:</a:t>
            </a:r>
            <a:endParaRPr lang="en-US" dirty="0"/>
          </a:p>
          <a:p>
            <a:pPr lvl="1"/>
            <a:r>
              <a:rPr lang="en-US" dirty="0"/>
              <a:t>Male</a:t>
            </a:r>
          </a:p>
          <a:p>
            <a:pPr lvl="1"/>
            <a:r>
              <a:rPr lang="en-US" dirty="0"/>
              <a:t>Female</a:t>
            </a:r>
          </a:p>
          <a:p>
            <a:r>
              <a:rPr lang="en-US" b="1" dirty="0"/>
              <a:t>Age: Various ages</a:t>
            </a:r>
            <a:endParaRPr lang="en-US" dirty="0"/>
          </a:p>
          <a:p>
            <a:pPr lvl="1"/>
            <a:r>
              <a:rPr lang="en-US" dirty="0"/>
              <a:t>Below 18</a:t>
            </a:r>
          </a:p>
          <a:p>
            <a:pPr lvl="1"/>
            <a:r>
              <a:rPr lang="en-US" dirty="0"/>
              <a:t>18 – </a:t>
            </a:r>
            <a:r>
              <a:rPr lang="en-US" dirty="0" smtClean="0"/>
              <a:t>24</a:t>
            </a:r>
          </a:p>
          <a:p>
            <a:pPr lvl="1"/>
            <a:r>
              <a:rPr lang="en-US" dirty="0"/>
              <a:t>25 – 30</a:t>
            </a:r>
          </a:p>
          <a:p>
            <a:pPr lvl="1"/>
            <a:r>
              <a:rPr lang="en-US" dirty="0"/>
              <a:t>31 – 40</a:t>
            </a:r>
          </a:p>
          <a:p>
            <a:pPr lvl="1"/>
            <a:r>
              <a:rPr lang="en-US" dirty="0"/>
              <a:t>Above 40</a:t>
            </a:r>
          </a:p>
          <a:p>
            <a:pPr lvl="0"/>
            <a:endParaRPr lang="en-US" dirty="0"/>
          </a:p>
        </p:txBody>
      </p:sp>
      <p:sp>
        <p:nvSpPr>
          <p:cNvPr id="4" name="Title 1"/>
          <p:cNvSpPr>
            <a:spLocks noGrp="1"/>
          </p:cNvSpPr>
          <p:nvPr>
            <p:ph type="title"/>
          </p:nvPr>
        </p:nvSpPr>
        <p:spPr>
          <a:xfrm>
            <a:off x="1219200" y="152400"/>
            <a:ext cx="7391400" cy="990600"/>
          </a:xfrm>
        </p:spPr>
        <p:txBody>
          <a:bodyPr/>
          <a:lstStyle/>
          <a:p>
            <a:pPr lvl="0"/>
            <a:r>
              <a:rPr lang="en-US" sz="3200" dirty="0"/>
              <a:t>Variable Data Definitions</a:t>
            </a:r>
          </a:p>
        </p:txBody>
      </p:sp>
      <p:pic>
        <p:nvPicPr>
          <p:cNvPr id="5"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609931"/>
      </p:ext>
    </p:extLst>
  </p:cSld>
  <p:clrMapOvr>
    <a:masterClrMapping/>
  </p:clrMapOvr>
  <mc:AlternateContent xmlns:mc="http://schemas.openxmlformats.org/markup-compatibility/2006" xmlns:p14="http://schemas.microsoft.com/office/powerpoint/2010/main">
    <mc:Choice Requires="p14">
      <p:transition spd="med">
        <p14:switch dir="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1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Data Definitions</a:t>
            </a:r>
          </a:p>
        </p:txBody>
      </p:sp>
      <p:sp>
        <p:nvSpPr>
          <p:cNvPr id="3" name="Content Placeholder 2"/>
          <p:cNvSpPr>
            <a:spLocks noGrp="1"/>
          </p:cNvSpPr>
          <p:nvPr>
            <p:ph idx="1"/>
          </p:nvPr>
        </p:nvSpPr>
        <p:spPr/>
        <p:txBody>
          <a:bodyPr/>
          <a:lstStyle/>
          <a:p>
            <a:r>
              <a:rPr lang="en-US" b="1" dirty="0"/>
              <a:t>Five-level “</a:t>
            </a:r>
            <a:r>
              <a:rPr lang="en-US" b="1" dirty="0" err="1"/>
              <a:t>Likert</a:t>
            </a:r>
            <a:r>
              <a:rPr lang="en-US" b="1" dirty="0"/>
              <a:t> Scale”:</a:t>
            </a:r>
            <a:endParaRPr lang="en-US" dirty="0"/>
          </a:p>
          <a:p>
            <a:pPr lvl="1"/>
            <a:r>
              <a:rPr lang="en-US" dirty="0"/>
              <a:t>5 - Very satisfied</a:t>
            </a:r>
          </a:p>
          <a:p>
            <a:pPr lvl="1"/>
            <a:r>
              <a:rPr lang="en-US" dirty="0"/>
              <a:t>4 - Somewhat Satisfied</a:t>
            </a:r>
          </a:p>
          <a:p>
            <a:pPr lvl="1"/>
            <a:r>
              <a:rPr lang="en-US" dirty="0"/>
              <a:t>3 - Neither Satisfied nor Unsatisfied</a:t>
            </a:r>
          </a:p>
          <a:p>
            <a:pPr lvl="1"/>
            <a:r>
              <a:rPr lang="en-US" dirty="0"/>
              <a:t>2 - Somewhat Unsatisfied</a:t>
            </a:r>
          </a:p>
          <a:p>
            <a:pPr lvl="1"/>
            <a:r>
              <a:rPr lang="en-US" dirty="0"/>
              <a:t>1 - Very Unsatisfied </a:t>
            </a:r>
          </a:p>
          <a:p>
            <a:endParaRPr lang="en-US" dirty="0"/>
          </a:p>
        </p:txBody>
      </p:sp>
    </p:spTree>
    <p:extLst>
      <p:ext uri="{BB962C8B-B14F-4D97-AF65-F5344CB8AC3E}">
        <p14:creationId xmlns:p14="http://schemas.microsoft.com/office/powerpoint/2010/main" val="2545200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19050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3050844"/>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66984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Introduction</a:t>
            </a:r>
          </a:p>
        </p:txBody>
      </p:sp>
      <p:sp>
        <p:nvSpPr>
          <p:cNvPr id="35849" name="Line 9"/>
          <p:cNvSpPr>
            <a:spLocks noChangeShapeType="1"/>
          </p:cNvSpPr>
          <p:nvPr/>
        </p:nvSpPr>
        <p:spPr bwMode="black">
          <a:xfrm>
            <a:off x="2955925" y="409850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3608387" y="358424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Variable Data Definitions</a:t>
            </a:r>
          </a:p>
        </p:txBody>
      </p:sp>
      <p:sp>
        <p:nvSpPr>
          <p:cNvPr id="35851" name="Line 11"/>
          <p:cNvSpPr>
            <a:spLocks noChangeShapeType="1"/>
          </p:cNvSpPr>
          <p:nvPr/>
        </p:nvSpPr>
        <p:spPr bwMode="black">
          <a:xfrm>
            <a:off x="2971800" y="5052596"/>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3518990" y="4459069"/>
            <a:ext cx="35528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Summary of Current Satisfaction Levels</a:t>
            </a:r>
          </a:p>
        </p:txBody>
      </p:sp>
      <p:grpSp>
        <p:nvGrpSpPr>
          <p:cNvPr id="35934" name="Group 94"/>
          <p:cNvGrpSpPr>
            <a:grpSpLocks/>
          </p:cNvGrpSpPr>
          <p:nvPr/>
        </p:nvGrpSpPr>
        <p:grpSpPr bwMode="auto">
          <a:xfrm>
            <a:off x="2813050" y="2658732"/>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2819400" y="3585832"/>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2808288" y="4670008"/>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33" name="Striped Right Arrow 32"/>
          <p:cNvSpPr/>
          <p:nvPr/>
        </p:nvSpPr>
        <p:spPr bwMode="auto">
          <a:xfrm rot="10800000">
            <a:off x="6106212" y="4146874"/>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2639502477"/>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2" presetClass="entr" presetSubtype="4" fill="hold" grpId="0" nodeType="withEffect">
                                  <p:stCondLst>
                                    <p:cond delay="0"/>
                                  </p:stCondLst>
                                  <p:childTnLst>
                                    <p:set>
                                      <p:cBhvr>
                                        <p:cTn id="22" dur="1" fill="hold">
                                          <p:stCondLst>
                                            <p:cond delay="0"/>
                                          </p:stCondLst>
                                        </p:cTn>
                                        <p:tgtEl>
                                          <p:spTgt spid="35844"/>
                                        </p:tgtEl>
                                        <p:attrNameLst>
                                          <p:attrName>style.visibility</p:attrName>
                                        </p:attrNameLst>
                                      </p:cBhvr>
                                      <p:to>
                                        <p:strVal val="visible"/>
                                      </p:to>
                                    </p:set>
                                    <p:anim calcmode="lin" valueType="num">
                                      <p:cBhvr additive="base">
                                        <p:cTn id="23" dur="500" fill="hold"/>
                                        <p:tgtEl>
                                          <p:spTgt spid="35844"/>
                                        </p:tgtEl>
                                        <p:attrNameLst>
                                          <p:attrName>ppt_x</p:attrName>
                                        </p:attrNameLst>
                                      </p:cBhvr>
                                      <p:tavLst>
                                        <p:tav tm="0">
                                          <p:val>
                                            <p:strVal val="#ppt_x"/>
                                          </p:val>
                                        </p:tav>
                                        <p:tav tm="100000">
                                          <p:val>
                                            <p:strVal val="#ppt_x"/>
                                          </p:val>
                                        </p:tav>
                                      </p:tavLst>
                                    </p:anim>
                                    <p:anim calcmode="lin" valueType="num">
                                      <p:cBhvr additive="base">
                                        <p:cTn id="24" dur="500" fill="hold"/>
                                        <p:tgtEl>
                                          <p:spTgt spid="3584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5849"/>
                                        </p:tgtEl>
                                        <p:attrNameLst>
                                          <p:attrName>style.visibility</p:attrName>
                                        </p:attrNameLst>
                                      </p:cBhvr>
                                      <p:to>
                                        <p:strVal val="visible"/>
                                      </p:to>
                                    </p:set>
                                    <p:anim calcmode="lin" valueType="num">
                                      <p:cBhvr additive="base">
                                        <p:cTn id="27" dur="500" fill="hold"/>
                                        <p:tgtEl>
                                          <p:spTgt spid="35849"/>
                                        </p:tgtEl>
                                        <p:attrNameLst>
                                          <p:attrName>ppt_x</p:attrName>
                                        </p:attrNameLst>
                                      </p:cBhvr>
                                      <p:tavLst>
                                        <p:tav tm="0">
                                          <p:val>
                                            <p:strVal val="#ppt_x"/>
                                          </p:val>
                                        </p:tav>
                                        <p:tav tm="100000">
                                          <p:val>
                                            <p:strVal val="#ppt_x"/>
                                          </p:val>
                                        </p:tav>
                                      </p:tavLst>
                                    </p:anim>
                                    <p:anim calcmode="lin" valueType="num">
                                      <p:cBhvr additive="base">
                                        <p:cTn id="28" dur="500" fill="hold"/>
                                        <p:tgtEl>
                                          <p:spTgt spid="3584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5851"/>
                                        </p:tgtEl>
                                        <p:attrNameLst>
                                          <p:attrName>style.visibility</p:attrName>
                                        </p:attrNameLst>
                                      </p:cBhvr>
                                      <p:to>
                                        <p:strVal val="visible"/>
                                      </p:to>
                                    </p:set>
                                    <p:anim calcmode="lin" valueType="num">
                                      <p:cBhvr additive="base">
                                        <p:cTn id="31" dur="500" fill="hold"/>
                                        <p:tgtEl>
                                          <p:spTgt spid="35851"/>
                                        </p:tgtEl>
                                        <p:attrNameLst>
                                          <p:attrName>ppt_x</p:attrName>
                                        </p:attrNameLst>
                                      </p:cBhvr>
                                      <p:tavLst>
                                        <p:tav tm="0">
                                          <p:val>
                                            <p:strVal val="#ppt_x"/>
                                          </p:val>
                                        </p:tav>
                                        <p:tav tm="100000">
                                          <p:val>
                                            <p:strVal val="#ppt_x"/>
                                          </p:val>
                                        </p:tav>
                                      </p:tavLst>
                                    </p:anim>
                                    <p:anim calcmode="lin" valueType="num">
                                      <p:cBhvr additive="base">
                                        <p:cTn id="32" dur="500" fill="hold"/>
                                        <p:tgtEl>
                                          <p:spTgt spid="35851"/>
                                        </p:tgtEl>
                                        <p:attrNameLst>
                                          <p:attrName>ppt_y</p:attrName>
                                        </p:attrNameLst>
                                      </p:cBhvr>
                                      <p:tavLst>
                                        <p:tav tm="0">
                                          <p:val>
                                            <p:strVal val="1+#ppt_h/2"/>
                                          </p:val>
                                        </p:tav>
                                        <p:tav tm="100000">
                                          <p:val>
                                            <p:strVal val="#ppt_y"/>
                                          </p:val>
                                        </p:tav>
                                      </p:tavLst>
                                    </p:anim>
                                  </p:childTnLst>
                                </p:cTn>
                              </p:par>
                              <p:par>
                                <p:cTn id="33" presetID="53" presetClass="entr" presetSubtype="16" fill="hold" grpId="0" nodeType="withEffect">
                                  <p:stCondLst>
                                    <p:cond delay="0"/>
                                  </p:stCondLst>
                                  <p:childTnLst>
                                    <p:set>
                                      <p:cBhvr>
                                        <p:cTn id="34" dur="1" fill="hold">
                                          <p:stCondLst>
                                            <p:cond delay="0"/>
                                          </p:stCondLst>
                                        </p:cTn>
                                        <p:tgtEl>
                                          <p:spTgt spid="35848"/>
                                        </p:tgtEl>
                                        <p:attrNameLst>
                                          <p:attrName>style.visibility</p:attrName>
                                        </p:attrNameLst>
                                      </p:cBhvr>
                                      <p:to>
                                        <p:strVal val="visible"/>
                                      </p:to>
                                    </p:set>
                                    <p:anim calcmode="lin" valueType="num">
                                      <p:cBhvr>
                                        <p:cTn id="35" dur="500" fill="hold"/>
                                        <p:tgtEl>
                                          <p:spTgt spid="35848"/>
                                        </p:tgtEl>
                                        <p:attrNameLst>
                                          <p:attrName>ppt_w</p:attrName>
                                        </p:attrNameLst>
                                      </p:cBhvr>
                                      <p:tavLst>
                                        <p:tav tm="0">
                                          <p:val>
                                            <p:fltVal val="0"/>
                                          </p:val>
                                        </p:tav>
                                        <p:tav tm="100000">
                                          <p:val>
                                            <p:strVal val="#ppt_w"/>
                                          </p:val>
                                        </p:tav>
                                      </p:tavLst>
                                    </p:anim>
                                    <p:anim calcmode="lin" valueType="num">
                                      <p:cBhvr>
                                        <p:cTn id="36" dur="500" fill="hold"/>
                                        <p:tgtEl>
                                          <p:spTgt spid="35848"/>
                                        </p:tgtEl>
                                        <p:attrNameLst>
                                          <p:attrName>ppt_h</p:attrName>
                                        </p:attrNameLst>
                                      </p:cBhvr>
                                      <p:tavLst>
                                        <p:tav tm="0">
                                          <p:val>
                                            <p:fltVal val="0"/>
                                          </p:val>
                                        </p:tav>
                                        <p:tav tm="100000">
                                          <p:val>
                                            <p:strVal val="#ppt_h"/>
                                          </p:val>
                                        </p:tav>
                                      </p:tavLst>
                                    </p:anim>
                                    <p:animEffect transition="in" filter="fade">
                                      <p:cBhvr>
                                        <p:cTn id="37" dur="500"/>
                                        <p:tgtEl>
                                          <p:spTgt spid="35848"/>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35850"/>
                                        </p:tgtEl>
                                        <p:attrNameLst>
                                          <p:attrName>style.visibility</p:attrName>
                                        </p:attrNameLst>
                                      </p:cBhvr>
                                      <p:to>
                                        <p:strVal val="visible"/>
                                      </p:to>
                                    </p:set>
                                    <p:anim calcmode="lin" valueType="num">
                                      <p:cBhvr>
                                        <p:cTn id="40" dur="500" fill="hold"/>
                                        <p:tgtEl>
                                          <p:spTgt spid="35850"/>
                                        </p:tgtEl>
                                        <p:attrNameLst>
                                          <p:attrName>ppt_w</p:attrName>
                                        </p:attrNameLst>
                                      </p:cBhvr>
                                      <p:tavLst>
                                        <p:tav tm="0">
                                          <p:val>
                                            <p:fltVal val="0"/>
                                          </p:val>
                                        </p:tav>
                                        <p:tav tm="100000">
                                          <p:val>
                                            <p:strVal val="#ppt_w"/>
                                          </p:val>
                                        </p:tav>
                                      </p:tavLst>
                                    </p:anim>
                                    <p:anim calcmode="lin" valueType="num">
                                      <p:cBhvr>
                                        <p:cTn id="41" dur="500" fill="hold"/>
                                        <p:tgtEl>
                                          <p:spTgt spid="35850"/>
                                        </p:tgtEl>
                                        <p:attrNameLst>
                                          <p:attrName>ppt_h</p:attrName>
                                        </p:attrNameLst>
                                      </p:cBhvr>
                                      <p:tavLst>
                                        <p:tav tm="0">
                                          <p:val>
                                            <p:fltVal val="0"/>
                                          </p:val>
                                        </p:tav>
                                        <p:tav tm="100000">
                                          <p:val>
                                            <p:strVal val="#ppt_h"/>
                                          </p:val>
                                        </p:tav>
                                      </p:tavLst>
                                    </p:anim>
                                    <p:animEffect transition="in" filter="fade">
                                      <p:cBhvr>
                                        <p:cTn id="42" dur="500"/>
                                        <p:tgtEl>
                                          <p:spTgt spid="35850"/>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35852"/>
                                        </p:tgtEl>
                                        <p:attrNameLst>
                                          <p:attrName>style.visibility</p:attrName>
                                        </p:attrNameLst>
                                      </p:cBhvr>
                                      <p:to>
                                        <p:strVal val="visible"/>
                                      </p:to>
                                    </p:set>
                                    <p:anim calcmode="lin" valueType="num">
                                      <p:cBhvr>
                                        <p:cTn id="45" dur="500" fill="hold"/>
                                        <p:tgtEl>
                                          <p:spTgt spid="35852"/>
                                        </p:tgtEl>
                                        <p:attrNameLst>
                                          <p:attrName>ppt_w</p:attrName>
                                        </p:attrNameLst>
                                      </p:cBhvr>
                                      <p:tavLst>
                                        <p:tav tm="0">
                                          <p:val>
                                            <p:fltVal val="0"/>
                                          </p:val>
                                        </p:tav>
                                        <p:tav tm="100000">
                                          <p:val>
                                            <p:strVal val="#ppt_w"/>
                                          </p:val>
                                        </p:tav>
                                      </p:tavLst>
                                    </p:anim>
                                    <p:anim calcmode="lin" valueType="num">
                                      <p:cBhvr>
                                        <p:cTn id="46" dur="500" fill="hold"/>
                                        <p:tgtEl>
                                          <p:spTgt spid="35852"/>
                                        </p:tgtEl>
                                        <p:attrNameLst>
                                          <p:attrName>ppt_h</p:attrName>
                                        </p:attrNameLst>
                                      </p:cBhvr>
                                      <p:tavLst>
                                        <p:tav tm="0">
                                          <p:val>
                                            <p:fltVal val="0"/>
                                          </p:val>
                                        </p:tav>
                                        <p:tav tm="100000">
                                          <p:val>
                                            <p:strVal val="#ppt_h"/>
                                          </p:val>
                                        </p:tav>
                                      </p:tavLst>
                                    </p:anim>
                                    <p:animEffect transition="in" filter="fade">
                                      <p:cBhvr>
                                        <p:cTn id="47" dur="500"/>
                                        <p:tgtEl>
                                          <p:spTgt spid="35852"/>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randombar(horizontal)">
                                      <p:cBhvr>
                                        <p:cTn id="5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19200" y="152400"/>
            <a:ext cx="8991600" cy="990600"/>
          </a:xfrm>
        </p:spPr>
        <p:txBody>
          <a:bodyPr/>
          <a:lstStyle/>
          <a:p>
            <a:pPr lvl="0"/>
            <a:r>
              <a:rPr lang="en-US" sz="3200" dirty="0"/>
              <a:t>Summary of Current Satisfaction Levels</a:t>
            </a:r>
            <a:endParaRPr lang="en-US" sz="3200" dirty="0"/>
          </a:p>
        </p:txBody>
      </p:sp>
      <p:sp>
        <p:nvSpPr>
          <p:cNvPr id="2" name="Rectangle 1"/>
          <p:cNvSpPr/>
          <p:nvPr/>
        </p:nvSpPr>
        <p:spPr>
          <a:xfrm>
            <a:off x="914400" y="1143000"/>
            <a:ext cx="4774640" cy="523220"/>
          </a:xfrm>
          <a:prstGeom prst="rect">
            <a:avLst/>
          </a:prstGeom>
        </p:spPr>
        <p:txBody>
          <a:bodyPr wrap="none">
            <a:spAutoFit/>
          </a:bodyPr>
          <a:lstStyle/>
          <a:p>
            <a:pPr marL="914400" lvl="1" indent="-457200">
              <a:buFont typeface="Arial" pitchFamily="34" charset="0"/>
              <a:buChar char="•"/>
            </a:pPr>
            <a:r>
              <a:rPr lang="en-US" sz="2800" dirty="0"/>
              <a:t>Important Point Table</a:t>
            </a:r>
          </a:p>
        </p:txBody>
      </p:sp>
      <p:graphicFrame>
        <p:nvGraphicFramePr>
          <p:cNvPr id="3" name="Table 2"/>
          <p:cNvGraphicFramePr>
            <a:graphicFrameLocks noGrp="1"/>
          </p:cNvGraphicFramePr>
          <p:nvPr>
            <p:extLst>
              <p:ext uri="{D42A27DB-BD31-4B8C-83A1-F6EECF244321}">
                <p14:modId xmlns:p14="http://schemas.microsoft.com/office/powerpoint/2010/main" val="1522435910"/>
              </p:ext>
            </p:extLst>
          </p:nvPr>
        </p:nvGraphicFramePr>
        <p:xfrm>
          <a:off x="0" y="1609686"/>
          <a:ext cx="9144000" cy="5273040"/>
        </p:xfrm>
        <a:graphic>
          <a:graphicData uri="http://schemas.openxmlformats.org/drawingml/2006/table">
            <a:tbl>
              <a:tblPr firstRow="1" firstCol="1" bandRow="1">
                <a:tableStyleId>{5C22544A-7EE6-4342-B048-85BDC9FD1C3A}</a:tableStyleId>
              </a:tblPr>
              <a:tblGrid>
                <a:gridCol w="609600"/>
                <a:gridCol w="5867400"/>
                <a:gridCol w="1828800"/>
                <a:gridCol w="838200"/>
              </a:tblGrid>
              <a:tr h="387429">
                <a:tc>
                  <a:txBody>
                    <a:bodyPr/>
                    <a:lstStyle/>
                    <a:p>
                      <a:pPr marL="0" marR="0" algn="ctr">
                        <a:lnSpc>
                          <a:spcPct val="115000"/>
                        </a:lnSpc>
                        <a:spcBef>
                          <a:spcPts val="0"/>
                        </a:spcBef>
                        <a:spcAft>
                          <a:spcPts val="0"/>
                        </a:spcAft>
                      </a:pPr>
                      <a:r>
                        <a:rPr lang="en-US" sz="2400" dirty="0">
                          <a:effectLst/>
                        </a:rPr>
                        <a:t>No.</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Questions</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Sections</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Point</a:t>
                      </a:r>
                      <a:endParaRPr lang="en-US" sz="2400" dirty="0">
                        <a:effectLst/>
                        <a:latin typeface="Calibri"/>
                        <a:ea typeface="Calibri"/>
                        <a:cs typeface="Times New Roman"/>
                      </a:endParaRPr>
                    </a:p>
                  </a:txBody>
                  <a:tcPr marL="68580" marR="68580" marT="0" marB="0"/>
                </a:tc>
              </a:tr>
              <a:tr h="646176">
                <a:tc>
                  <a:txBody>
                    <a:bodyPr/>
                    <a:lstStyle/>
                    <a:p>
                      <a:pPr marL="0" marR="0" algn="ctr">
                        <a:lnSpc>
                          <a:spcPct val="115000"/>
                        </a:lnSpc>
                        <a:spcBef>
                          <a:spcPts val="0"/>
                        </a:spcBef>
                        <a:spcAft>
                          <a:spcPts val="0"/>
                        </a:spcAft>
                      </a:pPr>
                      <a:r>
                        <a:rPr lang="en-US" sz="2400">
                          <a:effectLst/>
                        </a:rPr>
                        <a:t>1</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How often do you use the Viking software?</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effectLst/>
                        </a:rPr>
                        <a:t>Frequency</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3</a:t>
                      </a:r>
                      <a:endParaRPr lang="en-US" sz="2400" dirty="0">
                        <a:effectLst/>
                        <a:latin typeface="Calibri"/>
                        <a:ea typeface="Calibri"/>
                        <a:cs typeface="Times New Roman"/>
                      </a:endParaRPr>
                    </a:p>
                  </a:txBody>
                  <a:tcPr marL="68580" marR="68580" marT="0" marB="0"/>
                </a:tc>
              </a:tr>
              <a:tr h="799029">
                <a:tc>
                  <a:txBody>
                    <a:bodyPr/>
                    <a:lstStyle/>
                    <a:p>
                      <a:pPr marL="0" marR="0" algn="ctr">
                        <a:lnSpc>
                          <a:spcPct val="115000"/>
                        </a:lnSpc>
                        <a:spcBef>
                          <a:spcPts val="0"/>
                        </a:spcBef>
                        <a:spcAft>
                          <a:spcPts val="0"/>
                        </a:spcAft>
                      </a:pPr>
                      <a:r>
                        <a:rPr lang="en-US" sz="2400">
                          <a:effectLst/>
                        </a:rPr>
                        <a:t>2</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effectLst/>
                        </a:rPr>
                        <a:t>How satisfied are you with your purchase experience?</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effectLst/>
                        </a:rPr>
                        <a:t>Purchasing of software</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2</a:t>
                      </a:r>
                      <a:endParaRPr lang="en-US" sz="2400">
                        <a:effectLst/>
                        <a:latin typeface="Calibri"/>
                        <a:ea typeface="Calibri"/>
                        <a:cs typeface="Times New Roman"/>
                      </a:endParaRPr>
                    </a:p>
                  </a:txBody>
                  <a:tcPr marL="68580" marR="68580" marT="0" marB="0"/>
                </a:tc>
              </a:tr>
              <a:tr h="799029">
                <a:tc>
                  <a:txBody>
                    <a:bodyPr/>
                    <a:lstStyle/>
                    <a:p>
                      <a:pPr marL="0" marR="0" algn="ctr">
                        <a:lnSpc>
                          <a:spcPct val="115000"/>
                        </a:lnSpc>
                        <a:spcBef>
                          <a:spcPts val="0"/>
                        </a:spcBef>
                        <a:spcAft>
                          <a:spcPts val="0"/>
                        </a:spcAft>
                      </a:pPr>
                      <a:r>
                        <a:rPr lang="en-US" sz="2400">
                          <a:effectLst/>
                        </a:rPr>
                        <a:t>3</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effectLst/>
                        </a:rPr>
                        <a:t>How satisfied are you with your installation experience?</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effectLst/>
                        </a:rPr>
                        <a:t>Installation</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1</a:t>
                      </a:r>
                      <a:endParaRPr lang="en-US" sz="2400">
                        <a:effectLst/>
                        <a:latin typeface="Calibri"/>
                        <a:ea typeface="Calibri"/>
                        <a:cs typeface="Times New Roman"/>
                      </a:endParaRPr>
                    </a:p>
                  </a:txBody>
                  <a:tcPr marL="68580" marR="68580" marT="0" marB="0"/>
                </a:tc>
              </a:tr>
              <a:tr h="799029">
                <a:tc>
                  <a:txBody>
                    <a:bodyPr/>
                    <a:lstStyle/>
                    <a:p>
                      <a:pPr marL="0" marR="0" algn="ctr">
                        <a:lnSpc>
                          <a:spcPct val="115000"/>
                        </a:lnSpc>
                        <a:spcBef>
                          <a:spcPts val="0"/>
                        </a:spcBef>
                        <a:spcAft>
                          <a:spcPts val="0"/>
                        </a:spcAft>
                      </a:pPr>
                      <a:r>
                        <a:rPr lang="en-US" sz="2400">
                          <a:effectLst/>
                        </a:rPr>
                        <a:t>4</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effectLst/>
                        </a:rPr>
                        <a:t>How satisfied are you with your user experience?</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effectLst/>
                        </a:rPr>
                        <a:t>Functionality of software</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4.5</a:t>
                      </a:r>
                      <a:endParaRPr lang="en-US" sz="2400">
                        <a:effectLst/>
                        <a:latin typeface="Calibri"/>
                        <a:ea typeface="Calibri"/>
                        <a:cs typeface="Times New Roman"/>
                      </a:endParaRPr>
                    </a:p>
                  </a:txBody>
                  <a:tcPr marL="68580" marR="68580" marT="0" marB="0"/>
                </a:tc>
              </a:tr>
              <a:tr h="799029">
                <a:tc>
                  <a:txBody>
                    <a:bodyPr/>
                    <a:lstStyle/>
                    <a:p>
                      <a:pPr marL="0" marR="0" algn="ctr">
                        <a:lnSpc>
                          <a:spcPct val="115000"/>
                        </a:lnSpc>
                        <a:spcBef>
                          <a:spcPts val="0"/>
                        </a:spcBef>
                        <a:spcAft>
                          <a:spcPts val="0"/>
                        </a:spcAft>
                      </a:pPr>
                      <a:r>
                        <a:rPr lang="en-US" sz="2400" dirty="0">
                          <a:effectLst/>
                        </a:rPr>
                        <a:t>5</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effectLst/>
                        </a:rPr>
                        <a:t>How satisfied are you with your support experience?</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effectLst/>
                        </a:rPr>
                        <a:t>Technical Support </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4</a:t>
                      </a:r>
                      <a:endParaRPr lang="en-US" sz="2400">
                        <a:effectLst/>
                        <a:latin typeface="Calibri"/>
                        <a:ea typeface="Calibri"/>
                        <a:cs typeface="Times New Roman"/>
                      </a:endParaRPr>
                    </a:p>
                  </a:txBody>
                  <a:tcPr marL="68580" marR="68580" marT="0" marB="0"/>
                </a:tc>
              </a:tr>
              <a:tr h="799029">
                <a:tc>
                  <a:txBody>
                    <a:bodyPr/>
                    <a:lstStyle/>
                    <a:p>
                      <a:pPr marL="0" marR="0" algn="ctr">
                        <a:lnSpc>
                          <a:spcPct val="115000"/>
                        </a:lnSpc>
                        <a:spcBef>
                          <a:spcPts val="0"/>
                        </a:spcBef>
                        <a:spcAft>
                          <a:spcPts val="0"/>
                        </a:spcAft>
                      </a:pPr>
                      <a:r>
                        <a:rPr lang="en-US" sz="2400" dirty="0">
                          <a:effectLst/>
                        </a:rPr>
                        <a:t>6</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effectLst/>
                        </a:rPr>
                        <a:t>Overall, how satisfied are you with our software?</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Overall satisfied</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5</a:t>
                      </a:r>
                      <a:endParaRPr lang="en-US" sz="24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234613466"/>
      </p:ext>
    </p:extLst>
  </p:cSld>
  <p:clrMapOvr>
    <a:masterClrMapping/>
  </p:clrMapOvr>
  <mc:AlternateContent xmlns:mc="http://schemas.openxmlformats.org/markup-compatibility/2006" xmlns:p14="http://schemas.microsoft.com/office/powerpoint/2010/main">
    <mc:Choice Requires="p14">
      <p:transition spd="med">
        <p14:rippl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581TGp_gold_light_ani">
  <a:themeElements>
    <a:clrScheme name="Default Design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fontScheme name="Default Design">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A82A9F"/>
        </a:dk2>
        <a:lt2>
          <a:srgbClr val="4D4D4D"/>
        </a:lt2>
        <a:accent1>
          <a:srgbClr val="12B4D4"/>
        </a:accent1>
        <a:accent2>
          <a:srgbClr val="F1C23D"/>
        </a:accent2>
        <a:accent3>
          <a:srgbClr val="FFFFFF"/>
        </a:accent3>
        <a:accent4>
          <a:srgbClr val="000000"/>
        </a:accent4>
        <a:accent5>
          <a:srgbClr val="AAD6E6"/>
        </a:accent5>
        <a:accent6>
          <a:srgbClr val="DAB036"/>
        </a:accent6>
        <a:hlink>
          <a:srgbClr val="8CA62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581TGp_gold_light_ani</Template>
  <TotalTime>137</TotalTime>
  <Words>1081</Words>
  <Application>Microsoft Office PowerPoint</Application>
  <PresentationFormat>On-screen Show (4:3)</PresentationFormat>
  <Paragraphs>182</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581TGp_gold_light_ani</vt:lpstr>
      <vt:lpstr>Software Measurement and Analysis</vt:lpstr>
      <vt:lpstr>Contents</vt:lpstr>
      <vt:lpstr>Introduction</vt:lpstr>
      <vt:lpstr>Introduction</vt:lpstr>
      <vt:lpstr>Contents</vt:lpstr>
      <vt:lpstr>Variable Data Definitions</vt:lpstr>
      <vt:lpstr>Variable Data Definitions</vt:lpstr>
      <vt:lpstr>Contents</vt:lpstr>
      <vt:lpstr>Summary of Current Satisfaction Levels</vt:lpstr>
      <vt:lpstr>Summary of Current Satisfaction Levels</vt:lpstr>
      <vt:lpstr>Summary of Current Satisfaction Levels</vt:lpstr>
      <vt:lpstr>Summary of Current Satisfaction Levels</vt:lpstr>
      <vt:lpstr>Summary of Current Satisfaction Levels</vt:lpstr>
      <vt:lpstr>Summary of Current Satisfaction Levels</vt:lpstr>
      <vt:lpstr>Summary of Current Satisfaction Levels</vt:lpstr>
      <vt:lpstr>Summary of Current Satisfaction Levels</vt:lpstr>
      <vt:lpstr>Summary of Current Satisfaction Levels</vt:lpstr>
      <vt:lpstr>Summary of Current Satisfaction Levels</vt:lpstr>
      <vt:lpstr>Summary of Current Satisfaction Levels</vt:lpstr>
      <vt:lpstr>PowerPoint Presentation</vt:lpstr>
      <vt:lpstr>Summary of Current Satisfaction Levels</vt:lpstr>
      <vt:lpstr>Summary of Current Satisfaction Levels</vt:lpstr>
      <vt:lpstr>Summary of Current Satisfaction Levels</vt:lpstr>
      <vt:lpstr>Summary of Current Satisfaction Levels</vt:lpstr>
      <vt:lpstr>Summary of Current Satisfaction Levels</vt:lpstr>
      <vt:lpstr>Summary of Current Satisfaction Levels</vt:lpstr>
      <vt:lpstr>Summary of Current Satisfaction Levels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Measurement and Analysis</dc:title>
  <dc:creator>VOTINH</dc:creator>
  <cp:lastModifiedBy>VOTINH</cp:lastModifiedBy>
  <cp:revision>45</cp:revision>
  <dcterms:created xsi:type="dcterms:W3CDTF">2012-04-13T17:02:02Z</dcterms:created>
  <dcterms:modified xsi:type="dcterms:W3CDTF">2012-04-28T03:12:35Z</dcterms:modified>
</cp:coreProperties>
</file>